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vml" ContentType="application/vnd.openxmlformats-officedocument.vmlDrawing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77" r:id="rId1"/>
  </p:sldMasterIdLst>
  <p:notesMasterIdLst>
    <p:notesMasterId r:id="rId45"/>
  </p:notesMasterIdLst>
  <p:handoutMasterIdLst>
    <p:handoutMasterId r:id="rId46"/>
  </p:handoutMasterIdLst>
  <p:sldIdLst>
    <p:sldId id="777" r:id="rId2"/>
    <p:sldId id="615" r:id="rId3"/>
    <p:sldId id="780" r:id="rId4"/>
    <p:sldId id="616" r:id="rId5"/>
    <p:sldId id="684" r:id="rId6"/>
    <p:sldId id="617" r:id="rId7"/>
    <p:sldId id="781" r:id="rId8"/>
    <p:sldId id="618" r:id="rId9"/>
    <p:sldId id="619" r:id="rId10"/>
    <p:sldId id="673" r:id="rId11"/>
    <p:sldId id="674" r:id="rId12"/>
    <p:sldId id="782" r:id="rId13"/>
    <p:sldId id="620" r:id="rId14"/>
    <p:sldId id="621" r:id="rId15"/>
    <p:sldId id="622" r:id="rId16"/>
    <p:sldId id="623" r:id="rId17"/>
    <p:sldId id="624" r:id="rId18"/>
    <p:sldId id="625" r:id="rId19"/>
    <p:sldId id="626" r:id="rId20"/>
    <p:sldId id="627" r:id="rId21"/>
    <p:sldId id="628" r:id="rId22"/>
    <p:sldId id="629" r:id="rId23"/>
    <p:sldId id="630" r:id="rId24"/>
    <p:sldId id="631" r:id="rId25"/>
    <p:sldId id="677" r:id="rId26"/>
    <p:sldId id="678" r:id="rId27"/>
    <p:sldId id="679" r:id="rId28"/>
    <p:sldId id="783" r:id="rId29"/>
    <p:sldId id="632" r:id="rId30"/>
    <p:sldId id="633" r:id="rId31"/>
    <p:sldId id="634" r:id="rId32"/>
    <p:sldId id="635" r:id="rId33"/>
    <p:sldId id="636" r:id="rId34"/>
    <p:sldId id="637" r:id="rId35"/>
    <p:sldId id="638" r:id="rId36"/>
    <p:sldId id="639" r:id="rId37"/>
    <p:sldId id="640" r:id="rId38"/>
    <p:sldId id="641" r:id="rId39"/>
    <p:sldId id="642" r:id="rId40"/>
    <p:sldId id="643" r:id="rId41"/>
    <p:sldId id="675" r:id="rId42"/>
    <p:sldId id="680" r:id="rId43"/>
    <p:sldId id="676" r:id="rId44"/>
  </p:sldIdLst>
  <p:sldSz cx="9144000" cy="6858000" type="screen4x3"/>
  <p:notesSz cx="6858000" cy="9144000"/>
  <p:embeddedFontLst>
    <p:embeddedFont>
      <p:font typeface="Eurostile" panose="020B0504020202050204" pitchFamily="34" charset="0"/>
      <p:regular r:id="rId47"/>
    </p:embeddedFont>
    <p:embeddedFont>
      <p:font typeface="Comic Sans MS" panose="030F0702030302020204" pitchFamily="66" charset="0"/>
      <p:regular r:id="rId48"/>
      <p:bold r:id="rId49"/>
      <p:italic r:id="rId50"/>
      <p:boldItalic r:id="rId51"/>
    </p:embeddedFont>
    <p:embeddedFont>
      <p:font typeface="MS PGothic" panose="020B0600070205080204" pitchFamily="34" charset="-128"/>
      <p:regular r:id="rId52"/>
    </p:embeddedFont>
    <p:embeddedFont>
      <p:font typeface="Tahoma" panose="020B0604030504040204" pitchFamily="34" charset="0"/>
      <p:regular r:id="rId53"/>
      <p:bold r:id="rId54"/>
    </p:embeddedFont>
    <p:embeddedFont>
      <p:font typeface="Consolas" panose="020B0609020204030204" pitchFamily="49" charset="0"/>
      <p:regular r:id="rId55"/>
      <p:bold r:id="rId56"/>
      <p:italic r:id="rId57"/>
      <p:boldItalic r:id="rId58"/>
    </p:embeddedFont>
  </p:embeddedFontLst>
  <p:defaultTextStyle>
    <a:defPPr>
      <a:defRPr lang="en-GB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9pPr>
  </p:defaultTextStyle>
  <p:extLst>
    <p:ext uri="{521415D9-36F7-43E2-AB2F-B90AF26B5E84}">
      <p14:sectionLst xmlns:p14="http://schemas.microsoft.com/office/powerpoint/2010/main">
        <p14:section name="Motivation" id="{3A677511-381B-FA4E-A5F1-1A08F316C4A7}">
          <p14:sldIdLst>
            <p14:sldId id="777"/>
          </p14:sldIdLst>
        </p14:section>
        <p14:section name="Applayer intro" id="{AC983DE4-EEA7-F945-8739-E918B3C2B307}">
          <p14:sldIdLst>
            <p14:sldId id="615"/>
            <p14:sldId id="780"/>
            <p14:sldId id="616"/>
            <p14:sldId id="684"/>
            <p14:sldId id="617"/>
            <p14:sldId id="781"/>
            <p14:sldId id="618"/>
            <p14:sldId id="619"/>
            <p14:sldId id="673"/>
            <p14:sldId id="674"/>
          </p14:sldIdLst>
        </p14:section>
        <p14:section name="HTTP / HTML" id="{A1C178FF-F1CD-314B-AC3E-CC7064949123}">
          <p14:sldIdLst>
            <p14:sldId id="782"/>
            <p14:sldId id="620"/>
            <p14:sldId id="621"/>
            <p14:sldId id="622"/>
            <p14:sldId id="623"/>
            <p14:sldId id="624"/>
            <p14:sldId id="625"/>
            <p14:sldId id="626"/>
            <p14:sldId id="627"/>
            <p14:sldId id="628"/>
            <p14:sldId id="629"/>
            <p14:sldId id="630"/>
            <p14:sldId id="631"/>
            <p14:sldId id="677"/>
            <p14:sldId id="678"/>
            <p14:sldId id="679"/>
          </p14:sldIdLst>
        </p14:section>
        <p14:section name="Mail" id="{05229E6B-79C1-C647-9D09-E1D35F4EBCDD}">
          <p14:sldIdLst>
            <p14:sldId id="783"/>
            <p14:sldId id="632"/>
            <p14:sldId id="633"/>
            <p14:sldId id="634"/>
            <p14:sldId id="635"/>
            <p14:sldId id="636"/>
            <p14:sldId id="637"/>
            <p14:sldId id="638"/>
            <p14:sldId id="639"/>
            <p14:sldId id="640"/>
            <p14:sldId id="641"/>
            <p14:sldId id="642"/>
            <p14:sldId id="643"/>
            <p14:sldId id="675"/>
            <p14:sldId id="680"/>
            <p14:sldId id="676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0432FF"/>
    <a:srgbClr val="FF9300"/>
    <a:srgbClr val="00FDFF"/>
    <a:srgbClr val="FFD579"/>
    <a:srgbClr val="7A81FF"/>
    <a:srgbClr val="FF7E79"/>
    <a:srgbClr val="0096FF"/>
    <a:srgbClr val="FF2600"/>
    <a:srgbClr val="1600FF"/>
    <a:srgbClr val="06AB7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9908"/>
    <p:restoredTop sz="95565" autoAdjust="0"/>
  </p:normalViewPr>
  <p:slideViewPr>
    <p:cSldViewPr snapToGrid="0">
      <p:cViewPr varScale="1">
        <p:scale>
          <a:sx n="72" d="100"/>
          <a:sy n="72" d="100"/>
        </p:scale>
        <p:origin x="2178" y="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1447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font" Target="fonts/font1.fntdata"/><Relationship Id="rId50" Type="http://schemas.openxmlformats.org/officeDocument/2006/relationships/font" Target="fonts/font4.fntdata"/><Relationship Id="rId55" Type="http://schemas.openxmlformats.org/officeDocument/2006/relationships/font" Target="fonts/font9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font" Target="fonts/font8.fntdata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3" Type="http://schemas.openxmlformats.org/officeDocument/2006/relationships/font" Target="fonts/font7.fntdata"/><Relationship Id="rId58" Type="http://schemas.openxmlformats.org/officeDocument/2006/relationships/font" Target="fonts/font12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3.fntdata"/><Relationship Id="rId57" Type="http://schemas.openxmlformats.org/officeDocument/2006/relationships/font" Target="fonts/font11.fntdata"/><Relationship Id="rId61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font" Target="fonts/font6.fntdata"/><Relationship Id="rId6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font" Target="fonts/font2.fntdata"/><Relationship Id="rId56" Type="http://schemas.openxmlformats.org/officeDocument/2006/relationships/font" Target="fonts/font10.fntdata"/><Relationship Id="rId8" Type="http://schemas.openxmlformats.org/officeDocument/2006/relationships/slide" Target="slides/slide7.xml"/><Relationship Id="rId51" Type="http://schemas.openxmlformats.org/officeDocument/2006/relationships/font" Target="fonts/font5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handoutMaster" Target="handoutMasters/handoutMaster1.xml"/><Relationship Id="rId59" Type="http://schemas.openxmlformats.org/officeDocument/2006/relationships/presProps" Target="presProps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6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smtClean="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07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smtClean="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07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fld id="{45D9A20B-537F-284C-B866-9242820ABC8F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452211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smtClean="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1331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1331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smtClean="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331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fld id="{DD29E037-B1DD-4743-9384-70CA6E41B7CB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214690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5E5DDBA-9E75-464D-A168-707F13D8A618}" type="slidenum">
              <a:rPr lang="en-US"/>
              <a:pPr/>
              <a:t>1</a:t>
            </a:fld>
            <a:endParaRPr lang="en-US"/>
          </a:p>
        </p:txBody>
      </p:sp>
      <p:sp>
        <p:nvSpPr>
          <p:cNvPr id="1161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1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7870140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/>
            <a:r>
              <a:rPr lang="en-US" sz="1800" dirty="0"/>
              <a:t>E.g. RTP realizes some such functions; is part of the Java JDK…</a:t>
            </a:r>
          </a:p>
          <a:p>
            <a:r>
              <a:rPr lang="en-US" sz="2000" dirty="0"/>
              <a:t>Basically no limits to the functionality of applications =&gt; lower-layer functionality can be built on top of the socket interface too (networks on top of networks…)</a:t>
            </a:r>
          </a:p>
          <a:p>
            <a:pPr lvl="1"/>
            <a:r>
              <a:rPr lang="en-US" sz="1800" dirty="0"/>
              <a:t>Perhaps most obvious for real-time multimedia transmission</a:t>
            </a:r>
            <a:endParaRPr lang="en-US" sz="2000" dirty="0"/>
          </a:p>
          <a:p>
            <a:r>
              <a:rPr lang="en-US" sz="2000" dirty="0"/>
              <a:t>Upper-layer functionality can be separated in more and more layers…</a:t>
            </a:r>
          </a:p>
          <a:p>
            <a:r>
              <a:rPr lang="en-US" sz="2000" dirty="0"/>
              <a:t>What follows: some things to keep in mind when developing an application-layer protocol; some example protocols (SMTP, HTTP)</a:t>
            </a:r>
          </a:p>
          <a:p>
            <a:r>
              <a:rPr lang="en-US" sz="2000" dirty="0"/>
              <a:t>6 presentation: </a:t>
            </a:r>
            <a:r>
              <a:rPr lang="en-US" sz="2000" dirty="0" err="1"/>
              <a:t>oversetter</a:t>
            </a:r>
            <a:r>
              <a:rPr lang="en-US" sz="2000" dirty="0"/>
              <a:t> formatter</a:t>
            </a:r>
          </a:p>
          <a:p>
            <a:r>
              <a:rPr lang="en-US" sz="2000" dirty="0"/>
              <a:t>5 session: </a:t>
            </a:r>
            <a:r>
              <a:rPr lang="en-US" sz="2000" dirty="0" err="1"/>
              <a:t>koblinger</a:t>
            </a:r>
            <a:r>
              <a:rPr lang="en-US" sz="2000" dirty="0"/>
              <a:t> </a:t>
            </a:r>
            <a:r>
              <a:rPr lang="en-US" sz="2000" dirty="0" err="1"/>
              <a:t>som</a:t>
            </a:r>
            <a:r>
              <a:rPr lang="en-US" sz="2000" dirty="0"/>
              <a:t> </a:t>
            </a:r>
            <a:r>
              <a:rPr lang="en-US" sz="2000" dirty="0" err="1"/>
              <a:t>skal</a:t>
            </a:r>
            <a:r>
              <a:rPr lang="en-US" sz="2000" dirty="0"/>
              <a:t> </a:t>
            </a:r>
            <a:r>
              <a:rPr lang="en-US" sz="2000" dirty="0" err="1"/>
              <a:t>leve</a:t>
            </a:r>
            <a:r>
              <a:rPr lang="en-US" sz="2000" dirty="0"/>
              <a:t> </a:t>
            </a:r>
            <a:r>
              <a:rPr lang="en-US" sz="2000" dirty="0" err="1"/>
              <a:t>lenge</a:t>
            </a:r>
            <a:r>
              <a:rPr lang="en-US" sz="2000" dirty="0"/>
              <a:t> </a:t>
            </a:r>
            <a:r>
              <a:rPr lang="en-US" sz="2000" dirty="0" err="1"/>
              <a:t>eller</a:t>
            </a:r>
            <a:r>
              <a:rPr lang="en-US" sz="2000" dirty="0"/>
              <a:t> </a:t>
            </a:r>
            <a:r>
              <a:rPr lang="en-US" sz="2000" dirty="0" err="1"/>
              <a:t>bruke</a:t>
            </a:r>
            <a:r>
              <a:rPr lang="en-US" sz="2000" dirty="0"/>
              <a:t> </a:t>
            </a:r>
            <a:r>
              <a:rPr lang="en-US" sz="2000" dirty="0" err="1"/>
              <a:t>mer</a:t>
            </a:r>
            <a:r>
              <a:rPr lang="en-US" sz="2000" dirty="0"/>
              <a:t> </a:t>
            </a:r>
            <a:r>
              <a:rPr lang="en-US" sz="2000" dirty="0" err="1"/>
              <a:t>kompliserte</a:t>
            </a:r>
            <a:r>
              <a:rPr lang="en-US" sz="2000" dirty="0"/>
              <a:t> </a:t>
            </a:r>
            <a:r>
              <a:rPr lang="en-US" sz="2000" dirty="0" err="1"/>
              <a:t>relasjoner</a:t>
            </a:r>
            <a:r>
              <a:rPr lang="en-US" sz="2000" dirty="0"/>
              <a:t> </a:t>
            </a:r>
            <a:r>
              <a:rPr lang="en-US" sz="2000" dirty="0" err="1"/>
              <a:t>enn</a:t>
            </a:r>
            <a:r>
              <a:rPr lang="en-US" sz="2000" dirty="0"/>
              <a:t> </a:t>
            </a:r>
            <a:r>
              <a:rPr lang="en-US" sz="2000" dirty="0" err="1"/>
              <a:t>transportlaget</a:t>
            </a:r>
            <a:r>
              <a:rPr lang="en-US" sz="2000" dirty="0"/>
              <a:t> </a:t>
            </a:r>
            <a:r>
              <a:rPr lang="en-US" sz="2000" dirty="0" err="1"/>
              <a:t>støtter</a:t>
            </a: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D29E037-B1DD-4743-9384-70CA6E41B7CB}" type="slidenum">
              <a:rPr lang="en-GB" smtClean="0"/>
              <a:pPr>
                <a:defRPr/>
              </a:pPr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77028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5E5DDBA-9E75-464D-A168-707F13D8A618}" type="slidenum">
              <a:rPr lang="en-US"/>
              <a:pPr/>
              <a:t>3</a:t>
            </a:fld>
            <a:endParaRPr lang="en-US"/>
          </a:p>
        </p:txBody>
      </p:sp>
      <p:sp>
        <p:nvSpPr>
          <p:cNvPr id="1161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1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8326123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5E5DDBA-9E75-464D-A168-707F13D8A618}" type="slidenum">
              <a:rPr lang="en-US"/>
              <a:pPr/>
              <a:t>7</a:t>
            </a:fld>
            <a:endParaRPr lang="en-US"/>
          </a:p>
        </p:txBody>
      </p:sp>
      <p:sp>
        <p:nvSpPr>
          <p:cNvPr id="1161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1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142405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D29E037-B1DD-4743-9384-70CA6E41B7CB}" type="slidenum">
              <a:rPr lang="en-GB" smtClean="0"/>
              <a:pPr>
                <a:defRPr/>
              </a:pPr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864527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More recent option: send host-local format</a:t>
            </a:r>
            <a:r>
              <a:rPr lang="en-US" baseline="0" dirty="0"/>
              <a:t> with hints, translate if necessary on reception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D29E037-B1DD-4743-9384-70CA6E41B7CB}" type="slidenum">
              <a:rPr lang="en-GB" smtClean="0"/>
              <a:pPr>
                <a:defRPr/>
              </a:pPr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04416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5E5DDBA-9E75-464D-A168-707F13D8A618}" type="slidenum">
              <a:rPr lang="en-US"/>
              <a:pPr/>
              <a:t>12</a:t>
            </a:fld>
            <a:endParaRPr lang="en-US"/>
          </a:p>
        </p:txBody>
      </p:sp>
      <p:sp>
        <p:nvSpPr>
          <p:cNvPr id="1161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1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16983113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persistent</a:t>
            </a:r>
            <a:r>
              <a:rPr lang="en-US" baseline="0" dirty="0"/>
              <a:t>: </a:t>
            </a:r>
            <a:r>
              <a:rPr lang="en-US" baseline="0" dirty="0" err="1"/>
              <a:t>varig</a:t>
            </a:r>
            <a:r>
              <a:rPr lang="en-US" baseline="0" dirty="0"/>
              <a:t> / </a:t>
            </a:r>
            <a:r>
              <a:rPr lang="en-US" baseline="0" dirty="0" err="1"/>
              <a:t>bestandig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D29E037-B1DD-4743-9384-70CA6E41B7CB}" type="slidenum">
              <a:rPr lang="en-GB" smtClean="0"/>
              <a:pPr>
                <a:defRPr/>
              </a:pPr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118968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104311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5E5DDBA-9E75-464D-A168-707F13D8A618}" type="slidenum">
              <a:rPr lang="en-US"/>
              <a:pPr/>
              <a:t>28</a:t>
            </a:fld>
            <a:endParaRPr lang="en-US"/>
          </a:p>
        </p:txBody>
      </p:sp>
      <p:sp>
        <p:nvSpPr>
          <p:cNvPr id="1161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1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762582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Eurostile"/>
                <a:cs typeface="Eurostile"/>
              </a:defRPr>
            </a:lvl1pPr>
          </a:lstStyle>
          <a:p>
            <a:r>
              <a:rPr lang="nb-NO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65767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982662"/>
          </a:xfrm>
        </p:spPr>
        <p:txBody>
          <a:bodyPr/>
          <a:lstStyle/>
          <a:p>
            <a:r>
              <a:rPr lang="nb-NO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55650" y="1341438"/>
            <a:ext cx="8199438" cy="2319337"/>
          </a:xfrm>
        </p:spPr>
        <p:txBody>
          <a:bodyPr/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55650" y="3813175"/>
            <a:ext cx="8199438" cy="2319338"/>
          </a:xfrm>
        </p:spPr>
        <p:txBody>
          <a:bodyPr/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6016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084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638175" y="1708150"/>
            <a:ext cx="7772400" cy="1462088"/>
          </a:xfrm>
        </p:spPr>
        <p:txBody>
          <a:bodyPr rIns="91440"/>
          <a:lstStyle>
            <a:lvl1pPr algn="ctr">
              <a:defRPr/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515085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 rIns="91440"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515098" name="Line 26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pic>
        <p:nvPicPr>
          <p:cNvPr id="515097" name="Picture 25" descr="ppt7" hidden="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1450" y="2155825"/>
            <a:ext cx="1397000" cy="1276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15099" name="Line 27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515091" name="Rectangle 19"/>
          <p:cNvSpPr>
            <a:spLocks noChangeArrowheads="1"/>
          </p:cNvSpPr>
          <p:nvPr/>
        </p:nvSpPr>
        <p:spPr bwMode="auto">
          <a:xfrm>
            <a:off x="171450" y="2155825"/>
            <a:ext cx="1397000" cy="1276350"/>
          </a:xfrm>
          <a:prstGeom prst="rect">
            <a:avLst/>
          </a:prstGeom>
          <a:gradFill rotWithShape="1">
            <a:gsLst>
              <a:gs pos="0">
                <a:srgbClr val="FE7519"/>
              </a:gs>
              <a:gs pos="100000">
                <a:srgbClr val="FFFFFF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515101" name="Line 29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515100" name="Rectangle 28" hidden="1"/>
          <p:cNvSpPr>
            <a:spLocks noChangeArrowheads="1"/>
          </p:cNvSpPr>
          <p:nvPr/>
        </p:nvSpPr>
        <p:spPr bwMode="gray">
          <a:xfrm>
            <a:off x="36513" y="3336925"/>
            <a:ext cx="8985250" cy="46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gradFill rotWithShape="0">
                  <a:gsLst>
                    <a:gs pos="0">
                      <a:srgbClr val="1C1C1C"/>
                    </a:gs>
                    <a:gs pos="100000">
                      <a:srgbClr val="C0C0C0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endParaRPr kumimoji="1" lang="nb-NO" sz="2400" b="0"/>
          </a:p>
        </p:txBody>
      </p:sp>
      <p:sp>
        <p:nvSpPr>
          <p:cNvPr id="515102" name="Line 30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515093" name="Rectangle 21"/>
          <p:cNvSpPr>
            <a:spLocks noChangeArrowheads="1"/>
          </p:cNvSpPr>
          <p:nvPr/>
        </p:nvSpPr>
        <p:spPr bwMode="gray">
          <a:xfrm>
            <a:off x="36513" y="3336925"/>
            <a:ext cx="8985250" cy="46038"/>
          </a:xfrm>
          <a:prstGeom prst="rect">
            <a:avLst/>
          </a:prstGeom>
          <a:gradFill rotWithShape="0">
            <a:gsLst>
              <a:gs pos="0">
                <a:srgbClr val="1C1C1C"/>
              </a:gs>
              <a:gs pos="100000">
                <a:srgbClr val="C0C0C0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endParaRPr kumimoji="1" lang="nb-NO" sz="2400" b="0"/>
          </a:p>
        </p:txBody>
      </p:sp>
      <p:sp>
        <p:nvSpPr>
          <p:cNvPr id="515104" name="Line 32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515103" name="Rectangle 31" hidden="1"/>
          <p:cNvSpPr>
            <a:spLocks noChangeArrowheads="1"/>
          </p:cNvSpPr>
          <p:nvPr/>
        </p:nvSpPr>
        <p:spPr bwMode="auto">
          <a:xfrm rot="16200000">
            <a:off x="-517525" y="2586038"/>
            <a:ext cx="1685925" cy="92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gradFill rotWithShape="0">
                  <a:gsLst>
                    <a:gs pos="0">
                      <a:srgbClr val="808080"/>
                    </a:gs>
                    <a:gs pos="100000">
                      <a:srgbClr val="1C1C1C"/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pPr algn="ctr"/>
            <a:endParaRPr lang="nb-NO"/>
          </a:p>
        </p:txBody>
      </p:sp>
      <p:sp>
        <p:nvSpPr>
          <p:cNvPr id="515105" name="Line 33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515094" name="Rectangle 22"/>
          <p:cNvSpPr>
            <a:spLocks noChangeArrowheads="1"/>
          </p:cNvSpPr>
          <p:nvPr/>
        </p:nvSpPr>
        <p:spPr bwMode="auto">
          <a:xfrm rot="-5400000">
            <a:off x="-517525" y="2586038"/>
            <a:ext cx="1685925" cy="92075"/>
          </a:xfrm>
          <a:prstGeom prst="rect">
            <a:avLst/>
          </a:prstGeom>
          <a:gradFill rotWithShape="0">
            <a:gsLst>
              <a:gs pos="0">
                <a:srgbClr val="808080"/>
              </a:gs>
              <a:gs pos="100000">
                <a:srgbClr val="1C1C1C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515106" name="Line 34"/>
          <p:cNvSpPr>
            <a:spLocks noChangeShapeType="1"/>
          </p:cNvSpPr>
          <p:nvPr/>
        </p:nvSpPr>
        <p:spPr bwMode="auto">
          <a:xfrm>
            <a:off x="0" y="0"/>
            <a:ext cx="0" cy="457200"/>
          </a:xfrm>
          <a:prstGeom prst="line">
            <a:avLst/>
          </a:prstGeom>
          <a:noFill/>
          <a:ln w="0">
            <a:solidFill>
              <a:srgbClr val="FD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086323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>
  <p:cSld name="Title and 2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D4B0F3-87A8-A043-9AC3-42D9CA424F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98266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9E8CCB-B1CF-F948-94F6-CF4C9FC76958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1182688" y="1268413"/>
            <a:ext cx="3810000" cy="23558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9E1E18B-3F34-CB45-B6A8-5E616DDF8672}"/>
              </a:ext>
            </a:extLst>
          </p:cNvPr>
          <p:cNvSpPr>
            <a:spLocks noGrp="1"/>
          </p:cNvSpPr>
          <p:nvPr>
            <p:ph sz="quarter" idx="2"/>
          </p:nvPr>
        </p:nvSpPr>
        <p:spPr>
          <a:xfrm>
            <a:off x="5145088" y="1268413"/>
            <a:ext cx="3810000" cy="23558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A3255B9-2EF2-A749-B5A5-8A35A1F573C4}"/>
              </a:ext>
            </a:extLst>
          </p:cNvPr>
          <p:cNvSpPr>
            <a:spLocks noGrp="1"/>
          </p:cNvSpPr>
          <p:nvPr>
            <p:ph type="body" sz="half" idx="3"/>
          </p:nvPr>
        </p:nvSpPr>
        <p:spPr>
          <a:xfrm>
            <a:off x="1182688" y="3776663"/>
            <a:ext cx="7772400" cy="23558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529259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>
  <p:cSld name="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9988A9-FBBA-D54E-993C-7F6FC4AC3E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98266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72DBA3-E383-E24B-AAC3-C2DAACBA5A78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1182688" y="1268413"/>
            <a:ext cx="7772400" cy="23558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7ACAB7A-70F7-3044-9C4A-75051914C3B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82688" y="3776663"/>
            <a:ext cx="7772400" cy="23558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400368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FE46C1-ED80-D148-B9A2-7FDDE4918D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98266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270CC5-F0C3-DD46-A101-77296B5A5F2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82688" y="1268413"/>
            <a:ext cx="3810000" cy="48641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F3AB430-04BC-2942-8996-F7CD9836DABD}"/>
              </a:ext>
            </a:extLst>
          </p:cNvPr>
          <p:cNvSpPr>
            <a:spLocks noGrp="1"/>
          </p:cNvSpPr>
          <p:nvPr>
            <p:ph sz="quarter" idx="2"/>
          </p:nvPr>
        </p:nvSpPr>
        <p:spPr>
          <a:xfrm>
            <a:off x="5145088" y="1268413"/>
            <a:ext cx="3810000" cy="23558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436182A-C189-1E4C-98FF-34537C799FF5}"/>
              </a:ext>
            </a:extLst>
          </p:cNvPr>
          <p:cNvSpPr>
            <a:spLocks noGrp="1"/>
          </p:cNvSpPr>
          <p:nvPr>
            <p:ph sz="quarter" idx="3"/>
          </p:nvPr>
        </p:nvSpPr>
        <p:spPr>
          <a:xfrm>
            <a:off x="5145088" y="3776663"/>
            <a:ext cx="3810000" cy="23558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298625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A1BA62-0403-604D-B3B8-E975FE1722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98266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A00C3D4-54B2-D24F-87E6-4691CE29A976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1182688" y="1268413"/>
            <a:ext cx="3810000" cy="48641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3D700A9-EFC4-2D47-8168-31481F2C66CD}"/>
              </a:ext>
            </a:extLst>
          </p:cNvPr>
          <p:cNvSpPr>
            <a:spLocks noGrp="1"/>
          </p:cNvSpPr>
          <p:nvPr>
            <p:ph sz="quarter" idx="2"/>
          </p:nvPr>
        </p:nvSpPr>
        <p:spPr>
          <a:xfrm>
            <a:off x="5145088" y="1268413"/>
            <a:ext cx="3810000" cy="23558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40AF2AC-EA36-DA4B-BABE-ACC38CA756AF}"/>
              </a:ext>
            </a:extLst>
          </p:cNvPr>
          <p:cNvSpPr>
            <a:spLocks noGrp="1"/>
          </p:cNvSpPr>
          <p:nvPr>
            <p:ph sz="quarter" idx="3"/>
          </p:nvPr>
        </p:nvSpPr>
        <p:spPr>
          <a:xfrm>
            <a:off x="5145088" y="3776663"/>
            <a:ext cx="3810000" cy="23558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622165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4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3A29C21-4605-924F-A079-2D0340AA88B2}" type="slidenum">
              <a:rPr lang="nb-NO" smtClean="0"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5298308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056" name="Rectangle 8"/>
          <p:cNvSpPr>
            <a:spLocks noGrp="1" noChangeArrowheads="1"/>
          </p:cNvSpPr>
          <p:nvPr>
            <p:ph type="title"/>
          </p:nvPr>
        </p:nvSpPr>
        <p:spPr bwMode="auto">
          <a:xfrm>
            <a:off x="312738" y="127000"/>
            <a:ext cx="8797925" cy="56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3600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edit</a:t>
            </a:r>
            <a:r>
              <a:rPr lang="nb-NO" dirty="0"/>
              <a:t> Master </a:t>
            </a:r>
            <a:r>
              <a:rPr lang="nb-NO" dirty="0" err="1"/>
              <a:t>title</a:t>
            </a:r>
            <a:r>
              <a:rPr lang="nb-NO" dirty="0"/>
              <a:t> style</a:t>
            </a:r>
            <a:endParaRPr lang="en-US" dirty="0"/>
          </a:p>
        </p:txBody>
      </p:sp>
      <p:sp>
        <p:nvSpPr>
          <p:cNvPr id="514057" name="Rectangle 9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7504" y="866775"/>
            <a:ext cx="8928992" cy="5648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5400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edit</a:t>
            </a:r>
            <a:r>
              <a:rPr lang="nb-NO" dirty="0"/>
              <a:t> Master </a:t>
            </a:r>
            <a:r>
              <a:rPr lang="nb-NO" dirty="0" err="1"/>
              <a:t>text</a:t>
            </a:r>
            <a:r>
              <a:rPr lang="nb-NO" dirty="0"/>
              <a:t> styles</a:t>
            </a:r>
          </a:p>
          <a:p>
            <a:pPr lvl="1"/>
            <a:r>
              <a:rPr lang="nb-NO" dirty="0"/>
              <a:t>Second </a:t>
            </a:r>
            <a:r>
              <a:rPr lang="nb-NO" dirty="0" err="1"/>
              <a:t>level</a:t>
            </a:r>
            <a:endParaRPr lang="nb-NO" dirty="0"/>
          </a:p>
          <a:p>
            <a:pPr lvl="2"/>
            <a:r>
              <a:rPr lang="nb-NO" dirty="0"/>
              <a:t>Third </a:t>
            </a:r>
            <a:r>
              <a:rPr lang="nb-NO" dirty="0" err="1"/>
              <a:t>level</a:t>
            </a:r>
            <a:endParaRPr lang="nb-NO" dirty="0"/>
          </a:p>
          <a:p>
            <a:pPr lvl="3"/>
            <a:r>
              <a:rPr lang="nb-NO" dirty="0" err="1"/>
              <a:t>Fourth</a:t>
            </a:r>
            <a:r>
              <a:rPr lang="nb-NO" dirty="0"/>
              <a:t> </a:t>
            </a:r>
            <a:r>
              <a:rPr lang="nb-NO" dirty="0" err="1"/>
              <a:t>level</a:t>
            </a:r>
            <a:endParaRPr lang="nb-NO" dirty="0"/>
          </a:p>
          <a:p>
            <a:pPr lvl="4"/>
            <a:r>
              <a:rPr lang="nb-NO" dirty="0"/>
              <a:t>Fifth </a:t>
            </a:r>
            <a:r>
              <a:rPr lang="nb-NO" dirty="0" err="1"/>
              <a:t>level</a:t>
            </a:r>
            <a:endParaRPr lang="en-US" dirty="0"/>
          </a:p>
        </p:txBody>
      </p:sp>
      <p:sp>
        <p:nvSpPr>
          <p:cNvPr id="514059" name="Text Box 11"/>
          <p:cNvSpPr txBox="1">
            <a:spLocks noChangeArrowheads="1"/>
          </p:cNvSpPr>
          <p:nvPr/>
        </p:nvSpPr>
        <p:spPr bwMode="auto">
          <a:xfrm>
            <a:off x="1725613" y="6654800"/>
            <a:ext cx="5113337" cy="210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tIns="25200">
            <a:prstTxWarp prst="textNoShape">
              <a:avLst/>
            </a:prstTxWarp>
            <a:spAutoFit/>
          </a:bodyPr>
          <a:lstStyle/>
          <a:p>
            <a:pPr algn="ctr" defTabSz="914400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900" dirty="0">
                <a:solidFill>
                  <a:srgbClr val="000000"/>
                </a:solidFill>
                <a:latin typeface="Arial" charset="0"/>
              </a:rPr>
              <a:t>IN2140 – Introduction to operating systems and data communication</a:t>
            </a:r>
          </a:p>
        </p:txBody>
      </p:sp>
      <p:pic>
        <p:nvPicPr>
          <p:cNvPr id="514079" name="Picture 31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7142163" y="6665913"/>
            <a:ext cx="1966912" cy="1682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514086" name="Picture 38" descr="Picture2"/>
          <p:cNvPicPr>
            <a:picLocks noChangeAspect="1" noChangeArrowheads="1"/>
          </p:cNvPicPr>
          <p:nvPr/>
        </p:nvPicPr>
        <p:blipFill>
          <a:blip r:embed="rId11"/>
          <a:srcRect r="67514"/>
          <a:stretch>
            <a:fillRect/>
          </a:stretch>
        </p:blipFill>
        <p:spPr bwMode="auto">
          <a:xfrm>
            <a:off x="15875" y="6572250"/>
            <a:ext cx="294735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4069" name="Rectangle 21"/>
          <p:cNvSpPr>
            <a:spLocks noChangeArrowheads="1"/>
          </p:cNvSpPr>
          <p:nvPr/>
        </p:nvSpPr>
        <p:spPr bwMode="gray">
          <a:xfrm flipV="1">
            <a:off x="311150" y="6588125"/>
            <a:ext cx="8821738" cy="46038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rgbClr val="C0C0C0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rot="10800000" wrap="none" anchor="ctr">
            <a:prstTxWarp prst="textNoShape">
              <a:avLst/>
            </a:prstTxWarp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kumimoji="1" lang="en-US" sz="2400">
              <a:solidFill>
                <a:srgbClr val="000000"/>
              </a:solidFill>
            </a:endParaRPr>
          </a:p>
        </p:txBody>
      </p:sp>
      <p:sp>
        <p:nvSpPr>
          <p:cNvPr id="514087" name="Text Box 39"/>
          <p:cNvSpPr txBox="1">
            <a:spLocks noChangeArrowheads="1"/>
          </p:cNvSpPr>
          <p:nvPr/>
        </p:nvSpPr>
        <p:spPr bwMode="auto">
          <a:xfrm>
            <a:off x="246063" y="6630988"/>
            <a:ext cx="1492250" cy="223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tIns="25200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1000" b="1">
                <a:solidFill>
                  <a:srgbClr val="000000"/>
                </a:solidFill>
              </a:rPr>
              <a:t>University of Oslo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3" r:id="rId2"/>
    <p:sldLayoutId id="2147483693" r:id="rId3"/>
    <p:sldLayoutId id="2147483694" r:id="rId4"/>
    <p:sldLayoutId id="2147483695" r:id="rId5"/>
    <p:sldLayoutId id="2147483698" r:id="rId6"/>
    <p:sldLayoutId id="2147483699" r:id="rId7"/>
    <p:sldLayoutId id="2147483700" r:id="rId8"/>
  </p:sldLayoutIdLst>
  <p:txStyles>
    <p:titleStyle>
      <a:lvl1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Eurostile"/>
          <a:ea typeface="+mj-ea"/>
          <a:cs typeface="Eurostile"/>
        </a:defRPr>
      </a:lvl1pPr>
      <a:lvl2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charset="0"/>
        </a:defRPr>
      </a:lvl2pPr>
      <a:lvl3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charset="0"/>
        </a:defRPr>
      </a:lvl3pPr>
      <a:lvl4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charset="0"/>
        </a:defRPr>
      </a:lvl4pPr>
      <a:lvl5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charset="0"/>
        </a:defRPr>
      </a:lvl5pPr>
      <a:lvl6pPr marL="457200"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charset="0"/>
        </a:defRPr>
      </a:lvl6pPr>
      <a:lvl7pPr marL="914400"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charset="0"/>
        </a:defRPr>
      </a:lvl7pPr>
      <a:lvl8pPr marL="1371600"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charset="0"/>
        </a:defRPr>
      </a:lvl8pPr>
      <a:lvl9pPr marL="1828800"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FF6600"/>
        </a:buClr>
        <a:buSzPct val="120000"/>
        <a:buFont typeface="Wingdings" charset="2"/>
        <a:buChar char="§"/>
        <a:defRPr sz="2800">
          <a:solidFill>
            <a:schemeClr val="tx1"/>
          </a:solidFill>
          <a:latin typeface="Eurostile"/>
          <a:ea typeface="+mn-ea"/>
          <a:cs typeface="Eurostile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FF6600"/>
        </a:buClr>
        <a:buFont typeface="Tahoma" charset="0"/>
        <a:buChar char="−"/>
        <a:defRPr sz="2400">
          <a:solidFill>
            <a:schemeClr val="tx1"/>
          </a:solidFill>
          <a:latin typeface="Eurostile"/>
          <a:ea typeface="ＭＳ Ｐゴシック" charset="-128"/>
          <a:cs typeface="Eurostile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FF6600"/>
        </a:buClr>
        <a:buChar char="•"/>
        <a:defRPr sz="2000">
          <a:solidFill>
            <a:schemeClr val="tx1"/>
          </a:solidFill>
          <a:latin typeface="Eurostile"/>
          <a:ea typeface="ＭＳ Ｐゴシック" charset="-128"/>
          <a:cs typeface="Eurostile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FF6600"/>
        </a:buClr>
        <a:buFont typeface="Wingdings" charset="2"/>
        <a:buChar char="§"/>
        <a:defRPr sz="1900">
          <a:solidFill>
            <a:schemeClr val="tx1"/>
          </a:solidFill>
          <a:latin typeface="Eurostile"/>
          <a:ea typeface="ＭＳ Ｐゴシック" charset="-128"/>
          <a:cs typeface="Eurostile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charset="2"/>
        <a:buChar char="q"/>
        <a:defRPr>
          <a:solidFill>
            <a:schemeClr val="tx1"/>
          </a:solidFill>
          <a:latin typeface="Eurostile"/>
          <a:ea typeface="ＭＳ Ｐゴシック" charset="-128"/>
          <a:cs typeface="Eurostile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charset="2"/>
        <a:buChar char="q"/>
        <a:defRPr>
          <a:solidFill>
            <a:schemeClr val="tx1"/>
          </a:solidFill>
          <a:latin typeface="+mn-lt"/>
          <a:ea typeface="ＭＳ Ｐゴシック" charset="-128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charset="2"/>
        <a:buChar char="q"/>
        <a:defRPr>
          <a:solidFill>
            <a:schemeClr val="tx1"/>
          </a:solidFill>
          <a:latin typeface="+mn-lt"/>
          <a:ea typeface="ＭＳ Ｐゴシック" charset="-128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charset="2"/>
        <a:buChar char="q"/>
        <a:defRPr>
          <a:solidFill>
            <a:schemeClr val="tx1"/>
          </a:solidFill>
          <a:latin typeface="+mn-lt"/>
          <a:ea typeface="ＭＳ Ｐゴシック" charset="-128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charset="2"/>
        <a:buChar char="q"/>
        <a:defRPr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8.xml"/><Relationship Id="rId1" Type="http://schemas.openxmlformats.org/officeDocument/2006/relationships/vmlDrawing" Target="../drawings/vmlDrawing1.vml"/><Relationship Id="rId5" Type="http://schemas.openxmlformats.org/officeDocument/2006/relationships/oleObject" Target="../embeddings/oleObject2.bin"/><Relationship Id="rId4" Type="http://schemas.openxmlformats.org/officeDocument/2006/relationships/image" Target="../media/image6.wm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8.xml"/><Relationship Id="rId1" Type="http://schemas.openxmlformats.org/officeDocument/2006/relationships/vmlDrawing" Target="../drawings/vmlDrawing2.vml"/><Relationship Id="rId5" Type="http://schemas.openxmlformats.org/officeDocument/2006/relationships/oleObject" Target="../embeddings/oleObject4.bin"/><Relationship Id="rId4" Type="http://schemas.openxmlformats.org/officeDocument/2006/relationships/image" Target="../media/image6.wmf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tiff"/><Relationship Id="rId1" Type="http://schemas.openxmlformats.org/officeDocument/2006/relationships/slideLayout" Target="../slideLayouts/slideLayout8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7" Type="http://schemas.openxmlformats.org/officeDocument/2006/relationships/image" Target="../media/image9.png"/><Relationship Id="rId2" Type="http://schemas.openxmlformats.org/officeDocument/2006/relationships/slideLayout" Target="../slideLayouts/slideLayout8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8.png"/><Relationship Id="rId5" Type="http://schemas.openxmlformats.org/officeDocument/2006/relationships/oleObject" Target="../embeddings/oleObject6.bin"/><Relationship Id="rId4" Type="http://schemas.openxmlformats.org/officeDocument/2006/relationships/image" Target="../media/image6.wmf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0201" name="Line 9"/>
          <p:cNvSpPr>
            <a:spLocks noChangeShapeType="1"/>
          </p:cNvSpPr>
          <p:nvPr/>
        </p:nvSpPr>
        <p:spPr bwMode="auto">
          <a:xfrm>
            <a:off x="0" y="0"/>
            <a:ext cx="914400" cy="0"/>
          </a:xfrm>
          <a:prstGeom prst="line">
            <a:avLst/>
          </a:prstGeom>
          <a:noFill/>
          <a:ln w="0">
            <a:solidFill>
              <a:srgbClr val="FB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7" name="Line 5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90600" y="1751013"/>
            <a:ext cx="7407275" cy="1462087"/>
          </a:xfrm>
        </p:spPr>
        <p:txBody>
          <a:bodyPr/>
          <a:lstStyle/>
          <a:p>
            <a:r>
              <a:rPr lang="en-US" sz="48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Application layer</a:t>
            </a:r>
          </a:p>
        </p:txBody>
      </p:sp>
      <p:sp>
        <p:nvSpPr>
          <p:cNvPr id="1160198" name="Line 6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2351088"/>
          </a:xfrm>
        </p:spPr>
        <p:txBody>
          <a:bodyPr/>
          <a:lstStyle/>
          <a:p>
            <a:r>
              <a:rPr lang="en-US" sz="3600" dirty="0">
                <a:latin typeface="Eurostile" panose="020B0504020202050204" pitchFamily="34" charset="77"/>
              </a:rPr>
              <a:t>Introduction</a:t>
            </a:r>
            <a:endParaRPr lang="en-US" dirty="0">
              <a:latin typeface="Comic Sans MS" pitchFamily="66" charset="0"/>
            </a:endParaRPr>
          </a:p>
        </p:txBody>
      </p:sp>
      <p:sp>
        <p:nvSpPr>
          <p:cNvPr id="1160199" name="Line 7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6" name="Text Box 4"/>
          <p:cNvSpPr txBox="1">
            <a:spLocks noChangeArrowheads="1"/>
          </p:cNvSpPr>
          <p:nvPr/>
        </p:nvSpPr>
        <p:spPr bwMode="auto">
          <a:xfrm>
            <a:off x="684213" y="188913"/>
            <a:ext cx="8001685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chemeClr val="tx2"/>
                </a:solidFill>
              </a:rPr>
              <a:t>IN2140:</a:t>
            </a:r>
            <a:br>
              <a:rPr lang="en-US" sz="2000" dirty="0">
                <a:solidFill>
                  <a:schemeClr val="tx2"/>
                </a:solidFill>
              </a:rPr>
            </a:br>
            <a:r>
              <a:rPr lang="en-US" sz="2000" dirty="0">
                <a:solidFill>
                  <a:schemeClr val="tx2"/>
                </a:solidFill>
              </a:rPr>
              <a:t>Introduction to Operating Systems and Data Communication</a:t>
            </a:r>
          </a:p>
        </p:txBody>
      </p:sp>
      <p:sp>
        <p:nvSpPr>
          <p:cNvPr id="1160200" name="Line 8"/>
          <p:cNvSpPr>
            <a:spLocks noChangeShapeType="1"/>
          </p:cNvSpPr>
          <p:nvPr/>
        </p:nvSpPr>
        <p:spPr bwMode="auto">
          <a:xfrm>
            <a:off x="0" y="0"/>
            <a:ext cx="0" cy="457200"/>
          </a:xfrm>
          <a:prstGeom prst="line">
            <a:avLst/>
          </a:prstGeom>
          <a:noFill/>
          <a:ln w="0">
            <a:solidFill>
              <a:srgbClr val="FD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48765121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it?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866775"/>
            <a:ext cx="9036496" cy="5648325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/>
              <a:t>Internet view</a:t>
            </a:r>
          </a:p>
          <a:p>
            <a:r>
              <a:rPr lang="en-US" sz="2000" dirty="0"/>
              <a:t>everything above the socket interface is application layer function</a:t>
            </a:r>
          </a:p>
          <a:p>
            <a:endParaRPr lang="en-US" sz="2000" dirty="0"/>
          </a:p>
          <a:p>
            <a:pPr marL="0" indent="0">
              <a:buNone/>
            </a:pPr>
            <a:r>
              <a:rPr lang="en-US" sz="2000" dirty="0"/>
              <a:t>=&gt; all functions of OSI layers 5 and 6 are Internet application layer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400" dirty="0"/>
              <a:t>We still need (many of) those OSI functions</a:t>
            </a:r>
            <a:endParaRPr lang="en-US" sz="2000" dirty="0"/>
          </a:p>
          <a:p>
            <a:r>
              <a:rPr lang="en-US" sz="2000" dirty="0"/>
              <a:t>long-term session maintenance, reconnections, session migration</a:t>
            </a:r>
          </a:p>
          <a:p>
            <a:r>
              <a:rPr lang="en-US" sz="2000" dirty="0"/>
              <a:t>protocol translation</a:t>
            </a:r>
          </a:p>
          <a:p>
            <a:endParaRPr lang="en-US" sz="2000" dirty="0"/>
          </a:p>
          <a:p>
            <a:pPr marL="0" indent="0">
              <a:buNone/>
            </a:pPr>
            <a:r>
              <a:rPr lang="en-US" sz="2400" dirty="0"/>
              <a:t>Today’s Internet world has protocols for this</a:t>
            </a:r>
          </a:p>
          <a:p>
            <a:pPr marL="400050" lvl="1" indent="0">
              <a:buNone/>
            </a:pPr>
            <a:r>
              <a:rPr lang="en-US" sz="1600" dirty="0"/>
              <a:t>(official standards </a:t>
            </a:r>
            <a:r>
              <a:rPr lang="en-US" sz="1400" dirty="0"/>
              <a:t>(de jure)</a:t>
            </a:r>
            <a:r>
              <a:rPr lang="en-US" sz="1600" dirty="0"/>
              <a:t> and de facto)</a:t>
            </a:r>
          </a:p>
          <a:p>
            <a:pPr lvl="1"/>
            <a:r>
              <a:rPr lang="en-US" sz="1600" dirty="0"/>
              <a:t>SMTP + (POP3 or IMAP)</a:t>
            </a:r>
          </a:p>
          <a:p>
            <a:pPr lvl="1"/>
            <a:r>
              <a:rPr lang="en-US" sz="1600" dirty="0"/>
              <a:t>HTTP, SHTTP, QUIC</a:t>
            </a:r>
          </a:p>
          <a:p>
            <a:pPr lvl="1"/>
            <a:r>
              <a:rPr lang="en-US" sz="1600" dirty="0"/>
              <a:t>(RTSP or SIP) + RTP/RTCP</a:t>
            </a:r>
          </a:p>
          <a:p>
            <a:pPr lvl="1"/>
            <a:r>
              <a:rPr lang="en-US" sz="1600" dirty="0"/>
              <a:t>MPEG DASH, Apple HLS, </a:t>
            </a:r>
            <a:r>
              <a:rPr lang="en-US" sz="1600" strike="sngStrike" dirty="0"/>
              <a:t>Microsoft Smooth Streaming</a:t>
            </a:r>
          </a:p>
          <a:p>
            <a:pPr lvl="1"/>
            <a:r>
              <a:rPr lang="en-US" sz="1600" dirty="0"/>
              <a:t>REST, SOAP, DCE / CORBA</a:t>
            </a:r>
          </a:p>
        </p:txBody>
      </p:sp>
    </p:spTree>
    <p:extLst>
      <p:ext uri="{BB962C8B-B14F-4D97-AF65-F5344CB8AC3E}">
        <p14:creationId xmlns:p14="http://schemas.microsoft.com/office/powerpoint/2010/main" val="20841032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0201" name="Line 9"/>
          <p:cNvSpPr>
            <a:spLocks noChangeShapeType="1"/>
          </p:cNvSpPr>
          <p:nvPr/>
        </p:nvSpPr>
        <p:spPr bwMode="auto">
          <a:xfrm>
            <a:off x="0" y="0"/>
            <a:ext cx="914400" cy="0"/>
          </a:xfrm>
          <a:prstGeom prst="line">
            <a:avLst/>
          </a:prstGeom>
          <a:noFill/>
          <a:ln w="0">
            <a:solidFill>
              <a:srgbClr val="FB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7" name="Line 5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90600" y="1751013"/>
            <a:ext cx="7407275" cy="1462087"/>
          </a:xfrm>
        </p:spPr>
        <p:txBody>
          <a:bodyPr/>
          <a:lstStyle/>
          <a:p>
            <a:r>
              <a:rPr lang="en-US" sz="48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Application layer</a:t>
            </a:r>
          </a:p>
        </p:txBody>
      </p:sp>
      <p:sp>
        <p:nvSpPr>
          <p:cNvPr id="1160198" name="Line 6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2351088"/>
          </a:xfrm>
        </p:spPr>
        <p:txBody>
          <a:bodyPr/>
          <a:lstStyle/>
          <a:p>
            <a:r>
              <a:rPr lang="en-US" sz="3600" dirty="0"/>
              <a:t>Basic interaction patterns</a:t>
            </a:r>
          </a:p>
        </p:txBody>
      </p:sp>
      <p:sp>
        <p:nvSpPr>
          <p:cNvPr id="1160199" name="Line 7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6" name="Text Box 4"/>
          <p:cNvSpPr txBox="1">
            <a:spLocks noChangeArrowheads="1"/>
          </p:cNvSpPr>
          <p:nvPr/>
        </p:nvSpPr>
        <p:spPr bwMode="auto">
          <a:xfrm>
            <a:off x="684213" y="188913"/>
            <a:ext cx="8001685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chemeClr val="tx2"/>
                </a:solidFill>
              </a:rPr>
              <a:t>IN2140:</a:t>
            </a:r>
            <a:br>
              <a:rPr lang="en-US" sz="2000" dirty="0">
                <a:solidFill>
                  <a:schemeClr val="tx2"/>
                </a:solidFill>
              </a:rPr>
            </a:br>
            <a:r>
              <a:rPr lang="en-US" sz="2000" dirty="0">
                <a:solidFill>
                  <a:schemeClr val="tx2"/>
                </a:solidFill>
              </a:rPr>
              <a:t>Introduction to Operating Systems and Data Communication</a:t>
            </a:r>
          </a:p>
        </p:txBody>
      </p:sp>
      <p:sp>
        <p:nvSpPr>
          <p:cNvPr id="1160200" name="Line 8"/>
          <p:cNvSpPr>
            <a:spLocks noChangeShapeType="1"/>
          </p:cNvSpPr>
          <p:nvPr/>
        </p:nvSpPr>
        <p:spPr bwMode="auto">
          <a:xfrm>
            <a:off x="0" y="0"/>
            <a:ext cx="0" cy="457200"/>
          </a:xfrm>
          <a:prstGeom prst="line">
            <a:avLst/>
          </a:prstGeom>
          <a:noFill/>
          <a:ln w="0">
            <a:solidFill>
              <a:srgbClr val="FD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66185792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 descr="desktop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3140968"/>
            <a:ext cx="1512168" cy="1135222"/>
          </a:xfrm>
          <a:prstGeom prst="rect">
            <a:avLst/>
          </a:prstGeom>
        </p:spPr>
      </p:pic>
      <p:pic>
        <p:nvPicPr>
          <p:cNvPr id="27" name="Picture 26" descr="desktop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4797152"/>
            <a:ext cx="1512168" cy="1135222"/>
          </a:xfrm>
          <a:prstGeom prst="rect">
            <a:avLst/>
          </a:prstGeom>
        </p:spPr>
      </p:pic>
      <p:sp>
        <p:nvSpPr>
          <p:cNvPr id="4659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Client-Server</a:t>
            </a:r>
            <a:endParaRPr lang="de-AT" dirty="0"/>
          </a:p>
        </p:txBody>
      </p:sp>
      <p:sp>
        <p:nvSpPr>
          <p:cNvPr id="465923" name="Rectangle 3"/>
          <p:cNvSpPr>
            <a:spLocks noGrp="1" noChangeArrowheads="1"/>
          </p:cNvSpPr>
          <p:nvPr>
            <p:ph idx="1"/>
          </p:nvPr>
        </p:nvSpPr>
        <p:spPr>
          <a:xfrm>
            <a:off x="107504" y="866775"/>
            <a:ext cx="8928992" cy="2058169"/>
          </a:xfrm>
        </p:spPr>
        <p:txBody>
          <a:bodyPr/>
          <a:lstStyle/>
          <a:p>
            <a:r>
              <a:rPr lang="de-DE" sz="2000" dirty="0"/>
              <a:t>Traditional </a:t>
            </a:r>
            <a:r>
              <a:rPr lang="de-DE" sz="2000" dirty="0" err="1"/>
              <a:t>communication</a:t>
            </a:r>
            <a:r>
              <a:rPr lang="de-DE" sz="2000" dirty="0"/>
              <a:t> </a:t>
            </a:r>
            <a:r>
              <a:rPr lang="de-DE" sz="2000" dirty="0" err="1"/>
              <a:t>model</a:t>
            </a:r>
            <a:r>
              <a:rPr lang="de-DE" sz="2000" dirty="0"/>
              <a:t>, </a:t>
            </a:r>
            <a:r>
              <a:rPr lang="de-DE" sz="2000" dirty="0" err="1"/>
              <a:t>easily</a:t>
            </a:r>
            <a:r>
              <a:rPr lang="de-DE" sz="2000" dirty="0"/>
              <a:t> </a:t>
            </a:r>
            <a:r>
              <a:rPr lang="de-DE" sz="2000" dirty="0" err="1"/>
              <a:t>comprehensible</a:t>
            </a:r>
            <a:r>
              <a:rPr lang="de-DE" sz="2000" dirty="0"/>
              <a:t> </a:t>
            </a:r>
            <a:r>
              <a:rPr lang="de-DE" sz="2000" dirty="0" err="1"/>
              <a:t>abstraction</a:t>
            </a:r>
            <a:endParaRPr lang="de-DE" sz="2000" dirty="0"/>
          </a:p>
          <a:p>
            <a:pPr lvl="1"/>
            <a:r>
              <a:rPr lang="de-DE" sz="1800" dirty="0">
                <a:solidFill>
                  <a:schemeClr val="tx2"/>
                </a:solidFill>
              </a:rPr>
              <a:t>Clients </a:t>
            </a:r>
            <a:r>
              <a:rPr lang="de-DE" sz="1800" dirty="0" err="1">
                <a:solidFill>
                  <a:schemeClr val="tx2"/>
                </a:solidFill>
              </a:rPr>
              <a:t>request</a:t>
            </a:r>
            <a:r>
              <a:rPr lang="de-DE" sz="1800" dirty="0">
                <a:solidFill>
                  <a:schemeClr val="tx2"/>
                </a:solidFill>
              </a:rPr>
              <a:t> </a:t>
            </a:r>
            <a:r>
              <a:rPr lang="de-DE" sz="1800" dirty="0" err="1">
                <a:solidFill>
                  <a:schemeClr val="tx2"/>
                </a:solidFill>
              </a:rPr>
              <a:t>service</a:t>
            </a:r>
            <a:r>
              <a:rPr lang="de-DE" sz="1800" dirty="0"/>
              <a:t> (</a:t>
            </a:r>
            <a:r>
              <a:rPr lang="de-DE" sz="1800" dirty="0" err="1"/>
              <a:t>initiate</a:t>
            </a:r>
            <a:r>
              <a:rPr lang="de-DE" sz="1800" dirty="0"/>
              <a:t> </a:t>
            </a:r>
            <a:r>
              <a:rPr lang="de-DE" sz="1800" dirty="0" err="1"/>
              <a:t>connection</a:t>
            </a:r>
            <a:r>
              <a:rPr lang="de-DE" sz="1800" dirty="0"/>
              <a:t>)</a:t>
            </a:r>
          </a:p>
          <a:p>
            <a:pPr lvl="1"/>
            <a:r>
              <a:rPr lang="de-DE" sz="1800" dirty="0">
                <a:solidFill>
                  <a:schemeClr val="tx2"/>
                </a:solidFill>
              </a:rPr>
              <a:t>Servers </a:t>
            </a:r>
            <a:r>
              <a:rPr lang="de-DE" sz="1800" dirty="0" err="1">
                <a:solidFill>
                  <a:schemeClr val="tx2"/>
                </a:solidFill>
              </a:rPr>
              <a:t>provide</a:t>
            </a:r>
            <a:r>
              <a:rPr lang="de-DE" sz="1800" dirty="0">
                <a:solidFill>
                  <a:schemeClr val="tx2"/>
                </a:solidFill>
              </a:rPr>
              <a:t> </a:t>
            </a:r>
            <a:r>
              <a:rPr lang="de-DE" sz="1800" dirty="0" err="1">
                <a:solidFill>
                  <a:schemeClr val="tx2"/>
                </a:solidFill>
              </a:rPr>
              <a:t>service</a:t>
            </a:r>
            <a:r>
              <a:rPr lang="de-DE" sz="1800" dirty="0"/>
              <a:t> (</a:t>
            </a:r>
            <a:r>
              <a:rPr lang="de-DE" sz="1800" dirty="0" err="1"/>
              <a:t>answer</a:t>
            </a:r>
            <a:r>
              <a:rPr lang="de-DE" sz="1800" dirty="0"/>
              <a:t> </a:t>
            </a:r>
            <a:r>
              <a:rPr lang="de-DE" sz="1800" dirty="0" err="1"/>
              <a:t>requests</a:t>
            </a:r>
            <a:r>
              <a:rPr lang="de-DE" sz="1800" dirty="0"/>
              <a:t>)</a:t>
            </a:r>
            <a:br>
              <a:rPr lang="de-DE" sz="1800" dirty="0"/>
            </a:br>
            <a:endParaRPr lang="de-DE" sz="1800" dirty="0"/>
          </a:p>
          <a:p>
            <a:r>
              <a:rPr lang="de-DE" sz="2000" dirty="0" err="1"/>
              <a:t>Examples</a:t>
            </a:r>
            <a:r>
              <a:rPr lang="de-DE" sz="2000" dirty="0"/>
              <a:t>: Web Client/Server, Mail Client/Server, FTP Client/Server</a:t>
            </a:r>
            <a:endParaRPr lang="de-AT" sz="2000" dirty="0"/>
          </a:p>
        </p:txBody>
      </p:sp>
      <p:pic>
        <p:nvPicPr>
          <p:cNvPr id="3" name="Picture 2" descr="database_server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8224" y="3789040"/>
            <a:ext cx="1052270" cy="1296144"/>
          </a:xfrm>
          <a:prstGeom prst="rect">
            <a:avLst/>
          </a:prstGeom>
        </p:spPr>
      </p:pic>
      <p:sp>
        <p:nvSpPr>
          <p:cNvPr id="4" name="Cloud 3"/>
          <p:cNvSpPr/>
          <p:nvPr/>
        </p:nvSpPr>
        <p:spPr>
          <a:xfrm>
            <a:off x="3419872" y="3861048"/>
            <a:ext cx="2160240" cy="1152128"/>
          </a:xfrm>
          <a:prstGeom prst="cloud">
            <a:avLst/>
          </a:prstGeom>
          <a:solidFill>
            <a:srgbClr val="DDDDDD"/>
          </a:solidFill>
          <a:ln>
            <a:solidFill>
              <a:schemeClr val="tx1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charset="0"/>
            </a:endParaRPr>
          </a:p>
        </p:txBody>
      </p:sp>
      <p:cxnSp>
        <p:nvCxnSpPr>
          <p:cNvPr id="7" name="Straight Arrow Connector 6"/>
          <p:cNvCxnSpPr/>
          <p:nvPr/>
        </p:nvCxnSpPr>
        <p:spPr bwMode="auto">
          <a:xfrm>
            <a:off x="2411760" y="3429000"/>
            <a:ext cx="3960440" cy="864096"/>
          </a:xfrm>
          <a:prstGeom prst="curvedConnector3">
            <a:avLst>
              <a:gd name="adj1" fmla="val 53665"/>
            </a:avLst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4" name="Straight Arrow Connector 6"/>
          <p:cNvCxnSpPr/>
          <p:nvPr/>
        </p:nvCxnSpPr>
        <p:spPr bwMode="auto">
          <a:xfrm rot="10800000">
            <a:off x="2339752" y="3645024"/>
            <a:ext cx="4032448" cy="864096"/>
          </a:xfrm>
          <a:prstGeom prst="curvedConnector3">
            <a:avLst>
              <a:gd name="adj1" fmla="val 50000"/>
            </a:avLst>
          </a:prstGeom>
          <a:solidFill>
            <a:schemeClr val="accent1"/>
          </a:solidFill>
          <a:ln w="762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7" name="Straight Arrow Connector 6"/>
          <p:cNvCxnSpPr/>
          <p:nvPr/>
        </p:nvCxnSpPr>
        <p:spPr bwMode="auto">
          <a:xfrm flipV="1">
            <a:off x="2483768" y="4725144"/>
            <a:ext cx="3960440" cy="504056"/>
          </a:xfrm>
          <a:prstGeom prst="curvedConnector3">
            <a:avLst>
              <a:gd name="adj1" fmla="val 45724"/>
            </a:avLst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9" name="Straight Arrow Connector 6"/>
          <p:cNvCxnSpPr/>
          <p:nvPr/>
        </p:nvCxnSpPr>
        <p:spPr bwMode="auto">
          <a:xfrm rot="10800000" flipV="1">
            <a:off x="2411760" y="4941168"/>
            <a:ext cx="4032448" cy="504056"/>
          </a:xfrm>
          <a:prstGeom prst="curvedConnector3">
            <a:avLst>
              <a:gd name="adj1" fmla="val 50000"/>
            </a:avLst>
          </a:prstGeom>
          <a:solidFill>
            <a:schemeClr val="accent1"/>
          </a:solidFill>
          <a:ln w="762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2" name="Rectangle 3">
            <a:extLst>
              <a:ext uri="{FF2B5EF4-FFF2-40B4-BE49-F238E27FC236}">
                <a16:creationId xmlns:a16="http://schemas.microsoft.com/office/drawing/2014/main" id="{70CFF7B7-05A2-2348-9961-CA131186AE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512" y="6021288"/>
            <a:ext cx="8928992" cy="43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5400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SzPct val="120000"/>
              <a:buFont typeface="Wingdings" charset="2"/>
              <a:buChar char="§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Tahoma" charset="0"/>
              <a:buChar char="−"/>
              <a:defRPr sz="2400">
                <a:solidFill>
                  <a:schemeClr val="tx1"/>
                </a:solidFill>
                <a:latin typeface="+mn-lt"/>
                <a:ea typeface="ＭＳ Ｐゴシック" charset="-128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Char char="•"/>
              <a:defRPr sz="2000">
                <a:solidFill>
                  <a:schemeClr val="tx1"/>
                </a:solidFill>
                <a:latin typeface="+mn-lt"/>
                <a:ea typeface="ＭＳ Ｐゴシック" charset="-128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Wingdings" charset="2"/>
              <a:buChar char="§"/>
              <a:defRPr sz="1900">
                <a:solidFill>
                  <a:schemeClr val="tx1"/>
                </a:solidFill>
                <a:latin typeface="+mn-lt"/>
                <a:ea typeface="ＭＳ Ｐゴシック" charset="-128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r>
              <a:rPr lang="de-DE" sz="2000" kern="0" dirty="0" err="1">
                <a:latin typeface="Eurostile" panose="020B0504020202050204" pitchFamily="34" charset="77"/>
              </a:rPr>
              <a:t>Important</a:t>
            </a:r>
            <a:r>
              <a:rPr lang="de-DE" sz="2000" kern="0" dirty="0">
                <a:latin typeface="Eurostile" panose="020B0504020202050204" pitchFamily="34" charset="77"/>
              </a:rPr>
              <a:t>: client-server </a:t>
            </a:r>
            <a:r>
              <a:rPr lang="de-DE" sz="2000" kern="0" dirty="0" err="1">
                <a:latin typeface="Eurostile" panose="020B0504020202050204" pitchFamily="34" charset="77"/>
              </a:rPr>
              <a:t>is</a:t>
            </a:r>
            <a:r>
              <a:rPr lang="de-DE" sz="2000" kern="0" dirty="0">
                <a:latin typeface="Eurostile" panose="020B0504020202050204" pitchFamily="34" charset="77"/>
              </a:rPr>
              <a:t> </a:t>
            </a:r>
            <a:r>
              <a:rPr lang="de-DE" sz="2000" b="1" kern="0" dirty="0">
                <a:solidFill>
                  <a:srgbClr val="FF0000"/>
                </a:solidFill>
                <a:latin typeface="Eurostile" panose="020B0504020202050204" pitchFamily="34" charset="77"/>
              </a:rPr>
              <a:t>not</a:t>
            </a:r>
            <a:r>
              <a:rPr lang="de-DE" sz="2000" kern="0" dirty="0">
                <a:latin typeface="Eurostile" panose="020B0504020202050204" pitchFamily="34" charset="77"/>
              </a:rPr>
              <a:t> </a:t>
            </a:r>
            <a:r>
              <a:rPr lang="de-DE" sz="2000" kern="0" dirty="0" err="1">
                <a:latin typeface="Eurostile" panose="020B0504020202050204" pitchFamily="34" charset="77"/>
              </a:rPr>
              <a:t>request</a:t>
            </a:r>
            <a:r>
              <a:rPr lang="de-DE" sz="2000" kern="0" dirty="0">
                <a:latin typeface="Eurostile" panose="020B0504020202050204" pitchFamily="34" charset="77"/>
              </a:rPr>
              <a:t>-response</a:t>
            </a:r>
            <a:endParaRPr lang="de-AT" sz="2000" kern="0" dirty="0">
              <a:latin typeface="Eurostile" panose="020B0504020202050204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0875960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 descr="desktop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3140968"/>
            <a:ext cx="1512168" cy="1135222"/>
          </a:xfrm>
          <a:prstGeom prst="rect">
            <a:avLst/>
          </a:prstGeom>
        </p:spPr>
      </p:pic>
      <p:pic>
        <p:nvPicPr>
          <p:cNvPr id="27" name="Picture 26" descr="desktop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2280" y="3212976"/>
            <a:ext cx="1512168" cy="1135222"/>
          </a:xfrm>
          <a:prstGeom prst="rect">
            <a:avLst/>
          </a:prstGeom>
        </p:spPr>
      </p:pic>
      <p:sp>
        <p:nvSpPr>
          <p:cNvPr id="4659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Publish-Subscribe</a:t>
            </a:r>
            <a:endParaRPr lang="de-AT" dirty="0"/>
          </a:p>
        </p:txBody>
      </p:sp>
      <p:sp>
        <p:nvSpPr>
          <p:cNvPr id="465923" name="Rectangle 3"/>
          <p:cNvSpPr>
            <a:spLocks noGrp="1" noChangeArrowheads="1"/>
          </p:cNvSpPr>
          <p:nvPr>
            <p:ph idx="1"/>
          </p:nvPr>
        </p:nvSpPr>
        <p:spPr>
          <a:xfrm>
            <a:off x="107504" y="866775"/>
            <a:ext cx="8928992" cy="2058169"/>
          </a:xfrm>
        </p:spPr>
        <p:txBody>
          <a:bodyPr/>
          <a:lstStyle/>
          <a:p>
            <a:r>
              <a:rPr lang="de-DE" sz="2000" dirty="0"/>
              <a:t>Message-dissemination </a:t>
            </a:r>
            <a:r>
              <a:rPr lang="de-DE" sz="2000" dirty="0" err="1"/>
              <a:t>model</a:t>
            </a:r>
            <a:endParaRPr lang="de-DE" sz="2000" dirty="0"/>
          </a:p>
          <a:p>
            <a:pPr lvl="1"/>
            <a:r>
              <a:rPr lang="de-DE" sz="1800" dirty="0">
                <a:solidFill>
                  <a:schemeClr val="tx2"/>
                </a:solidFill>
              </a:rPr>
              <a:t>Producer </a:t>
            </a:r>
            <a:r>
              <a:rPr lang="de-DE" sz="1800" dirty="0" err="1">
                <a:solidFill>
                  <a:schemeClr val="tx2"/>
                </a:solidFill>
              </a:rPr>
              <a:t>generates</a:t>
            </a:r>
            <a:r>
              <a:rPr lang="de-DE" sz="1800" dirty="0">
                <a:solidFill>
                  <a:schemeClr val="tx2"/>
                </a:solidFill>
              </a:rPr>
              <a:t> </a:t>
            </a:r>
            <a:r>
              <a:rPr lang="de-DE" sz="1800" dirty="0" err="1">
                <a:solidFill>
                  <a:schemeClr val="tx2"/>
                </a:solidFill>
              </a:rPr>
              <a:t>messages</a:t>
            </a:r>
            <a:r>
              <a:rPr lang="de-DE" sz="1800" dirty="0">
                <a:solidFill>
                  <a:schemeClr val="tx2"/>
                </a:solidFill>
              </a:rPr>
              <a:t> </a:t>
            </a:r>
            <a:r>
              <a:rPr lang="de-DE" sz="1800" dirty="0"/>
              <a:t>(</a:t>
            </a:r>
            <a:r>
              <a:rPr lang="de-DE" sz="1800" dirty="0" err="1"/>
              <a:t>initiate</a:t>
            </a:r>
            <a:r>
              <a:rPr lang="de-DE" sz="1800" dirty="0"/>
              <a:t> </a:t>
            </a:r>
            <a:r>
              <a:rPr lang="de-DE" sz="1800" dirty="0" err="1"/>
              <a:t>connection</a:t>
            </a:r>
            <a:r>
              <a:rPr lang="de-DE" sz="1800" dirty="0"/>
              <a:t>)</a:t>
            </a:r>
          </a:p>
          <a:p>
            <a:pPr lvl="1"/>
            <a:r>
              <a:rPr lang="de-DE" sz="1800" dirty="0">
                <a:solidFill>
                  <a:schemeClr val="tx2"/>
                </a:solidFill>
              </a:rPr>
              <a:t>Consumer </a:t>
            </a:r>
            <a:r>
              <a:rPr lang="de-DE" sz="1800" dirty="0" err="1">
                <a:solidFill>
                  <a:schemeClr val="tx2"/>
                </a:solidFill>
              </a:rPr>
              <a:t>receives</a:t>
            </a:r>
            <a:r>
              <a:rPr lang="de-DE" sz="1800" dirty="0">
                <a:solidFill>
                  <a:schemeClr val="tx2"/>
                </a:solidFill>
              </a:rPr>
              <a:t> </a:t>
            </a:r>
            <a:r>
              <a:rPr lang="de-DE" sz="1800" dirty="0" err="1">
                <a:solidFill>
                  <a:schemeClr val="tx2"/>
                </a:solidFill>
              </a:rPr>
              <a:t>messages</a:t>
            </a:r>
            <a:r>
              <a:rPr lang="de-DE" sz="1800" dirty="0">
                <a:solidFill>
                  <a:schemeClr val="tx2"/>
                </a:solidFill>
              </a:rPr>
              <a:t> </a:t>
            </a:r>
            <a:r>
              <a:rPr lang="de-DE" sz="1800" dirty="0"/>
              <a:t>(</a:t>
            </a:r>
            <a:r>
              <a:rPr lang="de-DE" sz="1800" dirty="0" err="1"/>
              <a:t>answer</a:t>
            </a:r>
            <a:r>
              <a:rPr lang="de-DE" sz="1800" dirty="0"/>
              <a:t> </a:t>
            </a:r>
            <a:r>
              <a:rPr lang="de-DE" sz="1800" dirty="0" err="1"/>
              <a:t>requests</a:t>
            </a:r>
            <a:r>
              <a:rPr lang="de-DE" sz="1800" dirty="0"/>
              <a:t>)</a:t>
            </a:r>
            <a:br>
              <a:rPr lang="de-DE" sz="1800" dirty="0"/>
            </a:br>
            <a:endParaRPr lang="de-DE" sz="1800" dirty="0"/>
          </a:p>
          <a:p>
            <a:r>
              <a:rPr lang="de-DE" sz="2000" dirty="0"/>
              <a:t>Producers do not </a:t>
            </a:r>
            <a:r>
              <a:rPr lang="de-DE" sz="2000" dirty="0" err="1"/>
              <a:t>necessarily</a:t>
            </a:r>
            <a:r>
              <a:rPr lang="de-DE" sz="2000" dirty="0"/>
              <a:t> </a:t>
            </a:r>
            <a:r>
              <a:rPr lang="de-DE" sz="2000" dirty="0" err="1"/>
              <a:t>know</a:t>
            </a:r>
            <a:r>
              <a:rPr lang="de-DE" sz="2000" dirty="0"/>
              <a:t> </a:t>
            </a:r>
            <a:r>
              <a:rPr lang="de-DE" sz="2000" dirty="0" err="1"/>
              <a:t>consumers</a:t>
            </a:r>
            <a:endParaRPr lang="de-AT" sz="2000" dirty="0"/>
          </a:p>
        </p:txBody>
      </p:sp>
      <p:pic>
        <p:nvPicPr>
          <p:cNvPr id="12" name="Picture 11" descr="desktop.png">
            <a:extLst>
              <a:ext uri="{FF2B5EF4-FFF2-40B4-BE49-F238E27FC236}">
                <a16:creationId xmlns:a16="http://schemas.microsoft.com/office/drawing/2014/main" id="{92E842A2-1A77-3945-B5E8-90AF555F7A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1988840"/>
            <a:ext cx="1512168" cy="1135222"/>
          </a:xfrm>
          <a:prstGeom prst="rect">
            <a:avLst/>
          </a:prstGeom>
        </p:spPr>
      </p:pic>
      <p:pic>
        <p:nvPicPr>
          <p:cNvPr id="13" name="Picture 12" descr="desktop.png">
            <a:extLst>
              <a:ext uri="{FF2B5EF4-FFF2-40B4-BE49-F238E27FC236}">
                <a16:creationId xmlns:a16="http://schemas.microsoft.com/office/drawing/2014/main" id="{2EFD3031-5D1E-B343-AD04-652DB79CBC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4328" y="4365104"/>
            <a:ext cx="1512168" cy="1135222"/>
          </a:xfrm>
          <a:prstGeom prst="rect">
            <a:avLst/>
          </a:prstGeom>
        </p:spPr>
      </p:pic>
      <p:pic>
        <p:nvPicPr>
          <p:cNvPr id="15" name="Picture 14" descr="desktop.png">
            <a:extLst>
              <a:ext uri="{FF2B5EF4-FFF2-40B4-BE49-F238E27FC236}">
                <a16:creationId xmlns:a16="http://schemas.microsoft.com/office/drawing/2014/main" id="{DFB57323-25DF-6845-A3C9-E748100EAC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0232" y="5445224"/>
            <a:ext cx="1512168" cy="1135222"/>
          </a:xfrm>
          <a:prstGeom prst="rect">
            <a:avLst/>
          </a:prstGeom>
        </p:spPr>
      </p:pic>
      <p:pic>
        <p:nvPicPr>
          <p:cNvPr id="16" name="Picture 15" descr="desktop.png">
            <a:extLst>
              <a:ext uri="{FF2B5EF4-FFF2-40B4-BE49-F238E27FC236}">
                <a16:creationId xmlns:a16="http://schemas.microsoft.com/office/drawing/2014/main" id="{44DEE4D3-40B2-394E-BA79-B2062E7A98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4725144"/>
            <a:ext cx="1512168" cy="113522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0D3BF6A8-1BF2-BE46-A9DE-9AF1553C0DF1}"/>
              </a:ext>
            </a:extLst>
          </p:cNvPr>
          <p:cNvSpPr/>
          <p:nvPr/>
        </p:nvSpPr>
        <p:spPr>
          <a:xfrm>
            <a:off x="3131840" y="3140968"/>
            <a:ext cx="2448272" cy="244827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 panose="020B0504020202050204" pitchFamily="34" charset="77"/>
              </a:rPr>
              <a:t>Notification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 panose="020B0504020202050204" pitchFamily="34" charset="77"/>
              </a:rPr>
              <a:t>service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3F369481-4A9C-3F47-8CF0-B60ECB3AA3A5}"/>
              </a:ext>
            </a:extLst>
          </p:cNvPr>
          <p:cNvSpPr/>
          <p:nvPr/>
        </p:nvSpPr>
        <p:spPr>
          <a:xfrm>
            <a:off x="4139952" y="3818881"/>
            <a:ext cx="288032" cy="288032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32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charset="0"/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BDE252AD-AA63-FE44-BFB8-5A4361D104D4}"/>
              </a:ext>
            </a:extLst>
          </p:cNvPr>
          <p:cNvSpPr/>
          <p:nvPr/>
        </p:nvSpPr>
        <p:spPr>
          <a:xfrm>
            <a:off x="3741564" y="4712791"/>
            <a:ext cx="288032" cy="288032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32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charset="0"/>
            </a:endParaRP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EC62DDEB-CC85-EA40-8CE3-B396B7E8A8FA}"/>
              </a:ext>
            </a:extLst>
          </p:cNvPr>
          <p:cNvSpPr/>
          <p:nvPr/>
        </p:nvSpPr>
        <p:spPr>
          <a:xfrm>
            <a:off x="3347864" y="5169545"/>
            <a:ext cx="288032" cy="288032"/>
          </a:xfrm>
          <a:prstGeom prst="ellipse">
            <a:avLst/>
          </a:prstGeom>
          <a:solidFill>
            <a:srgbClr val="F99635"/>
          </a:solidFill>
          <a:ln>
            <a:solidFill>
              <a:srgbClr val="FF8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32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charset="0"/>
            </a:endParaRPr>
          </a:p>
        </p:txBody>
      </p:sp>
      <p:cxnSp>
        <p:nvCxnSpPr>
          <p:cNvPr id="7" name="Straight Arrow Connector 6"/>
          <p:cNvCxnSpPr>
            <a:cxnSpLocks/>
            <a:stCxn id="23" idx="3"/>
            <a:endCxn id="5" idx="2"/>
          </p:cNvCxnSpPr>
          <p:nvPr/>
        </p:nvCxnSpPr>
        <p:spPr bwMode="auto">
          <a:xfrm>
            <a:off x="2411760" y="3708579"/>
            <a:ext cx="1728192" cy="254318"/>
          </a:xfrm>
          <a:prstGeom prst="curvedConnector3">
            <a:avLst>
              <a:gd name="adj1" fmla="val 50000"/>
            </a:avLst>
          </a:prstGeom>
          <a:solidFill>
            <a:schemeClr val="accent1"/>
          </a:solidFill>
          <a:ln w="38100" cap="flat" cmpd="sng" algn="ctr">
            <a:solidFill>
              <a:schemeClr val="tx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7" name="Straight Arrow Connector 6"/>
          <p:cNvCxnSpPr>
            <a:cxnSpLocks/>
            <a:stCxn id="23" idx="3"/>
            <a:endCxn id="18" idx="2"/>
          </p:cNvCxnSpPr>
          <p:nvPr/>
        </p:nvCxnSpPr>
        <p:spPr bwMode="auto">
          <a:xfrm>
            <a:off x="2411760" y="3708579"/>
            <a:ext cx="1329804" cy="1148228"/>
          </a:xfrm>
          <a:prstGeom prst="curvedConnector3">
            <a:avLst>
              <a:gd name="adj1" fmla="val 50000"/>
            </a:avLst>
          </a:prstGeom>
          <a:solidFill>
            <a:schemeClr val="accent1"/>
          </a:solidFill>
          <a:ln w="38100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5" name="Straight Arrow Connector 6">
            <a:extLst>
              <a:ext uri="{FF2B5EF4-FFF2-40B4-BE49-F238E27FC236}">
                <a16:creationId xmlns:a16="http://schemas.microsoft.com/office/drawing/2014/main" id="{032621BD-6462-CE45-B14D-DE1530C43722}"/>
              </a:ext>
            </a:extLst>
          </p:cNvPr>
          <p:cNvCxnSpPr>
            <a:cxnSpLocks/>
            <a:stCxn id="12" idx="1"/>
            <a:endCxn id="5" idx="7"/>
          </p:cNvCxnSpPr>
          <p:nvPr/>
        </p:nvCxnSpPr>
        <p:spPr bwMode="auto">
          <a:xfrm rot="10800000" flipV="1">
            <a:off x="4385804" y="2556450"/>
            <a:ext cx="1770373" cy="1304611"/>
          </a:xfrm>
          <a:prstGeom prst="curvedConnector2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dash"/>
            <a:round/>
            <a:headEnd type="none" w="med" len="med"/>
            <a:tailEnd type="arrow"/>
          </a:ln>
          <a:effectLst/>
        </p:spPr>
      </p:cxnSp>
      <p:cxnSp>
        <p:nvCxnSpPr>
          <p:cNvPr id="28" name="Straight Arrow Connector 6">
            <a:extLst>
              <a:ext uri="{FF2B5EF4-FFF2-40B4-BE49-F238E27FC236}">
                <a16:creationId xmlns:a16="http://schemas.microsoft.com/office/drawing/2014/main" id="{F10765BB-3853-F04B-A17D-DCE36B94B121}"/>
              </a:ext>
            </a:extLst>
          </p:cNvPr>
          <p:cNvCxnSpPr>
            <a:cxnSpLocks/>
            <a:stCxn id="27" idx="1"/>
            <a:endCxn id="18" idx="7"/>
          </p:cNvCxnSpPr>
          <p:nvPr/>
        </p:nvCxnSpPr>
        <p:spPr bwMode="auto">
          <a:xfrm rot="10800000" flipV="1">
            <a:off x="3987416" y="3780586"/>
            <a:ext cx="3104865" cy="974385"/>
          </a:xfrm>
          <a:prstGeom prst="curvedConnector2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dash"/>
            <a:round/>
            <a:headEnd type="none" w="med" len="med"/>
            <a:tailEnd type="arrow"/>
          </a:ln>
          <a:effectLst/>
        </p:spPr>
      </p:cxnSp>
      <p:cxnSp>
        <p:nvCxnSpPr>
          <p:cNvPr id="31" name="Straight Arrow Connector 6">
            <a:extLst>
              <a:ext uri="{FF2B5EF4-FFF2-40B4-BE49-F238E27FC236}">
                <a16:creationId xmlns:a16="http://schemas.microsoft.com/office/drawing/2014/main" id="{C252F6E7-9A86-804C-8750-4B33E17BCBB5}"/>
              </a:ext>
            </a:extLst>
          </p:cNvPr>
          <p:cNvCxnSpPr>
            <a:cxnSpLocks/>
            <a:stCxn id="13" idx="1"/>
            <a:endCxn id="20" idx="4"/>
          </p:cNvCxnSpPr>
          <p:nvPr/>
        </p:nvCxnSpPr>
        <p:spPr bwMode="auto">
          <a:xfrm rot="10800000" flipV="1">
            <a:off x="3491880" y="4932715"/>
            <a:ext cx="4032448" cy="524862"/>
          </a:xfrm>
          <a:prstGeom prst="curvedConnector4">
            <a:avLst>
              <a:gd name="adj1" fmla="val 48214"/>
              <a:gd name="adj2" fmla="val 151699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dash"/>
            <a:round/>
            <a:headEnd type="none" w="med" len="med"/>
            <a:tailEnd type="arrow"/>
          </a:ln>
          <a:effectLst/>
        </p:spPr>
      </p:cxnSp>
      <p:cxnSp>
        <p:nvCxnSpPr>
          <p:cNvPr id="34" name="Straight Arrow Connector 6">
            <a:extLst>
              <a:ext uri="{FF2B5EF4-FFF2-40B4-BE49-F238E27FC236}">
                <a16:creationId xmlns:a16="http://schemas.microsoft.com/office/drawing/2014/main" id="{5596E768-D9A9-6D42-8F9D-97BA60ECDBCA}"/>
              </a:ext>
            </a:extLst>
          </p:cNvPr>
          <p:cNvCxnSpPr>
            <a:cxnSpLocks/>
            <a:stCxn id="15" idx="1"/>
            <a:endCxn id="18" idx="5"/>
          </p:cNvCxnSpPr>
          <p:nvPr/>
        </p:nvCxnSpPr>
        <p:spPr bwMode="auto">
          <a:xfrm rot="10800000">
            <a:off x="3987416" y="4958643"/>
            <a:ext cx="2672817" cy="1054193"/>
          </a:xfrm>
          <a:prstGeom prst="curvedConnector2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dash"/>
            <a:round/>
            <a:headEnd type="none" w="med" len="med"/>
            <a:tailEnd type="arrow"/>
          </a:ln>
          <a:effectLst/>
        </p:spPr>
      </p:cxnSp>
      <p:cxnSp>
        <p:nvCxnSpPr>
          <p:cNvPr id="40" name="Straight Arrow Connector 6">
            <a:extLst>
              <a:ext uri="{FF2B5EF4-FFF2-40B4-BE49-F238E27FC236}">
                <a16:creationId xmlns:a16="http://schemas.microsoft.com/office/drawing/2014/main" id="{D4ABF62F-46B6-F942-A79A-71517A673590}"/>
              </a:ext>
            </a:extLst>
          </p:cNvPr>
          <p:cNvCxnSpPr>
            <a:cxnSpLocks/>
            <a:stCxn id="13" idx="1"/>
            <a:endCxn id="5" idx="5"/>
          </p:cNvCxnSpPr>
          <p:nvPr/>
        </p:nvCxnSpPr>
        <p:spPr bwMode="auto">
          <a:xfrm rot="10800000">
            <a:off x="4385804" y="4064733"/>
            <a:ext cx="3138525" cy="867983"/>
          </a:xfrm>
          <a:prstGeom prst="curvedConnector2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dash"/>
            <a:round/>
            <a:headEnd type="none" w="med" len="med"/>
            <a:tailEnd type="arrow"/>
          </a:ln>
          <a:effectLst/>
        </p:spPr>
      </p:cxnSp>
      <p:cxnSp>
        <p:nvCxnSpPr>
          <p:cNvPr id="44" name="Straight Arrow Connector 6">
            <a:extLst>
              <a:ext uri="{FF2B5EF4-FFF2-40B4-BE49-F238E27FC236}">
                <a16:creationId xmlns:a16="http://schemas.microsoft.com/office/drawing/2014/main" id="{1825C144-470E-944A-B623-05561217F19D}"/>
              </a:ext>
            </a:extLst>
          </p:cNvPr>
          <p:cNvCxnSpPr>
            <a:cxnSpLocks/>
            <a:stCxn id="5" idx="6"/>
            <a:endCxn id="12" idx="1"/>
          </p:cNvCxnSpPr>
          <p:nvPr/>
        </p:nvCxnSpPr>
        <p:spPr bwMode="auto">
          <a:xfrm flipV="1">
            <a:off x="4427984" y="2556451"/>
            <a:ext cx="1728192" cy="1406446"/>
          </a:xfrm>
          <a:prstGeom prst="curvedConnector3">
            <a:avLst>
              <a:gd name="adj1" fmla="val 50000"/>
            </a:avLst>
          </a:prstGeom>
          <a:solidFill>
            <a:schemeClr val="accent1"/>
          </a:solidFill>
          <a:ln w="38100" cap="flat" cmpd="sng" algn="ctr">
            <a:solidFill>
              <a:schemeClr val="tx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47" name="Straight Arrow Connector 6">
            <a:extLst>
              <a:ext uri="{FF2B5EF4-FFF2-40B4-BE49-F238E27FC236}">
                <a16:creationId xmlns:a16="http://schemas.microsoft.com/office/drawing/2014/main" id="{83C627CF-F7AC-D74A-87B1-69AB9D3DAB80}"/>
              </a:ext>
            </a:extLst>
          </p:cNvPr>
          <p:cNvCxnSpPr>
            <a:cxnSpLocks/>
            <a:stCxn id="5" idx="6"/>
            <a:endCxn id="13" idx="1"/>
          </p:cNvCxnSpPr>
          <p:nvPr/>
        </p:nvCxnSpPr>
        <p:spPr bwMode="auto">
          <a:xfrm>
            <a:off x="4427984" y="3962897"/>
            <a:ext cx="3096344" cy="969818"/>
          </a:xfrm>
          <a:prstGeom prst="curvedConnector3">
            <a:avLst>
              <a:gd name="adj1" fmla="val 50000"/>
            </a:avLst>
          </a:prstGeom>
          <a:solidFill>
            <a:schemeClr val="accent1"/>
          </a:solidFill>
          <a:ln w="38100" cap="flat" cmpd="sng" algn="ctr">
            <a:solidFill>
              <a:schemeClr val="tx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50" name="Straight Arrow Connector 6">
            <a:extLst>
              <a:ext uri="{FF2B5EF4-FFF2-40B4-BE49-F238E27FC236}">
                <a16:creationId xmlns:a16="http://schemas.microsoft.com/office/drawing/2014/main" id="{B61B53E0-33A1-3B45-A8EA-F78C3772E076}"/>
              </a:ext>
            </a:extLst>
          </p:cNvPr>
          <p:cNvCxnSpPr>
            <a:cxnSpLocks/>
            <a:stCxn id="18" idx="6"/>
            <a:endCxn id="27" idx="1"/>
          </p:cNvCxnSpPr>
          <p:nvPr/>
        </p:nvCxnSpPr>
        <p:spPr bwMode="auto">
          <a:xfrm flipV="1">
            <a:off x="4029596" y="3780587"/>
            <a:ext cx="3062684" cy="1076220"/>
          </a:xfrm>
          <a:prstGeom prst="curvedConnector3">
            <a:avLst>
              <a:gd name="adj1" fmla="val 50000"/>
            </a:avLst>
          </a:prstGeom>
          <a:solidFill>
            <a:schemeClr val="accent1"/>
          </a:solidFill>
          <a:ln w="38100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53" name="Straight Arrow Connector 6">
            <a:extLst>
              <a:ext uri="{FF2B5EF4-FFF2-40B4-BE49-F238E27FC236}">
                <a16:creationId xmlns:a16="http://schemas.microsoft.com/office/drawing/2014/main" id="{CFFC1181-1DA3-AE4F-9337-B17EACCEA396}"/>
              </a:ext>
            </a:extLst>
          </p:cNvPr>
          <p:cNvCxnSpPr>
            <a:cxnSpLocks/>
            <a:stCxn id="18" idx="6"/>
            <a:endCxn id="15" idx="1"/>
          </p:cNvCxnSpPr>
          <p:nvPr/>
        </p:nvCxnSpPr>
        <p:spPr bwMode="auto">
          <a:xfrm>
            <a:off x="4029596" y="4856807"/>
            <a:ext cx="2630636" cy="1156028"/>
          </a:xfrm>
          <a:prstGeom prst="curvedConnector3">
            <a:avLst>
              <a:gd name="adj1" fmla="val 50000"/>
            </a:avLst>
          </a:prstGeom>
          <a:solidFill>
            <a:schemeClr val="accent1"/>
          </a:solidFill>
          <a:ln w="38100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97" name="Straight Arrow Connector 6">
            <a:extLst>
              <a:ext uri="{FF2B5EF4-FFF2-40B4-BE49-F238E27FC236}">
                <a16:creationId xmlns:a16="http://schemas.microsoft.com/office/drawing/2014/main" id="{C6E7EBCD-3908-4140-92FA-2445CA4ADB15}"/>
              </a:ext>
            </a:extLst>
          </p:cNvPr>
          <p:cNvCxnSpPr>
            <a:cxnSpLocks/>
            <a:stCxn id="16" idx="3"/>
            <a:endCxn id="20" idx="2"/>
          </p:cNvCxnSpPr>
          <p:nvPr/>
        </p:nvCxnSpPr>
        <p:spPr bwMode="auto">
          <a:xfrm>
            <a:off x="2051720" y="5292755"/>
            <a:ext cx="1296144" cy="20806"/>
          </a:xfrm>
          <a:prstGeom prst="curvedConnector3">
            <a:avLst>
              <a:gd name="adj1" fmla="val 50000"/>
            </a:avLst>
          </a:prstGeom>
          <a:solidFill>
            <a:schemeClr val="accent1"/>
          </a:solidFill>
          <a:ln w="38100" cap="flat" cmpd="sng" algn="ctr">
            <a:solidFill>
              <a:srgbClr val="F99635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01" name="Straight Arrow Connector 6">
            <a:extLst>
              <a:ext uri="{FF2B5EF4-FFF2-40B4-BE49-F238E27FC236}">
                <a16:creationId xmlns:a16="http://schemas.microsoft.com/office/drawing/2014/main" id="{28982E57-9CE8-E74C-85D5-9CAA1A52CF20}"/>
              </a:ext>
            </a:extLst>
          </p:cNvPr>
          <p:cNvCxnSpPr>
            <a:cxnSpLocks/>
            <a:stCxn id="20" idx="6"/>
            <a:endCxn id="13" idx="1"/>
          </p:cNvCxnSpPr>
          <p:nvPr/>
        </p:nvCxnSpPr>
        <p:spPr bwMode="auto">
          <a:xfrm flipV="1">
            <a:off x="3635896" y="4932715"/>
            <a:ext cx="3888432" cy="380846"/>
          </a:xfrm>
          <a:prstGeom prst="curvedConnector3">
            <a:avLst>
              <a:gd name="adj1" fmla="val 50000"/>
            </a:avLst>
          </a:prstGeom>
          <a:solidFill>
            <a:schemeClr val="accent1"/>
          </a:solidFill>
          <a:ln w="38100" cap="flat" cmpd="sng" algn="ctr">
            <a:solidFill>
              <a:srgbClr val="F99635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29402781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"/>
                            </p:stCondLst>
                            <p:childTnLst>
                              <p:par>
                                <p:cTn id="6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898" name="Rectangle 2"/>
          <p:cNvSpPr>
            <a:spLocks noGrp="1" noChangeArrowheads="1"/>
          </p:cNvSpPr>
          <p:nvPr>
            <p:ph type="title"/>
          </p:nvPr>
        </p:nvSpPr>
        <p:spPr>
          <a:xfrm>
            <a:off x="312738" y="127000"/>
            <a:ext cx="8797925" cy="561975"/>
          </a:xfrm>
        </p:spPr>
        <p:txBody>
          <a:bodyPr/>
          <a:lstStyle/>
          <a:p>
            <a:r>
              <a:rPr lang="de-DE"/>
              <a:t>Peer-to-Peer</a:t>
            </a:r>
            <a:endParaRPr lang="de-AT"/>
          </a:p>
        </p:txBody>
      </p:sp>
      <p:sp>
        <p:nvSpPr>
          <p:cNvPr id="464899" name="Rectangle 3"/>
          <p:cNvSpPr>
            <a:spLocks noGrp="1" noChangeArrowheads="1"/>
          </p:cNvSpPr>
          <p:nvPr>
            <p:ph idx="1"/>
          </p:nvPr>
        </p:nvSpPr>
        <p:spPr>
          <a:xfrm>
            <a:off x="107504" y="866775"/>
            <a:ext cx="4104456" cy="5648325"/>
          </a:xfrm>
        </p:spPr>
        <p:txBody>
          <a:bodyPr/>
          <a:lstStyle/>
          <a:p>
            <a:pPr marL="0" indent="0">
              <a:buNone/>
            </a:pPr>
            <a:r>
              <a:rPr lang="de-DE" sz="2000" dirty="0" err="1"/>
              <a:t>Recognized</a:t>
            </a:r>
            <a:r>
              <a:rPr lang="de-DE" sz="2000" dirty="0"/>
              <a:t> </a:t>
            </a:r>
            <a:r>
              <a:rPr lang="de-DE" sz="2000" dirty="0" err="1"/>
              <a:t>application-layer</a:t>
            </a:r>
            <a:endParaRPr lang="de-DE" sz="2000" dirty="0"/>
          </a:p>
          <a:p>
            <a:pPr marL="0" indent="0">
              <a:buNone/>
            </a:pPr>
            <a:r>
              <a:rPr lang="de-DE" sz="2000" dirty="0" err="1"/>
              <a:t>paradigm</a:t>
            </a:r>
            <a:r>
              <a:rPr lang="de-DE" sz="2000" dirty="0"/>
              <a:t> </a:t>
            </a:r>
            <a:r>
              <a:rPr lang="de-DE" sz="2000" dirty="0" err="1"/>
              <a:t>since</a:t>
            </a:r>
            <a:r>
              <a:rPr lang="de-DE" sz="2000" dirty="0"/>
              <a:t> 2000s</a:t>
            </a:r>
          </a:p>
          <a:p>
            <a:pPr marL="0" indent="0">
              <a:buNone/>
            </a:pPr>
            <a:endParaRPr lang="de-DE" sz="2000" dirty="0"/>
          </a:p>
          <a:p>
            <a:pPr marL="0" indent="0">
              <a:buNone/>
            </a:pPr>
            <a:r>
              <a:rPr lang="de-DE" sz="2000" dirty="0"/>
              <a:t>First </a:t>
            </a:r>
            <a:r>
              <a:rPr lang="de-DE" sz="2000" dirty="0" err="1"/>
              <a:t>clearly</a:t>
            </a:r>
            <a:r>
              <a:rPr lang="de-DE" sz="2000" dirty="0"/>
              <a:t> </a:t>
            </a:r>
            <a:r>
              <a:rPr lang="de-DE" sz="2000" dirty="0" err="1"/>
              <a:t>visible</a:t>
            </a:r>
            <a:r>
              <a:rPr lang="de-DE" sz="2000" dirty="0"/>
              <a:t> </a:t>
            </a:r>
            <a:r>
              <a:rPr lang="de-DE" sz="2000" dirty="0" err="1"/>
              <a:t>application</a:t>
            </a:r>
            <a:r>
              <a:rPr lang="de-DE" sz="2000" dirty="0"/>
              <a:t>: Napster</a:t>
            </a:r>
          </a:p>
          <a:p>
            <a:r>
              <a:rPr lang="de-DE" sz="1800" dirty="0" err="1"/>
              <a:t>file</a:t>
            </a:r>
            <a:r>
              <a:rPr lang="de-DE" sz="1800" dirty="0"/>
              <a:t> </a:t>
            </a:r>
            <a:r>
              <a:rPr lang="de-DE" sz="1800" dirty="0" err="1"/>
              <a:t>sharing</a:t>
            </a:r>
            <a:r>
              <a:rPr lang="de-DE" sz="1800" dirty="0"/>
              <a:t> (</a:t>
            </a:r>
            <a:r>
              <a:rPr lang="de-DE" sz="1800" dirty="0" err="1"/>
              <a:t>mostly</a:t>
            </a:r>
            <a:r>
              <a:rPr lang="de-DE" sz="1800" dirty="0"/>
              <a:t> </a:t>
            </a:r>
            <a:r>
              <a:rPr lang="de-DE" sz="1800" dirty="0" err="1"/>
              <a:t>for</a:t>
            </a:r>
            <a:r>
              <a:rPr lang="de-DE" sz="1800" dirty="0"/>
              <a:t> </a:t>
            </a:r>
            <a:r>
              <a:rPr lang="de-DE" sz="1800" dirty="0" err="1"/>
              <a:t>music</a:t>
            </a:r>
            <a:r>
              <a:rPr lang="de-DE" sz="1800" dirty="0"/>
              <a:t>)</a:t>
            </a:r>
          </a:p>
          <a:p>
            <a:r>
              <a:rPr lang="de-DE" sz="1800" dirty="0" err="1"/>
              <a:t>ruled</a:t>
            </a:r>
            <a:r>
              <a:rPr lang="de-DE" sz="1800" dirty="0"/>
              <a:t> illegal</a:t>
            </a:r>
          </a:p>
          <a:p>
            <a:r>
              <a:rPr lang="de-DE" sz="1800" dirty="0" err="1"/>
              <a:t>followed</a:t>
            </a:r>
            <a:r>
              <a:rPr lang="de-DE" sz="1800" dirty="0"/>
              <a:t> </a:t>
            </a:r>
            <a:r>
              <a:rPr lang="de-DE" sz="1800" dirty="0" err="1"/>
              <a:t>by</a:t>
            </a:r>
            <a:r>
              <a:rPr lang="de-DE" sz="1800" dirty="0"/>
              <a:t> </a:t>
            </a:r>
            <a:r>
              <a:rPr lang="de-DE" sz="1800" dirty="0" err="1"/>
              <a:t>others</a:t>
            </a:r>
            <a:r>
              <a:rPr lang="de-DE" sz="1800" dirty="0"/>
              <a:t>: </a:t>
            </a:r>
            <a:r>
              <a:rPr lang="de-DE" sz="1800" dirty="0" err="1"/>
              <a:t>Gnutella</a:t>
            </a:r>
            <a:r>
              <a:rPr lang="de-DE" sz="1800" dirty="0"/>
              <a:t>, </a:t>
            </a:r>
            <a:r>
              <a:rPr lang="de-DE" sz="1800" dirty="0" err="1"/>
              <a:t>Kazaa</a:t>
            </a:r>
            <a:r>
              <a:rPr lang="de-DE" sz="1800" dirty="0"/>
              <a:t>, </a:t>
            </a:r>
            <a:r>
              <a:rPr lang="de-DE" sz="1800" dirty="0" err="1"/>
              <a:t>BitTorrent</a:t>
            </a:r>
            <a:r>
              <a:rPr lang="de-DE" sz="1800" dirty="0"/>
              <a:t>, Freenet</a:t>
            </a:r>
          </a:p>
          <a:p>
            <a:r>
              <a:rPr lang="de-DE" sz="1800" dirty="0" err="1"/>
              <a:t>later</a:t>
            </a:r>
            <a:r>
              <a:rPr lang="de-DE" sz="1800" dirty="0"/>
              <a:t> </a:t>
            </a:r>
            <a:r>
              <a:rPr lang="de-DE" sz="1800" dirty="0" err="1"/>
              <a:t>picked</a:t>
            </a:r>
            <a:r>
              <a:rPr lang="de-DE" sz="1800" dirty="0"/>
              <a:t> </a:t>
            </a:r>
            <a:r>
              <a:rPr lang="de-DE" sz="1800" dirty="0" err="1"/>
              <a:t>up</a:t>
            </a:r>
            <a:r>
              <a:rPr lang="de-DE" sz="1800" dirty="0"/>
              <a:t> </a:t>
            </a:r>
            <a:r>
              <a:rPr lang="de-DE" sz="1800" dirty="0" err="1"/>
              <a:t>by</a:t>
            </a:r>
            <a:r>
              <a:rPr lang="de-DE" sz="1800" dirty="0"/>
              <a:t> </a:t>
            </a:r>
            <a:r>
              <a:rPr lang="de-DE" sz="1800" dirty="0" err="1"/>
              <a:t>research</a:t>
            </a:r>
            <a:r>
              <a:rPr lang="de-DE" sz="1800" dirty="0"/>
              <a:t>: CAN, </a:t>
            </a:r>
            <a:r>
              <a:rPr lang="de-DE" sz="1800" dirty="0" err="1"/>
              <a:t>Chord</a:t>
            </a:r>
            <a:r>
              <a:rPr lang="de-DE" sz="1800" dirty="0"/>
              <a:t>, </a:t>
            </a:r>
            <a:r>
              <a:rPr lang="de-DE" sz="1800" dirty="0" err="1"/>
              <a:t>Tapestry</a:t>
            </a:r>
            <a:r>
              <a:rPr lang="de-DE" sz="1800" dirty="0"/>
              <a:t>, </a:t>
            </a:r>
            <a:r>
              <a:rPr lang="de-DE" sz="1800" dirty="0" err="1"/>
              <a:t>Kademlia</a:t>
            </a:r>
            <a:r>
              <a:rPr lang="de-DE" sz="1800" dirty="0"/>
              <a:t>, </a:t>
            </a:r>
            <a:r>
              <a:rPr lang="de-DE" sz="1800" dirty="0" err="1"/>
              <a:t>Pastry</a:t>
            </a:r>
            <a:endParaRPr lang="de-DE" sz="1800" dirty="0"/>
          </a:p>
          <a:p>
            <a:r>
              <a:rPr lang="de-DE" sz="1800" dirty="0" err="1"/>
              <a:t>idea</a:t>
            </a:r>
            <a:r>
              <a:rPr lang="de-DE" sz="1800" dirty="0"/>
              <a:t>: </a:t>
            </a:r>
            <a:r>
              <a:rPr lang="de-DE" sz="1800" dirty="0" err="1"/>
              <a:t>avoid</a:t>
            </a:r>
            <a:r>
              <a:rPr lang="de-DE" sz="1800" dirty="0"/>
              <a:t> </a:t>
            </a:r>
            <a:r>
              <a:rPr lang="de-DE" sz="1800" dirty="0" err="1"/>
              <a:t>control</a:t>
            </a:r>
            <a:r>
              <a:rPr lang="de-DE" sz="1800" dirty="0"/>
              <a:t> </a:t>
            </a:r>
            <a:r>
              <a:rPr lang="de-DE" sz="1800" dirty="0" err="1"/>
              <a:t>and</a:t>
            </a:r>
            <a:r>
              <a:rPr lang="de-DE" sz="1800" dirty="0"/>
              <a:t>/</a:t>
            </a:r>
            <a:r>
              <a:rPr lang="de-DE" sz="1800" dirty="0" err="1"/>
              <a:t>or</a:t>
            </a:r>
            <a:r>
              <a:rPr lang="de-DE" sz="1800" dirty="0"/>
              <a:t> </a:t>
            </a:r>
            <a:r>
              <a:rPr lang="de-DE" sz="1800" dirty="0" err="1"/>
              <a:t>censorship</a:t>
            </a:r>
            <a:endParaRPr lang="de-DE" sz="1800" dirty="0"/>
          </a:p>
          <a:p>
            <a:endParaRPr lang="de-DE" sz="2000" dirty="0"/>
          </a:p>
          <a:p>
            <a:pPr marL="0" indent="0">
              <a:buNone/>
            </a:pPr>
            <a:r>
              <a:rPr lang="de-DE" sz="2000" dirty="0" err="1"/>
              <a:t>Famous</a:t>
            </a:r>
            <a:r>
              <a:rPr lang="de-DE" sz="2000" dirty="0"/>
              <a:t> </a:t>
            </a:r>
            <a:r>
              <a:rPr lang="de-DE" sz="2000" dirty="0" err="1"/>
              <a:t>services</a:t>
            </a:r>
            <a:endParaRPr lang="de-DE" sz="2000" dirty="0"/>
          </a:p>
          <a:p>
            <a:r>
              <a:rPr lang="de-DE" sz="1800" dirty="0" err="1"/>
              <a:t>video</a:t>
            </a:r>
            <a:r>
              <a:rPr lang="de-DE" sz="1800" dirty="0"/>
              <a:t> </a:t>
            </a:r>
            <a:r>
              <a:rPr lang="de-DE" sz="1800" dirty="0" err="1"/>
              <a:t>streaming</a:t>
            </a:r>
            <a:r>
              <a:rPr lang="de-DE" sz="1800" dirty="0"/>
              <a:t>: PPTV, P2PTV</a:t>
            </a:r>
          </a:p>
          <a:p>
            <a:r>
              <a:rPr lang="de-DE" sz="1800" dirty="0" err="1"/>
              <a:t>distributed</a:t>
            </a:r>
            <a:r>
              <a:rPr lang="de-DE" sz="1800" dirty="0"/>
              <a:t> </a:t>
            </a:r>
            <a:r>
              <a:rPr lang="de-DE" sz="1800" dirty="0" err="1"/>
              <a:t>computing</a:t>
            </a:r>
            <a:r>
              <a:rPr lang="de-DE" sz="1800" dirty="0"/>
              <a:t>: </a:t>
            </a:r>
            <a:r>
              <a:rPr lang="de-DE" sz="1800" dirty="0" err="1"/>
              <a:t>SETI@home</a:t>
            </a:r>
            <a:endParaRPr lang="de-DE" sz="1800" dirty="0"/>
          </a:p>
        </p:txBody>
      </p:sp>
      <p:sp>
        <p:nvSpPr>
          <p:cNvPr id="464902" name="Rectangle 6"/>
          <p:cNvSpPr>
            <a:spLocks noChangeArrowheads="1"/>
          </p:cNvSpPr>
          <p:nvPr/>
        </p:nvSpPr>
        <p:spPr bwMode="auto">
          <a:xfrm>
            <a:off x="4716016" y="3506688"/>
            <a:ext cx="4320480" cy="29466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79375" tIns="39688" rIns="79375" bIns="39688"/>
          <a:lstStyle/>
          <a:p>
            <a:pPr marL="298450" indent="-298450" algn="l" defTabSz="663575">
              <a:buSzPct val="100000"/>
            </a:pPr>
            <a:r>
              <a:rPr lang="de-DE" sz="1800" dirty="0">
                <a:solidFill>
                  <a:srgbClr val="000000"/>
                </a:solidFill>
                <a:latin typeface="Eurostile" panose="020B0504020202050204" pitchFamily="34" charset="77"/>
              </a:rPr>
              <a:t>Old </a:t>
            </a:r>
            <a:r>
              <a:rPr lang="de-DE" sz="1800" dirty="0" err="1">
                <a:solidFill>
                  <a:srgbClr val="000000"/>
                </a:solidFill>
                <a:latin typeface="Eurostile" panose="020B0504020202050204" pitchFamily="34" charset="77"/>
              </a:rPr>
              <a:t>tech</a:t>
            </a:r>
            <a:r>
              <a:rPr lang="de-DE" sz="1800" dirty="0">
                <a:solidFill>
                  <a:srgbClr val="000000"/>
                </a:solidFill>
                <a:latin typeface="Eurostile" panose="020B0504020202050204" pitchFamily="34" charset="77"/>
              </a:rPr>
              <a:t>. </a:t>
            </a:r>
            <a:r>
              <a:rPr lang="de-DE" sz="1800" dirty="0" err="1">
                <a:solidFill>
                  <a:srgbClr val="000000"/>
                </a:solidFill>
                <a:latin typeface="Eurostile" panose="020B0504020202050204" pitchFamily="34" charset="77"/>
              </a:rPr>
              <a:t>that</a:t>
            </a:r>
            <a:r>
              <a:rPr lang="de-DE" sz="1800" dirty="0">
                <a:solidFill>
                  <a:srgbClr val="000000"/>
                </a:solidFill>
                <a:latin typeface="Eurostile" panose="020B0504020202050204" pitchFamily="34" charset="77"/>
              </a:rPr>
              <a:t> </a:t>
            </a:r>
            <a:r>
              <a:rPr lang="de-DE" sz="1800" dirty="0" err="1">
                <a:solidFill>
                  <a:srgbClr val="000000"/>
                </a:solidFill>
                <a:latin typeface="Eurostile" panose="020B0504020202050204" pitchFamily="34" charset="77"/>
              </a:rPr>
              <a:t>is</a:t>
            </a:r>
            <a:r>
              <a:rPr lang="de-DE" sz="1800" dirty="0">
                <a:solidFill>
                  <a:srgbClr val="000000"/>
                </a:solidFill>
                <a:latin typeface="Eurostile" panose="020B0504020202050204" pitchFamily="34" charset="77"/>
              </a:rPr>
              <a:t> </a:t>
            </a:r>
            <a:r>
              <a:rPr lang="de-DE" sz="1800" dirty="0" err="1">
                <a:solidFill>
                  <a:srgbClr val="000000"/>
                </a:solidFill>
                <a:latin typeface="Eurostile" panose="020B0504020202050204" pitchFamily="34" charset="77"/>
              </a:rPr>
              <a:t>like</a:t>
            </a:r>
            <a:r>
              <a:rPr lang="de-DE" sz="1800" dirty="0">
                <a:solidFill>
                  <a:srgbClr val="000000"/>
                </a:solidFill>
                <a:latin typeface="Eurostile" panose="020B0504020202050204" pitchFamily="34" charset="77"/>
              </a:rPr>
              <a:t> P2P</a:t>
            </a:r>
            <a:r>
              <a:rPr lang="de-DE" dirty="0">
                <a:solidFill>
                  <a:srgbClr val="000000"/>
                </a:solidFill>
                <a:latin typeface="Eurostile" panose="020B0504020202050204" pitchFamily="34" charset="77"/>
              </a:rPr>
              <a:t> but not </a:t>
            </a:r>
            <a:r>
              <a:rPr lang="de-DE" dirty="0" err="1">
                <a:solidFill>
                  <a:srgbClr val="000000"/>
                </a:solidFill>
                <a:latin typeface="Eurostile" panose="020B0504020202050204" pitchFamily="34" charset="77"/>
              </a:rPr>
              <a:t>recognized</a:t>
            </a:r>
            <a:r>
              <a:rPr lang="de-DE" dirty="0">
                <a:solidFill>
                  <a:srgbClr val="000000"/>
                </a:solidFill>
                <a:latin typeface="Eurostile" panose="020B0504020202050204" pitchFamily="34" charset="77"/>
              </a:rPr>
              <a:t>:</a:t>
            </a:r>
            <a:endParaRPr lang="de-DE" sz="1800" dirty="0">
              <a:solidFill>
                <a:srgbClr val="000000"/>
              </a:solidFill>
              <a:latin typeface="Eurostile" panose="020B0504020202050204" pitchFamily="34" charset="77"/>
            </a:endParaRPr>
          </a:p>
          <a:p>
            <a:pPr marL="646113" lvl="1" indent="-233363" algn="l" defTabSz="663575">
              <a:buSzPct val="100000"/>
              <a:buFontTx/>
              <a:buChar char="•"/>
            </a:pPr>
            <a:r>
              <a:rPr lang="de-DE" sz="1800" dirty="0" err="1">
                <a:solidFill>
                  <a:schemeClr val="tx2"/>
                </a:solidFill>
                <a:latin typeface="Eurostile" panose="020B0504020202050204" pitchFamily="34" charset="77"/>
              </a:rPr>
              <a:t>Telephony</a:t>
            </a:r>
            <a:endParaRPr lang="de-DE" sz="1800" dirty="0">
              <a:solidFill>
                <a:schemeClr val="tx2"/>
              </a:solidFill>
              <a:latin typeface="Eurostile" panose="020B0504020202050204" pitchFamily="34" charset="77"/>
            </a:endParaRPr>
          </a:p>
          <a:p>
            <a:pPr marL="646113" lvl="1" indent="-233363" algn="l" defTabSz="663575">
              <a:buSzPct val="100000"/>
              <a:buFontTx/>
              <a:buChar char="•"/>
            </a:pPr>
            <a:r>
              <a:rPr lang="de-DE" sz="1800" dirty="0" err="1">
                <a:solidFill>
                  <a:schemeClr val="tx2"/>
                </a:solidFill>
                <a:latin typeface="Eurostile" panose="020B0504020202050204" pitchFamily="34" charset="77"/>
              </a:rPr>
              <a:t>Usenet</a:t>
            </a:r>
            <a:r>
              <a:rPr lang="de-DE" sz="1800" dirty="0">
                <a:solidFill>
                  <a:schemeClr val="tx2"/>
                </a:solidFill>
                <a:latin typeface="Eurostile" panose="020B0504020202050204" pitchFamily="34" charset="77"/>
              </a:rPr>
              <a:t> </a:t>
            </a:r>
            <a:r>
              <a:rPr lang="de-DE" sz="1800" dirty="0" err="1">
                <a:solidFill>
                  <a:schemeClr val="tx2"/>
                </a:solidFill>
                <a:latin typeface="Eurostile" panose="020B0504020202050204" pitchFamily="34" charset="77"/>
              </a:rPr>
              <a:t>news</a:t>
            </a:r>
            <a:endParaRPr lang="de-DE" sz="1800" dirty="0">
              <a:solidFill>
                <a:schemeClr val="tx2"/>
              </a:solidFill>
              <a:latin typeface="Eurostile" panose="020B0504020202050204" pitchFamily="34" charset="77"/>
            </a:endParaRPr>
          </a:p>
          <a:p>
            <a:pPr marL="646113" lvl="1" indent="-233363" algn="l" defTabSz="663575">
              <a:buSzPct val="100000"/>
              <a:buFontTx/>
              <a:buChar char="•"/>
            </a:pPr>
            <a:r>
              <a:rPr lang="de-DE" sz="1800" dirty="0">
                <a:solidFill>
                  <a:schemeClr val="tx2"/>
                </a:solidFill>
                <a:latin typeface="Eurostile" panose="020B0504020202050204" pitchFamily="34" charset="77"/>
              </a:rPr>
              <a:t>IP Routing</a:t>
            </a:r>
          </a:p>
          <a:p>
            <a:pPr marL="298450" indent="-298450" algn="l" defTabSz="663575">
              <a:buSzPct val="100000"/>
            </a:pPr>
            <a:endParaRPr lang="de-DE" sz="1800" dirty="0">
              <a:solidFill>
                <a:schemeClr val="tx2"/>
              </a:solidFill>
              <a:latin typeface="Eurostile" panose="020B0504020202050204" pitchFamily="34" charset="77"/>
            </a:endParaRPr>
          </a:p>
          <a:p>
            <a:pPr marL="298450" indent="-298450" algn="l" defTabSz="663575">
              <a:buSzPct val="100000"/>
            </a:pPr>
            <a:r>
              <a:rPr lang="de-DE" sz="1800" dirty="0" err="1">
                <a:solidFill>
                  <a:srgbClr val="000000"/>
                </a:solidFill>
                <a:latin typeface="Eurostile" panose="020B0504020202050204" pitchFamily="34" charset="77"/>
              </a:rPr>
              <a:t>Actually</a:t>
            </a:r>
            <a:r>
              <a:rPr lang="de-DE" sz="1800" dirty="0">
                <a:solidFill>
                  <a:srgbClr val="000000"/>
                </a:solidFill>
                <a:latin typeface="Eurostile" panose="020B0504020202050204" pitchFamily="34" charset="77"/>
              </a:rPr>
              <a:t>, </a:t>
            </a:r>
            <a:r>
              <a:rPr lang="de-DE" sz="1800" dirty="0">
                <a:solidFill>
                  <a:srgbClr val="FF0000"/>
                </a:solidFill>
                <a:latin typeface="Eurostile" panose="020B0504020202050204" pitchFamily="34" charset="77"/>
              </a:rPr>
              <a:t>P2P = original Internet </a:t>
            </a:r>
            <a:r>
              <a:rPr lang="de-DE" sz="1800" dirty="0" err="1">
                <a:solidFill>
                  <a:srgbClr val="FF0000"/>
                </a:solidFill>
                <a:latin typeface="Eurostile" panose="020B0504020202050204" pitchFamily="34" charset="77"/>
              </a:rPr>
              <a:t>model</a:t>
            </a:r>
            <a:endParaRPr lang="de-DE" dirty="0">
              <a:solidFill>
                <a:srgbClr val="FF0000"/>
              </a:solidFill>
              <a:latin typeface="Eurostile" panose="020B0504020202050204" pitchFamily="34" charset="77"/>
            </a:endParaRPr>
          </a:p>
          <a:p>
            <a:pPr marL="298450" indent="-298450" algn="l" defTabSz="663575">
              <a:buSzPct val="100000"/>
              <a:buFont typeface="Arial"/>
              <a:buChar char="•"/>
            </a:pPr>
            <a:r>
              <a:rPr lang="de-DE" sz="1800" dirty="0">
                <a:solidFill>
                  <a:srgbClr val="000000"/>
                </a:solidFill>
                <a:latin typeface="Eurostile" panose="020B0504020202050204" pitchFamily="34" charset="77"/>
              </a:rPr>
              <a:t>all </a:t>
            </a:r>
            <a:r>
              <a:rPr lang="de-DE" sz="1800" dirty="0" err="1">
                <a:solidFill>
                  <a:srgbClr val="000000"/>
                </a:solidFill>
                <a:latin typeface="Eurostile" panose="020B0504020202050204" pitchFamily="34" charset="77"/>
              </a:rPr>
              <a:t>nodes</a:t>
            </a:r>
            <a:r>
              <a:rPr lang="de-DE" sz="1800" dirty="0">
                <a:solidFill>
                  <a:srgbClr val="000000"/>
                </a:solidFill>
                <a:latin typeface="Eurostile" panose="020B0504020202050204" pitchFamily="34" charset="77"/>
              </a:rPr>
              <a:t> </a:t>
            </a:r>
            <a:r>
              <a:rPr lang="de-DE" sz="1800" dirty="0" err="1">
                <a:solidFill>
                  <a:srgbClr val="000000"/>
                </a:solidFill>
                <a:latin typeface="Eurostile" panose="020B0504020202050204" pitchFamily="34" charset="77"/>
              </a:rPr>
              <a:t>are</a:t>
            </a:r>
            <a:r>
              <a:rPr lang="de-DE" sz="1800" dirty="0">
                <a:solidFill>
                  <a:srgbClr val="000000"/>
                </a:solidFill>
                <a:latin typeface="Eurostile" panose="020B0504020202050204" pitchFamily="34" charset="77"/>
              </a:rPr>
              <a:t> </a:t>
            </a:r>
            <a:r>
              <a:rPr lang="de-DE" sz="1800" dirty="0" err="1">
                <a:solidFill>
                  <a:srgbClr val="000000"/>
                </a:solidFill>
                <a:latin typeface="Eurostile" panose="020B0504020202050204" pitchFamily="34" charset="77"/>
              </a:rPr>
              <a:t>equal</a:t>
            </a:r>
            <a:endParaRPr lang="de-DE" sz="1800" dirty="0">
              <a:solidFill>
                <a:srgbClr val="000000"/>
              </a:solidFill>
              <a:latin typeface="Eurostile" panose="020B0504020202050204" pitchFamily="34" charset="77"/>
            </a:endParaRPr>
          </a:p>
          <a:p>
            <a:pPr marL="298450" indent="-298450" algn="l" defTabSz="663575">
              <a:buSzPct val="100000"/>
              <a:buFont typeface="Arial"/>
              <a:buChar char="•"/>
            </a:pPr>
            <a:r>
              <a:rPr lang="de-DE" dirty="0">
                <a:solidFill>
                  <a:srgbClr val="000000"/>
                </a:solidFill>
                <a:latin typeface="Eurostile" panose="020B0504020202050204" pitchFamily="34" charset="77"/>
              </a:rPr>
              <a:t>all </a:t>
            </a:r>
            <a:r>
              <a:rPr lang="de-DE" dirty="0" err="1">
                <a:solidFill>
                  <a:srgbClr val="000000"/>
                </a:solidFill>
                <a:latin typeface="Eurostile" panose="020B0504020202050204" pitchFamily="34" charset="77"/>
              </a:rPr>
              <a:t>nodes</a:t>
            </a:r>
            <a:r>
              <a:rPr lang="de-DE" dirty="0">
                <a:solidFill>
                  <a:srgbClr val="000000"/>
                </a:solidFill>
                <a:latin typeface="Eurostile" panose="020B0504020202050204" pitchFamily="34" charset="77"/>
              </a:rPr>
              <a:t> </a:t>
            </a:r>
            <a:r>
              <a:rPr lang="de-DE" dirty="0" err="1">
                <a:solidFill>
                  <a:srgbClr val="000000"/>
                </a:solidFill>
                <a:latin typeface="Eurostile" panose="020B0504020202050204" pitchFamily="34" charset="77"/>
              </a:rPr>
              <a:t>can</a:t>
            </a:r>
            <a:r>
              <a:rPr lang="de-DE" dirty="0">
                <a:solidFill>
                  <a:srgbClr val="000000"/>
                </a:solidFill>
                <a:latin typeface="Eurostile" panose="020B0504020202050204" pitchFamily="34" charset="77"/>
              </a:rPr>
              <a:t> </a:t>
            </a:r>
            <a:r>
              <a:rPr lang="de-DE" dirty="0" err="1">
                <a:solidFill>
                  <a:srgbClr val="000000"/>
                </a:solidFill>
                <a:latin typeface="Eurostile" panose="020B0504020202050204" pitchFamily="34" charset="77"/>
              </a:rPr>
              <a:t>address</a:t>
            </a:r>
            <a:r>
              <a:rPr lang="de-DE" dirty="0">
                <a:solidFill>
                  <a:srgbClr val="000000"/>
                </a:solidFill>
                <a:latin typeface="Eurostile" panose="020B0504020202050204" pitchFamily="34" charset="77"/>
              </a:rPr>
              <a:t> </a:t>
            </a:r>
            <a:r>
              <a:rPr lang="de-DE" dirty="0" err="1">
                <a:solidFill>
                  <a:srgbClr val="000000"/>
                </a:solidFill>
                <a:latin typeface="Eurostile" panose="020B0504020202050204" pitchFamily="34" charset="77"/>
              </a:rPr>
              <a:t>each</a:t>
            </a:r>
            <a:r>
              <a:rPr lang="de-DE" dirty="0">
                <a:solidFill>
                  <a:srgbClr val="000000"/>
                </a:solidFill>
                <a:latin typeface="Eurostile" panose="020B0504020202050204" pitchFamily="34" charset="77"/>
              </a:rPr>
              <a:t> </a:t>
            </a:r>
            <a:r>
              <a:rPr lang="de-DE" dirty="0" err="1">
                <a:solidFill>
                  <a:srgbClr val="000000"/>
                </a:solidFill>
                <a:latin typeface="Eurostile" panose="020B0504020202050204" pitchFamily="34" charset="77"/>
              </a:rPr>
              <a:t>other</a:t>
            </a:r>
            <a:endParaRPr lang="de-DE" dirty="0">
              <a:solidFill>
                <a:srgbClr val="000000"/>
              </a:solidFill>
              <a:latin typeface="Eurostile" panose="020B0504020202050204" pitchFamily="34" charset="77"/>
            </a:endParaRPr>
          </a:p>
          <a:p>
            <a:pPr marL="298450" indent="-298450" algn="l" defTabSz="663575">
              <a:buSzPct val="100000"/>
              <a:buFont typeface="Arial"/>
              <a:buChar char="•"/>
            </a:pPr>
            <a:r>
              <a:rPr lang="de-DE" sz="1800" dirty="0" err="1">
                <a:solidFill>
                  <a:srgbClr val="000000"/>
                </a:solidFill>
                <a:latin typeface="Eurostile" panose="020B0504020202050204" pitchFamily="34" charset="77"/>
              </a:rPr>
              <a:t>ownership</a:t>
            </a:r>
            <a:r>
              <a:rPr lang="de-DE" sz="1800" dirty="0">
                <a:solidFill>
                  <a:srgbClr val="000000"/>
                </a:solidFill>
                <a:latin typeface="Eurostile" panose="020B0504020202050204" pitchFamily="34" charset="77"/>
              </a:rPr>
              <a:t> </a:t>
            </a:r>
            <a:r>
              <a:rPr lang="de-DE" sz="1800" dirty="0" err="1">
                <a:solidFill>
                  <a:srgbClr val="000000"/>
                </a:solidFill>
                <a:latin typeface="Eurostile" panose="020B0504020202050204" pitchFamily="34" charset="77"/>
              </a:rPr>
              <a:t>is</a:t>
            </a:r>
            <a:r>
              <a:rPr lang="de-DE" sz="1800" dirty="0">
                <a:solidFill>
                  <a:srgbClr val="000000"/>
                </a:solidFill>
                <a:latin typeface="Eurostile" panose="020B0504020202050204" pitchFamily="34" charset="77"/>
              </a:rPr>
              <a:t> </a:t>
            </a:r>
            <a:r>
              <a:rPr lang="de-DE" sz="1800" dirty="0" err="1">
                <a:solidFill>
                  <a:srgbClr val="000000"/>
                </a:solidFill>
                <a:latin typeface="Eurostile" panose="020B0504020202050204" pitchFamily="34" charset="77"/>
              </a:rPr>
              <a:t>distributed</a:t>
            </a:r>
            <a:endParaRPr lang="de-AT" sz="1800" dirty="0">
              <a:solidFill>
                <a:srgbClr val="000000"/>
              </a:solidFill>
              <a:latin typeface="Eurostile" panose="020B0504020202050204" pitchFamily="34" charset="77"/>
            </a:endParaRPr>
          </a:p>
        </p:txBody>
      </p:sp>
      <p:sp>
        <p:nvSpPr>
          <p:cNvPr id="2" name="Oval 1"/>
          <p:cNvSpPr>
            <a:spLocks noChangeAspect="1"/>
          </p:cNvSpPr>
          <p:nvPr/>
        </p:nvSpPr>
        <p:spPr>
          <a:xfrm>
            <a:off x="4572000" y="1628800"/>
            <a:ext cx="179997" cy="179997"/>
          </a:xfrm>
          <a:prstGeom prst="ellipse">
            <a:avLst/>
          </a:prstGeom>
          <a:solidFill>
            <a:schemeClr val="tx2"/>
          </a:solidFill>
          <a:ln>
            <a:solidFill>
              <a:schemeClr val="tx1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charset="0"/>
            </a:endParaRPr>
          </a:p>
        </p:txBody>
      </p:sp>
      <p:sp>
        <p:nvSpPr>
          <p:cNvPr id="9" name="Oval 8"/>
          <p:cNvSpPr>
            <a:spLocks noChangeAspect="1"/>
          </p:cNvSpPr>
          <p:nvPr/>
        </p:nvSpPr>
        <p:spPr>
          <a:xfrm>
            <a:off x="7308304" y="764704"/>
            <a:ext cx="179997" cy="179997"/>
          </a:xfrm>
          <a:prstGeom prst="ellipse">
            <a:avLst/>
          </a:prstGeom>
          <a:solidFill>
            <a:schemeClr val="tx2"/>
          </a:solidFill>
          <a:ln>
            <a:solidFill>
              <a:schemeClr val="tx1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charset="0"/>
            </a:endParaRPr>
          </a:p>
        </p:txBody>
      </p:sp>
      <p:sp>
        <p:nvSpPr>
          <p:cNvPr id="10" name="Oval 9"/>
          <p:cNvSpPr>
            <a:spLocks noChangeAspect="1"/>
          </p:cNvSpPr>
          <p:nvPr/>
        </p:nvSpPr>
        <p:spPr>
          <a:xfrm>
            <a:off x="5652120" y="764704"/>
            <a:ext cx="179997" cy="179997"/>
          </a:xfrm>
          <a:prstGeom prst="ellipse">
            <a:avLst/>
          </a:prstGeom>
          <a:solidFill>
            <a:schemeClr val="tx2"/>
          </a:solidFill>
          <a:ln>
            <a:solidFill>
              <a:schemeClr val="tx1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charset="0"/>
            </a:endParaRPr>
          </a:p>
        </p:txBody>
      </p:sp>
      <p:sp>
        <p:nvSpPr>
          <p:cNvPr id="11" name="Oval 10"/>
          <p:cNvSpPr>
            <a:spLocks noChangeAspect="1"/>
          </p:cNvSpPr>
          <p:nvPr/>
        </p:nvSpPr>
        <p:spPr>
          <a:xfrm>
            <a:off x="5652120" y="2420888"/>
            <a:ext cx="179997" cy="179997"/>
          </a:xfrm>
          <a:prstGeom prst="ellipse">
            <a:avLst/>
          </a:prstGeom>
          <a:solidFill>
            <a:schemeClr val="tx2"/>
          </a:solidFill>
          <a:ln>
            <a:solidFill>
              <a:schemeClr val="tx1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charset="0"/>
            </a:endParaRPr>
          </a:p>
        </p:txBody>
      </p:sp>
      <p:sp>
        <p:nvSpPr>
          <p:cNvPr id="12" name="Oval 11"/>
          <p:cNvSpPr>
            <a:spLocks noChangeAspect="1"/>
          </p:cNvSpPr>
          <p:nvPr/>
        </p:nvSpPr>
        <p:spPr>
          <a:xfrm>
            <a:off x="7308304" y="2420888"/>
            <a:ext cx="179997" cy="179997"/>
          </a:xfrm>
          <a:prstGeom prst="ellipse">
            <a:avLst/>
          </a:prstGeom>
          <a:solidFill>
            <a:schemeClr val="tx2"/>
          </a:solidFill>
          <a:ln>
            <a:solidFill>
              <a:schemeClr val="tx1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charset="0"/>
            </a:endParaRPr>
          </a:p>
        </p:txBody>
      </p:sp>
      <p:sp>
        <p:nvSpPr>
          <p:cNvPr id="13" name="Oval 12"/>
          <p:cNvSpPr>
            <a:spLocks noChangeAspect="1"/>
          </p:cNvSpPr>
          <p:nvPr/>
        </p:nvSpPr>
        <p:spPr>
          <a:xfrm>
            <a:off x="8388427" y="1484787"/>
            <a:ext cx="179997" cy="179997"/>
          </a:xfrm>
          <a:prstGeom prst="ellipse">
            <a:avLst/>
          </a:prstGeom>
          <a:solidFill>
            <a:schemeClr val="tx2"/>
          </a:solidFill>
          <a:ln>
            <a:solidFill>
              <a:schemeClr val="tx1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charset="0"/>
            </a:endParaRPr>
          </a:p>
        </p:txBody>
      </p:sp>
      <p:cxnSp>
        <p:nvCxnSpPr>
          <p:cNvPr id="4" name="Straight Connector 3"/>
          <p:cNvCxnSpPr>
            <a:stCxn id="2" idx="7"/>
            <a:endCxn id="10" idx="3"/>
          </p:cNvCxnSpPr>
          <p:nvPr/>
        </p:nvCxnSpPr>
        <p:spPr bwMode="auto">
          <a:xfrm flipV="1">
            <a:off x="4725637" y="918341"/>
            <a:ext cx="952843" cy="736819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3366FF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6" name="Straight Connector 15"/>
          <p:cNvCxnSpPr>
            <a:stCxn id="2" idx="6"/>
            <a:endCxn id="9" idx="3"/>
          </p:cNvCxnSpPr>
          <p:nvPr/>
        </p:nvCxnSpPr>
        <p:spPr bwMode="auto">
          <a:xfrm flipV="1">
            <a:off x="4751997" y="918341"/>
            <a:ext cx="2582667" cy="800458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3366FF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9" name="Straight Connector 18"/>
          <p:cNvCxnSpPr>
            <a:stCxn id="2" idx="5"/>
            <a:endCxn id="11" idx="1"/>
          </p:cNvCxnSpPr>
          <p:nvPr/>
        </p:nvCxnSpPr>
        <p:spPr bwMode="auto">
          <a:xfrm>
            <a:off x="4725637" y="1782437"/>
            <a:ext cx="952843" cy="664811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3366FF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3" name="Straight Connector 22"/>
          <p:cNvCxnSpPr>
            <a:stCxn id="2" idx="6"/>
            <a:endCxn id="12" idx="1"/>
          </p:cNvCxnSpPr>
          <p:nvPr/>
        </p:nvCxnSpPr>
        <p:spPr bwMode="auto">
          <a:xfrm>
            <a:off x="4751997" y="1718799"/>
            <a:ext cx="2582667" cy="728449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3366FF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7" name="Straight Connector 26"/>
          <p:cNvCxnSpPr>
            <a:stCxn id="2" idx="6"/>
            <a:endCxn id="13" idx="2"/>
          </p:cNvCxnSpPr>
          <p:nvPr/>
        </p:nvCxnSpPr>
        <p:spPr bwMode="auto">
          <a:xfrm flipV="1">
            <a:off x="4751997" y="1574786"/>
            <a:ext cx="3636430" cy="144013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3366FF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2" name="Straight Connector 31"/>
          <p:cNvCxnSpPr>
            <a:stCxn id="9" idx="5"/>
            <a:endCxn id="13" idx="1"/>
          </p:cNvCxnSpPr>
          <p:nvPr/>
        </p:nvCxnSpPr>
        <p:spPr bwMode="auto">
          <a:xfrm>
            <a:off x="7461941" y="918341"/>
            <a:ext cx="952846" cy="592806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3366FF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5" name="Straight Connector 34"/>
          <p:cNvCxnSpPr>
            <a:stCxn id="12" idx="7"/>
            <a:endCxn id="13" idx="3"/>
          </p:cNvCxnSpPr>
          <p:nvPr/>
        </p:nvCxnSpPr>
        <p:spPr bwMode="auto">
          <a:xfrm flipV="1">
            <a:off x="7461941" y="1638424"/>
            <a:ext cx="952846" cy="808824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3366FF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8" name="Straight Connector 37"/>
          <p:cNvCxnSpPr>
            <a:stCxn id="11" idx="7"/>
            <a:endCxn id="13" idx="2"/>
          </p:cNvCxnSpPr>
          <p:nvPr/>
        </p:nvCxnSpPr>
        <p:spPr bwMode="auto">
          <a:xfrm flipV="1">
            <a:off x="5805757" y="1574786"/>
            <a:ext cx="2582670" cy="872462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3366FF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1" name="Straight Connector 40"/>
          <p:cNvCxnSpPr>
            <a:stCxn id="10" idx="5"/>
            <a:endCxn id="13" idx="2"/>
          </p:cNvCxnSpPr>
          <p:nvPr/>
        </p:nvCxnSpPr>
        <p:spPr bwMode="auto">
          <a:xfrm>
            <a:off x="5805757" y="918341"/>
            <a:ext cx="2582670" cy="656445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3366FF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4" name="Straight Connector 43"/>
          <p:cNvCxnSpPr>
            <a:stCxn id="9" idx="4"/>
            <a:endCxn id="12" idx="0"/>
          </p:cNvCxnSpPr>
          <p:nvPr/>
        </p:nvCxnSpPr>
        <p:spPr bwMode="auto">
          <a:xfrm>
            <a:off x="7398303" y="944701"/>
            <a:ext cx="0" cy="1476187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3366FF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7" name="Straight Connector 46"/>
          <p:cNvCxnSpPr>
            <a:stCxn id="10" idx="4"/>
            <a:endCxn id="11" idx="0"/>
          </p:cNvCxnSpPr>
          <p:nvPr/>
        </p:nvCxnSpPr>
        <p:spPr bwMode="auto">
          <a:xfrm>
            <a:off x="5742119" y="944701"/>
            <a:ext cx="0" cy="1476187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3366FF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0" name="Straight Connector 49"/>
          <p:cNvCxnSpPr>
            <a:stCxn id="10" idx="5"/>
            <a:endCxn id="12" idx="1"/>
          </p:cNvCxnSpPr>
          <p:nvPr/>
        </p:nvCxnSpPr>
        <p:spPr bwMode="auto">
          <a:xfrm>
            <a:off x="5805757" y="918341"/>
            <a:ext cx="1528907" cy="1528907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3366FF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4" name="Straight Connector 53"/>
          <p:cNvCxnSpPr>
            <a:stCxn id="9" idx="3"/>
            <a:endCxn id="11" idx="7"/>
          </p:cNvCxnSpPr>
          <p:nvPr/>
        </p:nvCxnSpPr>
        <p:spPr bwMode="auto">
          <a:xfrm flipH="1">
            <a:off x="5805757" y="918341"/>
            <a:ext cx="1528907" cy="1528907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3366FF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7" name="Straight Connector 56"/>
          <p:cNvCxnSpPr>
            <a:stCxn id="12" idx="2"/>
            <a:endCxn id="11" idx="6"/>
          </p:cNvCxnSpPr>
          <p:nvPr/>
        </p:nvCxnSpPr>
        <p:spPr bwMode="auto">
          <a:xfrm flipH="1">
            <a:off x="5832117" y="2510887"/>
            <a:ext cx="1476187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3366FF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0" name="Straight Connector 59"/>
          <p:cNvCxnSpPr>
            <a:stCxn id="9" idx="2"/>
            <a:endCxn id="10" idx="6"/>
          </p:cNvCxnSpPr>
          <p:nvPr/>
        </p:nvCxnSpPr>
        <p:spPr bwMode="auto">
          <a:xfrm flipH="1">
            <a:off x="5832117" y="854703"/>
            <a:ext cx="1476187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3366FF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169" name="Picture 168" descr="desktop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976" y="1412776"/>
            <a:ext cx="767344" cy="576064"/>
          </a:xfrm>
          <a:prstGeom prst="rect">
            <a:avLst/>
          </a:prstGeom>
        </p:spPr>
      </p:pic>
      <p:pic>
        <p:nvPicPr>
          <p:cNvPr id="170" name="Picture 169" descr="desktop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6096" y="2276872"/>
            <a:ext cx="767344" cy="576064"/>
          </a:xfrm>
          <a:prstGeom prst="rect">
            <a:avLst/>
          </a:prstGeom>
        </p:spPr>
      </p:pic>
      <p:pic>
        <p:nvPicPr>
          <p:cNvPr id="171" name="Picture 170" descr="desktop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2280" y="2276872"/>
            <a:ext cx="767344" cy="576064"/>
          </a:xfrm>
          <a:prstGeom prst="rect">
            <a:avLst/>
          </a:prstGeom>
        </p:spPr>
      </p:pic>
      <p:pic>
        <p:nvPicPr>
          <p:cNvPr id="172" name="Picture 171" descr="desktop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1340768"/>
            <a:ext cx="767344" cy="576064"/>
          </a:xfrm>
          <a:prstGeom prst="rect">
            <a:avLst/>
          </a:prstGeom>
        </p:spPr>
      </p:pic>
      <p:pic>
        <p:nvPicPr>
          <p:cNvPr id="173" name="Picture 172" descr="desktop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272" y="548680"/>
            <a:ext cx="767344" cy="576064"/>
          </a:xfrm>
          <a:prstGeom prst="rect">
            <a:avLst/>
          </a:prstGeom>
        </p:spPr>
      </p:pic>
      <p:pic>
        <p:nvPicPr>
          <p:cNvPr id="174" name="Picture 173" descr="desktop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088" y="548680"/>
            <a:ext cx="767344" cy="576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7376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8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8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8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8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8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8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89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89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89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9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490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0201" name="Line 9"/>
          <p:cNvSpPr>
            <a:spLocks noChangeShapeType="1"/>
          </p:cNvSpPr>
          <p:nvPr/>
        </p:nvSpPr>
        <p:spPr bwMode="auto">
          <a:xfrm>
            <a:off x="0" y="0"/>
            <a:ext cx="914400" cy="0"/>
          </a:xfrm>
          <a:prstGeom prst="line">
            <a:avLst/>
          </a:prstGeom>
          <a:noFill/>
          <a:ln w="0">
            <a:solidFill>
              <a:srgbClr val="FB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7" name="Line 5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90600" y="1751013"/>
            <a:ext cx="7407275" cy="1462087"/>
          </a:xfrm>
        </p:spPr>
        <p:txBody>
          <a:bodyPr/>
          <a:lstStyle/>
          <a:p>
            <a:r>
              <a:rPr lang="en-US" sz="48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Application layer</a:t>
            </a:r>
          </a:p>
        </p:txBody>
      </p:sp>
      <p:sp>
        <p:nvSpPr>
          <p:cNvPr id="1160198" name="Line 6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2351088"/>
          </a:xfrm>
        </p:spPr>
        <p:txBody>
          <a:bodyPr/>
          <a:lstStyle/>
          <a:p>
            <a:r>
              <a:rPr lang="en-US" sz="3600" dirty="0"/>
              <a:t>Presentation layer functions</a:t>
            </a:r>
          </a:p>
        </p:txBody>
      </p:sp>
      <p:sp>
        <p:nvSpPr>
          <p:cNvPr id="1160199" name="Line 7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6" name="Text Box 4"/>
          <p:cNvSpPr txBox="1">
            <a:spLocks noChangeArrowheads="1"/>
          </p:cNvSpPr>
          <p:nvPr/>
        </p:nvSpPr>
        <p:spPr bwMode="auto">
          <a:xfrm>
            <a:off x="684213" y="188913"/>
            <a:ext cx="8001685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chemeClr val="tx2"/>
                </a:solidFill>
              </a:rPr>
              <a:t>IN2140:</a:t>
            </a:r>
            <a:br>
              <a:rPr lang="en-US" sz="2000" dirty="0">
                <a:solidFill>
                  <a:schemeClr val="tx2"/>
                </a:solidFill>
              </a:rPr>
            </a:br>
            <a:r>
              <a:rPr lang="en-US" sz="2000" dirty="0">
                <a:solidFill>
                  <a:schemeClr val="tx2"/>
                </a:solidFill>
              </a:rPr>
              <a:t>Introduction to Operating Systems and Data Communication</a:t>
            </a:r>
          </a:p>
        </p:txBody>
      </p:sp>
      <p:sp>
        <p:nvSpPr>
          <p:cNvPr id="1160200" name="Line 8"/>
          <p:cNvSpPr>
            <a:spLocks noChangeShapeType="1"/>
          </p:cNvSpPr>
          <p:nvPr/>
        </p:nvSpPr>
        <p:spPr bwMode="auto">
          <a:xfrm>
            <a:off x="0" y="0"/>
            <a:ext cx="0" cy="457200"/>
          </a:xfrm>
          <a:prstGeom prst="line">
            <a:avLst/>
          </a:prstGeom>
          <a:noFill/>
          <a:ln w="0">
            <a:solidFill>
              <a:srgbClr val="FD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75673455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8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>
                <a:latin typeface="Eurostile" panose="020B0504020202050204" pitchFamily="34" charset="77"/>
                <a:cs typeface="Arial"/>
              </a:rPr>
              <a:t>The presentation problem</a:t>
            </a:r>
            <a:endParaRPr lang="en-US" dirty="0">
              <a:latin typeface="Eurostile" panose="020B0504020202050204" pitchFamily="34" charset="77"/>
              <a:cs typeface="Arial"/>
            </a:endParaRPr>
          </a:p>
        </p:txBody>
      </p:sp>
      <p:sp>
        <p:nvSpPr>
          <p:cNvPr id="46182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sz="2000" u="sng" dirty="0">
                <a:solidFill>
                  <a:srgbClr val="FF0000"/>
                </a:solidFill>
                <a:latin typeface="Eurostile" panose="020B0504020202050204" pitchFamily="34" charset="77"/>
                <a:cs typeface="Arial"/>
              </a:rPr>
              <a:t>Q:</a:t>
            </a:r>
            <a:r>
              <a:rPr lang="en-US" sz="2000" dirty="0">
                <a:latin typeface="Eurostile" panose="020B0504020202050204" pitchFamily="34" charset="77"/>
                <a:cs typeface="Arial"/>
              </a:rPr>
              <a:t> Does perfect memory-to-memory copy solve “the communication problem”?</a:t>
            </a:r>
          </a:p>
          <a:p>
            <a:pPr>
              <a:buFontTx/>
              <a:buNone/>
            </a:pPr>
            <a:r>
              <a:rPr lang="en-US" sz="2000" u="sng" dirty="0">
                <a:solidFill>
                  <a:srgbClr val="FF0000"/>
                </a:solidFill>
                <a:latin typeface="Eurostile" panose="020B0504020202050204" pitchFamily="34" charset="77"/>
                <a:cs typeface="Arial"/>
              </a:rPr>
              <a:t>A:</a:t>
            </a:r>
            <a:r>
              <a:rPr lang="en-US" sz="2000" dirty="0">
                <a:latin typeface="Eurostile" panose="020B0504020202050204" pitchFamily="34" charset="77"/>
                <a:cs typeface="Arial"/>
              </a:rPr>
              <a:t> Not always!</a:t>
            </a:r>
          </a:p>
        </p:txBody>
      </p:sp>
      <p:sp>
        <p:nvSpPr>
          <p:cNvPr id="461828" name="Rectangle 4"/>
          <p:cNvSpPr>
            <a:spLocks noChangeArrowheads="1"/>
          </p:cNvSpPr>
          <p:nvPr/>
        </p:nvSpPr>
        <p:spPr bwMode="auto">
          <a:xfrm>
            <a:off x="2627784" y="5877272"/>
            <a:ext cx="6181867" cy="5040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298450" indent="-298450" algn="l" defTabSz="663575">
              <a:buSzPct val="100000"/>
            </a:pPr>
            <a:r>
              <a:rPr lang="en-US" sz="2000" u="sng" dirty="0">
                <a:solidFill>
                  <a:srgbClr val="FF0000"/>
                </a:solidFill>
                <a:latin typeface="Eurostile" panose="020B0504020202050204" pitchFamily="34" charset="77"/>
                <a:cs typeface="Arial"/>
              </a:rPr>
              <a:t>Problem:</a:t>
            </a:r>
            <a:r>
              <a:rPr lang="en-US" sz="2000" dirty="0">
                <a:latin typeface="Eurostile" panose="020B0504020202050204" pitchFamily="34" charset="77"/>
                <a:cs typeface="Arial"/>
              </a:rPr>
              <a:t> Different data format, storage conventions</a:t>
            </a:r>
            <a:endParaRPr lang="en-US" sz="2400" dirty="0">
              <a:latin typeface="Eurostile" panose="020B0504020202050204" pitchFamily="34" charset="77"/>
              <a:cs typeface="Arial"/>
            </a:endParaRPr>
          </a:p>
        </p:txBody>
      </p:sp>
      <p:sp>
        <p:nvSpPr>
          <p:cNvPr id="461829" name="Text Box 5"/>
          <p:cNvSpPr txBox="1">
            <a:spLocks noChangeArrowheads="1"/>
          </p:cNvSpPr>
          <p:nvPr/>
        </p:nvSpPr>
        <p:spPr bwMode="auto">
          <a:xfrm>
            <a:off x="395536" y="2348880"/>
            <a:ext cx="1985452" cy="28623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>
              <a:spcBef>
                <a:spcPct val="0"/>
              </a:spcBef>
            </a:pPr>
            <a:r>
              <a:rPr lang="en-US" dirty="0" err="1">
                <a:latin typeface="Courier"/>
                <a:cs typeface="Courier"/>
              </a:rPr>
              <a:t>struct</a:t>
            </a:r>
            <a:r>
              <a:rPr lang="en-US" dirty="0">
                <a:latin typeface="Courier"/>
                <a:cs typeface="Courier"/>
              </a:rPr>
              <a:t> Test</a:t>
            </a:r>
          </a:p>
          <a:p>
            <a:pPr algn="l">
              <a:spcBef>
                <a:spcPct val="0"/>
              </a:spcBef>
            </a:pPr>
            <a:r>
              <a:rPr lang="en-US" dirty="0">
                <a:latin typeface="Courier"/>
                <a:cs typeface="Courier"/>
              </a:rPr>
              <a:t>{</a:t>
            </a:r>
          </a:p>
          <a:p>
            <a:pPr algn="l">
              <a:spcBef>
                <a:spcPct val="0"/>
              </a:spcBef>
            </a:pPr>
            <a:r>
              <a:rPr lang="en-US" dirty="0">
                <a:latin typeface="Courier"/>
                <a:cs typeface="Courier"/>
              </a:rPr>
              <a:t>   char code;</a:t>
            </a:r>
          </a:p>
          <a:p>
            <a:pPr algn="l">
              <a:spcBef>
                <a:spcPct val="0"/>
              </a:spcBef>
            </a:pPr>
            <a:r>
              <a:rPr lang="en-US" dirty="0">
                <a:latin typeface="Courier"/>
                <a:cs typeface="Courier"/>
              </a:rPr>
              <a:t>   </a:t>
            </a:r>
            <a:r>
              <a:rPr lang="en-US" dirty="0" err="1">
                <a:latin typeface="Courier"/>
                <a:cs typeface="Courier"/>
              </a:rPr>
              <a:t>int</a:t>
            </a:r>
            <a:r>
              <a:rPr lang="en-US" dirty="0">
                <a:latin typeface="Courier"/>
                <a:cs typeface="Courier"/>
              </a:rPr>
              <a:t> x;</a:t>
            </a:r>
          </a:p>
          <a:p>
            <a:pPr algn="l">
              <a:spcBef>
                <a:spcPct val="0"/>
              </a:spcBef>
            </a:pPr>
            <a:r>
              <a:rPr lang="en-US" dirty="0">
                <a:latin typeface="Courier"/>
                <a:cs typeface="Courier"/>
              </a:rPr>
              <a:t>}</a:t>
            </a:r>
          </a:p>
          <a:p>
            <a:pPr algn="l">
              <a:spcBef>
                <a:spcPct val="0"/>
              </a:spcBef>
            </a:pPr>
            <a:endParaRPr lang="en-US" dirty="0">
              <a:latin typeface="Courier"/>
              <a:cs typeface="Courier"/>
            </a:endParaRPr>
          </a:p>
          <a:p>
            <a:pPr algn="l">
              <a:spcBef>
                <a:spcPct val="0"/>
              </a:spcBef>
            </a:pPr>
            <a:r>
              <a:rPr lang="en-US" dirty="0">
                <a:latin typeface="Courier"/>
                <a:cs typeface="Courier"/>
              </a:rPr>
              <a:t>Test test;</a:t>
            </a:r>
          </a:p>
          <a:p>
            <a:pPr algn="l">
              <a:spcBef>
                <a:spcPct val="0"/>
              </a:spcBef>
            </a:pPr>
            <a:endParaRPr lang="en-US" dirty="0">
              <a:latin typeface="Courier"/>
              <a:cs typeface="Courier"/>
            </a:endParaRPr>
          </a:p>
          <a:p>
            <a:pPr algn="l">
              <a:spcBef>
                <a:spcPct val="0"/>
              </a:spcBef>
            </a:pPr>
            <a:r>
              <a:rPr lang="en-US" dirty="0" err="1">
                <a:latin typeface="Courier"/>
                <a:cs typeface="Courier"/>
              </a:rPr>
              <a:t>test.x</a:t>
            </a:r>
            <a:r>
              <a:rPr lang="en-US" dirty="0">
                <a:latin typeface="Courier"/>
                <a:cs typeface="Courier"/>
              </a:rPr>
              <a:t> = 273;</a:t>
            </a:r>
          </a:p>
          <a:p>
            <a:pPr algn="l">
              <a:spcBef>
                <a:spcPct val="0"/>
              </a:spcBef>
            </a:pPr>
            <a:r>
              <a:rPr lang="en-US" dirty="0" err="1">
                <a:latin typeface="Courier"/>
                <a:cs typeface="Courier"/>
              </a:rPr>
              <a:t>test.code</a:t>
            </a:r>
            <a:r>
              <a:rPr lang="en-US" dirty="0">
                <a:latin typeface="Courier"/>
                <a:cs typeface="Courier"/>
              </a:rPr>
              <a:t>=‘a’</a:t>
            </a:r>
          </a:p>
        </p:txBody>
      </p:sp>
      <p:sp>
        <p:nvSpPr>
          <p:cNvPr id="29" name="Text Box 14"/>
          <p:cNvSpPr txBox="1">
            <a:spLocks noChangeArrowheads="1"/>
          </p:cNvSpPr>
          <p:nvPr/>
        </p:nvSpPr>
        <p:spPr bwMode="auto">
          <a:xfrm>
            <a:off x="3598164" y="2543979"/>
            <a:ext cx="540000" cy="360000"/>
          </a:xfrm>
          <a:prstGeom prst="rect">
            <a:avLst/>
          </a:prstGeom>
          <a:noFill/>
          <a:ln w="12700">
            <a:solidFill>
              <a:schemeClr val="tx1"/>
            </a:solidFill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sz="1200" smtClean="0">
                <a:latin typeface="Consolas" panose="020B0609020204030204" pitchFamily="49" charset="0"/>
                <a:cs typeface="Courier"/>
              </a:rPr>
              <a:t>0x61</a:t>
            </a:r>
            <a:endParaRPr lang="en-US" sz="1200" dirty="0">
              <a:latin typeface="Consolas" panose="020B0609020204030204" pitchFamily="49" charset="0"/>
              <a:cs typeface="Courier"/>
            </a:endParaRPr>
          </a:p>
        </p:txBody>
      </p:sp>
      <p:sp>
        <p:nvSpPr>
          <p:cNvPr id="27" name="Text Box 21"/>
          <p:cNvSpPr txBox="1">
            <a:spLocks noChangeArrowheads="1"/>
          </p:cNvSpPr>
          <p:nvPr/>
        </p:nvSpPr>
        <p:spPr bwMode="auto">
          <a:xfrm>
            <a:off x="3594431" y="1594582"/>
            <a:ext cx="4327463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</a:pPr>
            <a:r>
              <a:rPr lang="en-US" sz="2000" dirty="0">
                <a:solidFill>
                  <a:srgbClr val="3366FF"/>
                </a:solidFill>
                <a:latin typeface="Eurostile" panose="020B0504020202050204" pitchFamily="34" charset="77"/>
                <a:cs typeface="Arial"/>
              </a:rPr>
              <a:t>I</a:t>
            </a:r>
            <a:r>
              <a:rPr lang="en-US" sz="2000" smtClean="0">
                <a:solidFill>
                  <a:srgbClr val="3366FF"/>
                </a:solidFill>
                <a:latin typeface="Eurostile" panose="020B0504020202050204" pitchFamily="34" charset="77"/>
                <a:cs typeface="Arial"/>
              </a:rPr>
              <a:t>n </a:t>
            </a:r>
            <a:r>
              <a:rPr lang="en-US" sz="2000">
                <a:solidFill>
                  <a:srgbClr val="3366FF"/>
                </a:solidFill>
                <a:latin typeface="Eurostile" panose="020B0504020202050204" pitchFamily="34" charset="77"/>
                <a:cs typeface="Arial"/>
              </a:rPr>
              <a:t>memory </a:t>
            </a:r>
            <a:r>
              <a:rPr lang="en-US" sz="2000" smtClean="0">
                <a:solidFill>
                  <a:srgbClr val="3366FF"/>
                </a:solidFill>
                <a:latin typeface="Eurostile" panose="020B0504020202050204" pitchFamily="34" charset="77"/>
                <a:cs typeface="Arial"/>
              </a:rPr>
              <a:t>on e.g</a:t>
            </a:r>
            <a:r>
              <a:rPr lang="en-US" sz="2000" dirty="0">
                <a:solidFill>
                  <a:srgbClr val="3366FF"/>
                </a:solidFill>
                <a:latin typeface="Eurostile" panose="020B0504020202050204" pitchFamily="34" charset="77"/>
                <a:cs typeface="Arial"/>
              </a:rPr>
              <a:t>. </a:t>
            </a:r>
            <a:r>
              <a:rPr lang="en-US" sz="2000">
                <a:solidFill>
                  <a:srgbClr val="3366FF"/>
                </a:solidFill>
                <a:latin typeface="Eurostile" panose="020B0504020202050204" pitchFamily="34" charset="77"/>
                <a:cs typeface="Arial"/>
              </a:rPr>
              <a:t>Intel </a:t>
            </a:r>
            <a:r>
              <a:rPr lang="en-US" sz="2000" smtClean="0">
                <a:solidFill>
                  <a:srgbClr val="3366FF"/>
                </a:solidFill>
                <a:latin typeface="Eurostile" panose="020B0504020202050204" pitchFamily="34" charset="77"/>
                <a:cs typeface="Arial"/>
              </a:rPr>
              <a:t>DOS:</a:t>
            </a:r>
            <a:br>
              <a:rPr lang="en-US" sz="2000" smtClean="0">
                <a:solidFill>
                  <a:srgbClr val="3366FF"/>
                </a:solidFill>
                <a:latin typeface="Eurostile" panose="020B0504020202050204" pitchFamily="34" charset="77"/>
                <a:cs typeface="Arial"/>
              </a:rPr>
            </a:br>
            <a:r>
              <a:rPr lang="en-US" sz="2000" smtClean="0">
                <a:latin typeface="Eurostile" panose="020B0504020202050204" pitchFamily="34" charset="77"/>
                <a:cs typeface="Arial"/>
              </a:rPr>
              <a:t>not packed, little </a:t>
            </a:r>
            <a:r>
              <a:rPr lang="en-US" sz="2000" dirty="0">
                <a:latin typeface="Eurostile" panose="020B0504020202050204" pitchFamily="34" charset="77"/>
                <a:cs typeface="Arial"/>
              </a:rPr>
              <a:t>endian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594432" y="2292808"/>
            <a:ext cx="543732" cy="246221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sz="1000" i="1" smtClean="0">
                <a:latin typeface="Eurostile"/>
                <a:cs typeface="Eurostile"/>
              </a:rPr>
              <a:t>a</a:t>
            </a:r>
            <a:endParaRPr lang="nb-NO" sz="1000" i="1" dirty="0" smtClean="0">
              <a:latin typeface="Eurostile"/>
              <a:cs typeface="Eurostile"/>
            </a:endParaRPr>
          </a:p>
        </p:txBody>
      </p:sp>
      <p:sp>
        <p:nvSpPr>
          <p:cNvPr id="3" name="Left Brace 2"/>
          <p:cNvSpPr/>
          <p:nvPr/>
        </p:nvSpPr>
        <p:spPr bwMode="auto">
          <a:xfrm rot="16200000">
            <a:off x="3778898" y="2785033"/>
            <a:ext cx="174803" cy="543732"/>
          </a:xfrm>
          <a:prstGeom prst="leftBrac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32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charset="0"/>
            </a:endParaRPr>
          </a:p>
        </p:txBody>
      </p:sp>
      <p:sp>
        <p:nvSpPr>
          <p:cNvPr id="51" name="Left Brace 50"/>
          <p:cNvSpPr/>
          <p:nvPr/>
        </p:nvSpPr>
        <p:spPr bwMode="auto">
          <a:xfrm rot="16200000">
            <a:off x="4860763" y="2246900"/>
            <a:ext cx="174803" cy="1619998"/>
          </a:xfrm>
          <a:prstGeom prst="leftBrac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32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charset="0"/>
            </a:endParaRPr>
          </a:p>
        </p:txBody>
      </p:sp>
      <p:sp>
        <p:nvSpPr>
          <p:cNvPr id="52" name="Left Brace 51"/>
          <p:cNvSpPr/>
          <p:nvPr/>
        </p:nvSpPr>
        <p:spPr bwMode="auto">
          <a:xfrm rot="16200000">
            <a:off x="6750763" y="1976893"/>
            <a:ext cx="174803" cy="2160001"/>
          </a:xfrm>
          <a:prstGeom prst="leftBrac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32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charset="0"/>
            </a:endParaRPr>
          </a:p>
        </p:txBody>
      </p:sp>
      <p:sp>
        <p:nvSpPr>
          <p:cNvPr id="53" name="Text Box 14"/>
          <p:cNvSpPr txBox="1">
            <a:spLocks noChangeArrowheads="1"/>
          </p:cNvSpPr>
          <p:nvPr/>
        </p:nvSpPr>
        <p:spPr bwMode="auto">
          <a:xfrm>
            <a:off x="4138164" y="2543980"/>
            <a:ext cx="540000" cy="360000"/>
          </a:xfrm>
          <a:prstGeom prst="rect">
            <a:avLst/>
          </a:prstGeom>
          <a:noFill/>
          <a:ln w="12700">
            <a:solidFill>
              <a:schemeClr val="tx1"/>
            </a:solidFill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sz="1200" smtClean="0">
                <a:latin typeface="Consolas" panose="020B0609020204030204" pitchFamily="49" charset="0"/>
                <a:cs typeface="Courier"/>
              </a:rPr>
              <a:t>.</a:t>
            </a:r>
            <a:endParaRPr lang="en-US" sz="1200" dirty="0">
              <a:latin typeface="Consolas" panose="020B0609020204030204" pitchFamily="49" charset="0"/>
              <a:cs typeface="Courier"/>
            </a:endParaRPr>
          </a:p>
        </p:txBody>
      </p:sp>
      <p:sp>
        <p:nvSpPr>
          <p:cNvPr id="54" name="Text Box 14"/>
          <p:cNvSpPr txBox="1">
            <a:spLocks noChangeArrowheads="1"/>
          </p:cNvSpPr>
          <p:nvPr/>
        </p:nvSpPr>
        <p:spPr bwMode="auto">
          <a:xfrm>
            <a:off x="4678164" y="2543978"/>
            <a:ext cx="540000" cy="360000"/>
          </a:xfrm>
          <a:prstGeom prst="rect">
            <a:avLst/>
          </a:prstGeom>
          <a:noFill/>
          <a:ln w="12700">
            <a:solidFill>
              <a:schemeClr val="tx1"/>
            </a:solidFill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sz="1200" smtClean="0">
                <a:latin typeface="Consolas" panose="020B0609020204030204" pitchFamily="49" charset="0"/>
                <a:cs typeface="Courier"/>
              </a:rPr>
              <a:t>.</a:t>
            </a:r>
            <a:endParaRPr lang="en-US" sz="1200" dirty="0">
              <a:latin typeface="Consolas" panose="020B0609020204030204" pitchFamily="49" charset="0"/>
              <a:cs typeface="Courier"/>
            </a:endParaRPr>
          </a:p>
        </p:txBody>
      </p:sp>
      <p:sp>
        <p:nvSpPr>
          <p:cNvPr id="55" name="Text Box 14"/>
          <p:cNvSpPr txBox="1">
            <a:spLocks noChangeArrowheads="1"/>
          </p:cNvSpPr>
          <p:nvPr/>
        </p:nvSpPr>
        <p:spPr bwMode="auto">
          <a:xfrm>
            <a:off x="5218164" y="2543978"/>
            <a:ext cx="540000" cy="360000"/>
          </a:xfrm>
          <a:prstGeom prst="rect">
            <a:avLst/>
          </a:prstGeom>
          <a:noFill/>
          <a:ln w="12700">
            <a:solidFill>
              <a:schemeClr val="tx1"/>
            </a:solidFill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sz="1200" smtClean="0">
                <a:latin typeface="Consolas" panose="020B0609020204030204" pitchFamily="49" charset="0"/>
                <a:cs typeface="Courier"/>
              </a:rPr>
              <a:t>.</a:t>
            </a:r>
            <a:endParaRPr lang="en-US" sz="1200" dirty="0">
              <a:latin typeface="Consolas" panose="020B0609020204030204" pitchFamily="49" charset="0"/>
              <a:cs typeface="Courier"/>
            </a:endParaRPr>
          </a:p>
        </p:txBody>
      </p:sp>
      <p:sp>
        <p:nvSpPr>
          <p:cNvPr id="56" name="Text Box 14"/>
          <p:cNvSpPr txBox="1">
            <a:spLocks noChangeArrowheads="1"/>
          </p:cNvSpPr>
          <p:nvPr/>
        </p:nvSpPr>
        <p:spPr bwMode="auto">
          <a:xfrm>
            <a:off x="5758164" y="2543978"/>
            <a:ext cx="540000" cy="360000"/>
          </a:xfrm>
          <a:prstGeom prst="rect">
            <a:avLst/>
          </a:prstGeom>
          <a:noFill/>
          <a:ln w="12700">
            <a:solidFill>
              <a:schemeClr val="tx1"/>
            </a:solidFill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sz="1200" smtClean="0">
                <a:latin typeface="Consolas" panose="020B0609020204030204" pitchFamily="49" charset="0"/>
                <a:cs typeface="Courier"/>
              </a:rPr>
              <a:t>0x11</a:t>
            </a:r>
            <a:endParaRPr lang="en-US" sz="1200" dirty="0">
              <a:latin typeface="Consolas" panose="020B0609020204030204" pitchFamily="49" charset="0"/>
              <a:cs typeface="Courier"/>
            </a:endParaRPr>
          </a:p>
        </p:txBody>
      </p:sp>
      <p:sp>
        <p:nvSpPr>
          <p:cNvPr id="57" name="Text Box 14"/>
          <p:cNvSpPr txBox="1">
            <a:spLocks noChangeArrowheads="1"/>
          </p:cNvSpPr>
          <p:nvPr/>
        </p:nvSpPr>
        <p:spPr bwMode="auto">
          <a:xfrm>
            <a:off x="6298164" y="2543977"/>
            <a:ext cx="540000" cy="360000"/>
          </a:xfrm>
          <a:prstGeom prst="rect">
            <a:avLst/>
          </a:prstGeom>
          <a:noFill/>
          <a:ln w="12700">
            <a:solidFill>
              <a:schemeClr val="tx1"/>
            </a:solidFill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sz="1200" smtClean="0">
                <a:latin typeface="Consolas" panose="020B0609020204030204" pitchFamily="49" charset="0"/>
                <a:cs typeface="Courier"/>
              </a:rPr>
              <a:t>0x01</a:t>
            </a:r>
            <a:endParaRPr lang="en-US" sz="1200" dirty="0">
              <a:latin typeface="Consolas" panose="020B0609020204030204" pitchFamily="49" charset="0"/>
              <a:cs typeface="Courier"/>
            </a:endParaRPr>
          </a:p>
        </p:txBody>
      </p:sp>
      <p:sp>
        <p:nvSpPr>
          <p:cNvPr id="58" name="Text Box 14"/>
          <p:cNvSpPr txBox="1">
            <a:spLocks noChangeArrowheads="1"/>
          </p:cNvSpPr>
          <p:nvPr/>
        </p:nvSpPr>
        <p:spPr bwMode="auto">
          <a:xfrm>
            <a:off x="6838164" y="2543976"/>
            <a:ext cx="540000" cy="360000"/>
          </a:xfrm>
          <a:prstGeom prst="rect">
            <a:avLst/>
          </a:prstGeom>
          <a:noFill/>
          <a:ln w="12700">
            <a:solidFill>
              <a:schemeClr val="tx1"/>
            </a:solidFill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sz="1200" smtClean="0">
                <a:latin typeface="Consolas" panose="020B0609020204030204" pitchFamily="49" charset="0"/>
                <a:cs typeface="Courier"/>
              </a:rPr>
              <a:t>0x00</a:t>
            </a:r>
            <a:endParaRPr lang="en-US" sz="1200" dirty="0">
              <a:latin typeface="Consolas" panose="020B0609020204030204" pitchFamily="49" charset="0"/>
              <a:cs typeface="Courier"/>
            </a:endParaRPr>
          </a:p>
        </p:txBody>
      </p:sp>
      <p:sp>
        <p:nvSpPr>
          <p:cNvPr id="59" name="Text Box 14"/>
          <p:cNvSpPr txBox="1">
            <a:spLocks noChangeArrowheads="1"/>
          </p:cNvSpPr>
          <p:nvPr/>
        </p:nvSpPr>
        <p:spPr bwMode="auto">
          <a:xfrm>
            <a:off x="7378164" y="2543975"/>
            <a:ext cx="540000" cy="360000"/>
          </a:xfrm>
          <a:prstGeom prst="rect">
            <a:avLst/>
          </a:prstGeom>
          <a:noFill/>
          <a:ln w="12700">
            <a:solidFill>
              <a:schemeClr val="tx1"/>
            </a:solidFill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sz="1200" smtClean="0">
                <a:latin typeface="Consolas" panose="020B0609020204030204" pitchFamily="49" charset="0"/>
                <a:cs typeface="Courier"/>
              </a:rPr>
              <a:t>0x00</a:t>
            </a:r>
            <a:endParaRPr lang="en-US" sz="1200" dirty="0">
              <a:latin typeface="Consolas" panose="020B0609020204030204" pitchFamily="49" charset="0"/>
              <a:cs typeface="Courier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4134432" y="2292806"/>
            <a:ext cx="543732" cy="246221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sz="1000" i="1" smtClean="0">
                <a:latin typeface="Eurostile"/>
                <a:cs typeface="Eurostile"/>
              </a:rPr>
              <a:t>a+1</a:t>
            </a:r>
            <a:endParaRPr lang="nb-NO" sz="1000" i="1" dirty="0" smtClean="0">
              <a:latin typeface="Eurostile"/>
              <a:cs typeface="Eurostile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4674432" y="2287095"/>
            <a:ext cx="543732" cy="246221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sz="1000" i="1" smtClean="0">
                <a:latin typeface="Eurostile"/>
                <a:cs typeface="Eurostile"/>
              </a:rPr>
              <a:t>a+2</a:t>
            </a:r>
            <a:endParaRPr lang="nb-NO" sz="1000" i="1" dirty="0" smtClean="0">
              <a:latin typeface="Eurostile"/>
              <a:cs typeface="Eurostile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5214432" y="2287095"/>
            <a:ext cx="543732" cy="246221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sz="1000" i="1" smtClean="0">
                <a:latin typeface="Eurostile"/>
                <a:cs typeface="Eurostile"/>
              </a:rPr>
              <a:t>a+3</a:t>
            </a:r>
            <a:endParaRPr lang="nb-NO" sz="1000" i="1" dirty="0" smtClean="0">
              <a:latin typeface="Eurostile"/>
              <a:cs typeface="Eurostile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5750700" y="2287095"/>
            <a:ext cx="543732" cy="246221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sz="1000" i="1" smtClean="0">
                <a:latin typeface="Eurostile"/>
                <a:cs typeface="Eurostile"/>
              </a:rPr>
              <a:t>a+4</a:t>
            </a:r>
            <a:endParaRPr lang="nb-NO" sz="1000" i="1" dirty="0" smtClean="0">
              <a:latin typeface="Eurostile"/>
              <a:cs typeface="Eurostile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6298164" y="2287095"/>
            <a:ext cx="543732" cy="246221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sz="1000" i="1" smtClean="0">
                <a:latin typeface="Eurostile"/>
                <a:cs typeface="Eurostile"/>
              </a:rPr>
              <a:t>a+5</a:t>
            </a:r>
            <a:endParaRPr lang="nb-NO" sz="1000" i="1" dirty="0" smtClean="0">
              <a:latin typeface="Eurostile"/>
              <a:cs typeface="Eurostile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6838164" y="2287095"/>
            <a:ext cx="543732" cy="246221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sz="1000" i="1" smtClean="0">
                <a:latin typeface="Eurostile"/>
                <a:cs typeface="Eurostile"/>
              </a:rPr>
              <a:t>a+6</a:t>
            </a:r>
            <a:endParaRPr lang="nb-NO" sz="1000" i="1" dirty="0" smtClean="0">
              <a:latin typeface="Eurostile"/>
              <a:cs typeface="Eurostile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7378164" y="2281584"/>
            <a:ext cx="543732" cy="246221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sz="1000" i="1" smtClean="0">
                <a:latin typeface="Eurostile"/>
                <a:cs typeface="Eurostile"/>
              </a:rPr>
              <a:t>a+7</a:t>
            </a:r>
            <a:endParaRPr lang="nb-NO" sz="1000" i="1" dirty="0" smtClean="0">
              <a:latin typeface="Eurostile"/>
              <a:cs typeface="Eurostile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3495587" y="3144295"/>
            <a:ext cx="753630" cy="24622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sz="1000" smtClean="0">
                <a:latin typeface="Eurostile"/>
                <a:cs typeface="Eurostile"/>
              </a:rPr>
              <a:t>test.code</a:t>
            </a:r>
            <a:endParaRPr lang="nb-NO" sz="1000" dirty="0" smtClean="0">
              <a:latin typeface="Eurostile"/>
              <a:cs typeface="Eurostile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4575587" y="3144294"/>
            <a:ext cx="753630" cy="24622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sz="1000" smtClean="0">
                <a:latin typeface="Eurostile"/>
                <a:cs typeface="Eurostile"/>
              </a:rPr>
              <a:t>Padding</a:t>
            </a:r>
            <a:endParaRPr lang="nb-NO" sz="1000" dirty="0" smtClean="0">
              <a:latin typeface="Eurostile"/>
              <a:cs typeface="Eurostile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6461349" y="3142252"/>
            <a:ext cx="753630" cy="24622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sz="1000" smtClean="0">
                <a:latin typeface="Eurostile"/>
                <a:cs typeface="Eurostile"/>
              </a:rPr>
              <a:t>test.x</a:t>
            </a:r>
            <a:endParaRPr lang="nb-NO" sz="1000" dirty="0" smtClean="0">
              <a:latin typeface="Eurostile"/>
              <a:cs typeface="Eurostile"/>
            </a:endParaRPr>
          </a:p>
        </p:txBody>
      </p:sp>
      <p:sp>
        <p:nvSpPr>
          <p:cNvPr id="70" name="Text Box 14"/>
          <p:cNvSpPr txBox="1">
            <a:spLocks noChangeArrowheads="1"/>
          </p:cNvSpPr>
          <p:nvPr/>
        </p:nvSpPr>
        <p:spPr bwMode="auto">
          <a:xfrm>
            <a:off x="3590699" y="4576075"/>
            <a:ext cx="540000" cy="360000"/>
          </a:xfrm>
          <a:prstGeom prst="rect">
            <a:avLst/>
          </a:prstGeom>
          <a:noFill/>
          <a:ln w="12700">
            <a:solidFill>
              <a:schemeClr val="tx1"/>
            </a:solidFill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sz="1200" smtClean="0">
                <a:latin typeface="Consolas" panose="020B0609020204030204" pitchFamily="49" charset="0"/>
                <a:cs typeface="Courier"/>
              </a:rPr>
              <a:t>0x61</a:t>
            </a:r>
            <a:endParaRPr lang="en-US" sz="1200" dirty="0">
              <a:latin typeface="Consolas" panose="020B0609020204030204" pitchFamily="49" charset="0"/>
              <a:cs typeface="Courier"/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3586967" y="4324904"/>
            <a:ext cx="543732" cy="246221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sz="1000" i="1" smtClean="0">
                <a:latin typeface="Eurostile"/>
                <a:cs typeface="Eurostile"/>
              </a:rPr>
              <a:t>a</a:t>
            </a:r>
            <a:endParaRPr lang="nb-NO" sz="1000" i="1" dirty="0" smtClean="0">
              <a:latin typeface="Eurostile"/>
              <a:cs typeface="Eurostile"/>
            </a:endParaRPr>
          </a:p>
        </p:txBody>
      </p:sp>
      <p:sp>
        <p:nvSpPr>
          <p:cNvPr id="72" name="Left Brace 71"/>
          <p:cNvSpPr/>
          <p:nvPr/>
        </p:nvSpPr>
        <p:spPr bwMode="auto">
          <a:xfrm rot="16200000">
            <a:off x="3769565" y="4818995"/>
            <a:ext cx="174803" cy="540000"/>
          </a:xfrm>
          <a:prstGeom prst="leftBrac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32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charset="0"/>
            </a:endParaRPr>
          </a:p>
        </p:txBody>
      </p:sp>
      <p:sp>
        <p:nvSpPr>
          <p:cNvPr id="73" name="Left Brace 72"/>
          <p:cNvSpPr/>
          <p:nvPr/>
        </p:nvSpPr>
        <p:spPr bwMode="auto">
          <a:xfrm rot="16200000">
            <a:off x="5122235" y="4004198"/>
            <a:ext cx="174803" cy="2169592"/>
          </a:xfrm>
          <a:prstGeom prst="leftBrac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32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charset="0"/>
            </a:endParaRPr>
          </a:p>
        </p:txBody>
      </p:sp>
      <p:sp>
        <p:nvSpPr>
          <p:cNvPr id="74" name="Left Brace 73"/>
          <p:cNvSpPr/>
          <p:nvPr/>
        </p:nvSpPr>
        <p:spPr bwMode="auto">
          <a:xfrm rot="16200000">
            <a:off x="7020761" y="4275256"/>
            <a:ext cx="174803" cy="1627463"/>
          </a:xfrm>
          <a:prstGeom prst="leftBrac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32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charset="0"/>
            </a:endParaRPr>
          </a:p>
        </p:txBody>
      </p:sp>
      <p:sp>
        <p:nvSpPr>
          <p:cNvPr id="75" name="Text Box 14"/>
          <p:cNvSpPr txBox="1">
            <a:spLocks noChangeArrowheads="1"/>
          </p:cNvSpPr>
          <p:nvPr/>
        </p:nvSpPr>
        <p:spPr bwMode="auto">
          <a:xfrm>
            <a:off x="4131632" y="4575378"/>
            <a:ext cx="540000" cy="360000"/>
          </a:xfrm>
          <a:prstGeom prst="rect">
            <a:avLst/>
          </a:prstGeom>
          <a:noFill/>
          <a:ln w="12700">
            <a:solidFill>
              <a:schemeClr val="tx1"/>
            </a:solidFill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algn="ctr"/>
            <a:r>
              <a:rPr lang="en-US" sz="1200">
                <a:latin typeface="Consolas" panose="020B0609020204030204" pitchFamily="49" charset="0"/>
                <a:cs typeface="Courier"/>
              </a:rPr>
              <a:t>0x00</a:t>
            </a:r>
            <a:endParaRPr lang="en-US" sz="1200" dirty="0">
              <a:latin typeface="Consolas" panose="020B0609020204030204" pitchFamily="49" charset="0"/>
              <a:cs typeface="Courier"/>
            </a:endParaRPr>
          </a:p>
        </p:txBody>
      </p:sp>
      <p:sp>
        <p:nvSpPr>
          <p:cNvPr id="76" name="Text Box 14"/>
          <p:cNvSpPr txBox="1">
            <a:spLocks noChangeArrowheads="1"/>
          </p:cNvSpPr>
          <p:nvPr/>
        </p:nvSpPr>
        <p:spPr bwMode="auto">
          <a:xfrm>
            <a:off x="4671632" y="4575378"/>
            <a:ext cx="540000" cy="360000"/>
          </a:xfrm>
          <a:prstGeom prst="rect">
            <a:avLst/>
          </a:prstGeom>
          <a:noFill/>
          <a:ln w="12700">
            <a:solidFill>
              <a:schemeClr val="tx1"/>
            </a:solidFill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algn="ctr"/>
            <a:r>
              <a:rPr lang="en-US" sz="1200">
                <a:latin typeface="Consolas" panose="020B0609020204030204" pitchFamily="49" charset="0"/>
                <a:cs typeface="Courier"/>
              </a:rPr>
              <a:t>0x00</a:t>
            </a:r>
            <a:endParaRPr lang="en-US" sz="1200" dirty="0">
              <a:latin typeface="Consolas" panose="020B0609020204030204" pitchFamily="49" charset="0"/>
              <a:cs typeface="Courier"/>
            </a:endParaRPr>
          </a:p>
        </p:txBody>
      </p:sp>
      <p:sp>
        <p:nvSpPr>
          <p:cNvPr id="77" name="Text Box 14"/>
          <p:cNvSpPr txBox="1">
            <a:spLocks noChangeArrowheads="1"/>
          </p:cNvSpPr>
          <p:nvPr/>
        </p:nvSpPr>
        <p:spPr bwMode="auto">
          <a:xfrm>
            <a:off x="5212653" y="4575378"/>
            <a:ext cx="540000" cy="360000"/>
          </a:xfrm>
          <a:prstGeom prst="rect">
            <a:avLst/>
          </a:prstGeom>
          <a:noFill/>
          <a:ln w="12700">
            <a:solidFill>
              <a:schemeClr val="tx1"/>
            </a:solidFill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algn="ctr"/>
            <a:r>
              <a:rPr lang="en-US" sz="1200" smtClean="0">
                <a:latin typeface="Consolas" panose="020B0609020204030204" pitchFamily="49" charset="0"/>
                <a:cs typeface="Courier"/>
              </a:rPr>
              <a:t>0x01</a:t>
            </a:r>
            <a:endParaRPr lang="en-US" sz="1200" dirty="0">
              <a:latin typeface="Consolas" panose="020B0609020204030204" pitchFamily="49" charset="0"/>
              <a:cs typeface="Courier"/>
            </a:endParaRPr>
          </a:p>
        </p:txBody>
      </p:sp>
      <p:sp>
        <p:nvSpPr>
          <p:cNvPr id="78" name="Text Box 14"/>
          <p:cNvSpPr txBox="1">
            <a:spLocks noChangeArrowheads="1"/>
          </p:cNvSpPr>
          <p:nvPr/>
        </p:nvSpPr>
        <p:spPr bwMode="auto">
          <a:xfrm>
            <a:off x="5752565" y="4575378"/>
            <a:ext cx="540000" cy="360000"/>
          </a:xfrm>
          <a:prstGeom prst="rect">
            <a:avLst/>
          </a:prstGeom>
          <a:noFill/>
          <a:ln w="12700">
            <a:solidFill>
              <a:schemeClr val="tx1"/>
            </a:solidFill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sz="1200" smtClean="0">
                <a:latin typeface="Consolas" panose="020B0609020204030204" pitchFamily="49" charset="0"/>
                <a:cs typeface="Courier"/>
              </a:rPr>
              <a:t>0x11</a:t>
            </a:r>
            <a:endParaRPr lang="en-US" sz="1200" dirty="0">
              <a:latin typeface="Consolas" panose="020B0609020204030204" pitchFamily="49" charset="0"/>
              <a:cs typeface="Courier"/>
            </a:endParaRPr>
          </a:p>
        </p:txBody>
      </p:sp>
      <p:sp>
        <p:nvSpPr>
          <p:cNvPr id="79" name="Text Box 14"/>
          <p:cNvSpPr txBox="1">
            <a:spLocks noChangeArrowheads="1"/>
          </p:cNvSpPr>
          <p:nvPr/>
        </p:nvSpPr>
        <p:spPr bwMode="auto">
          <a:xfrm>
            <a:off x="6292565" y="4575378"/>
            <a:ext cx="540000" cy="360000"/>
          </a:xfrm>
          <a:prstGeom prst="rect">
            <a:avLst/>
          </a:prstGeom>
          <a:noFill/>
          <a:ln w="12700">
            <a:solidFill>
              <a:schemeClr val="tx1"/>
            </a:solidFill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sz="1200" smtClean="0">
                <a:latin typeface="Consolas" panose="020B0609020204030204" pitchFamily="49" charset="0"/>
                <a:cs typeface="Courier"/>
              </a:rPr>
              <a:t>.</a:t>
            </a:r>
            <a:endParaRPr lang="en-US" sz="1200" dirty="0">
              <a:latin typeface="Consolas" panose="020B0609020204030204" pitchFamily="49" charset="0"/>
              <a:cs typeface="Courier"/>
            </a:endParaRPr>
          </a:p>
        </p:txBody>
      </p:sp>
      <p:sp>
        <p:nvSpPr>
          <p:cNvPr id="80" name="Text Box 14"/>
          <p:cNvSpPr txBox="1">
            <a:spLocks noChangeArrowheads="1"/>
          </p:cNvSpPr>
          <p:nvPr/>
        </p:nvSpPr>
        <p:spPr bwMode="auto">
          <a:xfrm>
            <a:off x="6832565" y="4575378"/>
            <a:ext cx="540000" cy="360000"/>
          </a:xfrm>
          <a:prstGeom prst="rect">
            <a:avLst/>
          </a:prstGeom>
          <a:noFill/>
          <a:ln w="12700">
            <a:solidFill>
              <a:schemeClr val="tx1"/>
            </a:solidFill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sz="1200" smtClean="0">
                <a:latin typeface="Consolas" panose="020B0609020204030204" pitchFamily="49" charset="0"/>
                <a:cs typeface="Courier"/>
              </a:rPr>
              <a:t>.</a:t>
            </a:r>
            <a:endParaRPr lang="en-US" sz="1200" dirty="0">
              <a:latin typeface="Consolas" panose="020B0609020204030204" pitchFamily="49" charset="0"/>
              <a:cs typeface="Courier"/>
            </a:endParaRPr>
          </a:p>
        </p:txBody>
      </p:sp>
      <p:sp>
        <p:nvSpPr>
          <p:cNvPr id="81" name="Text Box 14"/>
          <p:cNvSpPr txBox="1">
            <a:spLocks noChangeArrowheads="1"/>
          </p:cNvSpPr>
          <p:nvPr/>
        </p:nvSpPr>
        <p:spPr bwMode="auto">
          <a:xfrm>
            <a:off x="7372565" y="4576839"/>
            <a:ext cx="540000" cy="360000"/>
          </a:xfrm>
          <a:prstGeom prst="rect">
            <a:avLst/>
          </a:prstGeom>
          <a:noFill/>
          <a:ln w="12700">
            <a:solidFill>
              <a:schemeClr val="tx1"/>
            </a:solidFill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sz="1200" smtClean="0">
                <a:latin typeface="Consolas" panose="020B0609020204030204" pitchFamily="49" charset="0"/>
                <a:cs typeface="Courier"/>
              </a:rPr>
              <a:t>.</a:t>
            </a:r>
            <a:endParaRPr lang="en-US" sz="1200" dirty="0">
              <a:latin typeface="Consolas" panose="020B0609020204030204" pitchFamily="49" charset="0"/>
              <a:cs typeface="Courier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4126967" y="4324902"/>
            <a:ext cx="543732" cy="246221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sz="1000" i="1" smtClean="0">
                <a:latin typeface="Eurostile"/>
                <a:cs typeface="Eurostile"/>
              </a:rPr>
              <a:t>a+1</a:t>
            </a:r>
            <a:endParaRPr lang="nb-NO" sz="1000" i="1" dirty="0" smtClean="0">
              <a:latin typeface="Eurostile"/>
              <a:cs typeface="Eurostile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4666967" y="4319191"/>
            <a:ext cx="543732" cy="246221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sz="1000" i="1" smtClean="0">
                <a:latin typeface="Eurostile"/>
                <a:cs typeface="Eurostile"/>
              </a:rPr>
              <a:t>a+2</a:t>
            </a:r>
            <a:endParaRPr lang="nb-NO" sz="1000" i="1" dirty="0" smtClean="0">
              <a:latin typeface="Eurostile"/>
              <a:cs typeface="Eurostile"/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5206967" y="4319191"/>
            <a:ext cx="543732" cy="246221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sz="1000" i="1" smtClean="0">
                <a:latin typeface="Eurostile"/>
                <a:cs typeface="Eurostile"/>
              </a:rPr>
              <a:t>a+3</a:t>
            </a:r>
            <a:endParaRPr lang="nb-NO" sz="1000" i="1" dirty="0" smtClean="0">
              <a:latin typeface="Eurostile"/>
              <a:cs typeface="Eurostile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5743235" y="4319191"/>
            <a:ext cx="543732" cy="246221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sz="1000" i="1" smtClean="0">
                <a:latin typeface="Eurostile"/>
                <a:cs typeface="Eurostile"/>
              </a:rPr>
              <a:t>a+4</a:t>
            </a:r>
            <a:endParaRPr lang="nb-NO" sz="1000" i="1" dirty="0" smtClean="0">
              <a:latin typeface="Eurostile"/>
              <a:cs typeface="Eurostile"/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6290699" y="4319191"/>
            <a:ext cx="543732" cy="246221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sz="1000" i="1" smtClean="0">
                <a:latin typeface="Eurostile"/>
                <a:cs typeface="Eurostile"/>
              </a:rPr>
              <a:t>a+5</a:t>
            </a:r>
            <a:endParaRPr lang="nb-NO" sz="1000" i="1" dirty="0" smtClean="0">
              <a:latin typeface="Eurostile"/>
              <a:cs typeface="Eurostile"/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6830699" y="4319191"/>
            <a:ext cx="543732" cy="246221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sz="1000" i="1" smtClean="0">
                <a:latin typeface="Eurostile"/>
                <a:cs typeface="Eurostile"/>
              </a:rPr>
              <a:t>a+6</a:t>
            </a:r>
            <a:endParaRPr lang="nb-NO" sz="1000" i="1" dirty="0" smtClean="0">
              <a:latin typeface="Eurostile"/>
              <a:cs typeface="Eurostile"/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7370699" y="4313680"/>
            <a:ext cx="543732" cy="246221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sz="1000" i="1" smtClean="0">
                <a:latin typeface="Eurostile"/>
                <a:cs typeface="Eurostile"/>
              </a:rPr>
              <a:t>a+7</a:t>
            </a:r>
            <a:endParaRPr lang="nb-NO" sz="1000" i="1" dirty="0" smtClean="0">
              <a:latin typeface="Eurostile"/>
              <a:cs typeface="Eurostile"/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3488122" y="5176391"/>
            <a:ext cx="753630" cy="24622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sz="1000" smtClean="0">
                <a:latin typeface="Eurostile"/>
                <a:cs typeface="Eurostile"/>
              </a:rPr>
              <a:t>test.code</a:t>
            </a:r>
            <a:endParaRPr lang="nb-NO" sz="1000" dirty="0" smtClean="0">
              <a:latin typeface="Eurostile"/>
              <a:cs typeface="Eurostile"/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4837616" y="5174347"/>
            <a:ext cx="753630" cy="24622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sz="1000">
                <a:latin typeface="Eurostile"/>
                <a:cs typeface="Eurostile"/>
              </a:rPr>
              <a:t>t</a:t>
            </a:r>
            <a:r>
              <a:rPr lang="en-US" sz="1000" smtClean="0">
                <a:latin typeface="Eurostile"/>
                <a:cs typeface="Eurostile"/>
              </a:rPr>
              <a:t>est.x</a:t>
            </a:r>
            <a:endParaRPr lang="nb-NO" sz="1000" dirty="0" smtClean="0">
              <a:latin typeface="Eurostile"/>
              <a:cs typeface="Eurostile"/>
            </a:endParaRPr>
          </a:p>
        </p:txBody>
      </p:sp>
      <p:sp>
        <p:nvSpPr>
          <p:cNvPr id="92" name="TextBox 91"/>
          <p:cNvSpPr txBox="1"/>
          <p:nvPr/>
        </p:nvSpPr>
        <p:spPr>
          <a:xfrm>
            <a:off x="6440526" y="5171585"/>
            <a:ext cx="1350458" cy="40011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sz="1000" smtClean="0">
                <a:latin typeface="Eurostile"/>
                <a:cs typeface="Eurostile"/>
              </a:rPr>
              <a:t>Memory not assigned to test</a:t>
            </a:r>
            <a:endParaRPr lang="nb-NO" sz="1000" dirty="0" smtClean="0">
              <a:latin typeface="Eurostile"/>
              <a:cs typeface="Eurostile"/>
            </a:endParaRPr>
          </a:p>
        </p:txBody>
      </p:sp>
      <p:sp>
        <p:nvSpPr>
          <p:cNvPr id="93" name="Text Box 21"/>
          <p:cNvSpPr txBox="1">
            <a:spLocks noChangeArrowheads="1"/>
          </p:cNvSpPr>
          <p:nvPr/>
        </p:nvSpPr>
        <p:spPr bwMode="auto">
          <a:xfrm>
            <a:off x="3594430" y="3627309"/>
            <a:ext cx="4327464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</a:pPr>
            <a:r>
              <a:rPr lang="en-US" sz="2000" dirty="0">
                <a:solidFill>
                  <a:srgbClr val="3366FF"/>
                </a:solidFill>
                <a:latin typeface="Eurostile" panose="020B0504020202050204" pitchFamily="34" charset="77"/>
                <a:cs typeface="Arial"/>
              </a:rPr>
              <a:t>I</a:t>
            </a:r>
            <a:r>
              <a:rPr lang="en-US" sz="2000" smtClean="0">
                <a:solidFill>
                  <a:srgbClr val="3366FF"/>
                </a:solidFill>
                <a:latin typeface="Eurostile" panose="020B0504020202050204" pitchFamily="34" charset="77"/>
                <a:cs typeface="Arial"/>
              </a:rPr>
              <a:t>n </a:t>
            </a:r>
            <a:r>
              <a:rPr lang="en-US" sz="2000">
                <a:solidFill>
                  <a:srgbClr val="3366FF"/>
                </a:solidFill>
                <a:latin typeface="Eurostile" panose="020B0504020202050204" pitchFamily="34" charset="77"/>
                <a:cs typeface="Arial"/>
              </a:rPr>
              <a:t>memory </a:t>
            </a:r>
            <a:r>
              <a:rPr lang="en-US" sz="2000" smtClean="0">
                <a:solidFill>
                  <a:srgbClr val="3366FF"/>
                </a:solidFill>
                <a:latin typeface="Eurostile" panose="020B0504020202050204" pitchFamily="34" charset="77"/>
                <a:cs typeface="Arial"/>
              </a:rPr>
              <a:t>on e.g</a:t>
            </a:r>
            <a:r>
              <a:rPr lang="en-US" sz="2000">
                <a:solidFill>
                  <a:srgbClr val="3366FF"/>
                </a:solidFill>
                <a:latin typeface="Eurostile" panose="020B0504020202050204" pitchFamily="34" charset="77"/>
                <a:cs typeface="Arial"/>
              </a:rPr>
              <a:t>. </a:t>
            </a:r>
            <a:r>
              <a:rPr lang="en-US" sz="2000" smtClean="0">
                <a:solidFill>
                  <a:srgbClr val="3366FF"/>
                </a:solidFill>
                <a:latin typeface="Eurostile" panose="020B0504020202050204" pitchFamily="34" charset="77"/>
                <a:cs typeface="Arial"/>
              </a:rPr>
              <a:t>ARM Linux:</a:t>
            </a:r>
            <a:br>
              <a:rPr lang="en-US" sz="2000" smtClean="0">
                <a:solidFill>
                  <a:srgbClr val="3366FF"/>
                </a:solidFill>
                <a:latin typeface="Eurostile" panose="020B0504020202050204" pitchFamily="34" charset="77"/>
                <a:cs typeface="Arial"/>
              </a:rPr>
            </a:br>
            <a:r>
              <a:rPr lang="en-US" sz="2000" smtClean="0">
                <a:latin typeface="Eurostile" panose="020B0504020202050204" pitchFamily="34" charset="77"/>
                <a:cs typeface="Arial"/>
              </a:rPr>
              <a:t>packed, big endian</a:t>
            </a:r>
            <a:endParaRPr lang="en-US" sz="2000" dirty="0">
              <a:latin typeface="Eurostile" panose="020B0504020202050204" pitchFamily="34" charset="77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576406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182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8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/>
              <a:t>Solving the presentation problem</a:t>
            </a:r>
            <a:endParaRPr lang="en-US" dirty="0"/>
          </a:p>
        </p:txBody>
      </p:sp>
      <p:sp>
        <p:nvSpPr>
          <p:cNvPr id="462851" name="Rectangle 3"/>
          <p:cNvSpPr>
            <a:spLocks noGrp="1" noChangeArrowheads="1"/>
          </p:cNvSpPr>
          <p:nvPr>
            <p:ph idx="1"/>
          </p:nvPr>
        </p:nvSpPr>
        <p:spPr>
          <a:xfrm>
            <a:off x="107504" y="866775"/>
            <a:ext cx="8928992" cy="1194073"/>
          </a:xfrm>
        </p:spPr>
        <p:txBody>
          <a:bodyPr/>
          <a:lstStyle/>
          <a:p>
            <a:pPr marL="342900" indent="-342900" defTabSz="914400">
              <a:buFontTx/>
              <a:buNone/>
            </a:pPr>
            <a:r>
              <a:rPr lang="en-US" sz="2000" dirty="0">
                <a:solidFill>
                  <a:srgbClr val="FF0000"/>
                </a:solidFill>
              </a:rPr>
              <a:t>1.</a:t>
            </a:r>
            <a:r>
              <a:rPr lang="en-US" sz="2000" dirty="0"/>
              <a:t> Translate local-host format to host-independent format</a:t>
            </a:r>
          </a:p>
          <a:p>
            <a:pPr marL="342900" indent="-342900" defTabSz="914400">
              <a:buFontTx/>
              <a:buNone/>
            </a:pPr>
            <a:r>
              <a:rPr lang="en-US" sz="2000" dirty="0">
                <a:solidFill>
                  <a:srgbClr val="FF0000"/>
                </a:solidFill>
              </a:rPr>
              <a:t>2.</a:t>
            </a:r>
            <a:r>
              <a:rPr lang="en-US" sz="2000" dirty="0"/>
              <a:t> Transmit data in host-independent format</a:t>
            </a:r>
          </a:p>
          <a:p>
            <a:pPr marL="342900" indent="-342900" defTabSz="914400">
              <a:buFontTx/>
              <a:buNone/>
            </a:pPr>
            <a:r>
              <a:rPr lang="en-US" sz="2000" dirty="0">
                <a:solidFill>
                  <a:srgbClr val="FF0000"/>
                </a:solidFill>
              </a:rPr>
              <a:t>3.</a:t>
            </a:r>
            <a:r>
              <a:rPr lang="en-US" sz="2000" dirty="0"/>
              <a:t> Translate host-independent format to remote-host format</a:t>
            </a: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107504" y="2204864"/>
            <a:ext cx="4824536" cy="4320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5400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SzPct val="120000"/>
              <a:buFont typeface="Wingdings" charset="2"/>
              <a:buChar char="§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Tahoma" charset="0"/>
              <a:buChar char="−"/>
              <a:defRPr sz="2400">
                <a:solidFill>
                  <a:schemeClr val="tx1"/>
                </a:solidFill>
                <a:latin typeface="+mn-lt"/>
                <a:ea typeface="ＭＳ Ｐゴシック" charset="-128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Char char="•"/>
              <a:defRPr sz="2000">
                <a:solidFill>
                  <a:schemeClr val="tx1"/>
                </a:solidFill>
                <a:latin typeface="+mn-lt"/>
                <a:ea typeface="ＭＳ Ｐゴシック" charset="-128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Wingdings" charset="2"/>
              <a:buChar char="§"/>
              <a:defRPr sz="1900">
                <a:solidFill>
                  <a:schemeClr val="tx1"/>
                </a:solidFill>
                <a:latin typeface="+mn-lt"/>
                <a:ea typeface="ＭＳ Ｐゴシック" charset="-128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pPr>
              <a:buFontTx/>
              <a:buNone/>
            </a:pPr>
            <a:r>
              <a:rPr lang="en-US" sz="2000" dirty="0">
                <a:latin typeface="Eurostile" panose="020B0504020202050204" pitchFamily="34" charset="77"/>
              </a:rPr>
              <a:t>Old Style</a:t>
            </a:r>
          </a:p>
          <a:p>
            <a:pPr defTabSz="76200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</a:pPr>
            <a:r>
              <a:rPr lang="en-US" sz="2000" dirty="0">
                <a:latin typeface="Eurostile" panose="020B0504020202050204" pitchFamily="34" charset="77"/>
              </a:rPr>
              <a:t>cross-platform standardized binary encoding of data structures</a:t>
            </a:r>
          </a:p>
          <a:p>
            <a:pPr lvl="1" defTabSz="76200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</a:pPr>
            <a:r>
              <a:rPr lang="en-US" sz="1600" dirty="0">
                <a:latin typeface="Eurostile" panose="020B0504020202050204" pitchFamily="34" charset="77"/>
              </a:rPr>
              <a:t>OSI host-independent format: “Abstract Syntax Notation One” (</a:t>
            </a:r>
            <a:r>
              <a:rPr lang="en-US" sz="1600" dirty="0">
                <a:solidFill>
                  <a:schemeClr val="tx2"/>
                </a:solidFill>
                <a:latin typeface="Eurostile" panose="020B0504020202050204" pitchFamily="34" charset="77"/>
              </a:rPr>
              <a:t>ASN.1</a:t>
            </a:r>
            <a:r>
              <a:rPr lang="en-US" sz="1600" dirty="0">
                <a:latin typeface="Eurostile" panose="020B0504020202050204" pitchFamily="34" charset="77"/>
              </a:rPr>
              <a:t>) </a:t>
            </a:r>
            <a:r>
              <a:rPr lang="de-DE" sz="1600" dirty="0" err="1">
                <a:latin typeface="Eurostile" panose="020B0504020202050204" pitchFamily="34" charset="77"/>
              </a:rPr>
              <a:t>defines</a:t>
            </a:r>
            <a:r>
              <a:rPr lang="de-DE" sz="1600" dirty="0">
                <a:latin typeface="Eurostile" panose="020B0504020202050204" pitchFamily="34" charset="77"/>
              </a:rPr>
              <a:t> </a:t>
            </a:r>
            <a:r>
              <a:rPr lang="ja-JP" altLang="de-DE" sz="1600" dirty="0">
                <a:latin typeface="Eurostile" panose="020B0504020202050204" pitchFamily="34" charset="77"/>
              </a:rPr>
              <a:t>“</a:t>
            </a:r>
            <a:r>
              <a:rPr lang="de-DE" sz="1600" dirty="0">
                <a:latin typeface="Eurostile" panose="020B0504020202050204" pitchFamily="34" charset="77"/>
              </a:rPr>
              <a:t>Basic Encoding Rules</a:t>
            </a:r>
            <a:r>
              <a:rPr lang="en-US" sz="1600" dirty="0">
                <a:latin typeface="Eurostile" panose="020B0504020202050204" pitchFamily="34" charset="77"/>
              </a:rPr>
              <a:t>”</a:t>
            </a:r>
            <a:r>
              <a:rPr lang="de-DE" sz="1600" dirty="0">
                <a:latin typeface="Eurostile" panose="020B0504020202050204" pitchFamily="34" charset="77"/>
              </a:rPr>
              <a:t> (</a:t>
            </a:r>
            <a:r>
              <a:rPr lang="de-DE" sz="1600" dirty="0">
                <a:solidFill>
                  <a:schemeClr val="tx2"/>
                </a:solidFill>
                <a:latin typeface="Eurostile" panose="020B0504020202050204" pitchFamily="34" charset="77"/>
              </a:rPr>
              <a:t>BER</a:t>
            </a:r>
            <a:r>
              <a:rPr lang="de-DE" sz="1600" dirty="0">
                <a:latin typeface="Eurostile" panose="020B0504020202050204" pitchFamily="34" charset="77"/>
              </a:rPr>
              <a:t>)</a:t>
            </a:r>
          </a:p>
          <a:p>
            <a:pPr lvl="1" defTabSz="76200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</a:pPr>
            <a:r>
              <a:rPr lang="de-DE" sz="1600" dirty="0">
                <a:latin typeface="Eurostile" panose="020B0504020202050204" pitchFamily="34" charset="77"/>
              </a:rPr>
              <a:t>XDR: „</a:t>
            </a:r>
            <a:r>
              <a:rPr lang="de-DE" sz="1600" dirty="0" err="1">
                <a:latin typeface="Eurostile" panose="020B0504020202050204" pitchFamily="34" charset="77"/>
              </a:rPr>
              <a:t>external</a:t>
            </a:r>
            <a:r>
              <a:rPr lang="de-DE" sz="1600" dirty="0">
                <a:latin typeface="Eurostile" panose="020B0504020202050204" pitchFamily="34" charset="77"/>
              </a:rPr>
              <a:t> </a:t>
            </a:r>
            <a:r>
              <a:rPr lang="de-DE" sz="1600" dirty="0" err="1">
                <a:latin typeface="Eurostile" panose="020B0504020202050204" pitchFamily="34" charset="77"/>
              </a:rPr>
              <a:t>data</a:t>
            </a:r>
            <a:r>
              <a:rPr lang="de-DE" sz="1600" dirty="0">
                <a:latin typeface="Eurostile" panose="020B0504020202050204" pitchFamily="34" charset="77"/>
              </a:rPr>
              <a:t> </a:t>
            </a:r>
            <a:r>
              <a:rPr lang="de-DE" sz="1600" dirty="0" err="1">
                <a:latin typeface="Eurostile" panose="020B0504020202050204" pitchFamily="34" charset="77"/>
              </a:rPr>
              <a:t>representation</a:t>
            </a:r>
            <a:r>
              <a:rPr lang="de-DE" sz="1600" dirty="0">
                <a:latin typeface="Eurostile" panose="020B0504020202050204" pitchFamily="34" charset="77"/>
              </a:rPr>
              <a:t>“, </a:t>
            </a:r>
            <a:r>
              <a:rPr lang="de-DE" sz="1600" dirty="0" err="1">
                <a:latin typeface="Eurostile" panose="020B0504020202050204" pitchFamily="34" charset="77"/>
              </a:rPr>
              <a:t>belonged</a:t>
            </a:r>
            <a:r>
              <a:rPr lang="de-DE" sz="1600" dirty="0">
                <a:latin typeface="Eurostile" panose="020B0504020202050204" pitchFamily="34" charset="77"/>
              </a:rPr>
              <a:t> </a:t>
            </a:r>
            <a:r>
              <a:rPr lang="de-DE" sz="1600" dirty="0" err="1">
                <a:latin typeface="Eurostile" panose="020B0504020202050204" pitchFamily="34" charset="77"/>
              </a:rPr>
              <a:t>to</a:t>
            </a:r>
            <a:r>
              <a:rPr lang="de-DE" sz="1600" dirty="0">
                <a:latin typeface="Eurostile" panose="020B0504020202050204" pitchFamily="34" charset="77"/>
              </a:rPr>
              <a:t> NFS (Network File System)</a:t>
            </a:r>
          </a:p>
          <a:p>
            <a:pPr defTabSz="76200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</a:pPr>
            <a:endParaRPr lang="de-DE" sz="2000" dirty="0">
              <a:latin typeface="Eurostile" panose="020B0504020202050204" pitchFamily="34" charset="77"/>
            </a:endParaRPr>
          </a:p>
          <a:p>
            <a:pPr marL="0" indent="0" defTabSz="762000">
              <a:buFont typeface="Wingdings" charset="2"/>
              <a:buNone/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</a:pPr>
            <a:r>
              <a:rPr lang="de-DE" sz="2000" dirty="0" err="1">
                <a:latin typeface="Eurostile" panose="020B0504020202050204" pitchFamily="34" charset="77"/>
              </a:rPr>
              <a:t>Current</a:t>
            </a:r>
            <a:r>
              <a:rPr lang="de-DE" sz="2000" dirty="0">
                <a:latin typeface="Eurostile" panose="020B0504020202050204" pitchFamily="34" charset="77"/>
              </a:rPr>
              <a:t> Style</a:t>
            </a:r>
          </a:p>
          <a:p>
            <a:pPr defTabSz="76200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</a:pPr>
            <a:r>
              <a:rPr lang="de-DE" sz="2000" dirty="0" err="1">
                <a:latin typeface="Eurostile" panose="020B0504020202050204" pitchFamily="34" charset="77"/>
              </a:rPr>
              <a:t>encoding</a:t>
            </a:r>
            <a:r>
              <a:rPr lang="de-DE" sz="2000" dirty="0">
                <a:latin typeface="Eurostile" panose="020B0504020202050204" pitchFamily="34" charset="77"/>
              </a:rPr>
              <a:t> </a:t>
            </a:r>
            <a:r>
              <a:rPr lang="de-DE" sz="2000" dirty="0" err="1">
                <a:latin typeface="Eurostile" panose="020B0504020202050204" pitchFamily="34" charset="77"/>
              </a:rPr>
              <a:t>everything</a:t>
            </a:r>
            <a:r>
              <a:rPr lang="de-DE" sz="2000" dirty="0">
                <a:latin typeface="Eurostile" panose="020B0504020202050204" pitchFamily="34" charset="77"/>
              </a:rPr>
              <a:t> </a:t>
            </a:r>
            <a:r>
              <a:rPr lang="de-DE" sz="2000" dirty="0" err="1">
                <a:latin typeface="Eurostile" panose="020B0504020202050204" pitchFamily="34" charset="77"/>
              </a:rPr>
              <a:t>as</a:t>
            </a:r>
            <a:r>
              <a:rPr lang="de-DE" sz="2000" dirty="0">
                <a:latin typeface="Eurostile" panose="020B0504020202050204" pitchFamily="34" charset="77"/>
              </a:rPr>
              <a:t> </a:t>
            </a:r>
            <a:r>
              <a:rPr lang="de-DE" sz="2000" dirty="0" err="1">
                <a:latin typeface="Eurostile" panose="020B0504020202050204" pitchFamily="34" charset="77"/>
              </a:rPr>
              <a:t>text</a:t>
            </a:r>
            <a:endParaRPr lang="de-DE" sz="2000" dirty="0">
              <a:latin typeface="Eurostile" panose="020B0504020202050204" pitchFamily="34" charset="77"/>
            </a:endParaRPr>
          </a:p>
          <a:p>
            <a:pPr lvl="1" defTabSz="76200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</a:pPr>
            <a:r>
              <a:rPr lang="de-DE" sz="1600" dirty="0">
                <a:latin typeface="Eurostile" panose="020B0504020202050204" pitchFamily="34" charset="77"/>
              </a:rPr>
              <a:t>XML: „extensible </a:t>
            </a:r>
            <a:r>
              <a:rPr lang="de-DE" sz="1600" dirty="0" err="1">
                <a:latin typeface="Eurostile" panose="020B0504020202050204" pitchFamily="34" charset="77"/>
              </a:rPr>
              <a:t>markup</a:t>
            </a:r>
            <a:r>
              <a:rPr lang="de-DE" sz="1600" dirty="0">
                <a:latin typeface="Eurostile" panose="020B0504020202050204" pitchFamily="34" charset="77"/>
              </a:rPr>
              <a:t> </a:t>
            </a:r>
            <a:r>
              <a:rPr lang="de-DE" sz="1600" dirty="0" err="1">
                <a:latin typeface="Eurostile" panose="020B0504020202050204" pitchFamily="34" charset="77"/>
              </a:rPr>
              <a:t>language</a:t>
            </a:r>
            <a:r>
              <a:rPr lang="de-DE" sz="1600" dirty="0">
                <a:latin typeface="Eurostile" panose="020B0504020202050204" pitchFamily="34" charset="77"/>
              </a:rPr>
              <a:t>“</a:t>
            </a:r>
          </a:p>
          <a:p>
            <a:pPr lvl="1" defTabSz="76200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</a:pPr>
            <a:r>
              <a:rPr lang="de-DE" sz="1600" dirty="0">
                <a:latin typeface="Eurostile" panose="020B0504020202050204" pitchFamily="34" charset="77"/>
              </a:rPr>
              <a:t>REST: „</a:t>
            </a:r>
            <a:r>
              <a:rPr lang="en-US" sz="1600" dirty="0">
                <a:latin typeface="Eurostile" panose="020B0504020202050204" pitchFamily="34" charset="77"/>
              </a:rPr>
              <a:t>representational state transfer”</a:t>
            </a:r>
            <a:endParaRPr lang="de-AT" sz="1600" dirty="0">
              <a:latin typeface="Eurostile" panose="020B0504020202050204" pitchFamily="34" charset="77"/>
            </a:endParaRPr>
          </a:p>
          <a:p>
            <a:pPr>
              <a:buFontTx/>
              <a:buNone/>
            </a:pPr>
            <a:endParaRPr lang="en-US" sz="2400" dirty="0">
              <a:latin typeface="Eurostile" panose="020B0504020202050204" pitchFamily="34" charset="77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4932040" y="4509120"/>
            <a:ext cx="4032448" cy="2016224"/>
            <a:chOff x="4932040" y="4509120"/>
            <a:chExt cx="4032448" cy="2016224"/>
          </a:xfrm>
        </p:grpSpPr>
        <p:sp>
          <p:nvSpPr>
            <p:cNvPr id="8" name="Left Arrow 7"/>
            <p:cNvSpPr/>
            <p:nvPr/>
          </p:nvSpPr>
          <p:spPr>
            <a:xfrm>
              <a:off x="4932040" y="5373216"/>
              <a:ext cx="648072" cy="360040"/>
            </a:xfrm>
            <a:prstGeom prst="leftArrow">
              <a:avLst/>
            </a:prstGeom>
            <a:solidFill>
              <a:srgbClr val="3366FF"/>
            </a:solidFill>
            <a:ln>
              <a:solidFill>
                <a:schemeClr val="tx1"/>
              </a:solidFill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charset="0"/>
              </a:endParaRPr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5724128" y="4509120"/>
              <a:ext cx="3240360" cy="2016224"/>
            </a:xfrm>
            <a:prstGeom prst="rect">
              <a:avLst/>
            </a:prstGeom>
            <a:solidFill>
              <a:srgbClr val="FFFFFF"/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noAutofit/>
            </a:bodyPr>
            <a:lstStyle/>
            <a:p>
              <a:pPr marL="342900" indent="-342900">
                <a:buFont typeface="Arial"/>
                <a:buChar char="•"/>
              </a:pPr>
              <a:r>
                <a:rPr lang="en-US" sz="2000" dirty="0">
                  <a:latin typeface="Eurostile"/>
                  <a:cs typeface="Eurostile"/>
                </a:rPr>
                <a:t>convey data in</a:t>
              </a:r>
              <a:br>
                <a:rPr lang="en-US" sz="2000" dirty="0">
                  <a:latin typeface="Eurostile"/>
                  <a:cs typeface="Eurostile"/>
                </a:rPr>
              </a:br>
              <a:r>
                <a:rPr lang="en-US" sz="2000" dirty="0">
                  <a:latin typeface="Eurostile"/>
                  <a:cs typeface="Eurostile"/>
                </a:rPr>
                <a:t>platform-independent</a:t>
              </a:r>
              <a:br>
                <a:rPr lang="en-US" sz="2000" dirty="0">
                  <a:latin typeface="Eurostile"/>
                  <a:cs typeface="Eurostile"/>
                </a:rPr>
              </a:br>
              <a:r>
                <a:rPr lang="en-US" sz="2000" dirty="0">
                  <a:latin typeface="Eurostile"/>
                  <a:cs typeface="Eurostile"/>
                </a:rPr>
                <a:t>manner</a:t>
              </a:r>
            </a:p>
            <a:p>
              <a:pPr marL="342900" indent="-342900">
                <a:buFont typeface="Arial"/>
                <a:buChar char="•"/>
              </a:pPr>
              <a:r>
                <a:rPr lang="en-US" sz="2000" dirty="0">
                  <a:latin typeface="Eurostile"/>
                  <a:cs typeface="Eurostile"/>
                </a:rPr>
                <a:t>local styling and</a:t>
              </a:r>
              <a:br>
                <a:rPr lang="en-US" sz="2000" dirty="0">
                  <a:latin typeface="Eurostile"/>
                  <a:cs typeface="Eurostile"/>
                </a:rPr>
              </a:br>
              <a:r>
                <a:rPr lang="en-US" sz="2000" dirty="0">
                  <a:latin typeface="Eurostile"/>
                  <a:cs typeface="Eurostile"/>
                </a:rPr>
                <a:t>interpretation</a:t>
              </a:r>
            </a:p>
            <a:p>
              <a:pPr marL="342900" indent="-342900">
                <a:buFont typeface="Arial"/>
                <a:buChar char="•"/>
              </a:pPr>
              <a:r>
                <a:rPr lang="en-US" sz="2000" dirty="0">
                  <a:latin typeface="Eurostile"/>
                  <a:cs typeface="Eurostile"/>
                </a:rPr>
                <a:t>readable and </a:t>
              </a:r>
              <a:r>
                <a:rPr lang="en-US" sz="2000" dirty="0" err="1">
                  <a:latin typeface="Eurostile"/>
                  <a:cs typeface="Eurostile"/>
                </a:rPr>
                <a:t>debuggable</a:t>
              </a:r>
              <a:endParaRPr lang="en-US" sz="2000" dirty="0">
                <a:latin typeface="Eurostile"/>
                <a:cs typeface="Eurostile"/>
              </a:endParaRP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4932040" y="2708920"/>
            <a:ext cx="4032448" cy="1656184"/>
            <a:chOff x="4932040" y="2708920"/>
            <a:chExt cx="4032448" cy="1656184"/>
          </a:xfrm>
        </p:grpSpPr>
        <p:sp>
          <p:nvSpPr>
            <p:cNvPr id="2" name="Left Arrow 1"/>
            <p:cNvSpPr/>
            <p:nvPr/>
          </p:nvSpPr>
          <p:spPr>
            <a:xfrm>
              <a:off x="4932040" y="3356992"/>
              <a:ext cx="648072" cy="360040"/>
            </a:xfrm>
            <a:prstGeom prst="leftArrow">
              <a:avLst/>
            </a:prstGeom>
            <a:solidFill>
              <a:srgbClr val="3366FF"/>
            </a:solidFill>
            <a:ln>
              <a:solidFill>
                <a:schemeClr val="tx1"/>
              </a:solidFill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5724128" y="2708920"/>
              <a:ext cx="3240360" cy="1656184"/>
            </a:xfrm>
            <a:prstGeom prst="rect">
              <a:avLst/>
            </a:prstGeom>
            <a:solidFill>
              <a:srgbClr val="FFFFFF"/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noAutofit/>
            </a:bodyPr>
            <a:lstStyle/>
            <a:p>
              <a:pPr marL="342900" indent="-342900">
                <a:buFont typeface="Arial"/>
                <a:buChar char="•"/>
              </a:pPr>
              <a:r>
                <a:rPr lang="en-US" sz="2000" dirty="0">
                  <a:latin typeface="Eurostile"/>
                  <a:cs typeface="Eurostile"/>
                </a:rPr>
                <a:t>compensate for platform</a:t>
              </a:r>
              <a:br>
                <a:rPr lang="en-US" sz="2000" dirty="0">
                  <a:latin typeface="Eurostile"/>
                  <a:cs typeface="Eurostile"/>
                </a:rPr>
              </a:br>
              <a:r>
                <a:rPr lang="en-US" sz="2000" dirty="0">
                  <a:latin typeface="Eurostile"/>
                  <a:cs typeface="Eurostile"/>
                </a:rPr>
                <a:t>differences</a:t>
              </a:r>
            </a:p>
            <a:p>
              <a:pPr marL="342900" indent="-342900">
                <a:buFont typeface="Arial"/>
                <a:buChar char="•"/>
              </a:pPr>
              <a:r>
                <a:rPr lang="en-US" sz="2000" dirty="0">
                  <a:latin typeface="Eurostile"/>
                  <a:cs typeface="Eurostile"/>
                </a:rPr>
                <a:t>assume single data</a:t>
              </a:r>
              <a:br>
                <a:rPr lang="en-US" sz="2000" dirty="0">
                  <a:latin typeface="Eurostile"/>
                  <a:cs typeface="Eurostile"/>
                </a:rPr>
              </a:br>
              <a:r>
                <a:rPr lang="en-US" sz="2000" dirty="0">
                  <a:latin typeface="Eurostile"/>
                  <a:cs typeface="Eurostile"/>
                </a:rPr>
                <a:t>interpretation</a:t>
              </a:r>
            </a:p>
            <a:p>
              <a:pPr marL="342900" indent="-342900">
                <a:buFont typeface="Arial"/>
                <a:buChar char="•"/>
              </a:pPr>
              <a:r>
                <a:rPr lang="en-US" sz="2000" dirty="0">
                  <a:latin typeface="Eurostile"/>
                  <a:cs typeface="Eurostile"/>
                </a:rPr>
                <a:t>space-saving</a:t>
              </a:r>
            </a:p>
            <a:p>
              <a:pPr marL="342900" indent="-342900">
                <a:buFont typeface="Arial"/>
                <a:buChar char="•"/>
              </a:pPr>
              <a:endParaRPr lang="en-US" sz="2000" dirty="0">
                <a:latin typeface="Eurostile"/>
                <a:cs typeface="Eurostile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621217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XDR example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9552" y="908720"/>
            <a:ext cx="2016234" cy="954107"/>
          </a:xfrm>
          <a:prstGeom prst="rect">
            <a:avLst/>
          </a:prstGeom>
          <a:solidFill>
            <a:srgbClr val="FFF4C8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1400" dirty="0" err="1">
                <a:latin typeface="Courier"/>
                <a:cs typeface="Courier"/>
              </a:rPr>
              <a:t>struct</a:t>
            </a:r>
            <a:r>
              <a:rPr lang="en-US" sz="1400" dirty="0">
                <a:latin typeface="Courier"/>
                <a:cs typeface="Courier"/>
              </a:rPr>
              <a:t> </a:t>
            </a:r>
            <a:r>
              <a:rPr lang="en-US" sz="1400" dirty="0" err="1">
                <a:latin typeface="Courier"/>
                <a:cs typeface="Courier"/>
              </a:rPr>
              <a:t>datarate</a:t>
            </a:r>
            <a:r>
              <a:rPr lang="en-US" sz="1400" dirty="0">
                <a:latin typeface="Courier"/>
                <a:cs typeface="Courier"/>
              </a:rPr>
              <a:t> {</a:t>
            </a:r>
          </a:p>
          <a:p>
            <a:r>
              <a:rPr lang="en-US" sz="1400" dirty="0">
                <a:latin typeface="Courier"/>
                <a:cs typeface="Courier"/>
              </a:rPr>
              <a:t>   long data;</a:t>
            </a:r>
          </a:p>
          <a:p>
            <a:r>
              <a:rPr lang="en-US" sz="1400" dirty="0">
                <a:latin typeface="Courier"/>
                <a:cs typeface="Courier"/>
              </a:rPr>
              <a:t>   long seconds;</a:t>
            </a:r>
          </a:p>
          <a:p>
            <a:r>
              <a:rPr lang="en-US" sz="1400" dirty="0">
                <a:latin typeface="Courier"/>
                <a:cs typeface="Courier"/>
              </a:rPr>
              <a:t>};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0" y="404664"/>
            <a:ext cx="3955543" cy="1815882"/>
          </a:xfrm>
          <a:prstGeom prst="rect">
            <a:avLst/>
          </a:prstGeom>
          <a:solidFill>
            <a:srgbClr val="FFF4C8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1400" dirty="0" err="1">
                <a:latin typeface="Courier"/>
                <a:cs typeface="Courier"/>
              </a:rPr>
              <a:t>bool_t</a:t>
            </a:r>
            <a:r>
              <a:rPr lang="en-US" sz="1400" dirty="0">
                <a:latin typeface="Courier"/>
                <a:cs typeface="Courier"/>
              </a:rPr>
              <a:t> </a:t>
            </a:r>
            <a:r>
              <a:rPr lang="en-US" sz="1400" dirty="0" err="1">
                <a:latin typeface="Courier"/>
                <a:cs typeface="Courier"/>
              </a:rPr>
              <a:t>xdr_datarate</a:t>
            </a:r>
            <a:r>
              <a:rPr lang="en-US" sz="1400" dirty="0">
                <a:latin typeface="Courier"/>
                <a:cs typeface="Courier"/>
              </a:rPr>
              <a:t>(XDR* </a:t>
            </a:r>
            <a:r>
              <a:rPr lang="en-US" sz="1400" dirty="0" err="1">
                <a:latin typeface="Courier"/>
                <a:cs typeface="Courier"/>
              </a:rPr>
              <a:t>xdrs</a:t>
            </a:r>
            <a:r>
              <a:rPr lang="en-US" sz="1400" dirty="0">
                <a:latin typeface="Courier"/>
                <a:cs typeface="Courier"/>
              </a:rPr>
              <a:t>,</a:t>
            </a:r>
          </a:p>
          <a:p>
            <a:r>
              <a:rPr lang="en-US" sz="1400" dirty="0">
                <a:latin typeface="Courier"/>
                <a:cs typeface="Courier"/>
              </a:rPr>
              <a:t>                    </a:t>
            </a:r>
            <a:r>
              <a:rPr lang="en-US" sz="1400" dirty="0" err="1">
                <a:latin typeface="Courier"/>
                <a:cs typeface="Courier"/>
              </a:rPr>
              <a:t>datarate</a:t>
            </a:r>
            <a:r>
              <a:rPr lang="en-US" sz="1400" dirty="0">
                <a:latin typeface="Courier"/>
                <a:cs typeface="Courier"/>
              </a:rPr>
              <a:t> *</a:t>
            </a:r>
            <a:r>
              <a:rPr lang="en-US" sz="1400" dirty="0" err="1">
                <a:latin typeface="Courier"/>
                <a:cs typeface="Courier"/>
              </a:rPr>
              <a:t>gp</a:t>
            </a:r>
            <a:r>
              <a:rPr lang="en-US" sz="1400" dirty="0">
                <a:latin typeface="Courier"/>
                <a:cs typeface="Courier"/>
              </a:rPr>
              <a:t>)</a:t>
            </a:r>
          </a:p>
          <a:p>
            <a:r>
              <a:rPr lang="en-US" sz="1400" dirty="0">
                <a:latin typeface="Courier"/>
                <a:cs typeface="Courier"/>
              </a:rPr>
              <a:t>{</a:t>
            </a:r>
          </a:p>
          <a:p>
            <a:r>
              <a:rPr lang="en-US" sz="1400" dirty="0">
                <a:latin typeface="Courier"/>
                <a:cs typeface="Courier"/>
              </a:rPr>
              <a:t>   if (</a:t>
            </a:r>
            <a:r>
              <a:rPr lang="en-US" sz="1400" dirty="0" err="1">
                <a:latin typeface="Courier"/>
                <a:cs typeface="Courier"/>
              </a:rPr>
              <a:t>xdr_long</a:t>
            </a:r>
            <a:r>
              <a:rPr lang="en-US" sz="1400" dirty="0">
                <a:latin typeface="Courier"/>
                <a:cs typeface="Courier"/>
              </a:rPr>
              <a:t>(</a:t>
            </a:r>
            <a:r>
              <a:rPr lang="en-US" sz="1400" dirty="0" err="1">
                <a:latin typeface="Courier"/>
                <a:cs typeface="Courier"/>
              </a:rPr>
              <a:t>xdrs</a:t>
            </a:r>
            <a:r>
              <a:rPr lang="en-US" sz="1400" dirty="0">
                <a:latin typeface="Courier"/>
                <a:cs typeface="Courier"/>
              </a:rPr>
              <a:t>, &amp;</a:t>
            </a:r>
            <a:r>
              <a:rPr lang="en-US" sz="1400" dirty="0" err="1">
                <a:latin typeface="Courier"/>
                <a:cs typeface="Courier"/>
              </a:rPr>
              <a:t>gp</a:t>
            </a:r>
            <a:r>
              <a:rPr lang="en-US" sz="1400" dirty="0">
                <a:latin typeface="Courier"/>
                <a:cs typeface="Courier"/>
              </a:rPr>
              <a:t>-&gt;data) &amp;&amp;</a:t>
            </a:r>
          </a:p>
          <a:p>
            <a:r>
              <a:rPr lang="en-US" sz="1400" dirty="0">
                <a:latin typeface="Courier"/>
                <a:cs typeface="Courier"/>
              </a:rPr>
              <a:t>      </a:t>
            </a:r>
            <a:r>
              <a:rPr lang="en-US" sz="1400" dirty="0" err="1">
                <a:latin typeface="Courier"/>
                <a:cs typeface="Courier"/>
              </a:rPr>
              <a:t>xdr_long</a:t>
            </a:r>
            <a:r>
              <a:rPr lang="en-US" sz="1400" dirty="0">
                <a:latin typeface="Courier"/>
                <a:cs typeface="Courier"/>
              </a:rPr>
              <a:t>(</a:t>
            </a:r>
            <a:r>
              <a:rPr lang="en-US" sz="1400" dirty="0" err="1">
                <a:latin typeface="Courier"/>
                <a:cs typeface="Courier"/>
              </a:rPr>
              <a:t>xdrs</a:t>
            </a:r>
            <a:r>
              <a:rPr lang="en-US" sz="1400" dirty="0">
                <a:latin typeface="Courier"/>
                <a:cs typeface="Courier"/>
              </a:rPr>
              <a:t>, &amp;</a:t>
            </a:r>
            <a:r>
              <a:rPr lang="en-US" sz="1400" dirty="0" err="1">
                <a:latin typeface="Courier"/>
                <a:cs typeface="Courier"/>
              </a:rPr>
              <a:t>gp</a:t>
            </a:r>
            <a:r>
              <a:rPr lang="en-US" sz="1400" dirty="0">
                <a:latin typeface="Courier"/>
                <a:cs typeface="Courier"/>
              </a:rPr>
              <a:t>-&gt;seconds))</a:t>
            </a:r>
          </a:p>
          <a:p>
            <a:r>
              <a:rPr lang="is-IS" sz="1400" dirty="0">
                <a:latin typeface="Courier"/>
                <a:cs typeface="Courier"/>
              </a:rPr>
              <a:t>      return(TRUE);</a:t>
            </a:r>
          </a:p>
          <a:p>
            <a:r>
              <a:rPr lang="en-US" sz="1400" dirty="0">
                <a:latin typeface="Courier"/>
                <a:cs typeface="Courier"/>
              </a:rPr>
              <a:t>   return(FALSE);</a:t>
            </a:r>
          </a:p>
          <a:p>
            <a:r>
              <a:rPr lang="en-US" sz="1400" dirty="0">
                <a:latin typeface="Courier"/>
                <a:cs typeface="Courier"/>
              </a:rPr>
              <a:t>}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9552" y="2924944"/>
            <a:ext cx="3416846" cy="1815882"/>
          </a:xfrm>
          <a:prstGeom prst="rect">
            <a:avLst/>
          </a:prstGeom>
          <a:solidFill>
            <a:srgbClr val="FFF4C8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Courier"/>
                <a:cs typeface="Courier"/>
              </a:rPr>
              <a:t>void program(</a:t>
            </a:r>
            <a:r>
              <a:rPr lang="en-US" sz="1400" dirty="0" err="1">
                <a:latin typeface="Courier"/>
                <a:cs typeface="Courier"/>
              </a:rPr>
              <a:t>int</a:t>
            </a:r>
            <a:r>
              <a:rPr lang="en-US" sz="1400" dirty="0">
                <a:latin typeface="Courier"/>
                <a:cs typeface="Courier"/>
              </a:rPr>
              <a:t> socket) {</a:t>
            </a:r>
          </a:p>
          <a:p>
            <a:r>
              <a:rPr lang="en-US" sz="1400" dirty="0">
                <a:latin typeface="Courier"/>
                <a:cs typeface="Courier"/>
              </a:rPr>
              <a:t>    </a:t>
            </a:r>
            <a:r>
              <a:rPr lang="en-US" sz="1400" dirty="0" err="1">
                <a:latin typeface="Courier"/>
                <a:cs typeface="Courier"/>
              </a:rPr>
              <a:t>datarate</a:t>
            </a:r>
            <a:r>
              <a:rPr lang="en-US" sz="1400" dirty="0">
                <a:latin typeface="Courier"/>
                <a:cs typeface="Courier"/>
              </a:rPr>
              <a:t> R = { 1000, 1 };</a:t>
            </a:r>
          </a:p>
          <a:p>
            <a:r>
              <a:rPr lang="en-US" sz="1400" dirty="0">
                <a:latin typeface="Courier"/>
                <a:cs typeface="Courier"/>
              </a:rPr>
              <a:t>    XDR* p;</a:t>
            </a:r>
          </a:p>
          <a:p>
            <a:r>
              <a:rPr lang="en-US" sz="1400" dirty="0">
                <a:latin typeface="Courier"/>
                <a:cs typeface="Courier"/>
              </a:rPr>
              <a:t>    </a:t>
            </a:r>
            <a:r>
              <a:rPr lang="en-US" sz="1400" dirty="0" err="1">
                <a:latin typeface="Courier"/>
                <a:cs typeface="Courier"/>
              </a:rPr>
              <a:t>xdrmem_create</a:t>
            </a:r>
            <a:r>
              <a:rPr lang="en-US" sz="1400" dirty="0">
                <a:latin typeface="Courier"/>
                <a:cs typeface="Courier"/>
              </a:rPr>
              <a:t>( p, </a:t>
            </a:r>
            <a:r>
              <a:rPr lang="en-US" sz="1400" dirty="0" err="1">
                <a:latin typeface="Courier"/>
                <a:cs typeface="Courier"/>
              </a:rPr>
              <a:t>buf</a:t>
            </a:r>
            <a:r>
              <a:rPr lang="en-US" sz="1400" dirty="0">
                <a:latin typeface="Courier"/>
                <a:cs typeface="Courier"/>
              </a:rPr>
              <a:t>, 16,</a:t>
            </a:r>
            <a:br>
              <a:rPr lang="en-US" sz="1400" dirty="0">
                <a:latin typeface="Courier"/>
                <a:cs typeface="Courier"/>
              </a:rPr>
            </a:br>
            <a:r>
              <a:rPr lang="en-US" sz="1400" dirty="0">
                <a:latin typeface="Courier"/>
                <a:cs typeface="Courier"/>
              </a:rPr>
              <a:t>                 XDR_ENCODE);</a:t>
            </a:r>
          </a:p>
          <a:p>
            <a:r>
              <a:rPr lang="en-US" sz="1400" dirty="0">
                <a:latin typeface="Courier"/>
                <a:cs typeface="Courier"/>
              </a:rPr>
              <a:t>    </a:t>
            </a:r>
            <a:r>
              <a:rPr lang="en-US" sz="1400" dirty="0" err="1">
                <a:latin typeface="Courier"/>
                <a:cs typeface="Courier"/>
              </a:rPr>
              <a:t>xdr_datarate</a:t>
            </a:r>
            <a:r>
              <a:rPr lang="en-US" sz="1400" dirty="0">
                <a:latin typeface="Courier"/>
                <a:cs typeface="Courier"/>
              </a:rPr>
              <a:t>( p, &amp;R );</a:t>
            </a:r>
          </a:p>
          <a:p>
            <a:r>
              <a:rPr lang="en-US" sz="1400" dirty="0">
                <a:latin typeface="Courier"/>
                <a:cs typeface="Courier"/>
              </a:rPr>
              <a:t>    write( socket, </a:t>
            </a:r>
            <a:r>
              <a:rPr lang="en-US" sz="1400" dirty="0" err="1">
                <a:latin typeface="Courier"/>
                <a:cs typeface="Courier"/>
              </a:rPr>
              <a:t>buf</a:t>
            </a:r>
            <a:r>
              <a:rPr lang="en-US" sz="1400" dirty="0">
                <a:latin typeface="Courier"/>
                <a:cs typeface="Courier"/>
              </a:rPr>
              <a:t>, 16 );</a:t>
            </a:r>
          </a:p>
          <a:p>
            <a:r>
              <a:rPr lang="en-US" sz="1400" dirty="0">
                <a:latin typeface="Courier"/>
                <a:cs typeface="Courier"/>
              </a:rPr>
              <a:t>}</a:t>
            </a:r>
          </a:p>
        </p:txBody>
      </p:sp>
      <p:cxnSp>
        <p:nvCxnSpPr>
          <p:cNvPr id="9" name="Straight Arrow Connector 8"/>
          <p:cNvCxnSpPr/>
          <p:nvPr/>
        </p:nvCxnSpPr>
        <p:spPr bwMode="auto">
          <a:xfrm>
            <a:off x="2699792" y="1412776"/>
            <a:ext cx="1656184" cy="0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rgbClr val="00E4A8"/>
            </a:solidFill>
            <a:prstDash val="solid"/>
            <a:round/>
            <a:headEnd type="none" w="med" len="med"/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sp>
        <p:nvSpPr>
          <p:cNvPr id="10" name="TextBox 9"/>
          <p:cNvSpPr txBox="1"/>
          <p:nvPr/>
        </p:nvSpPr>
        <p:spPr>
          <a:xfrm>
            <a:off x="2889990" y="1484784"/>
            <a:ext cx="1249962" cy="307777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+mn-lt"/>
                <a:cs typeface="Courier"/>
              </a:rPr>
              <a:t>XDR compiler</a:t>
            </a:r>
          </a:p>
        </p:txBody>
      </p:sp>
      <p:cxnSp>
        <p:nvCxnSpPr>
          <p:cNvPr id="11" name="Straight Arrow Connector 10"/>
          <p:cNvCxnSpPr>
            <a:cxnSpLocks/>
          </p:cNvCxnSpPr>
          <p:nvPr/>
        </p:nvCxnSpPr>
        <p:spPr bwMode="auto">
          <a:xfrm>
            <a:off x="6409553" y="2420888"/>
            <a:ext cx="0" cy="1152128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rgbClr val="00E4A8"/>
            </a:solidFill>
            <a:prstDash val="solid"/>
            <a:round/>
            <a:headEnd type="none" w="med" len="med"/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13" name="Straight Arrow Connector 12"/>
          <p:cNvCxnSpPr/>
          <p:nvPr/>
        </p:nvCxnSpPr>
        <p:spPr bwMode="auto">
          <a:xfrm>
            <a:off x="4067944" y="3933056"/>
            <a:ext cx="1376536" cy="8384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rgbClr val="00E4A8"/>
            </a:solidFill>
            <a:prstDash val="solid"/>
            <a:round/>
            <a:headEnd type="none" w="med" len="med"/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sp>
        <p:nvSpPr>
          <p:cNvPr id="16" name="TextBox 15"/>
          <p:cNvSpPr txBox="1"/>
          <p:nvPr/>
        </p:nvSpPr>
        <p:spPr>
          <a:xfrm>
            <a:off x="6516216" y="2761183"/>
            <a:ext cx="1020369" cy="307777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+mn-lt"/>
                <a:cs typeface="Courier"/>
              </a:rPr>
              <a:t>C compiler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139952" y="3501008"/>
            <a:ext cx="1020369" cy="307777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+mn-lt"/>
                <a:cs typeface="Courier"/>
              </a:rPr>
              <a:t>C compiler</a:t>
            </a:r>
          </a:p>
        </p:txBody>
      </p:sp>
      <p:cxnSp>
        <p:nvCxnSpPr>
          <p:cNvPr id="18" name="Straight Arrow Connector 17"/>
          <p:cNvCxnSpPr>
            <a:stCxn id="20" idx="4"/>
            <a:endCxn id="41" idx="1"/>
          </p:cNvCxnSpPr>
          <p:nvPr/>
        </p:nvCxnSpPr>
        <p:spPr bwMode="auto">
          <a:xfrm>
            <a:off x="5760104" y="4221032"/>
            <a:ext cx="397873" cy="1298001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rgbClr val="00E4A8"/>
            </a:solidFill>
            <a:prstDash val="solid"/>
            <a:round/>
            <a:headEnd type="none" w="med" len="med"/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sp>
        <p:nvSpPr>
          <p:cNvPr id="19" name="TextBox 18"/>
          <p:cNvSpPr txBox="1"/>
          <p:nvPr/>
        </p:nvSpPr>
        <p:spPr>
          <a:xfrm>
            <a:off x="6588224" y="4653136"/>
            <a:ext cx="662173" cy="307777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+mn-lt"/>
                <a:cs typeface="Courier"/>
              </a:rPr>
              <a:t>Linker</a:t>
            </a:r>
          </a:p>
        </p:txBody>
      </p:sp>
      <p:sp>
        <p:nvSpPr>
          <p:cNvPr id="20" name="Oval 19"/>
          <p:cNvSpPr/>
          <p:nvPr/>
        </p:nvSpPr>
        <p:spPr>
          <a:xfrm>
            <a:off x="5508104" y="3717032"/>
            <a:ext cx="504000" cy="504000"/>
          </a:xfrm>
          <a:prstGeom prst="ellipse">
            <a:avLst/>
          </a:prstGeom>
          <a:solidFill>
            <a:srgbClr val="FFF4CB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charset="0"/>
            </a:endParaRPr>
          </a:p>
        </p:txBody>
      </p:sp>
      <p:sp>
        <p:nvSpPr>
          <p:cNvPr id="22" name="Oval 21"/>
          <p:cNvSpPr/>
          <p:nvPr/>
        </p:nvSpPr>
        <p:spPr>
          <a:xfrm>
            <a:off x="6156232" y="3717032"/>
            <a:ext cx="504000" cy="504000"/>
          </a:xfrm>
          <a:prstGeom prst="ellipse">
            <a:avLst/>
          </a:prstGeom>
          <a:solidFill>
            <a:srgbClr val="FFF4CB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charset="0"/>
            </a:endParaRPr>
          </a:p>
        </p:txBody>
      </p:sp>
      <p:sp>
        <p:nvSpPr>
          <p:cNvPr id="31" name="Oval 30"/>
          <p:cNvSpPr/>
          <p:nvPr/>
        </p:nvSpPr>
        <p:spPr>
          <a:xfrm>
            <a:off x="683568" y="5229200"/>
            <a:ext cx="3744360" cy="720080"/>
          </a:xfrm>
          <a:prstGeom prst="ellipse">
            <a:avLst/>
          </a:prstGeom>
          <a:solidFill>
            <a:srgbClr val="FFF4CB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OS/platform</a:t>
            </a:r>
            <a:r>
              <a:rPr lang="en-US" sz="1600" dirty="0"/>
              <a:t>-specific XDR library</a:t>
            </a:r>
            <a:endParaRPr kumimoji="0" lang="en-US" sz="16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cxnSp>
        <p:nvCxnSpPr>
          <p:cNvPr id="34" name="Straight Arrow Connector 33"/>
          <p:cNvCxnSpPr>
            <a:stCxn id="22" idx="4"/>
            <a:endCxn id="41" idx="0"/>
          </p:cNvCxnSpPr>
          <p:nvPr/>
        </p:nvCxnSpPr>
        <p:spPr bwMode="auto">
          <a:xfrm flipH="1">
            <a:off x="6336168" y="4221032"/>
            <a:ext cx="72064" cy="1224192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rgbClr val="00E4A8"/>
            </a:solidFill>
            <a:prstDash val="solid"/>
            <a:round/>
            <a:headEnd type="none" w="med" len="med"/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37" name="Straight Arrow Connector 36"/>
          <p:cNvCxnSpPr>
            <a:stCxn id="31" idx="6"/>
            <a:endCxn id="41" idx="2"/>
          </p:cNvCxnSpPr>
          <p:nvPr/>
        </p:nvCxnSpPr>
        <p:spPr bwMode="auto">
          <a:xfrm>
            <a:off x="4427928" y="5589240"/>
            <a:ext cx="1656240" cy="107984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rgbClr val="00E4A8"/>
            </a:solidFill>
            <a:prstDash val="solid"/>
            <a:round/>
            <a:headEnd type="none" w="med" len="med"/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sp>
        <p:nvSpPr>
          <p:cNvPr id="41" name="Oval 40"/>
          <p:cNvSpPr/>
          <p:nvPr/>
        </p:nvSpPr>
        <p:spPr>
          <a:xfrm>
            <a:off x="6084168" y="5445224"/>
            <a:ext cx="504000" cy="504000"/>
          </a:xfrm>
          <a:prstGeom prst="ellipse">
            <a:avLst/>
          </a:prstGeom>
          <a:solidFill>
            <a:srgbClr val="FFF4CB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6600755" y="5445224"/>
            <a:ext cx="1787669" cy="523220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sz="1400" dirty="0">
                <a:latin typeface="+mn-lt"/>
                <a:cs typeface="Courier"/>
              </a:rPr>
              <a:t>OS/platform-specific</a:t>
            </a:r>
          </a:p>
          <a:p>
            <a:pPr algn="ctr"/>
            <a:r>
              <a:rPr lang="en-US" sz="1400" dirty="0">
                <a:latin typeface="+mn-lt"/>
                <a:cs typeface="Courier"/>
              </a:rPr>
              <a:t>program</a:t>
            </a:r>
          </a:p>
        </p:txBody>
      </p:sp>
    </p:spTree>
    <p:extLst>
      <p:ext uri="{BB962C8B-B14F-4D97-AF65-F5344CB8AC3E}">
        <p14:creationId xmlns:p14="http://schemas.microsoft.com/office/powerpoint/2010/main" val="14547024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REST example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699792" y="692696"/>
            <a:ext cx="5256584" cy="2246769"/>
          </a:xfrm>
          <a:prstGeom prst="rect">
            <a:avLst/>
          </a:prstGeom>
          <a:solidFill>
            <a:srgbClr val="FFF4C8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Courier"/>
                <a:cs typeface="Courier"/>
              </a:rPr>
              <a:t>void </a:t>
            </a:r>
            <a:r>
              <a:rPr lang="en-US" sz="1400" dirty="0" err="1">
                <a:latin typeface="Courier"/>
                <a:cs typeface="Courier"/>
              </a:rPr>
              <a:t>sendfunction</a:t>
            </a:r>
            <a:r>
              <a:rPr lang="en-US" sz="1400" dirty="0">
                <a:latin typeface="Courier"/>
                <a:cs typeface="Courier"/>
              </a:rPr>
              <a:t>( </a:t>
            </a:r>
            <a:r>
              <a:rPr lang="en-US" sz="1400" dirty="0" err="1">
                <a:latin typeface="Courier"/>
                <a:cs typeface="Courier"/>
              </a:rPr>
              <a:t>int</a:t>
            </a:r>
            <a:r>
              <a:rPr lang="en-US" sz="1400" dirty="0">
                <a:latin typeface="Courier"/>
                <a:cs typeface="Courier"/>
              </a:rPr>
              <a:t> socket, </a:t>
            </a:r>
            <a:r>
              <a:rPr lang="en-US" sz="1400" dirty="0" err="1">
                <a:latin typeface="Courier"/>
                <a:cs typeface="Courier"/>
              </a:rPr>
              <a:t>datarate</a:t>
            </a:r>
            <a:r>
              <a:rPr lang="en-US" sz="1400" dirty="0">
                <a:latin typeface="Courier"/>
                <a:cs typeface="Courier"/>
              </a:rPr>
              <a:t>* </a:t>
            </a:r>
            <a:r>
              <a:rPr lang="en-US" sz="1400" dirty="0" err="1">
                <a:latin typeface="Courier"/>
                <a:cs typeface="Courier"/>
              </a:rPr>
              <a:t>gp</a:t>
            </a:r>
            <a:r>
              <a:rPr lang="en-US" sz="1400" dirty="0">
                <a:latin typeface="Courier"/>
                <a:cs typeface="Courier"/>
              </a:rPr>
              <a:t> ) {</a:t>
            </a:r>
          </a:p>
          <a:p>
            <a:r>
              <a:rPr lang="en-US" sz="1400" dirty="0">
                <a:latin typeface="Courier"/>
                <a:cs typeface="Courier"/>
              </a:rPr>
              <a:t>  char </a:t>
            </a:r>
            <a:r>
              <a:rPr lang="en-US" sz="1400" dirty="0" err="1">
                <a:latin typeface="Courier"/>
                <a:cs typeface="Courier"/>
              </a:rPr>
              <a:t>buf</a:t>
            </a:r>
            <a:r>
              <a:rPr lang="en-US" sz="1400" dirty="0">
                <a:latin typeface="Courier"/>
                <a:cs typeface="Courier"/>
              </a:rPr>
              <a:t>[1000];</a:t>
            </a:r>
          </a:p>
          <a:p>
            <a:r>
              <a:rPr lang="en-US" sz="1400" dirty="0">
                <a:latin typeface="Courier"/>
                <a:cs typeface="Courier"/>
              </a:rPr>
              <a:t>  </a:t>
            </a:r>
            <a:r>
              <a:rPr lang="en-US" sz="1400" dirty="0" err="1">
                <a:latin typeface="Courier"/>
                <a:cs typeface="Courier"/>
              </a:rPr>
              <a:t>sprintf</a:t>
            </a:r>
            <a:r>
              <a:rPr lang="en-US" sz="1400" dirty="0">
                <a:latin typeface="Courier"/>
                <a:cs typeface="Courier"/>
              </a:rPr>
              <a:t>(</a:t>
            </a:r>
            <a:r>
              <a:rPr lang="en-US" sz="1400" dirty="0" err="1">
                <a:latin typeface="Courier"/>
                <a:cs typeface="Courier"/>
              </a:rPr>
              <a:t>buf</a:t>
            </a:r>
            <a:r>
              <a:rPr lang="en-US" sz="1400" dirty="0">
                <a:latin typeface="Courier"/>
                <a:cs typeface="Courier"/>
              </a:rPr>
              <a:t>, “POST https://</a:t>
            </a:r>
            <a:r>
              <a:rPr lang="en-US" sz="1400" dirty="0" err="1">
                <a:latin typeface="Courier"/>
                <a:cs typeface="Courier"/>
              </a:rPr>
              <a:t>peer.nowhere.com</a:t>
            </a:r>
            <a:r>
              <a:rPr lang="en-US" sz="1400" dirty="0">
                <a:latin typeface="Courier"/>
                <a:cs typeface="Courier"/>
              </a:rPr>
              <a:t>”</a:t>
            </a:r>
          </a:p>
          <a:p>
            <a:r>
              <a:rPr lang="en-US" sz="1400" dirty="0">
                <a:latin typeface="Courier"/>
                <a:cs typeface="Courier"/>
              </a:rPr>
              <a:t>     “/1/classes/</a:t>
            </a:r>
            <a:r>
              <a:rPr lang="en-US" sz="1400" dirty="0" err="1">
                <a:latin typeface="Courier"/>
                <a:cs typeface="Courier"/>
              </a:rPr>
              <a:t>datarate</a:t>
            </a:r>
            <a:r>
              <a:rPr lang="en-US" sz="1400" dirty="0">
                <a:latin typeface="Courier"/>
                <a:cs typeface="Courier"/>
              </a:rPr>
              <a:t> HTTP/1.1\n”</a:t>
            </a:r>
          </a:p>
          <a:p>
            <a:r>
              <a:rPr lang="en-US" sz="1400" dirty="0">
                <a:latin typeface="Courier"/>
                <a:cs typeface="Courier"/>
              </a:rPr>
              <a:t>     ...</a:t>
            </a:r>
          </a:p>
          <a:p>
            <a:r>
              <a:rPr lang="en-US" sz="1400" dirty="0">
                <a:latin typeface="Courier"/>
                <a:cs typeface="Courier"/>
              </a:rPr>
              <a:t>     “’{\”data\":\”%d\”,\”seconds\":\”%d\”}’/n”</a:t>
            </a:r>
          </a:p>
          <a:p>
            <a:r>
              <a:rPr lang="en-US" sz="1400" dirty="0">
                <a:latin typeface="Courier"/>
                <a:cs typeface="Courier"/>
              </a:rPr>
              <a:t>     “https://</a:t>
            </a:r>
            <a:r>
              <a:rPr lang="en-US" sz="1400" dirty="0" err="1">
                <a:latin typeface="Courier"/>
                <a:cs typeface="Courier"/>
              </a:rPr>
              <a:t>peer.nowhere.com</a:t>
            </a:r>
            <a:r>
              <a:rPr lang="en-US" sz="1400" dirty="0">
                <a:latin typeface="Courier"/>
                <a:cs typeface="Courier"/>
              </a:rPr>
              <a:t>/1/classes”</a:t>
            </a:r>
          </a:p>
          <a:p>
            <a:r>
              <a:rPr lang="en-US" sz="1400" dirty="0">
                <a:latin typeface="Courier"/>
                <a:cs typeface="Courier"/>
              </a:rPr>
              <a:t>     “/</a:t>
            </a:r>
            <a:r>
              <a:rPr lang="en-US" sz="1400" dirty="0" err="1">
                <a:latin typeface="Courier"/>
                <a:cs typeface="Courier"/>
              </a:rPr>
              <a:t>datarate</a:t>
            </a:r>
            <a:r>
              <a:rPr lang="en-US" sz="1400" dirty="0">
                <a:latin typeface="Courier"/>
                <a:cs typeface="Courier"/>
              </a:rPr>
              <a:t>”,</a:t>
            </a:r>
          </a:p>
          <a:p>
            <a:r>
              <a:rPr lang="en-US" sz="1400" dirty="0">
                <a:latin typeface="Courier"/>
                <a:cs typeface="Courier"/>
              </a:rPr>
              <a:t>     </a:t>
            </a:r>
            <a:r>
              <a:rPr lang="en-US" sz="1400" dirty="0" err="1">
                <a:latin typeface="Courier"/>
                <a:cs typeface="Courier"/>
              </a:rPr>
              <a:t>gp</a:t>
            </a:r>
            <a:r>
              <a:rPr lang="en-US" sz="1400" dirty="0">
                <a:latin typeface="Courier"/>
                <a:cs typeface="Courier"/>
              </a:rPr>
              <a:t>-&gt;data, </a:t>
            </a:r>
            <a:r>
              <a:rPr lang="en-US" sz="1400" dirty="0" err="1">
                <a:latin typeface="Courier"/>
                <a:cs typeface="Courier"/>
              </a:rPr>
              <a:t>gp</a:t>
            </a:r>
            <a:r>
              <a:rPr lang="en-US" sz="1400" dirty="0">
                <a:latin typeface="Courier"/>
                <a:cs typeface="Courier"/>
              </a:rPr>
              <a:t>-&gt;seconds );</a:t>
            </a:r>
          </a:p>
          <a:p>
            <a:r>
              <a:rPr lang="en-US" sz="1400" dirty="0">
                <a:latin typeface="Courier"/>
                <a:cs typeface="Courier"/>
              </a:rPr>
              <a:t>}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195736" y="4221088"/>
            <a:ext cx="6325808" cy="2031325"/>
          </a:xfrm>
          <a:prstGeom prst="rect">
            <a:avLst/>
          </a:prstGeom>
          <a:solidFill>
            <a:srgbClr val="FFF4C8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Courier"/>
                <a:cs typeface="Courier"/>
              </a:rPr>
              <a:t>POST https://</a:t>
            </a:r>
            <a:r>
              <a:rPr lang="en-US" sz="1400" dirty="0" err="1">
                <a:latin typeface="Courier"/>
                <a:cs typeface="Courier"/>
              </a:rPr>
              <a:t>peer.nowhere.com</a:t>
            </a:r>
            <a:r>
              <a:rPr lang="en-US" sz="1400" dirty="0">
                <a:latin typeface="Courier"/>
                <a:cs typeface="Courier"/>
              </a:rPr>
              <a:t>/1/classes/</a:t>
            </a:r>
            <a:r>
              <a:rPr lang="en-US" sz="1400" dirty="0" err="1">
                <a:latin typeface="Courier"/>
                <a:cs typeface="Courier"/>
              </a:rPr>
              <a:t>datarate</a:t>
            </a:r>
            <a:r>
              <a:rPr lang="en-US" sz="1400" dirty="0">
                <a:latin typeface="Courier"/>
                <a:cs typeface="Courier"/>
              </a:rPr>
              <a:t> HTTP/1.1</a:t>
            </a:r>
          </a:p>
          <a:p>
            <a:r>
              <a:rPr lang="en-US" sz="1400" dirty="0">
                <a:latin typeface="Courier"/>
                <a:cs typeface="Courier"/>
              </a:rPr>
              <a:t>  ...</a:t>
            </a:r>
          </a:p>
          <a:p>
            <a:r>
              <a:rPr lang="en-US" sz="1400" dirty="0">
                <a:latin typeface="Courier"/>
                <a:cs typeface="Courier"/>
              </a:rPr>
              <a:t>  X-Parse-Application-Id: </a:t>
            </a:r>
            <a:r>
              <a:rPr lang="en-US" sz="1400" dirty="0" err="1">
                <a:latin typeface="Courier"/>
                <a:cs typeface="Courier"/>
              </a:rPr>
              <a:t>Datarate</a:t>
            </a:r>
            <a:r>
              <a:rPr lang="en-US" sz="1400" dirty="0">
                <a:latin typeface="Courier"/>
                <a:cs typeface="Courier"/>
              </a:rPr>
              <a:t>-Setter</a:t>
            </a:r>
          </a:p>
          <a:p>
            <a:r>
              <a:rPr lang="en-US" sz="1400" dirty="0">
                <a:latin typeface="Courier"/>
                <a:cs typeface="Courier"/>
              </a:rPr>
              <a:t>  X-Parse-REST-API-Key: JASD3476D</a:t>
            </a:r>
          </a:p>
          <a:p>
            <a:r>
              <a:rPr lang="en-US" sz="1400" dirty="0">
                <a:latin typeface="Courier"/>
                <a:cs typeface="Courier"/>
              </a:rPr>
              <a:t>  Content-Type: application/</a:t>
            </a:r>
            <a:r>
              <a:rPr lang="en-US" sz="1400" dirty="0" err="1">
                <a:latin typeface="Courier"/>
                <a:cs typeface="Courier"/>
              </a:rPr>
              <a:t>json</a:t>
            </a:r>
            <a:endParaRPr lang="en-US" sz="1400" dirty="0">
              <a:latin typeface="Courier"/>
              <a:cs typeface="Courier"/>
            </a:endParaRPr>
          </a:p>
          <a:p>
            <a:endParaRPr lang="en-US" sz="1400" dirty="0">
              <a:latin typeface="Courier"/>
              <a:cs typeface="Courier"/>
            </a:endParaRPr>
          </a:p>
          <a:p>
            <a:r>
              <a:rPr lang="en-US" sz="1400" dirty="0">
                <a:latin typeface="Courier"/>
                <a:cs typeface="Courier"/>
              </a:rPr>
              <a:t>  ’{”data":1000,”seconds":”1”}’</a:t>
            </a:r>
          </a:p>
          <a:p>
            <a:r>
              <a:rPr lang="en-US" sz="1400" dirty="0">
                <a:latin typeface="Courier"/>
                <a:cs typeface="Courier"/>
              </a:rPr>
              <a:t>  https://</a:t>
            </a:r>
            <a:r>
              <a:rPr lang="en-US" sz="1400" dirty="0" err="1">
                <a:latin typeface="Courier"/>
                <a:cs typeface="Courier"/>
              </a:rPr>
              <a:t>peer.nowhere.com</a:t>
            </a:r>
            <a:r>
              <a:rPr lang="en-US" sz="1400" dirty="0">
                <a:latin typeface="Courier"/>
                <a:cs typeface="Courier"/>
              </a:rPr>
              <a:t>/1/classes/</a:t>
            </a:r>
            <a:r>
              <a:rPr lang="en-US" sz="1400" dirty="0" err="1">
                <a:latin typeface="Courier"/>
                <a:cs typeface="Courier"/>
              </a:rPr>
              <a:t>datarate</a:t>
            </a:r>
            <a:endParaRPr lang="en-US" sz="1400" dirty="0">
              <a:latin typeface="Courier"/>
              <a:cs typeface="Courier"/>
            </a:endParaRPr>
          </a:p>
          <a:p>
            <a:endParaRPr lang="en-US" sz="1400" dirty="0"/>
          </a:p>
        </p:txBody>
      </p:sp>
      <p:sp>
        <p:nvSpPr>
          <p:cNvPr id="23" name="TextBox 22"/>
          <p:cNvSpPr txBox="1"/>
          <p:nvPr/>
        </p:nvSpPr>
        <p:spPr>
          <a:xfrm>
            <a:off x="323528" y="764704"/>
            <a:ext cx="2016234" cy="954107"/>
          </a:xfrm>
          <a:prstGeom prst="rect">
            <a:avLst/>
          </a:prstGeom>
          <a:solidFill>
            <a:srgbClr val="FFF4C8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1400" dirty="0" err="1">
                <a:latin typeface="Courier"/>
                <a:cs typeface="Courier"/>
              </a:rPr>
              <a:t>struct</a:t>
            </a:r>
            <a:r>
              <a:rPr lang="en-US" sz="1400" dirty="0">
                <a:latin typeface="Courier"/>
                <a:cs typeface="Courier"/>
              </a:rPr>
              <a:t> </a:t>
            </a:r>
            <a:r>
              <a:rPr lang="en-US" sz="1400" dirty="0" err="1">
                <a:latin typeface="Courier"/>
                <a:cs typeface="Courier"/>
              </a:rPr>
              <a:t>datarate</a:t>
            </a:r>
            <a:r>
              <a:rPr lang="en-US" sz="1400" dirty="0">
                <a:latin typeface="Courier"/>
                <a:cs typeface="Courier"/>
              </a:rPr>
              <a:t> {</a:t>
            </a:r>
          </a:p>
          <a:p>
            <a:r>
              <a:rPr lang="en-US" sz="1400" dirty="0">
                <a:latin typeface="Courier"/>
                <a:cs typeface="Courier"/>
              </a:rPr>
              <a:t>   long data;</a:t>
            </a:r>
          </a:p>
          <a:p>
            <a:r>
              <a:rPr lang="en-US" sz="1400" dirty="0">
                <a:latin typeface="Courier"/>
                <a:cs typeface="Courier"/>
              </a:rPr>
              <a:t>   long seconds;</a:t>
            </a:r>
          </a:p>
          <a:p>
            <a:r>
              <a:rPr lang="en-US" sz="1400" dirty="0">
                <a:latin typeface="Courier"/>
                <a:cs typeface="Courier"/>
              </a:rPr>
              <a:t>};</a:t>
            </a:r>
          </a:p>
        </p:txBody>
      </p:sp>
      <p:cxnSp>
        <p:nvCxnSpPr>
          <p:cNvPr id="24" name="Straight Arrow Connector 23"/>
          <p:cNvCxnSpPr>
            <a:stCxn id="4" idx="1"/>
            <a:endCxn id="27" idx="7"/>
          </p:cNvCxnSpPr>
          <p:nvPr/>
        </p:nvCxnSpPr>
        <p:spPr bwMode="auto">
          <a:xfrm flipH="1">
            <a:off x="1401791" y="1816081"/>
            <a:ext cx="1298001" cy="534600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rgbClr val="00E4A8"/>
            </a:solidFill>
            <a:prstDash val="solid"/>
            <a:round/>
            <a:headEnd type="none" w="med" len="med"/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sp>
        <p:nvSpPr>
          <p:cNvPr id="25" name="TextBox 24"/>
          <p:cNvSpPr txBox="1"/>
          <p:nvPr/>
        </p:nvSpPr>
        <p:spPr>
          <a:xfrm>
            <a:off x="755576" y="1844824"/>
            <a:ext cx="1020369" cy="307777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+mn-lt"/>
                <a:cs typeface="Courier"/>
              </a:rPr>
              <a:t>C compiler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403648" y="2924944"/>
            <a:ext cx="662173" cy="307777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+mn-lt"/>
                <a:cs typeface="Courier"/>
              </a:rPr>
              <a:t>Linker</a:t>
            </a:r>
          </a:p>
        </p:txBody>
      </p:sp>
      <p:sp>
        <p:nvSpPr>
          <p:cNvPr id="27" name="Oval 26"/>
          <p:cNvSpPr/>
          <p:nvPr/>
        </p:nvSpPr>
        <p:spPr>
          <a:xfrm>
            <a:off x="971600" y="2276872"/>
            <a:ext cx="504000" cy="504000"/>
          </a:xfrm>
          <a:prstGeom prst="ellipse">
            <a:avLst/>
          </a:prstGeom>
          <a:solidFill>
            <a:srgbClr val="FFF4CB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charset="0"/>
            </a:endParaRPr>
          </a:p>
        </p:txBody>
      </p:sp>
      <p:cxnSp>
        <p:nvCxnSpPr>
          <p:cNvPr id="28" name="Straight Arrow Connector 27"/>
          <p:cNvCxnSpPr>
            <a:stCxn id="27" idx="4"/>
            <a:endCxn id="30" idx="0"/>
          </p:cNvCxnSpPr>
          <p:nvPr/>
        </p:nvCxnSpPr>
        <p:spPr bwMode="auto">
          <a:xfrm>
            <a:off x="1223600" y="2780872"/>
            <a:ext cx="0" cy="648128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rgbClr val="00E4A8"/>
            </a:solidFill>
            <a:prstDash val="solid"/>
            <a:round/>
            <a:headEnd type="none" w="med" len="med"/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sp>
        <p:nvSpPr>
          <p:cNvPr id="30" name="Oval 29"/>
          <p:cNvSpPr/>
          <p:nvPr/>
        </p:nvSpPr>
        <p:spPr>
          <a:xfrm>
            <a:off x="971600" y="3429000"/>
            <a:ext cx="504000" cy="504000"/>
          </a:xfrm>
          <a:prstGeom prst="ellipse">
            <a:avLst/>
          </a:prstGeom>
          <a:solidFill>
            <a:srgbClr val="FFF4CB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395536" y="4869160"/>
            <a:ext cx="1440160" cy="738664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+mn-lt"/>
                <a:cs typeface="Courier"/>
              </a:rPr>
              <a:t>sent over the network at</a:t>
            </a:r>
          </a:p>
          <a:p>
            <a:r>
              <a:rPr lang="en-US" sz="1400" dirty="0">
                <a:latin typeface="+mn-lt"/>
                <a:cs typeface="Courier"/>
              </a:rPr>
              <a:t>run-time:</a:t>
            </a:r>
          </a:p>
        </p:txBody>
      </p:sp>
    </p:spTree>
    <p:extLst>
      <p:ext uri="{BB962C8B-B14F-4D97-AF65-F5344CB8AC3E}">
        <p14:creationId xmlns:p14="http://schemas.microsoft.com/office/powerpoint/2010/main" val="1812061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0201" name="Line 9"/>
          <p:cNvSpPr>
            <a:spLocks noChangeShapeType="1"/>
          </p:cNvSpPr>
          <p:nvPr/>
        </p:nvSpPr>
        <p:spPr bwMode="auto">
          <a:xfrm>
            <a:off x="0" y="0"/>
            <a:ext cx="914400" cy="0"/>
          </a:xfrm>
          <a:prstGeom prst="line">
            <a:avLst/>
          </a:prstGeom>
          <a:noFill/>
          <a:ln w="0">
            <a:solidFill>
              <a:srgbClr val="FB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7" name="Line 5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90600" y="1751013"/>
            <a:ext cx="7407275" cy="1462087"/>
          </a:xfrm>
        </p:spPr>
        <p:txBody>
          <a:bodyPr/>
          <a:lstStyle/>
          <a:p>
            <a:r>
              <a:rPr lang="en-US" sz="48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Application layer</a:t>
            </a:r>
          </a:p>
        </p:txBody>
      </p:sp>
      <p:sp>
        <p:nvSpPr>
          <p:cNvPr id="1160198" name="Line 6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2351088"/>
          </a:xfrm>
        </p:spPr>
        <p:txBody>
          <a:bodyPr/>
          <a:lstStyle/>
          <a:p>
            <a:r>
              <a:rPr lang="en-US" sz="3600" dirty="0"/>
              <a:t>HTTP</a:t>
            </a:r>
          </a:p>
          <a:p>
            <a:r>
              <a:rPr lang="en-US" sz="3600" dirty="0"/>
              <a:t>Hypertext Transfer Protocol</a:t>
            </a:r>
          </a:p>
        </p:txBody>
      </p:sp>
      <p:sp>
        <p:nvSpPr>
          <p:cNvPr id="1160199" name="Line 7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6" name="Text Box 4"/>
          <p:cNvSpPr txBox="1">
            <a:spLocks noChangeArrowheads="1"/>
          </p:cNvSpPr>
          <p:nvPr/>
        </p:nvSpPr>
        <p:spPr bwMode="auto">
          <a:xfrm>
            <a:off x="684213" y="188913"/>
            <a:ext cx="8001685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chemeClr val="tx2"/>
                </a:solidFill>
              </a:rPr>
              <a:t>IN2140:</a:t>
            </a:r>
            <a:br>
              <a:rPr lang="en-US" sz="2000" dirty="0">
                <a:solidFill>
                  <a:schemeClr val="tx2"/>
                </a:solidFill>
              </a:rPr>
            </a:br>
            <a:r>
              <a:rPr lang="en-US" sz="2000" dirty="0">
                <a:solidFill>
                  <a:schemeClr val="tx2"/>
                </a:solidFill>
              </a:rPr>
              <a:t>Introduction to Operating Systems and Data Communication</a:t>
            </a:r>
          </a:p>
        </p:txBody>
      </p:sp>
      <p:sp>
        <p:nvSpPr>
          <p:cNvPr id="1160200" name="Line 8"/>
          <p:cNvSpPr>
            <a:spLocks noChangeShapeType="1"/>
          </p:cNvSpPr>
          <p:nvPr/>
        </p:nvSpPr>
        <p:spPr bwMode="auto">
          <a:xfrm>
            <a:off x="0" y="0"/>
            <a:ext cx="0" cy="457200"/>
          </a:xfrm>
          <a:prstGeom prst="line">
            <a:avLst/>
          </a:prstGeom>
          <a:noFill/>
          <a:ln w="0">
            <a:solidFill>
              <a:srgbClr val="FD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6817785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The Web: the HTTP protocol</a:t>
            </a:r>
            <a:endParaRPr lang="en-US" dirty="0"/>
          </a:p>
        </p:txBody>
      </p:sp>
      <p:sp>
        <p:nvSpPr>
          <p:cNvPr id="3993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buFont typeface="ZapfDingbats" charset="0"/>
              <a:buNone/>
            </a:pPr>
            <a:r>
              <a:rPr lang="en-US" sz="2400" dirty="0">
                <a:solidFill>
                  <a:srgbClr val="FF0000"/>
                </a:solidFill>
              </a:rPr>
              <a:t>HTTP: hypertext transfer protocol</a:t>
            </a:r>
            <a:endParaRPr lang="en-US" sz="2400" dirty="0"/>
          </a:p>
          <a:p>
            <a:r>
              <a:rPr lang="en-US" sz="2000" dirty="0"/>
              <a:t>Web</a:t>
            </a:r>
            <a:r>
              <a:rPr lang="ja-JP" altLang="en-US" sz="2000" dirty="0">
                <a:latin typeface="Arial"/>
              </a:rPr>
              <a:t>’</a:t>
            </a:r>
            <a:r>
              <a:rPr lang="en-US" sz="2000" dirty="0"/>
              <a:t>s application layer protocol</a:t>
            </a:r>
          </a:p>
          <a:p>
            <a:r>
              <a:rPr lang="en-US" sz="2000" dirty="0"/>
              <a:t>client/server model</a:t>
            </a:r>
          </a:p>
          <a:p>
            <a:pPr lvl="1"/>
            <a:r>
              <a:rPr lang="en-US" sz="2000" i="1" dirty="0">
                <a:solidFill>
                  <a:schemeClr val="accent2"/>
                </a:solidFill>
              </a:rPr>
              <a:t>client:</a:t>
            </a:r>
            <a:r>
              <a:rPr lang="en-US" sz="2000" dirty="0"/>
              <a:t> browser that requests, receives, </a:t>
            </a:r>
            <a:r>
              <a:rPr lang="ja-JP" altLang="en-US" sz="2000" dirty="0">
                <a:latin typeface="Arial"/>
              </a:rPr>
              <a:t>“</a:t>
            </a:r>
            <a:r>
              <a:rPr lang="en-US" sz="2000" dirty="0"/>
              <a:t>displays</a:t>
            </a:r>
            <a:r>
              <a:rPr lang="ja-JP" altLang="en-US" sz="2000" dirty="0">
                <a:latin typeface="Arial"/>
              </a:rPr>
              <a:t>”</a:t>
            </a:r>
            <a:r>
              <a:rPr lang="en-US" sz="2000" dirty="0"/>
              <a:t> Web objects</a:t>
            </a:r>
          </a:p>
          <a:p>
            <a:pPr lvl="1"/>
            <a:r>
              <a:rPr lang="en-US" sz="2000" i="1" dirty="0">
                <a:solidFill>
                  <a:schemeClr val="accent2"/>
                </a:solidFill>
              </a:rPr>
              <a:t>server:</a:t>
            </a:r>
            <a:r>
              <a:rPr lang="en-US" sz="2000" dirty="0"/>
              <a:t> Web server sends objects in response to requests</a:t>
            </a:r>
          </a:p>
          <a:p>
            <a:endParaRPr lang="en-US" sz="2000" dirty="0"/>
          </a:p>
          <a:p>
            <a:r>
              <a:rPr lang="en-US" sz="2000" dirty="0"/>
              <a:t>Three major versions</a:t>
            </a:r>
          </a:p>
          <a:p>
            <a:r>
              <a:rPr lang="en-US" sz="2000" dirty="0"/>
              <a:t>HTTP/1.0 (1990)</a:t>
            </a:r>
          </a:p>
          <a:p>
            <a:r>
              <a:rPr lang="en-US" sz="2000" dirty="0"/>
              <a:t>HTTP/1.1 (1999)</a:t>
            </a:r>
          </a:p>
          <a:p>
            <a:r>
              <a:rPr lang="en-US" sz="2000" dirty="0"/>
              <a:t>HTTP/2 (2015)</a:t>
            </a:r>
          </a:p>
        </p:txBody>
      </p:sp>
      <p:graphicFrame>
        <p:nvGraphicFramePr>
          <p:cNvPr id="39942" name="Object 6"/>
          <p:cNvGraphicFramePr>
            <a:graphicFrameLocks noChangeAspect="1"/>
          </p:cNvGraphicFramePr>
          <p:nvPr/>
        </p:nvGraphicFramePr>
        <p:xfrm>
          <a:off x="4956129" y="2934333"/>
          <a:ext cx="752475" cy="596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9" name="ClipArt" r:id="rId3" imgW="1305000" imgH="1085760" progId="MS_ClipArt_Gallery.2">
                  <p:embed/>
                </p:oleObj>
              </mc:Choice>
              <mc:Fallback>
                <p:oleObj name="ClipArt" r:id="rId3" imgW="1305000" imgH="1085760" progId="MS_ClipArt_Gallery.2">
                  <p:embed/>
                  <p:pic>
                    <p:nvPicPr>
                      <p:cNvPr id="39942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56129" y="2934333"/>
                        <a:ext cx="752475" cy="596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9943" name="Text Box 7"/>
          <p:cNvSpPr txBox="1">
            <a:spLocks noChangeArrowheads="1"/>
          </p:cNvSpPr>
          <p:nvPr/>
        </p:nvSpPr>
        <p:spPr bwMode="auto">
          <a:xfrm>
            <a:off x="3451576" y="3132256"/>
            <a:ext cx="1348045" cy="5847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600" dirty="0">
                <a:latin typeface="+mn-lt"/>
                <a:ea typeface="+mn-ea"/>
                <a:cs typeface="+mn-cs"/>
              </a:rPr>
              <a:t>Host running</a:t>
            </a:r>
          </a:p>
          <a:p>
            <a:r>
              <a:rPr lang="en-US" sz="1600" dirty="0">
                <a:latin typeface="+mn-lt"/>
                <a:ea typeface="+mn-ea"/>
                <a:cs typeface="+mn-cs"/>
              </a:rPr>
              <a:t>a browser</a:t>
            </a:r>
          </a:p>
        </p:txBody>
      </p:sp>
      <p:graphicFrame>
        <p:nvGraphicFramePr>
          <p:cNvPr id="39944" name="Object 8"/>
          <p:cNvGraphicFramePr>
            <a:graphicFrameLocks noChangeAspect="1"/>
          </p:cNvGraphicFramePr>
          <p:nvPr/>
        </p:nvGraphicFramePr>
        <p:xfrm>
          <a:off x="5051379" y="5629908"/>
          <a:ext cx="752475" cy="596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0" name="ClipArt" r:id="rId5" imgW="1305000" imgH="1085760" progId="MS_ClipArt_Gallery.2">
                  <p:embed/>
                </p:oleObj>
              </mc:Choice>
              <mc:Fallback>
                <p:oleObj name="ClipArt" r:id="rId5" imgW="1305000" imgH="1085760" progId="MS_ClipArt_Gallery.2">
                  <p:embed/>
                  <p:pic>
                    <p:nvPicPr>
                      <p:cNvPr id="39944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51379" y="5629908"/>
                        <a:ext cx="752475" cy="596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9945" name="Text Box 9"/>
          <p:cNvSpPr txBox="1">
            <a:spLocks noChangeArrowheads="1"/>
          </p:cNvSpPr>
          <p:nvPr/>
        </p:nvSpPr>
        <p:spPr bwMode="auto">
          <a:xfrm>
            <a:off x="7583442" y="4910771"/>
            <a:ext cx="948998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600" dirty="0">
                <a:latin typeface="+mn-lt"/>
                <a:ea typeface="+mn-ea"/>
                <a:cs typeface="+mn-cs"/>
              </a:rPr>
              <a:t>Server </a:t>
            </a:r>
          </a:p>
          <a:p>
            <a:r>
              <a:rPr lang="en-US" sz="1600" dirty="0">
                <a:latin typeface="+mn-lt"/>
                <a:ea typeface="+mn-ea"/>
                <a:cs typeface="+mn-cs"/>
              </a:rPr>
              <a:t>Running</a:t>
            </a:r>
          </a:p>
          <a:p>
            <a:r>
              <a:rPr lang="en-US" sz="1600" dirty="0">
                <a:latin typeface="+mn-lt"/>
                <a:ea typeface="+mn-ea"/>
                <a:cs typeface="+mn-cs"/>
              </a:rPr>
              <a:t>A web</a:t>
            </a:r>
          </a:p>
          <a:p>
            <a:r>
              <a:rPr lang="en-US" sz="1600" dirty="0">
                <a:latin typeface="+mn-lt"/>
                <a:ea typeface="+mn-ea"/>
                <a:cs typeface="+mn-cs"/>
              </a:rPr>
              <a:t>server</a:t>
            </a:r>
          </a:p>
        </p:txBody>
      </p:sp>
      <p:grpSp>
        <p:nvGrpSpPr>
          <p:cNvPr id="39946" name="Group 10"/>
          <p:cNvGrpSpPr>
            <a:grpSpLocks/>
          </p:cNvGrpSpPr>
          <p:nvPr/>
        </p:nvGrpSpPr>
        <p:grpSpPr bwMode="auto">
          <a:xfrm>
            <a:off x="7942217" y="3799521"/>
            <a:ext cx="504825" cy="1071562"/>
            <a:chOff x="4180" y="783"/>
            <a:chExt cx="150" cy="307"/>
          </a:xfrm>
        </p:grpSpPr>
        <p:sp>
          <p:nvSpPr>
            <p:cNvPr id="39947" name="AutoShape 11"/>
            <p:cNvSpPr>
              <a:spLocks noChangeArrowheads="1"/>
            </p:cNvSpPr>
            <p:nvPr/>
          </p:nvSpPr>
          <p:spPr bwMode="auto">
            <a:xfrm>
              <a:off x="4180" y="1019"/>
              <a:ext cx="150" cy="71"/>
            </a:xfrm>
            <a:prstGeom prst="parallelogram">
              <a:avLst>
                <a:gd name="adj" fmla="val 81387"/>
              </a:avLst>
            </a:prstGeom>
            <a:solidFill>
              <a:srgbClr val="33CC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9948" name="Rectangle 12"/>
            <p:cNvSpPr>
              <a:spLocks noChangeArrowheads="1"/>
            </p:cNvSpPr>
            <p:nvPr/>
          </p:nvSpPr>
          <p:spPr bwMode="auto">
            <a:xfrm>
              <a:off x="4256" y="785"/>
              <a:ext cx="69" cy="236"/>
            </a:xfrm>
            <a:prstGeom prst="rect">
              <a:avLst/>
            </a:prstGeom>
            <a:solidFill>
              <a:srgbClr val="33CC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9949" name="Rectangle 13"/>
            <p:cNvSpPr>
              <a:spLocks noChangeArrowheads="1"/>
            </p:cNvSpPr>
            <p:nvPr/>
          </p:nvSpPr>
          <p:spPr bwMode="auto">
            <a:xfrm>
              <a:off x="4181" y="852"/>
              <a:ext cx="95" cy="236"/>
            </a:xfrm>
            <a:prstGeom prst="rect">
              <a:avLst/>
            </a:prstGeom>
            <a:solidFill>
              <a:srgbClr val="33CC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9950" name="AutoShape 14"/>
            <p:cNvSpPr>
              <a:spLocks noChangeArrowheads="1"/>
            </p:cNvSpPr>
            <p:nvPr/>
          </p:nvSpPr>
          <p:spPr bwMode="auto">
            <a:xfrm>
              <a:off x="4180" y="783"/>
              <a:ext cx="150" cy="71"/>
            </a:xfrm>
            <a:prstGeom prst="parallelogram">
              <a:avLst>
                <a:gd name="adj" fmla="val 81387"/>
              </a:avLst>
            </a:prstGeom>
            <a:solidFill>
              <a:srgbClr val="33CC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9951" name="Line 15"/>
            <p:cNvSpPr>
              <a:spLocks noChangeShapeType="1"/>
            </p:cNvSpPr>
            <p:nvPr/>
          </p:nvSpPr>
          <p:spPr bwMode="auto">
            <a:xfrm>
              <a:off x="4330" y="788"/>
              <a:ext cx="0" cy="23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9952" name="Line 16"/>
            <p:cNvSpPr>
              <a:spLocks noChangeShapeType="1"/>
            </p:cNvSpPr>
            <p:nvPr/>
          </p:nvSpPr>
          <p:spPr bwMode="auto">
            <a:xfrm flipH="1">
              <a:off x="4276" y="1019"/>
              <a:ext cx="54" cy="6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9953" name="Rectangle 17"/>
            <p:cNvSpPr>
              <a:spLocks noChangeArrowheads="1"/>
            </p:cNvSpPr>
            <p:nvPr/>
          </p:nvSpPr>
          <p:spPr bwMode="auto">
            <a:xfrm>
              <a:off x="4193" y="883"/>
              <a:ext cx="63" cy="136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9954" name="Rectangle 18"/>
            <p:cNvSpPr>
              <a:spLocks noChangeArrowheads="1"/>
            </p:cNvSpPr>
            <p:nvPr/>
          </p:nvSpPr>
          <p:spPr bwMode="auto">
            <a:xfrm>
              <a:off x="4202" y="924"/>
              <a:ext cx="48" cy="4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39955" name="Line 19"/>
          <p:cNvSpPr>
            <a:spLocks noChangeShapeType="1"/>
          </p:cNvSpPr>
          <p:nvPr/>
        </p:nvSpPr>
        <p:spPr bwMode="auto">
          <a:xfrm>
            <a:off x="5775279" y="3207383"/>
            <a:ext cx="2085975" cy="962025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9956" name="Line 20"/>
          <p:cNvSpPr>
            <a:spLocks noChangeShapeType="1"/>
          </p:cNvSpPr>
          <p:nvPr/>
        </p:nvSpPr>
        <p:spPr bwMode="auto">
          <a:xfrm flipH="1" flipV="1">
            <a:off x="5832429" y="3407408"/>
            <a:ext cx="1971675" cy="904875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9957" name="Line 21"/>
          <p:cNvSpPr>
            <a:spLocks noChangeShapeType="1"/>
          </p:cNvSpPr>
          <p:nvPr/>
        </p:nvSpPr>
        <p:spPr bwMode="auto">
          <a:xfrm flipV="1">
            <a:off x="5765754" y="4578983"/>
            <a:ext cx="2047875" cy="1095375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9958" name="Line 22"/>
          <p:cNvSpPr>
            <a:spLocks noChangeShapeType="1"/>
          </p:cNvSpPr>
          <p:nvPr/>
        </p:nvSpPr>
        <p:spPr bwMode="auto">
          <a:xfrm flipH="1">
            <a:off x="5841954" y="4702808"/>
            <a:ext cx="2047875" cy="1133475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9959" name="Text Box 23"/>
          <p:cNvSpPr txBox="1">
            <a:spLocks noChangeArrowheads="1"/>
          </p:cNvSpPr>
          <p:nvPr/>
        </p:nvSpPr>
        <p:spPr bwMode="auto">
          <a:xfrm>
            <a:off x="3379568" y="5868560"/>
            <a:ext cx="1348045" cy="5847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600" dirty="0">
                <a:latin typeface="+mn-lt"/>
                <a:ea typeface="+mn-ea"/>
                <a:cs typeface="+mn-cs"/>
              </a:rPr>
              <a:t>Host running</a:t>
            </a:r>
          </a:p>
          <a:p>
            <a:r>
              <a:rPr lang="en-US" sz="1600" dirty="0">
                <a:latin typeface="+mn-lt"/>
                <a:ea typeface="+mn-ea"/>
                <a:cs typeface="+mn-cs"/>
              </a:rPr>
              <a:t>a browser</a:t>
            </a:r>
          </a:p>
        </p:txBody>
      </p:sp>
      <p:sp>
        <p:nvSpPr>
          <p:cNvPr id="39960" name="Text Box 24"/>
          <p:cNvSpPr txBox="1">
            <a:spLocks noChangeArrowheads="1"/>
          </p:cNvSpPr>
          <p:nvPr/>
        </p:nvSpPr>
        <p:spPr bwMode="auto">
          <a:xfrm rot="1422049">
            <a:off x="6152742" y="3366719"/>
            <a:ext cx="1458051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  <a:latin typeface="Arial"/>
                <a:cs typeface="Arial"/>
              </a:rPr>
              <a:t>HTTP request</a:t>
            </a:r>
            <a:endParaRPr lang="en-US" dirty="0">
              <a:latin typeface="Arial"/>
              <a:cs typeface="Arial"/>
            </a:endParaRPr>
          </a:p>
        </p:txBody>
      </p:sp>
      <p:sp>
        <p:nvSpPr>
          <p:cNvPr id="39961" name="Text Box 25"/>
          <p:cNvSpPr txBox="1">
            <a:spLocks noChangeArrowheads="1"/>
          </p:cNvSpPr>
          <p:nvPr/>
        </p:nvSpPr>
        <p:spPr bwMode="auto">
          <a:xfrm rot="19907361">
            <a:off x="5943191" y="4862144"/>
            <a:ext cx="1458051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  <a:latin typeface="Arial"/>
                <a:cs typeface="Arial"/>
              </a:rPr>
              <a:t>HTTP request</a:t>
            </a:r>
            <a:endParaRPr lang="en-US" dirty="0">
              <a:latin typeface="Arial"/>
              <a:cs typeface="Arial"/>
            </a:endParaRPr>
          </a:p>
        </p:txBody>
      </p:sp>
      <p:sp>
        <p:nvSpPr>
          <p:cNvPr id="39962" name="Text Box 26"/>
          <p:cNvSpPr txBox="1">
            <a:spLocks noChangeArrowheads="1"/>
          </p:cNvSpPr>
          <p:nvPr/>
        </p:nvSpPr>
        <p:spPr bwMode="auto">
          <a:xfrm rot="1411598">
            <a:off x="5941128" y="3814394"/>
            <a:ext cx="1617751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  <a:latin typeface="Arial"/>
                <a:cs typeface="Arial"/>
              </a:rPr>
              <a:t>HTTP response</a:t>
            </a:r>
            <a:endParaRPr lang="en-US" dirty="0">
              <a:latin typeface="Arial"/>
              <a:cs typeface="Arial"/>
            </a:endParaRPr>
          </a:p>
        </p:txBody>
      </p:sp>
      <p:sp>
        <p:nvSpPr>
          <p:cNvPr id="39964" name="Text Box 28"/>
          <p:cNvSpPr txBox="1">
            <a:spLocks noChangeArrowheads="1"/>
          </p:cNvSpPr>
          <p:nvPr/>
        </p:nvSpPr>
        <p:spPr bwMode="auto">
          <a:xfrm rot="19862217">
            <a:off x="6122103" y="5195519"/>
            <a:ext cx="1617751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  <a:latin typeface="Arial"/>
                <a:cs typeface="Arial"/>
              </a:rPr>
              <a:t>HTTP response</a:t>
            </a:r>
          </a:p>
        </p:txBody>
      </p:sp>
    </p:spTree>
    <p:extLst>
      <p:ext uri="{BB962C8B-B14F-4D97-AF65-F5344CB8AC3E}">
        <p14:creationId xmlns:p14="http://schemas.microsoft.com/office/powerpoint/2010/main" val="4886749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HTTP protocol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idx="1"/>
          </p:nvPr>
        </p:nvSpPr>
        <p:spPr>
          <a:xfrm>
            <a:off x="107504" y="866775"/>
            <a:ext cx="4464496" cy="5648325"/>
          </a:xfrm>
        </p:spPr>
        <p:txBody>
          <a:bodyPr/>
          <a:lstStyle/>
          <a:p>
            <a:pPr>
              <a:buFont typeface="ZapfDingbats" charset="0"/>
              <a:buNone/>
            </a:pPr>
            <a:r>
              <a:rPr lang="en-US" sz="2400" dirty="0">
                <a:solidFill>
                  <a:srgbClr val="000000"/>
                </a:solidFill>
              </a:rPr>
              <a:t>HTTP: TCP transport service:</a:t>
            </a:r>
          </a:p>
          <a:p>
            <a:r>
              <a:rPr lang="en-US" sz="2000" dirty="0">
                <a:solidFill>
                  <a:srgbClr val="000000"/>
                </a:solidFill>
              </a:rPr>
              <a:t>client initiates TCP connection (creates socket) to server, port 80</a:t>
            </a:r>
          </a:p>
          <a:p>
            <a:r>
              <a:rPr lang="en-US" sz="2000" dirty="0">
                <a:solidFill>
                  <a:srgbClr val="000000"/>
                </a:solidFill>
              </a:rPr>
              <a:t>server accepts TCP connection from client</a:t>
            </a:r>
          </a:p>
          <a:p>
            <a:r>
              <a:rPr lang="en-US" sz="2000" dirty="0">
                <a:solidFill>
                  <a:srgbClr val="000000"/>
                </a:solidFill>
              </a:rPr>
              <a:t>HTTP messages (application-layer protocol messages) exchanged between browser (HTTP client) and Web server (HTTP server)</a:t>
            </a:r>
          </a:p>
          <a:p>
            <a:r>
              <a:rPr lang="en-US" sz="2000" dirty="0">
                <a:solidFill>
                  <a:srgbClr val="000000"/>
                </a:solidFill>
              </a:rPr>
              <a:t>TCP connection closed</a:t>
            </a: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40964" name="Rectangle 4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5004048" y="908720"/>
            <a:ext cx="3171825" cy="1514475"/>
          </a:xfrm>
        </p:spPr>
        <p:txBody>
          <a:bodyPr/>
          <a:lstStyle/>
          <a:p>
            <a:pPr>
              <a:buFont typeface="ZapfDingbats" charset="0"/>
              <a:buNone/>
            </a:pPr>
            <a:r>
              <a:rPr lang="en-US" sz="2400" dirty="0">
                <a:solidFill>
                  <a:srgbClr val="000000"/>
                </a:solidFill>
              </a:rPr>
              <a:t>HTTP is </a:t>
            </a:r>
            <a:r>
              <a:rPr lang="ja-JP" altLang="en-US" sz="2400" dirty="0">
                <a:solidFill>
                  <a:srgbClr val="000000"/>
                </a:solidFill>
                <a:latin typeface="Arial"/>
              </a:rPr>
              <a:t>“</a:t>
            </a:r>
            <a:r>
              <a:rPr lang="en-US" sz="2400" dirty="0">
                <a:solidFill>
                  <a:srgbClr val="000000"/>
                </a:solidFill>
              </a:rPr>
              <a:t>stateless</a:t>
            </a:r>
            <a:r>
              <a:rPr lang="ja-JP" altLang="en-US" sz="2400" dirty="0">
                <a:solidFill>
                  <a:srgbClr val="000000"/>
                </a:solidFill>
                <a:latin typeface="Arial"/>
              </a:rPr>
              <a:t>”</a:t>
            </a:r>
            <a:endParaRPr lang="en-US" sz="2400" dirty="0">
              <a:solidFill>
                <a:srgbClr val="000000"/>
              </a:solidFill>
            </a:endParaRPr>
          </a:p>
          <a:p>
            <a:r>
              <a:rPr lang="en-US" sz="2000" dirty="0">
                <a:solidFill>
                  <a:srgbClr val="000000"/>
                </a:solidFill>
              </a:rPr>
              <a:t>server maintains no information about past client requests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4981897" y="3356992"/>
            <a:ext cx="3838575" cy="3106737"/>
            <a:chOff x="4781550" y="3587453"/>
            <a:chExt cx="3838575" cy="3106737"/>
          </a:xfrm>
        </p:grpSpPr>
        <p:sp>
          <p:nvSpPr>
            <p:cNvPr id="40967" name="Rectangle 7"/>
            <p:cNvSpPr>
              <a:spLocks noChangeArrowheads="1"/>
            </p:cNvSpPr>
            <p:nvPr/>
          </p:nvSpPr>
          <p:spPr bwMode="auto">
            <a:xfrm>
              <a:off x="4781550" y="3827165"/>
              <a:ext cx="3838575" cy="2724150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0969" name="Rectangle 9"/>
            <p:cNvSpPr>
              <a:spLocks noChangeArrowheads="1"/>
            </p:cNvSpPr>
            <p:nvPr/>
          </p:nvSpPr>
          <p:spPr bwMode="auto">
            <a:xfrm>
              <a:off x="7667625" y="3665240"/>
              <a:ext cx="828675" cy="29527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0966" name="Rectangle 6"/>
            <p:cNvSpPr>
              <a:spLocks noChangeArrowheads="1"/>
            </p:cNvSpPr>
            <p:nvPr/>
          </p:nvSpPr>
          <p:spPr bwMode="auto">
            <a:xfrm>
              <a:off x="4810125" y="3846215"/>
              <a:ext cx="3752850" cy="28479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342900" indent="-342900" algn="l">
                <a:spcBef>
                  <a:spcPct val="20000"/>
                </a:spcBef>
                <a:buClr>
                  <a:schemeClr val="accent2"/>
                </a:buClr>
                <a:buSzPct val="85000"/>
                <a:buFont typeface="ZapfDingbats" charset="0"/>
                <a:buNone/>
              </a:pPr>
              <a:r>
                <a:rPr lang="en-US" sz="2000" dirty="0">
                  <a:solidFill>
                    <a:srgbClr val="FF6600"/>
                  </a:solidFill>
                  <a:latin typeface="Eurostile" panose="020B0504020202050204" pitchFamily="34" charset="77"/>
                  <a:cs typeface="Arial"/>
                </a:rPr>
                <a:t>Protocols that maintain </a:t>
              </a:r>
              <a:r>
                <a:rPr lang="ja-JP" altLang="en-US" sz="2000" dirty="0">
                  <a:solidFill>
                    <a:srgbClr val="FF6600"/>
                  </a:solidFill>
                  <a:latin typeface="Eurostile" panose="020B0504020202050204" pitchFamily="34" charset="77"/>
                  <a:cs typeface="Arial"/>
                </a:rPr>
                <a:t>“</a:t>
              </a:r>
              <a:r>
                <a:rPr lang="en-US" sz="2000" dirty="0">
                  <a:solidFill>
                    <a:srgbClr val="FF6600"/>
                  </a:solidFill>
                  <a:latin typeface="Eurostile" panose="020B0504020202050204" pitchFamily="34" charset="77"/>
                  <a:cs typeface="Arial"/>
                </a:rPr>
                <a:t>state</a:t>
              </a:r>
              <a:r>
                <a:rPr lang="ja-JP" altLang="en-US" sz="2000" dirty="0">
                  <a:solidFill>
                    <a:srgbClr val="FF6600"/>
                  </a:solidFill>
                  <a:latin typeface="Eurostile" panose="020B0504020202050204" pitchFamily="34" charset="77"/>
                  <a:cs typeface="Arial"/>
                </a:rPr>
                <a:t>”</a:t>
              </a:r>
              <a:r>
                <a:rPr lang="en-US" sz="2000" dirty="0">
                  <a:solidFill>
                    <a:srgbClr val="FF6600"/>
                  </a:solidFill>
                  <a:latin typeface="Eurostile" panose="020B0504020202050204" pitchFamily="34" charset="77"/>
                  <a:cs typeface="Arial"/>
                </a:rPr>
                <a:t> are complex!</a:t>
              </a:r>
            </a:p>
            <a:p>
              <a:pPr marL="342900" indent="-342900" algn="l">
                <a:spcBef>
                  <a:spcPct val="20000"/>
                </a:spcBef>
                <a:buClr>
                  <a:schemeClr val="accent2"/>
                </a:buClr>
                <a:buSzPct val="85000"/>
                <a:buFont typeface="ZapfDingbats" charset="0"/>
                <a:buChar char="r"/>
              </a:pPr>
              <a:r>
                <a:rPr lang="en-US" sz="2000" dirty="0">
                  <a:latin typeface="Eurostile" panose="020B0504020202050204" pitchFamily="34" charset="77"/>
                  <a:cs typeface="Arial"/>
                </a:rPr>
                <a:t>past history (state) must be maintained</a:t>
              </a:r>
            </a:p>
            <a:p>
              <a:pPr marL="342900" indent="-342900" algn="l">
                <a:spcBef>
                  <a:spcPct val="20000"/>
                </a:spcBef>
                <a:buClr>
                  <a:schemeClr val="accent2"/>
                </a:buClr>
                <a:buSzPct val="85000"/>
                <a:buFont typeface="ZapfDingbats" charset="0"/>
                <a:buChar char="r"/>
              </a:pPr>
              <a:r>
                <a:rPr lang="en-US" sz="2000" dirty="0">
                  <a:latin typeface="Eurostile" panose="020B0504020202050204" pitchFamily="34" charset="77"/>
                  <a:cs typeface="Arial"/>
                </a:rPr>
                <a:t>if server/client crashes, their views of </a:t>
              </a:r>
              <a:r>
                <a:rPr lang="ja-JP" altLang="en-US" sz="2000" dirty="0">
                  <a:latin typeface="Eurostile" panose="020B0504020202050204" pitchFamily="34" charset="77"/>
                  <a:cs typeface="Arial"/>
                </a:rPr>
                <a:t>“</a:t>
              </a:r>
              <a:r>
                <a:rPr lang="en-US" sz="2000" dirty="0">
                  <a:latin typeface="Eurostile" panose="020B0504020202050204" pitchFamily="34" charset="77"/>
                  <a:cs typeface="Arial"/>
                </a:rPr>
                <a:t>state</a:t>
              </a:r>
              <a:r>
                <a:rPr lang="ja-JP" altLang="en-US" sz="2000" dirty="0">
                  <a:latin typeface="Eurostile" panose="020B0504020202050204" pitchFamily="34" charset="77"/>
                  <a:cs typeface="Arial"/>
                </a:rPr>
                <a:t>”</a:t>
              </a:r>
              <a:r>
                <a:rPr lang="en-US" sz="2000" dirty="0">
                  <a:latin typeface="Eurostile" panose="020B0504020202050204" pitchFamily="34" charset="77"/>
                  <a:cs typeface="Arial"/>
                </a:rPr>
                <a:t> may be inconsistent, must be reconciled</a:t>
              </a:r>
            </a:p>
            <a:p>
              <a:pPr marL="342900" indent="-342900" algn="l">
                <a:spcBef>
                  <a:spcPct val="20000"/>
                </a:spcBef>
                <a:buClr>
                  <a:schemeClr val="accent2"/>
                </a:buClr>
                <a:buSzPct val="85000"/>
                <a:buFont typeface="ZapfDingbats" charset="0"/>
                <a:buChar char="r"/>
              </a:pPr>
              <a:endParaRPr lang="en-US" sz="2000" dirty="0">
                <a:latin typeface="Eurostile" panose="020B0504020202050204" pitchFamily="34" charset="77"/>
                <a:cs typeface="Arial"/>
              </a:endParaRPr>
            </a:p>
          </p:txBody>
        </p:sp>
        <p:sp>
          <p:nvSpPr>
            <p:cNvPr id="40968" name="Text Box 8"/>
            <p:cNvSpPr txBox="1">
              <a:spLocks noChangeArrowheads="1"/>
            </p:cNvSpPr>
            <p:nvPr/>
          </p:nvSpPr>
          <p:spPr bwMode="auto">
            <a:xfrm>
              <a:off x="7602538" y="3587453"/>
              <a:ext cx="797815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dirty="0">
                  <a:solidFill>
                    <a:schemeClr val="accent2"/>
                  </a:solidFill>
                  <a:latin typeface="Arial"/>
                  <a:cs typeface="Arial"/>
                </a:rPr>
                <a:t>aside</a:t>
              </a:r>
              <a:endParaRPr lang="en-US" dirty="0">
                <a:latin typeface="Arial"/>
                <a:cs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429856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95" name="Line 11"/>
          <p:cNvSpPr>
            <a:spLocks noChangeShapeType="1"/>
          </p:cNvSpPr>
          <p:nvPr/>
        </p:nvSpPr>
        <p:spPr bwMode="auto">
          <a:xfrm>
            <a:off x="476250" y="1813520"/>
            <a:ext cx="0" cy="449580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Arial"/>
              <a:cs typeface="Arial"/>
            </a:endParaRPr>
          </a:p>
        </p:txBody>
      </p:sp>
      <p:sp>
        <p:nvSpPr>
          <p:cNvPr id="41997" name="Rectangle 13"/>
          <p:cNvSpPr>
            <a:spLocks noChangeArrowheads="1"/>
          </p:cNvSpPr>
          <p:nvPr/>
        </p:nvSpPr>
        <p:spPr bwMode="auto">
          <a:xfrm>
            <a:off x="238125" y="5737820"/>
            <a:ext cx="657225" cy="2952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Arial"/>
              <a:cs typeface="Arial"/>
            </a:endParaRPr>
          </a:p>
        </p:txBody>
      </p:sp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latin typeface="Eurostile" panose="020B0504020202050204" pitchFamily="34" charset="77"/>
                <a:cs typeface="Arial"/>
              </a:rPr>
              <a:t>HTTP example</a:t>
            </a:r>
            <a:endParaRPr lang="en-US" dirty="0">
              <a:latin typeface="Eurostile" panose="020B0504020202050204" pitchFamily="34" charset="77"/>
              <a:cs typeface="Arial"/>
            </a:endParaRPr>
          </a:p>
        </p:txBody>
      </p:sp>
      <p:sp>
        <p:nvSpPr>
          <p:cNvPr id="4198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buFont typeface="ZapfDingbats" charset="0"/>
              <a:buNone/>
            </a:pPr>
            <a:r>
              <a:rPr lang="en-US" sz="2400" dirty="0">
                <a:latin typeface="Eurostile" panose="020B0504020202050204" pitchFamily="34" charset="77"/>
                <a:cs typeface="Arial"/>
              </a:rPr>
              <a:t>Suppose user enters URL </a:t>
            </a:r>
            <a:r>
              <a:rPr lang="en-US" sz="2000" dirty="0" err="1">
                <a:latin typeface="Eurostile" panose="020B0504020202050204" pitchFamily="34" charset="77"/>
                <a:cs typeface="Arial"/>
              </a:rPr>
              <a:t>www.mn.uio.no</a:t>
            </a:r>
            <a:r>
              <a:rPr lang="en-US" sz="2000" dirty="0">
                <a:latin typeface="Eurostile" panose="020B0504020202050204" pitchFamily="34" charset="77"/>
                <a:cs typeface="Arial"/>
              </a:rPr>
              <a:t>/</a:t>
            </a:r>
            <a:r>
              <a:rPr lang="en-US" sz="2000" dirty="0" err="1">
                <a:latin typeface="Eurostile" panose="020B0504020202050204" pitchFamily="34" charset="77"/>
                <a:cs typeface="Arial"/>
              </a:rPr>
              <a:t>ifi</a:t>
            </a:r>
            <a:r>
              <a:rPr lang="en-US" sz="2000" dirty="0">
                <a:latin typeface="Eurostile" panose="020B0504020202050204" pitchFamily="34" charset="77"/>
                <a:cs typeface="Arial"/>
              </a:rPr>
              <a:t>/</a:t>
            </a:r>
            <a:r>
              <a:rPr lang="en-US" sz="2000" dirty="0" err="1">
                <a:latin typeface="Eurostile" panose="020B0504020202050204" pitchFamily="34" charset="77"/>
                <a:cs typeface="Arial"/>
              </a:rPr>
              <a:t>index.html</a:t>
            </a:r>
            <a:endParaRPr lang="en-US" sz="2400" dirty="0">
              <a:latin typeface="Eurostile" panose="020B0504020202050204" pitchFamily="34" charset="77"/>
              <a:cs typeface="Arial"/>
            </a:endParaRPr>
          </a:p>
        </p:txBody>
      </p:sp>
      <p:sp>
        <p:nvSpPr>
          <p:cNvPr id="41988" name="Rectangle 4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73968" y="1597496"/>
            <a:ext cx="3810000" cy="1905000"/>
          </a:xfrm>
        </p:spPr>
        <p:txBody>
          <a:bodyPr/>
          <a:lstStyle/>
          <a:p>
            <a:pPr>
              <a:buFont typeface="ZapfDingbats" charset="0"/>
              <a:buNone/>
            </a:pPr>
            <a:r>
              <a:rPr lang="en-US" sz="2000" dirty="0">
                <a:solidFill>
                  <a:srgbClr val="FF0000"/>
                </a:solidFill>
                <a:latin typeface="Eurostile" panose="020B0504020202050204" pitchFamily="34" charset="77"/>
                <a:cs typeface="Arial"/>
              </a:rPr>
              <a:t>1a</a:t>
            </a:r>
            <a:r>
              <a:rPr lang="en-US" sz="1800" dirty="0">
                <a:solidFill>
                  <a:srgbClr val="FF0000"/>
                </a:solidFill>
                <a:latin typeface="Eurostile" panose="020B0504020202050204" pitchFamily="34" charset="77"/>
                <a:cs typeface="Arial"/>
              </a:rPr>
              <a:t>.</a:t>
            </a:r>
            <a:r>
              <a:rPr lang="en-US" sz="1800" dirty="0">
                <a:latin typeface="Eurostile" panose="020B0504020202050204" pitchFamily="34" charset="77"/>
                <a:cs typeface="Arial"/>
              </a:rPr>
              <a:t> HTTP client initiates TCP connection to HTTP server (process) at </a:t>
            </a:r>
            <a:r>
              <a:rPr lang="en-US" sz="1800" dirty="0" err="1">
                <a:latin typeface="Eurostile" panose="020B0504020202050204" pitchFamily="34" charset="77"/>
                <a:cs typeface="Arial"/>
              </a:rPr>
              <a:t>www.mn.uio.no</a:t>
            </a:r>
            <a:r>
              <a:rPr lang="en-US" sz="1800" dirty="0">
                <a:latin typeface="Eurostile" panose="020B0504020202050204" pitchFamily="34" charset="77"/>
                <a:cs typeface="Arial"/>
              </a:rPr>
              <a:t>. Port 80 is default for HTTP server.</a:t>
            </a:r>
            <a:endParaRPr lang="en-US" sz="2000" dirty="0">
              <a:latin typeface="Eurostile" panose="020B0504020202050204" pitchFamily="34" charset="77"/>
              <a:cs typeface="Arial"/>
            </a:endParaRPr>
          </a:p>
        </p:txBody>
      </p:sp>
      <p:sp>
        <p:nvSpPr>
          <p:cNvPr id="41989" name="Rectangle 5"/>
          <p:cNvSpPr>
            <a:spLocks noChangeArrowheads="1"/>
          </p:cNvSpPr>
          <p:nvPr/>
        </p:nvSpPr>
        <p:spPr bwMode="auto">
          <a:xfrm>
            <a:off x="611560" y="3541712"/>
            <a:ext cx="3810000" cy="1076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l">
              <a:spcBef>
                <a:spcPct val="20000"/>
              </a:spcBef>
              <a:buClr>
                <a:schemeClr val="accent2"/>
              </a:buClr>
              <a:buSzPct val="85000"/>
              <a:buFont typeface="ZapfDingbats" charset="0"/>
              <a:buNone/>
            </a:pPr>
            <a:r>
              <a:rPr lang="en-US" sz="2000" dirty="0">
                <a:solidFill>
                  <a:srgbClr val="FF0000"/>
                </a:solidFill>
                <a:latin typeface="Eurostile" panose="020B0504020202050204" pitchFamily="34" charset="77"/>
                <a:cs typeface="Arial"/>
              </a:rPr>
              <a:t>2.</a:t>
            </a:r>
            <a:r>
              <a:rPr lang="en-US" sz="2000" dirty="0">
                <a:latin typeface="Eurostile" panose="020B0504020202050204" pitchFamily="34" charset="77"/>
                <a:cs typeface="Arial"/>
              </a:rPr>
              <a:t> </a:t>
            </a:r>
            <a:r>
              <a:rPr lang="en-US" sz="1800" dirty="0">
                <a:latin typeface="Eurostile" panose="020B0504020202050204" pitchFamily="34" charset="77"/>
                <a:cs typeface="Arial"/>
              </a:rPr>
              <a:t>HTTP client sends HTTP </a:t>
            </a:r>
            <a:r>
              <a:rPr lang="en-US" sz="1800" i="1" dirty="0">
                <a:solidFill>
                  <a:schemeClr val="accent2"/>
                </a:solidFill>
                <a:latin typeface="Eurostile" panose="020B0504020202050204" pitchFamily="34" charset="77"/>
                <a:cs typeface="Arial"/>
              </a:rPr>
              <a:t>request message</a:t>
            </a:r>
            <a:r>
              <a:rPr lang="en-US" sz="1800" dirty="0">
                <a:latin typeface="Eurostile" panose="020B0504020202050204" pitchFamily="34" charset="77"/>
                <a:cs typeface="Arial"/>
              </a:rPr>
              <a:t> (containing URL) into TCP connection socket</a:t>
            </a:r>
          </a:p>
        </p:txBody>
      </p:sp>
      <p:sp>
        <p:nvSpPr>
          <p:cNvPr id="41990" name="Rectangle 6"/>
          <p:cNvSpPr>
            <a:spLocks noChangeArrowheads="1"/>
          </p:cNvSpPr>
          <p:nvPr/>
        </p:nvSpPr>
        <p:spPr bwMode="auto">
          <a:xfrm>
            <a:off x="4938464" y="2242145"/>
            <a:ext cx="3810000" cy="1504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l">
              <a:spcBef>
                <a:spcPct val="20000"/>
              </a:spcBef>
              <a:buClr>
                <a:schemeClr val="accent2"/>
              </a:buClr>
              <a:buSzPct val="85000"/>
              <a:buFont typeface="ZapfDingbats" charset="0"/>
              <a:buNone/>
            </a:pPr>
            <a:r>
              <a:rPr lang="en-US" sz="2000" dirty="0">
                <a:solidFill>
                  <a:srgbClr val="FF0000"/>
                </a:solidFill>
                <a:latin typeface="Eurostile" panose="020B0504020202050204" pitchFamily="34" charset="77"/>
                <a:cs typeface="Arial"/>
              </a:rPr>
              <a:t>1b.</a:t>
            </a:r>
            <a:r>
              <a:rPr lang="en-US" sz="2000" dirty="0">
                <a:latin typeface="Eurostile" panose="020B0504020202050204" pitchFamily="34" charset="77"/>
                <a:cs typeface="Arial"/>
              </a:rPr>
              <a:t> </a:t>
            </a:r>
            <a:r>
              <a:rPr lang="en-US" sz="1800" dirty="0">
                <a:latin typeface="Eurostile" panose="020B0504020202050204" pitchFamily="34" charset="77"/>
                <a:cs typeface="Arial"/>
              </a:rPr>
              <a:t>HTTP server at host </a:t>
            </a:r>
            <a:r>
              <a:rPr lang="en-US" sz="1800" dirty="0" err="1">
                <a:latin typeface="Eurostile" panose="020B0504020202050204" pitchFamily="34" charset="77"/>
                <a:cs typeface="Arial"/>
              </a:rPr>
              <a:t>www.mn.uio.no</a:t>
            </a:r>
            <a:r>
              <a:rPr lang="en-US" sz="1800" dirty="0">
                <a:latin typeface="Eurostile" panose="020B0504020202050204" pitchFamily="34" charset="77"/>
                <a:cs typeface="Arial"/>
              </a:rPr>
              <a:t> waiting for TCP connection at port 80.  </a:t>
            </a:r>
            <a:r>
              <a:rPr lang="ja-JP" altLang="en-US" sz="1800" dirty="0">
                <a:latin typeface="Eurostile" panose="020B0504020202050204" pitchFamily="34" charset="77"/>
                <a:cs typeface="Arial"/>
              </a:rPr>
              <a:t>“</a:t>
            </a:r>
            <a:r>
              <a:rPr lang="en-US" sz="1800" dirty="0">
                <a:latin typeface="Eurostile" panose="020B0504020202050204" pitchFamily="34" charset="77"/>
                <a:cs typeface="Arial"/>
              </a:rPr>
              <a:t>accepts</a:t>
            </a:r>
            <a:r>
              <a:rPr lang="ja-JP" altLang="en-US" sz="1800" dirty="0">
                <a:latin typeface="Eurostile" panose="020B0504020202050204" pitchFamily="34" charset="77"/>
                <a:cs typeface="Arial"/>
              </a:rPr>
              <a:t>”</a:t>
            </a:r>
            <a:r>
              <a:rPr lang="en-US" sz="1800" dirty="0">
                <a:latin typeface="Eurostile" panose="020B0504020202050204" pitchFamily="34" charset="77"/>
                <a:cs typeface="Arial"/>
              </a:rPr>
              <a:t> connection, notifying client</a:t>
            </a:r>
            <a:endParaRPr lang="en-US" sz="2000" dirty="0">
              <a:latin typeface="Eurostile" panose="020B0504020202050204" pitchFamily="34" charset="77"/>
              <a:cs typeface="Arial"/>
            </a:endParaRPr>
          </a:p>
        </p:txBody>
      </p:sp>
      <p:sp>
        <p:nvSpPr>
          <p:cNvPr id="41991" name="Rectangle 7"/>
          <p:cNvSpPr>
            <a:spLocks noChangeArrowheads="1"/>
          </p:cNvSpPr>
          <p:nvPr/>
        </p:nvSpPr>
        <p:spPr bwMode="auto">
          <a:xfrm>
            <a:off x="4881314" y="4099520"/>
            <a:ext cx="3810000" cy="180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l">
              <a:spcBef>
                <a:spcPct val="20000"/>
              </a:spcBef>
              <a:buClr>
                <a:schemeClr val="accent2"/>
              </a:buClr>
              <a:buSzPct val="85000"/>
              <a:buFont typeface="ZapfDingbats" charset="0"/>
              <a:buNone/>
            </a:pPr>
            <a:r>
              <a:rPr lang="en-US" sz="2000" dirty="0">
                <a:solidFill>
                  <a:srgbClr val="FF0000"/>
                </a:solidFill>
                <a:latin typeface="Eurostile" panose="020B0504020202050204" pitchFamily="34" charset="77"/>
                <a:cs typeface="Arial"/>
              </a:rPr>
              <a:t>3.</a:t>
            </a:r>
            <a:r>
              <a:rPr lang="en-US" sz="2000" dirty="0">
                <a:latin typeface="Eurostile" panose="020B0504020202050204" pitchFamily="34" charset="77"/>
                <a:cs typeface="Arial"/>
              </a:rPr>
              <a:t> </a:t>
            </a:r>
            <a:r>
              <a:rPr lang="en-US" sz="1800" dirty="0">
                <a:latin typeface="Eurostile" panose="020B0504020202050204" pitchFamily="34" charset="77"/>
                <a:cs typeface="Arial"/>
              </a:rPr>
              <a:t>HTTP server receives request message, forms </a:t>
            </a:r>
            <a:r>
              <a:rPr lang="en-US" sz="1800" i="1" dirty="0">
                <a:solidFill>
                  <a:schemeClr val="accent2"/>
                </a:solidFill>
                <a:latin typeface="Eurostile" panose="020B0504020202050204" pitchFamily="34" charset="77"/>
                <a:cs typeface="Arial"/>
              </a:rPr>
              <a:t>response message</a:t>
            </a:r>
            <a:r>
              <a:rPr lang="en-US" sz="1800" dirty="0">
                <a:latin typeface="Eurostile" panose="020B0504020202050204" pitchFamily="34" charset="77"/>
                <a:cs typeface="Arial"/>
              </a:rPr>
              <a:t> containing requested object (</a:t>
            </a:r>
            <a:r>
              <a:rPr lang="en-US" sz="1800" dirty="0" err="1">
                <a:latin typeface="Eurostile" panose="020B0504020202050204" pitchFamily="34" charset="77"/>
                <a:cs typeface="Arial"/>
              </a:rPr>
              <a:t>ifi</a:t>
            </a:r>
            <a:r>
              <a:rPr lang="en-US" sz="1800" dirty="0">
                <a:latin typeface="Eurostile" panose="020B0504020202050204" pitchFamily="34" charset="77"/>
                <a:cs typeface="Arial"/>
              </a:rPr>
              <a:t>/</a:t>
            </a:r>
            <a:r>
              <a:rPr lang="en-US" sz="1800" dirty="0" err="1">
                <a:latin typeface="Eurostile" panose="020B0504020202050204" pitchFamily="34" charset="77"/>
                <a:cs typeface="Arial"/>
              </a:rPr>
              <a:t>index.html</a:t>
            </a:r>
            <a:r>
              <a:rPr lang="en-US" sz="1800" dirty="0">
                <a:latin typeface="Eurostile" panose="020B0504020202050204" pitchFamily="34" charset="77"/>
                <a:cs typeface="Arial"/>
              </a:rPr>
              <a:t>), sends message into socket</a:t>
            </a:r>
          </a:p>
        </p:txBody>
      </p:sp>
      <p:sp>
        <p:nvSpPr>
          <p:cNvPr id="41992" name="Line 8"/>
          <p:cNvSpPr>
            <a:spLocks noChangeShapeType="1"/>
          </p:cNvSpPr>
          <p:nvPr/>
        </p:nvSpPr>
        <p:spPr bwMode="auto">
          <a:xfrm>
            <a:off x="4048125" y="2365970"/>
            <a:ext cx="1095375" cy="523875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Arial"/>
              <a:cs typeface="Arial"/>
            </a:endParaRPr>
          </a:p>
        </p:txBody>
      </p:sp>
      <p:sp>
        <p:nvSpPr>
          <p:cNvPr id="41993" name="Line 9"/>
          <p:cNvSpPr>
            <a:spLocks noChangeShapeType="1"/>
          </p:cNvSpPr>
          <p:nvPr/>
        </p:nvSpPr>
        <p:spPr bwMode="auto">
          <a:xfrm>
            <a:off x="3895725" y="4309070"/>
            <a:ext cx="1095375" cy="523875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Arial"/>
              <a:cs typeface="Arial"/>
            </a:endParaRPr>
          </a:p>
        </p:txBody>
      </p:sp>
      <p:sp>
        <p:nvSpPr>
          <p:cNvPr id="41994" name="Line 10"/>
          <p:cNvSpPr>
            <a:spLocks noChangeShapeType="1"/>
          </p:cNvSpPr>
          <p:nvPr/>
        </p:nvSpPr>
        <p:spPr bwMode="auto">
          <a:xfrm flipH="1">
            <a:off x="3933825" y="4842470"/>
            <a:ext cx="1095375" cy="523875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Arial"/>
              <a:cs typeface="Arial"/>
            </a:endParaRPr>
          </a:p>
        </p:txBody>
      </p:sp>
      <p:sp>
        <p:nvSpPr>
          <p:cNvPr id="41996" name="Text Box 12"/>
          <p:cNvSpPr txBox="1">
            <a:spLocks noChangeArrowheads="1"/>
          </p:cNvSpPr>
          <p:nvPr/>
        </p:nvSpPr>
        <p:spPr bwMode="auto">
          <a:xfrm>
            <a:off x="176213" y="5660033"/>
            <a:ext cx="669199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>
                <a:solidFill>
                  <a:schemeClr val="accent2"/>
                </a:solidFill>
                <a:latin typeface="Arial"/>
                <a:cs typeface="Arial"/>
              </a:rPr>
              <a:t>time</a:t>
            </a:r>
            <a:endParaRPr lang="en-US">
              <a:latin typeface="Arial"/>
              <a:cs typeface="Arial"/>
            </a:endParaRPr>
          </a:p>
        </p:txBody>
      </p:sp>
      <p:sp>
        <p:nvSpPr>
          <p:cNvPr id="41998" name="Line 14"/>
          <p:cNvSpPr>
            <a:spLocks noChangeShapeType="1"/>
          </p:cNvSpPr>
          <p:nvPr/>
        </p:nvSpPr>
        <p:spPr bwMode="auto">
          <a:xfrm flipH="1">
            <a:off x="4019550" y="2880320"/>
            <a:ext cx="1095375" cy="523875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Arial"/>
              <a:cs typeface="Arial"/>
            </a:endParaRPr>
          </a:p>
        </p:txBody>
      </p:sp>
      <p:sp>
        <p:nvSpPr>
          <p:cNvPr id="41999" name="Text Box 15"/>
          <p:cNvSpPr txBox="1">
            <a:spLocks noChangeArrowheads="1"/>
          </p:cNvSpPr>
          <p:nvPr/>
        </p:nvSpPr>
        <p:spPr bwMode="auto">
          <a:xfrm>
            <a:off x="971600" y="5692660"/>
            <a:ext cx="770485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sz="1800" dirty="0">
                <a:latin typeface="Eurostile" panose="020B0504020202050204" pitchFamily="34" charset="77"/>
                <a:cs typeface="Arial"/>
              </a:rPr>
              <a:t>(now let’s say </a:t>
            </a:r>
            <a:r>
              <a:rPr lang="en-US" sz="1800" dirty="0" err="1">
                <a:latin typeface="Eurostile" panose="020B0504020202050204" pitchFamily="34" charset="77"/>
                <a:cs typeface="Arial"/>
              </a:rPr>
              <a:t>index.html</a:t>
            </a:r>
            <a:r>
              <a:rPr lang="en-US" sz="1800" dirty="0">
                <a:latin typeface="Eurostile" panose="020B0504020202050204" pitchFamily="34" charset="77"/>
                <a:cs typeface="Arial"/>
              </a:rPr>
              <a:t> contains text, references to 10 JPEG images)</a:t>
            </a:r>
            <a:endParaRPr lang="en-US" dirty="0">
              <a:latin typeface="Eurostile" panose="020B0504020202050204" pitchFamily="34" charset="77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7462138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2" name="Rectangle 4"/>
          <p:cNvSpPr>
            <a:spLocks noGrp="1" noChangeArrowheads="1"/>
          </p:cNvSpPr>
          <p:nvPr>
            <p:ph type="title"/>
          </p:nvPr>
        </p:nvSpPr>
        <p:spPr>
          <a:xfrm>
            <a:off x="312738" y="127000"/>
            <a:ext cx="8797925" cy="561975"/>
          </a:xfrm>
        </p:spPr>
        <p:txBody>
          <a:bodyPr/>
          <a:lstStyle/>
          <a:p>
            <a:r>
              <a:rPr lang="en-US" sz="3600" dirty="0">
                <a:latin typeface="Eurostile" panose="020B0504020202050204" pitchFamily="34" charset="77"/>
                <a:cs typeface="Arial"/>
              </a:rPr>
              <a:t>HTTP example (cont.)</a:t>
            </a:r>
            <a:endParaRPr lang="en-US" dirty="0">
              <a:latin typeface="Eurostile" panose="020B0504020202050204" pitchFamily="34" charset="77"/>
              <a:cs typeface="Arial"/>
            </a:endParaRPr>
          </a:p>
        </p:txBody>
      </p:sp>
      <p:sp>
        <p:nvSpPr>
          <p:cNvPr id="43014" name="Rectangle 6"/>
          <p:cNvSpPr>
            <a:spLocks noGrp="1" noChangeArrowheads="1"/>
          </p:cNvSpPr>
          <p:nvPr>
            <p:ph idx="1"/>
          </p:nvPr>
        </p:nvSpPr>
        <p:spPr>
          <a:xfrm>
            <a:off x="1043608" y="3140968"/>
            <a:ext cx="7992888" cy="762025"/>
          </a:xfrm>
        </p:spPr>
        <p:txBody>
          <a:bodyPr/>
          <a:lstStyle/>
          <a:p>
            <a:pPr>
              <a:buFont typeface="ZapfDingbats" charset="0"/>
              <a:buNone/>
            </a:pPr>
            <a:r>
              <a:rPr lang="en-US" sz="2000" dirty="0">
                <a:solidFill>
                  <a:srgbClr val="FF0000"/>
                </a:solidFill>
                <a:latin typeface="Eurostile" panose="020B0504020202050204" pitchFamily="34" charset="77"/>
                <a:cs typeface="Arial"/>
              </a:rPr>
              <a:t>5</a:t>
            </a:r>
            <a:r>
              <a:rPr lang="en-US" sz="1800" dirty="0">
                <a:solidFill>
                  <a:srgbClr val="FF0000"/>
                </a:solidFill>
                <a:latin typeface="Eurostile" panose="020B0504020202050204" pitchFamily="34" charset="77"/>
                <a:cs typeface="Arial"/>
              </a:rPr>
              <a:t>.</a:t>
            </a:r>
            <a:r>
              <a:rPr lang="en-US" sz="1800" dirty="0">
                <a:latin typeface="Eurostile" panose="020B0504020202050204" pitchFamily="34" charset="77"/>
                <a:cs typeface="Arial"/>
              </a:rPr>
              <a:t> HTTP client has received response message containing HTML file, displays HTML. Parsing HTML file, finds 10 referenced JPEG objects</a:t>
            </a:r>
            <a:endParaRPr lang="en-US" sz="2000" dirty="0">
              <a:latin typeface="Eurostile" panose="020B0504020202050204" pitchFamily="34" charset="77"/>
              <a:cs typeface="Arial"/>
            </a:endParaRPr>
          </a:p>
        </p:txBody>
      </p:sp>
      <p:sp>
        <p:nvSpPr>
          <p:cNvPr id="43015" name="Rectangle 7"/>
          <p:cNvSpPr>
            <a:spLocks noChangeArrowheads="1"/>
          </p:cNvSpPr>
          <p:nvPr/>
        </p:nvSpPr>
        <p:spPr bwMode="auto">
          <a:xfrm>
            <a:off x="1085850" y="4274418"/>
            <a:ext cx="3810000" cy="666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l">
              <a:spcBef>
                <a:spcPct val="20000"/>
              </a:spcBef>
              <a:buClr>
                <a:schemeClr val="accent2"/>
              </a:buClr>
              <a:buSzPct val="85000"/>
              <a:buFont typeface="ZapfDingbats" charset="0"/>
              <a:buNone/>
            </a:pPr>
            <a:r>
              <a:rPr lang="en-US" sz="2000">
                <a:solidFill>
                  <a:srgbClr val="FF0000"/>
                </a:solidFill>
                <a:latin typeface="Eurostile" panose="020B0504020202050204" pitchFamily="34" charset="77"/>
                <a:cs typeface="Arial"/>
              </a:rPr>
              <a:t>6.</a:t>
            </a:r>
            <a:r>
              <a:rPr lang="en-US" sz="2000">
                <a:latin typeface="Eurostile" panose="020B0504020202050204" pitchFamily="34" charset="77"/>
                <a:cs typeface="Arial"/>
              </a:rPr>
              <a:t> </a:t>
            </a:r>
            <a:r>
              <a:rPr lang="en-US" sz="1800">
                <a:latin typeface="Eurostile" panose="020B0504020202050204" pitchFamily="34" charset="77"/>
                <a:cs typeface="Arial"/>
              </a:rPr>
              <a:t>Steps 1-5 repeated for each of 10 jpeg objects</a:t>
            </a:r>
          </a:p>
        </p:txBody>
      </p:sp>
      <p:sp>
        <p:nvSpPr>
          <p:cNvPr id="43016" name="Rectangle 8"/>
          <p:cNvSpPr>
            <a:spLocks noChangeArrowheads="1"/>
          </p:cNvSpPr>
          <p:nvPr/>
        </p:nvSpPr>
        <p:spPr bwMode="auto">
          <a:xfrm>
            <a:off x="5032375" y="2197968"/>
            <a:ext cx="3810000" cy="733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l">
              <a:spcBef>
                <a:spcPct val="20000"/>
              </a:spcBef>
              <a:buClr>
                <a:schemeClr val="accent2"/>
              </a:buClr>
              <a:buSzPct val="85000"/>
              <a:buFont typeface="ZapfDingbats" charset="0"/>
              <a:buNone/>
            </a:pPr>
            <a:r>
              <a:rPr lang="en-US" sz="2000" dirty="0">
                <a:solidFill>
                  <a:srgbClr val="FF0000"/>
                </a:solidFill>
                <a:latin typeface="Eurostile" panose="020B0504020202050204" pitchFamily="34" charset="77"/>
                <a:cs typeface="Arial"/>
              </a:rPr>
              <a:t>4.</a:t>
            </a:r>
            <a:r>
              <a:rPr lang="en-US" sz="2000" dirty="0">
                <a:latin typeface="Eurostile" panose="020B0504020202050204" pitchFamily="34" charset="77"/>
                <a:cs typeface="Arial"/>
              </a:rPr>
              <a:t> </a:t>
            </a:r>
            <a:r>
              <a:rPr lang="en-US" sz="1800" dirty="0">
                <a:latin typeface="Eurostile" panose="020B0504020202050204" pitchFamily="34" charset="77"/>
                <a:cs typeface="Arial"/>
              </a:rPr>
              <a:t>HTTP server closes TCP connection. </a:t>
            </a:r>
            <a:endParaRPr lang="en-US" sz="2000" dirty="0">
              <a:latin typeface="Eurostile" panose="020B0504020202050204" pitchFamily="34" charset="77"/>
              <a:cs typeface="Arial"/>
            </a:endParaRPr>
          </a:p>
        </p:txBody>
      </p:sp>
      <p:sp>
        <p:nvSpPr>
          <p:cNvPr id="43010" name="Line 2"/>
          <p:cNvSpPr>
            <a:spLocks noChangeShapeType="1"/>
          </p:cNvSpPr>
          <p:nvPr/>
        </p:nvSpPr>
        <p:spPr bwMode="auto">
          <a:xfrm>
            <a:off x="542925" y="2224956"/>
            <a:ext cx="0" cy="257175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Arial"/>
              <a:cs typeface="Arial"/>
            </a:endParaRPr>
          </a:p>
        </p:txBody>
      </p:sp>
      <p:sp>
        <p:nvSpPr>
          <p:cNvPr id="43011" name="Rectangle 3"/>
          <p:cNvSpPr>
            <a:spLocks noChangeArrowheads="1"/>
          </p:cNvSpPr>
          <p:nvPr/>
        </p:nvSpPr>
        <p:spPr bwMode="auto">
          <a:xfrm>
            <a:off x="304800" y="4225206"/>
            <a:ext cx="342900" cy="2952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Arial"/>
              <a:cs typeface="Arial"/>
            </a:endParaRPr>
          </a:p>
        </p:txBody>
      </p:sp>
      <p:sp>
        <p:nvSpPr>
          <p:cNvPr id="43021" name="Text Box 13"/>
          <p:cNvSpPr txBox="1">
            <a:spLocks noChangeArrowheads="1"/>
          </p:cNvSpPr>
          <p:nvPr/>
        </p:nvSpPr>
        <p:spPr bwMode="auto">
          <a:xfrm>
            <a:off x="149225" y="4088681"/>
            <a:ext cx="669199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>
                <a:solidFill>
                  <a:schemeClr val="accent2"/>
                </a:solidFill>
                <a:latin typeface="Arial"/>
                <a:cs typeface="Arial"/>
              </a:rPr>
              <a:t>time</a:t>
            </a:r>
            <a:endParaRPr lang="en-US">
              <a:latin typeface="Arial"/>
              <a:cs typeface="Arial"/>
            </a:endParaRPr>
          </a:p>
        </p:txBody>
      </p:sp>
      <p:sp>
        <p:nvSpPr>
          <p:cNvPr id="43025" name="Line 17"/>
          <p:cNvSpPr>
            <a:spLocks noChangeShapeType="1"/>
          </p:cNvSpPr>
          <p:nvPr/>
        </p:nvSpPr>
        <p:spPr bwMode="auto">
          <a:xfrm flipH="1">
            <a:off x="3762375" y="2155106"/>
            <a:ext cx="1095375" cy="523875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2933843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>
                <a:latin typeface="Eurostile" panose="020B0504020202050204" pitchFamily="34" charset="77"/>
                <a:cs typeface="Arial"/>
              </a:rPr>
              <a:t>Non-persistent, persistent connections</a:t>
            </a:r>
            <a:endParaRPr lang="en-US" dirty="0">
              <a:latin typeface="Eurostile" panose="020B0504020202050204" pitchFamily="34" charset="77"/>
              <a:cs typeface="Arial"/>
            </a:endParaRPr>
          </a:p>
        </p:txBody>
      </p:sp>
      <p:sp>
        <p:nvSpPr>
          <p:cNvPr id="72707" name="Rectangle 3"/>
          <p:cNvSpPr>
            <a:spLocks noGrp="1" noChangeArrowheads="1"/>
          </p:cNvSpPr>
          <p:nvPr>
            <p:ph idx="1"/>
          </p:nvPr>
        </p:nvSpPr>
        <p:spPr>
          <a:xfrm>
            <a:off x="107504" y="866775"/>
            <a:ext cx="4824536" cy="5648325"/>
          </a:xfrm>
        </p:spPr>
        <p:txBody>
          <a:bodyPr/>
          <a:lstStyle/>
          <a:p>
            <a:pPr>
              <a:buFont typeface="ZapfDingbats" charset="0"/>
              <a:buNone/>
            </a:pPr>
            <a:r>
              <a:rPr lang="en-US" sz="2400" u="sng" dirty="0">
                <a:latin typeface="Eurostile" panose="020B0504020202050204" pitchFamily="34" charset="77"/>
                <a:cs typeface="Arial"/>
              </a:rPr>
              <a:t>Non-persistent</a:t>
            </a:r>
            <a:endParaRPr lang="en-US" sz="2400" dirty="0">
              <a:latin typeface="Eurostile" panose="020B0504020202050204" pitchFamily="34" charset="77"/>
              <a:cs typeface="Arial"/>
            </a:endParaRPr>
          </a:p>
          <a:p>
            <a:r>
              <a:rPr lang="en-US" sz="2000" dirty="0">
                <a:latin typeface="Eurostile" panose="020B0504020202050204" pitchFamily="34" charset="77"/>
                <a:cs typeface="Arial"/>
              </a:rPr>
              <a:t>HTTP/1.0: server parses request, responds, closes TCP connection</a:t>
            </a:r>
          </a:p>
          <a:p>
            <a:r>
              <a:rPr lang="en-US" sz="2000" dirty="0">
                <a:latin typeface="Eurostile" panose="020B0504020202050204" pitchFamily="34" charset="77"/>
                <a:cs typeface="Arial"/>
              </a:rPr>
              <a:t>2 RTTs to fetch object</a:t>
            </a:r>
          </a:p>
          <a:p>
            <a:pPr lvl="1"/>
            <a:r>
              <a:rPr lang="en-US" sz="2000" dirty="0">
                <a:latin typeface="Eurostile" panose="020B0504020202050204" pitchFamily="34" charset="77"/>
                <a:cs typeface="Arial"/>
              </a:rPr>
              <a:t>TCP connection</a:t>
            </a:r>
          </a:p>
          <a:p>
            <a:pPr lvl="1"/>
            <a:r>
              <a:rPr lang="en-US" sz="2000" dirty="0">
                <a:latin typeface="Eurostile" panose="020B0504020202050204" pitchFamily="34" charset="77"/>
                <a:cs typeface="Arial"/>
              </a:rPr>
              <a:t>object request/transfer</a:t>
            </a:r>
          </a:p>
          <a:p>
            <a:r>
              <a:rPr lang="en-US" sz="2000" dirty="0">
                <a:latin typeface="Eurostile" panose="020B0504020202050204" pitchFamily="34" charset="77"/>
                <a:cs typeface="Arial"/>
              </a:rPr>
              <a:t>each transfer suffers from TCP</a:t>
            </a:r>
            <a:r>
              <a:rPr lang="ja-JP" altLang="en-US" sz="2000" dirty="0">
                <a:latin typeface="Eurostile" panose="020B0504020202050204" pitchFamily="34" charset="77"/>
                <a:cs typeface="Arial"/>
              </a:rPr>
              <a:t>’</a:t>
            </a:r>
            <a:r>
              <a:rPr lang="en-US" sz="2000" dirty="0">
                <a:latin typeface="Eurostile" panose="020B0504020202050204" pitchFamily="34" charset="77"/>
                <a:cs typeface="Arial"/>
              </a:rPr>
              <a:t>s initially slow sending rate</a:t>
            </a:r>
            <a:r>
              <a:rPr lang="en-US" sz="2000" baseline="30000" dirty="0">
                <a:latin typeface="Eurostile" panose="020B0504020202050204" pitchFamily="34" charset="77"/>
                <a:cs typeface="Arial"/>
              </a:rPr>
              <a:t> </a:t>
            </a:r>
            <a:r>
              <a:rPr lang="en-US" sz="2000" baseline="30000" dirty="0">
                <a:solidFill>
                  <a:schemeClr val="tx1">
                    <a:lumMod val="50000"/>
                    <a:lumOff val="50000"/>
                  </a:schemeClr>
                </a:solidFill>
                <a:latin typeface="Eurostile" panose="020B0504020202050204" pitchFamily="34" charset="77"/>
                <a:cs typeface="Arial"/>
              </a:rPr>
              <a:t>(partly fixed today)</a:t>
            </a:r>
          </a:p>
          <a:p>
            <a:r>
              <a:rPr lang="en-US" sz="2000" dirty="0">
                <a:latin typeface="Eurostile" panose="020B0504020202050204" pitchFamily="34" charset="77"/>
                <a:cs typeface="Arial"/>
              </a:rPr>
              <a:t>each transfer may finish with delay</a:t>
            </a:r>
          </a:p>
          <a:p>
            <a:r>
              <a:rPr lang="en-US" sz="2000" dirty="0">
                <a:latin typeface="Eurostile" panose="020B0504020202050204" pitchFamily="34" charset="77"/>
                <a:cs typeface="Arial"/>
              </a:rPr>
              <a:t>many browsers open multiple parallel connections</a:t>
            </a:r>
          </a:p>
        </p:txBody>
      </p:sp>
      <p:sp>
        <p:nvSpPr>
          <p:cNvPr id="72708" name="Rectangle 4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5292080" y="836712"/>
            <a:ext cx="3810000" cy="4648200"/>
          </a:xfrm>
        </p:spPr>
        <p:txBody>
          <a:bodyPr/>
          <a:lstStyle/>
          <a:p>
            <a:pPr>
              <a:buFont typeface="ZapfDingbats" charset="0"/>
              <a:buNone/>
            </a:pPr>
            <a:r>
              <a:rPr lang="en-US" sz="2400" u="sng" dirty="0">
                <a:latin typeface="Eurostile" panose="020B0504020202050204" pitchFamily="34" charset="77"/>
                <a:cs typeface="Arial"/>
              </a:rPr>
              <a:t>Persistent</a:t>
            </a:r>
            <a:endParaRPr lang="en-US" sz="2400" dirty="0">
              <a:latin typeface="Eurostile" panose="020B0504020202050204" pitchFamily="34" charset="77"/>
              <a:cs typeface="Arial"/>
            </a:endParaRPr>
          </a:p>
          <a:p>
            <a:r>
              <a:rPr lang="en-US" sz="2000" dirty="0">
                <a:latin typeface="Eurostile" panose="020B0504020202050204" pitchFamily="34" charset="77"/>
                <a:cs typeface="Arial"/>
              </a:rPr>
              <a:t>default for HTTP/1.1</a:t>
            </a:r>
          </a:p>
          <a:p>
            <a:r>
              <a:rPr lang="en-US" sz="2000" dirty="0">
                <a:latin typeface="Eurostile" panose="020B0504020202050204" pitchFamily="34" charset="77"/>
                <a:cs typeface="Arial"/>
              </a:rPr>
              <a:t>on same TCP connection: server, parses request, responds, parses new request,..</a:t>
            </a:r>
          </a:p>
          <a:p>
            <a:r>
              <a:rPr lang="en-US" sz="2000" dirty="0">
                <a:latin typeface="Eurostile" panose="020B0504020202050204" pitchFamily="34" charset="77"/>
                <a:cs typeface="Arial"/>
              </a:rPr>
              <a:t>client sends requests for all referenced objects as soon as it receives base HTML</a:t>
            </a:r>
          </a:p>
          <a:p>
            <a:r>
              <a:rPr lang="en-US" sz="2000" dirty="0">
                <a:latin typeface="Eurostile" panose="020B0504020202050204" pitchFamily="34" charset="77"/>
                <a:cs typeface="Arial"/>
              </a:rPr>
              <a:t>fewer RTTs, less slow start</a:t>
            </a:r>
          </a:p>
          <a:p>
            <a:endParaRPr lang="en-US" sz="2000" dirty="0">
              <a:latin typeface="Eurostile" panose="020B0504020202050204" pitchFamily="34" charset="77"/>
              <a:cs typeface="Arial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39552" y="5232102"/>
            <a:ext cx="799288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ZapfDingbats" charset="0"/>
              <a:buNone/>
            </a:pPr>
            <a:r>
              <a:rPr lang="en-US" sz="2400" u="sng" dirty="0">
                <a:latin typeface="Eurostile" panose="020B0504020202050204" pitchFamily="34" charset="77"/>
                <a:cs typeface="Arial"/>
              </a:rPr>
              <a:t>Persistent with pipelining</a:t>
            </a:r>
            <a:endParaRPr lang="en-US" sz="2400" dirty="0">
              <a:latin typeface="Eurostile" panose="020B0504020202050204" pitchFamily="34" charset="77"/>
              <a:cs typeface="Arial"/>
            </a:endParaRPr>
          </a:p>
          <a:p>
            <a:pPr marL="342900" indent="-342900">
              <a:buFont typeface="Arial"/>
              <a:buChar char="•"/>
            </a:pPr>
            <a:r>
              <a:rPr lang="en-US" sz="2000" dirty="0">
                <a:latin typeface="Eurostile" panose="020B0504020202050204" pitchFamily="34" charset="77"/>
                <a:cs typeface="Arial"/>
              </a:rPr>
              <a:t>request multiple objects in one go (even fewer RTTs)</a:t>
            </a:r>
          </a:p>
          <a:p>
            <a:pPr marL="342900" indent="-342900">
              <a:buFont typeface="Arial"/>
              <a:buChar char="•"/>
            </a:pPr>
            <a:r>
              <a:rPr lang="en-US" sz="2000" dirty="0">
                <a:latin typeface="Eurostile" panose="020B0504020202050204" pitchFamily="34" charset="77"/>
                <a:cs typeface="Arial"/>
              </a:rPr>
              <a:t>answers arrive one after each other in order of requests</a:t>
            </a:r>
            <a:endParaRPr lang="en-US" sz="2000" dirty="0">
              <a:latin typeface="Eurostile" panose="020B0504020202050204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74577058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latin typeface="Eurostile" panose="020B0504020202050204" pitchFamily="34" charset="77"/>
                <a:cs typeface="Arial"/>
              </a:rPr>
              <a:t>HTTP/1.x message format: request</a:t>
            </a:r>
            <a:endParaRPr lang="en-US" dirty="0">
              <a:latin typeface="Eurostile" panose="020B0504020202050204" pitchFamily="34" charset="77"/>
              <a:cs typeface="Arial"/>
            </a:endParaRPr>
          </a:p>
        </p:txBody>
      </p:sp>
      <p:sp>
        <p:nvSpPr>
          <p:cNvPr id="44035" name="Rectangle 3"/>
          <p:cNvSpPr>
            <a:spLocks noGrp="1" noChangeArrowheads="1"/>
          </p:cNvSpPr>
          <p:nvPr>
            <p:ph idx="1"/>
          </p:nvPr>
        </p:nvSpPr>
        <p:spPr>
          <a:ln>
            <a:noFill/>
          </a:ln>
        </p:spPr>
        <p:txBody>
          <a:bodyPr/>
          <a:lstStyle/>
          <a:p>
            <a:r>
              <a:rPr lang="en-US" sz="2400" dirty="0">
                <a:latin typeface="Eurostile" panose="020B0504020202050204" pitchFamily="34" charset="77"/>
                <a:cs typeface="Arial"/>
              </a:rPr>
              <a:t>two types of HTTP messages: </a:t>
            </a:r>
            <a:r>
              <a:rPr lang="en-US" sz="2400" i="1" dirty="0">
                <a:solidFill>
                  <a:srgbClr val="FF6600"/>
                </a:solidFill>
                <a:latin typeface="Eurostile" panose="020B0504020202050204" pitchFamily="34" charset="77"/>
                <a:cs typeface="Arial"/>
              </a:rPr>
              <a:t>request</a:t>
            </a:r>
            <a:r>
              <a:rPr lang="en-US" sz="2400" dirty="0">
                <a:solidFill>
                  <a:srgbClr val="FF6600"/>
                </a:solidFill>
                <a:latin typeface="Eurostile" panose="020B0504020202050204" pitchFamily="34" charset="77"/>
                <a:cs typeface="Arial"/>
              </a:rPr>
              <a:t>, </a:t>
            </a:r>
            <a:r>
              <a:rPr lang="en-US" sz="2400" i="1" dirty="0">
                <a:solidFill>
                  <a:srgbClr val="FF6600"/>
                </a:solidFill>
                <a:latin typeface="Eurostile" panose="020B0504020202050204" pitchFamily="34" charset="77"/>
                <a:cs typeface="Arial"/>
              </a:rPr>
              <a:t>response</a:t>
            </a:r>
          </a:p>
          <a:p>
            <a:r>
              <a:rPr lang="en-US" sz="2400" dirty="0">
                <a:latin typeface="Eurostile" panose="020B0504020202050204" pitchFamily="34" charset="77"/>
                <a:cs typeface="Arial"/>
              </a:rPr>
              <a:t>HTTP request message:</a:t>
            </a:r>
          </a:p>
          <a:p>
            <a:pPr lvl="1"/>
            <a:r>
              <a:rPr lang="en-US" sz="2000" dirty="0">
                <a:latin typeface="Eurostile" panose="020B0504020202050204" pitchFamily="34" charset="77"/>
                <a:cs typeface="Arial"/>
              </a:rPr>
              <a:t>ASCII (human-readable format)</a:t>
            </a:r>
            <a:endParaRPr lang="en-US" dirty="0">
              <a:solidFill>
                <a:schemeClr val="accent2"/>
              </a:solidFill>
              <a:latin typeface="Eurostile" panose="020B0504020202050204" pitchFamily="34" charset="77"/>
              <a:cs typeface="Arial"/>
            </a:endParaRPr>
          </a:p>
        </p:txBody>
      </p:sp>
      <p:sp>
        <p:nvSpPr>
          <p:cNvPr id="44036" name="Text Box 4"/>
          <p:cNvSpPr txBox="1">
            <a:spLocks noChangeArrowheads="1"/>
          </p:cNvSpPr>
          <p:nvPr/>
        </p:nvSpPr>
        <p:spPr bwMode="auto">
          <a:xfrm>
            <a:off x="3371708" y="3290208"/>
            <a:ext cx="5006499" cy="1908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sz="2000" b="1" dirty="0">
                <a:latin typeface="Arial"/>
                <a:cs typeface="Arial"/>
              </a:rPr>
              <a:t>GET /</a:t>
            </a:r>
            <a:r>
              <a:rPr lang="en-US" sz="2000" b="1" dirty="0" err="1">
                <a:latin typeface="Arial"/>
                <a:cs typeface="Arial"/>
              </a:rPr>
              <a:t>ifi</a:t>
            </a:r>
            <a:r>
              <a:rPr lang="en-US" sz="2000" b="1" dirty="0">
                <a:latin typeface="Arial"/>
                <a:cs typeface="Arial"/>
              </a:rPr>
              <a:t>/</a:t>
            </a:r>
            <a:r>
              <a:rPr lang="en-US" sz="2000" b="1" dirty="0" err="1">
                <a:latin typeface="Arial"/>
                <a:cs typeface="Arial"/>
              </a:rPr>
              <a:t>index.html</a:t>
            </a:r>
            <a:r>
              <a:rPr lang="en-US" sz="2000" b="1" dirty="0">
                <a:latin typeface="Arial"/>
                <a:cs typeface="Arial"/>
              </a:rPr>
              <a:t> HTTP/1.0 </a:t>
            </a:r>
          </a:p>
          <a:p>
            <a:pPr algn="l"/>
            <a:r>
              <a:rPr lang="en-US" sz="2000" b="1" dirty="0">
                <a:latin typeface="Arial"/>
                <a:cs typeface="Arial"/>
              </a:rPr>
              <a:t>User-agent: Mozilla/4.0 </a:t>
            </a:r>
          </a:p>
          <a:p>
            <a:pPr algn="l"/>
            <a:r>
              <a:rPr lang="en-US" sz="2000" b="1" dirty="0">
                <a:latin typeface="Arial"/>
                <a:cs typeface="Arial"/>
              </a:rPr>
              <a:t>Accept: text/html, image/</a:t>
            </a:r>
            <a:r>
              <a:rPr lang="en-US" sz="2000" b="1" dirty="0" err="1">
                <a:latin typeface="Arial"/>
                <a:cs typeface="Arial"/>
              </a:rPr>
              <a:t>gif,image</a:t>
            </a:r>
            <a:r>
              <a:rPr lang="en-US" sz="2000" b="1" dirty="0">
                <a:latin typeface="Arial"/>
                <a:cs typeface="Arial"/>
              </a:rPr>
              <a:t>/jpeg </a:t>
            </a:r>
          </a:p>
          <a:p>
            <a:pPr algn="l"/>
            <a:r>
              <a:rPr lang="en-US" sz="2000" b="1" dirty="0" err="1">
                <a:latin typeface="Arial"/>
                <a:cs typeface="Arial"/>
              </a:rPr>
              <a:t>Accept-language:no</a:t>
            </a:r>
            <a:r>
              <a:rPr lang="en-US" sz="2000" b="1" dirty="0">
                <a:latin typeface="Arial"/>
                <a:cs typeface="Arial"/>
              </a:rPr>
              <a:t> </a:t>
            </a:r>
          </a:p>
          <a:p>
            <a:pPr algn="l"/>
            <a:endParaRPr lang="en-US" dirty="0">
              <a:latin typeface="Arial"/>
              <a:cs typeface="Arial"/>
            </a:endParaRPr>
          </a:p>
          <a:p>
            <a:pPr algn="l"/>
            <a:r>
              <a:rPr lang="en-US" sz="2000" dirty="0">
                <a:latin typeface="Eurostile" panose="020B0504020202050204" pitchFamily="34" charset="77"/>
                <a:cs typeface="Arial"/>
              </a:rPr>
              <a:t>(extra carriage return, line feed)</a:t>
            </a:r>
            <a:r>
              <a:rPr lang="en-US" dirty="0">
                <a:latin typeface="Eurostile" panose="020B0504020202050204" pitchFamily="34" charset="77"/>
                <a:cs typeface="Arial"/>
              </a:rPr>
              <a:t> </a:t>
            </a:r>
          </a:p>
        </p:txBody>
      </p:sp>
      <p:sp>
        <p:nvSpPr>
          <p:cNvPr id="44037" name="Text Box 5"/>
          <p:cNvSpPr txBox="1">
            <a:spLocks noChangeArrowheads="1"/>
          </p:cNvSpPr>
          <p:nvPr/>
        </p:nvSpPr>
        <p:spPr bwMode="auto">
          <a:xfrm>
            <a:off x="429947" y="2420888"/>
            <a:ext cx="2308269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rgbClr val="FF6600"/>
                </a:solidFill>
                <a:latin typeface="Arial"/>
                <a:cs typeface="Arial"/>
              </a:rPr>
              <a:t>request line</a:t>
            </a:r>
          </a:p>
          <a:p>
            <a:r>
              <a:rPr lang="en-US" sz="2000" dirty="0">
                <a:solidFill>
                  <a:srgbClr val="FF6600"/>
                </a:solidFill>
                <a:latin typeface="Arial"/>
                <a:cs typeface="Arial"/>
              </a:rPr>
              <a:t>(GET, POST, </a:t>
            </a:r>
          </a:p>
          <a:p>
            <a:r>
              <a:rPr lang="en-US" sz="2000" dirty="0">
                <a:solidFill>
                  <a:srgbClr val="FF6600"/>
                </a:solidFill>
                <a:latin typeface="Arial"/>
                <a:cs typeface="Arial"/>
              </a:rPr>
              <a:t>HEAD commands)</a:t>
            </a:r>
            <a:endParaRPr lang="en-US" dirty="0">
              <a:solidFill>
                <a:srgbClr val="FF6600"/>
              </a:solidFill>
              <a:latin typeface="Arial"/>
              <a:cs typeface="Arial"/>
            </a:endParaRPr>
          </a:p>
        </p:txBody>
      </p:sp>
      <p:sp>
        <p:nvSpPr>
          <p:cNvPr id="44038" name="Line 6"/>
          <p:cNvSpPr>
            <a:spLocks noChangeShapeType="1"/>
          </p:cNvSpPr>
          <p:nvPr/>
        </p:nvSpPr>
        <p:spPr bwMode="auto">
          <a:xfrm>
            <a:off x="2269859" y="2947977"/>
            <a:ext cx="923925" cy="257175"/>
          </a:xfrm>
          <a:prstGeom prst="line">
            <a:avLst/>
          </a:prstGeom>
          <a:noFill/>
          <a:ln w="19050">
            <a:solidFill>
              <a:srgbClr val="FF66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srgbClr val="FF6600"/>
              </a:solidFill>
              <a:latin typeface="Arial"/>
              <a:cs typeface="Arial"/>
            </a:endParaRPr>
          </a:p>
        </p:txBody>
      </p:sp>
      <p:sp>
        <p:nvSpPr>
          <p:cNvPr id="44039" name="Freeform 7"/>
          <p:cNvSpPr>
            <a:spLocks/>
          </p:cNvSpPr>
          <p:nvPr/>
        </p:nvSpPr>
        <p:spPr bwMode="auto">
          <a:xfrm>
            <a:off x="3174734" y="3386127"/>
            <a:ext cx="238125" cy="1066800"/>
          </a:xfrm>
          <a:custGeom>
            <a:avLst/>
            <a:gdLst>
              <a:gd name="T0" fmla="*/ 122 w 150"/>
              <a:gd name="T1" fmla="*/ 6 h 924"/>
              <a:gd name="T2" fmla="*/ 0 w 150"/>
              <a:gd name="T3" fmla="*/ 0 h 924"/>
              <a:gd name="T4" fmla="*/ 0 w 150"/>
              <a:gd name="T5" fmla="*/ 924 h 924"/>
              <a:gd name="T6" fmla="*/ 150 w 150"/>
              <a:gd name="T7" fmla="*/ 918 h 9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0" h="924">
                <a:moveTo>
                  <a:pt x="122" y="6"/>
                </a:moveTo>
                <a:lnTo>
                  <a:pt x="0" y="0"/>
                </a:lnTo>
                <a:lnTo>
                  <a:pt x="0" y="924"/>
                </a:lnTo>
                <a:lnTo>
                  <a:pt x="150" y="918"/>
                </a:lnTo>
              </a:path>
            </a:pathLst>
          </a:custGeom>
          <a:noFill/>
          <a:ln w="19050" cap="flat" cmpd="sng">
            <a:solidFill>
              <a:srgbClr val="FF6600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srgbClr val="FF6600"/>
              </a:solidFill>
              <a:latin typeface="Arial"/>
              <a:cs typeface="Arial"/>
            </a:endParaRPr>
          </a:p>
        </p:txBody>
      </p:sp>
      <p:sp>
        <p:nvSpPr>
          <p:cNvPr id="44040" name="Text Box 8"/>
          <p:cNvSpPr txBox="1">
            <a:spLocks noChangeArrowheads="1"/>
          </p:cNvSpPr>
          <p:nvPr/>
        </p:nvSpPr>
        <p:spPr bwMode="auto">
          <a:xfrm>
            <a:off x="2051720" y="3717032"/>
            <a:ext cx="1011237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/>
            <a:r>
              <a:rPr lang="en-US" sz="2000">
                <a:solidFill>
                  <a:srgbClr val="FF6600"/>
                </a:solidFill>
                <a:latin typeface="Arial"/>
                <a:cs typeface="Arial"/>
              </a:rPr>
              <a:t>header</a:t>
            </a:r>
          </a:p>
          <a:p>
            <a:pPr algn="r"/>
            <a:r>
              <a:rPr lang="en-US" sz="2000">
                <a:solidFill>
                  <a:srgbClr val="FF6600"/>
                </a:solidFill>
                <a:latin typeface="Arial"/>
                <a:cs typeface="Arial"/>
              </a:rPr>
              <a:t> lines</a:t>
            </a:r>
            <a:endParaRPr lang="en-US">
              <a:solidFill>
                <a:srgbClr val="FF6600"/>
              </a:solidFill>
              <a:latin typeface="Arial"/>
              <a:cs typeface="Arial"/>
            </a:endParaRPr>
          </a:p>
        </p:txBody>
      </p:sp>
      <p:sp>
        <p:nvSpPr>
          <p:cNvPr id="44042" name="Line 10"/>
          <p:cNvSpPr>
            <a:spLocks noChangeShapeType="1"/>
          </p:cNvSpPr>
          <p:nvPr/>
        </p:nvSpPr>
        <p:spPr bwMode="auto">
          <a:xfrm flipV="1">
            <a:off x="2195941" y="4957752"/>
            <a:ext cx="923925" cy="257175"/>
          </a:xfrm>
          <a:prstGeom prst="line">
            <a:avLst/>
          </a:prstGeom>
          <a:noFill/>
          <a:ln w="19050">
            <a:solidFill>
              <a:srgbClr val="FF66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srgbClr val="FF6600"/>
              </a:solidFill>
              <a:latin typeface="Arial"/>
              <a:cs typeface="Arial"/>
            </a:endParaRPr>
          </a:p>
        </p:txBody>
      </p:sp>
      <p:sp>
        <p:nvSpPr>
          <p:cNvPr id="44043" name="Text Box 11"/>
          <p:cNvSpPr txBox="1">
            <a:spLocks noChangeArrowheads="1"/>
          </p:cNvSpPr>
          <p:nvPr/>
        </p:nvSpPr>
        <p:spPr bwMode="auto">
          <a:xfrm>
            <a:off x="339013" y="4725144"/>
            <a:ext cx="1980781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rgbClr val="FF6600"/>
                </a:solidFill>
                <a:latin typeface="Arial"/>
                <a:cs typeface="Arial"/>
              </a:rPr>
              <a:t>Carriage return, </a:t>
            </a:r>
          </a:p>
          <a:p>
            <a:r>
              <a:rPr lang="en-US" sz="2000" dirty="0">
                <a:solidFill>
                  <a:srgbClr val="FF6600"/>
                </a:solidFill>
                <a:latin typeface="Arial"/>
                <a:cs typeface="Arial"/>
              </a:rPr>
              <a:t>line feed </a:t>
            </a:r>
          </a:p>
          <a:p>
            <a:r>
              <a:rPr lang="en-US" sz="2000" dirty="0">
                <a:solidFill>
                  <a:srgbClr val="FF6600"/>
                </a:solidFill>
                <a:latin typeface="Arial"/>
                <a:cs typeface="Arial"/>
              </a:rPr>
              <a:t>indicates end </a:t>
            </a:r>
          </a:p>
          <a:p>
            <a:r>
              <a:rPr lang="en-US" sz="2000" dirty="0">
                <a:solidFill>
                  <a:srgbClr val="FF6600"/>
                </a:solidFill>
                <a:latin typeface="Arial"/>
                <a:cs typeface="Arial"/>
              </a:rPr>
              <a:t>of message</a:t>
            </a:r>
            <a:endParaRPr lang="en-US" dirty="0">
              <a:solidFill>
                <a:srgbClr val="FF66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9780517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latin typeface="Eurostile" panose="020B0504020202050204" pitchFamily="34" charset="77"/>
                <a:cs typeface="Arial"/>
              </a:rPr>
              <a:t>HTTP/1.x message format: response</a:t>
            </a:r>
            <a:endParaRPr lang="en-US" dirty="0">
              <a:latin typeface="Eurostile" panose="020B0504020202050204" pitchFamily="34" charset="77"/>
              <a:cs typeface="Arial"/>
            </a:endParaRPr>
          </a:p>
        </p:txBody>
      </p:sp>
      <p:sp>
        <p:nvSpPr>
          <p:cNvPr id="45060" name="Text Box 4"/>
          <p:cNvSpPr txBox="1">
            <a:spLocks noChangeArrowheads="1"/>
          </p:cNvSpPr>
          <p:nvPr/>
        </p:nvSpPr>
        <p:spPr bwMode="auto">
          <a:xfrm>
            <a:off x="3075166" y="2458631"/>
            <a:ext cx="4803046" cy="25545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sz="2000" b="1" dirty="0">
                <a:latin typeface="Arial"/>
                <a:cs typeface="Arial"/>
              </a:rPr>
              <a:t>HTTP/1.0 200 OK </a:t>
            </a:r>
          </a:p>
          <a:p>
            <a:pPr algn="l"/>
            <a:r>
              <a:rPr lang="en-US" sz="2000" b="1" dirty="0">
                <a:latin typeface="Arial"/>
                <a:cs typeface="Arial"/>
              </a:rPr>
              <a:t>Date: Thu, 06 Aug 1998 12:00:15 GMT </a:t>
            </a:r>
          </a:p>
          <a:p>
            <a:pPr algn="l"/>
            <a:r>
              <a:rPr lang="en-US" sz="2000" b="1" dirty="0">
                <a:latin typeface="Arial"/>
                <a:cs typeface="Arial"/>
              </a:rPr>
              <a:t>Server: Apache/1.3.0 (Unix) </a:t>
            </a:r>
          </a:p>
          <a:p>
            <a:pPr algn="l"/>
            <a:r>
              <a:rPr lang="en-US" sz="2000" b="1" dirty="0">
                <a:latin typeface="Arial"/>
                <a:cs typeface="Arial"/>
              </a:rPr>
              <a:t>Last-Modified: Mon, 22 Jun 1998 …... </a:t>
            </a:r>
          </a:p>
          <a:p>
            <a:pPr algn="l"/>
            <a:r>
              <a:rPr lang="en-US" sz="2000" b="1" dirty="0">
                <a:latin typeface="Arial"/>
                <a:cs typeface="Arial"/>
              </a:rPr>
              <a:t>Content-Length: 6821 </a:t>
            </a:r>
          </a:p>
          <a:p>
            <a:pPr algn="l"/>
            <a:r>
              <a:rPr lang="en-US" sz="2000" b="1" dirty="0">
                <a:latin typeface="Arial"/>
                <a:cs typeface="Arial"/>
              </a:rPr>
              <a:t>Content-Type: text/html</a:t>
            </a:r>
          </a:p>
          <a:p>
            <a:pPr algn="l"/>
            <a:r>
              <a:rPr lang="en-US" sz="2000" b="1" dirty="0">
                <a:latin typeface="Arial"/>
                <a:cs typeface="Arial"/>
              </a:rPr>
              <a:t> </a:t>
            </a:r>
          </a:p>
          <a:p>
            <a:pPr algn="l"/>
            <a:r>
              <a:rPr lang="en-US" sz="2000" b="1" dirty="0">
                <a:latin typeface="Eurostile" panose="020B0504020202050204" pitchFamily="34" charset="77"/>
                <a:cs typeface="Arial"/>
              </a:rPr>
              <a:t>data data data data data ... </a:t>
            </a:r>
          </a:p>
        </p:txBody>
      </p:sp>
      <p:sp>
        <p:nvSpPr>
          <p:cNvPr id="45061" name="Text Box 5"/>
          <p:cNvSpPr txBox="1">
            <a:spLocks noChangeArrowheads="1"/>
          </p:cNvSpPr>
          <p:nvPr/>
        </p:nvSpPr>
        <p:spPr bwMode="auto">
          <a:xfrm>
            <a:off x="539552" y="1700808"/>
            <a:ext cx="1809835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rgbClr val="FF6600"/>
                </a:solidFill>
                <a:latin typeface="Arial"/>
                <a:cs typeface="Arial"/>
              </a:rPr>
              <a:t>status line</a:t>
            </a:r>
          </a:p>
          <a:p>
            <a:r>
              <a:rPr lang="en-US" sz="2000" dirty="0">
                <a:solidFill>
                  <a:srgbClr val="FF6600"/>
                </a:solidFill>
                <a:latin typeface="Arial"/>
                <a:cs typeface="Arial"/>
              </a:rPr>
              <a:t>(protocol</a:t>
            </a:r>
          </a:p>
          <a:p>
            <a:r>
              <a:rPr lang="en-US" sz="2000" dirty="0">
                <a:solidFill>
                  <a:srgbClr val="FF6600"/>
                </a:solidFill>
                <a:latin typeface="Arial"/>
                <a:cs typeface="Arial"/>
              </a:rPr>
              <a:t>status code</a:t>
            </a:r>
          </a:p>
          <a:p>
            <a:r>
              <a:rPr lang="en-US" sz="2000" dirty="0">
                <a:solidFill>
                  <a:srgbClr val="FF6600"/>
                </a:solidFill>
                <a:latin typeface="Arial"/>
                <a:cs typeface="Arial"/>
              </a:rPr>
              <a:t>status phrase)</a:t>
            </a:r>
            <a:endParaRPr lang="en-US" dirty="0">
              <a:solidFill>
                <a:srgbClr val="FF6600"/>
              </a:solidFill>
              <a:latin typeface="Arial"/>
              <a:cs typeface="Arial"/>
            </a:endParaRPr>
          </a:p>
        </p:txBody>
      </p:sp>
      <p:sp>
        <p:nvSpPr>
          <p:cNvPr id="45062" name="Line 6"/>
          <p:cNvSpPr>
            <a:spLocks noChangeShapeType="1"/>
          </p:cNvSpPr>
          <p:nvPr/>
        </p:nvSpPr>
        <p:spPr bwMode="auto">
          <a:xfrm>
            <a:off x="2081014" y="2207220"/>
            <a:ext cx="923925" cy="257175"/>
          </a:xfrm>
          <a:prstGeom prst="line">
            <a:avLst/>
          </a:prstGeom>
          <a:noFill/>
          <a:ln w="19050">
            <a:solidFill>
              <a:srgbClr val="FF66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Arial"/>
              <a:cs typeface="Arial"/>
            </a:endParaRPr>
          </a:p>
        </p:txBody>
      </p:sp>
      <p:sp>
        <p:nvSpPr>
          <p:cNvPr id="45063" name="Freeform 7"/>
          <p:cNvSpPr>
            <a:spLocks/>
          </p:cNvSpPr>
          <p:nvPr/>
        </p:nvSpPr>
        <p:spPr bwMode="auto">
          <a:xfrm>
            <a:off x="2881114" y="2569170"/>
            <a:ext cx="257175" cy="1638300"/>
          </a:xfrm>
          <a:custGeom>
            <a:avLst/>
            <a:gdLst>
              <a:gd name="T0" fmla="*/ 132 w 162"/>
              <a:gd name="T1" fmla="*/ 9 h 1428"/>
              <a:gd name="T2" fmla="*/ 0 w 162"/>
              <a:gd name="T3" fmla="*/ 0 h 1428"/>
              <a:gd name="T4" fmla="*/ 0 w 162"/>
              <a:gd name="T5" fmla="*/ 1428 h 1428"/>
              <a:gd name="T6" fmla="*/ 162 w 162"/>
              <a:gd name="T7" fmla="*/ 1425 h 14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2" h="1428">
                <a:moveTo>
                  <a:pt x="132" y="9"/>
                </a:moveTo>
                <a:lnTo>
                  <a:pt x="0" y="0"/>
                </a:lnTo>
                <a:lnTo>
                  <a:pt x="0" y="1428"/>
                </a:lnTo>
                <a:lnTo>
                  <a:pt x="162" y="1425"/>
                </a:lnTo>
              </a:path>
            </a:pathLst>
          </a:custGeom>
          <a:noFill/>
          <a:ln w="19050" cap="flat" cmpd="sng">
            <a:solidFill>
              <a:srgbClr val="FF6600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Arial"/>
              <a:cs typeface="Arial"/>
            </a:endParaRPr>
          </a:p>
        </p:txBody>
      </p:sp>
      <p:sp>
        <p:nvSpPr>
          <p:cNvPr id="45064" name="Text Box 8"/>
          <p:cNvSpPr txBox="1">
            <a:spLocks noChangeArrowheads="1"/>
          </p:cNvSpPr>
          <p:nvPr/>
        </p:nvSpPr>
        <p:spPr bwMode="auto">
          <a:xfrm>
            <a:off x="1790502" y="3310533"/>
            <a:ext cx="1011237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/>
            <a:r>
              <a:rPr lang="en-US" sz="2000">
                <a:solidFill>
                  <a:srgbClr val="FF6600"/>
                </a:solidFill>
                <a:latin typeface="Arial"/>
                <a:cs typeface="Arial"/>
              </a:rPr>
              <a:t>header</a:t>
            </a:r>
          </a:p>
          <a:p>
            <a:pPr algn="r"/>
            <a:r>
              <a:rPr lang="en-US" sz="2000">
                <a:solidFill>
                  <a:srgbClr val="FF6600"/>
                </a:solidFill>
                <a:latin typeface="Arial"/>
                <a:cs typeface="Arial"/>
              </a:rPr>
              <a:t> lines</a:t>
            </a:r>
            <a:endParaRPr lang="en-US">
              <a:solidFill>
                <a:srgbClr val="FF6600"/>
              </a:solidFill>
              <a:latin typeface="Arial"/>
              <a:cs typeface="Arial"/>
            </a:endParaRPr>
          </a:p>
        </p:txBody>
      </p:sp>
      <p:sp>
        <p:nvSpPr>
          <p:cNvPr id="45065" name="Line 9"/>
          <p:cNvSpPr>
            <a:spLocks noChangeShapeType="1"/>
          </p:cNvSpPr>
          <p:nvPr/>
        </p:nvSpPr>
        <p:spPr bwMode="auto">
          <a:xfrm flipV="1">
            <a:off x="1976239" y="4674195"/>
            <a:ext cx="923925" cy="257175"/>
          </a:xfrm>
          <a:prstGeom prst="line">
            <a:avLst/>
          </a:prstGeom>
          <a:noFill/>
          <a:ln w="19050">
            <a:solidFill>
              <a:srgbClr val="FF66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Arial"/>
              <a:cs typeface="Arial"/>
            </a:endParaRPr>
          </a:p>
        </p:txBody>
      </p:sp>
      <p:sp>
        <p:nvSpPr>
          <p:cNvPr id="45066" name="Text Box 10"/>
          <p:cNvSpPr txBox="1">
            <a:spLocks noChangeArrowheads="1"/>
          </p:cNvSpPr>
          <p:nvPr/>
        </p:nvSpPr>
        <p:spPr bwMode="auto">
          <a:xfrm>
            <a:off x="623689" y="4653558"/>
            <a:ext cx="1325428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>
                <a:solidFill>
                  <a:srgbClr val="FF6600"/>
                </a:solidFill>
                <a:latin typeface="Arial"/>
                <a:cs typeface="Arial"/>
              </a:rPr>
              <a:t>data, e.g., </a:t>
            </a:r>
          </a:p>
          <a:p>
            <a:r>
              <a:rPr lang="en-US" sz="2000">
                <a:solidFill>
                  <a:srgbClr val="FF6600"/>
                </a:solidFill>
                <a:latin typeface="Arial"/>
                <a:cs typeface="Arial"/>
              </a:rPr>
              <a:t>requested</a:t>
            </a:r>
          </a:p>
          <a:p>
            <a:r>
              <a:rPr lang="en-US" sz="2000">
                <a:solidFill>
                  <a:srgbClr val="FF6600"/>
                </a:solidFill>
                <a:latin typeface="Arial"/>
                <a:cs typeface="Arial"/>
              </a:rPr>
              <a:t>html file</a:t>
            </a:r>
            <a:endParaRPr lang="en-US">
              <a:solidFill>
                <a:srgbClr val="FF66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6085121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latin typeface="Eurostile" panose="020B0504020202050204" pitchFamily="34" charset="77"/>
                <a:cs typeface="Arial"/>
              </a:rPr>
              <a:t>HTTP/1.x response status code examples</a:t>
            </a:r>
            <a:endParaRPr lang="en-US" dirty="0">
              <a:latin typeface="Eurostile" panose="020B0504020202050204" pitchFamily="34" charset="77"/>
              <a:cs typeface="Arial"/>
            </a:endParaRPr>
          </a:p>
        </p:txBody>
      </p:sp>
      <p:sp>
        <p:nvSpPr>
          <p:cNvPr id="4710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buFont typeface="ZapfDingbats" charset="0"/>
              <a:buNone/>
            </a:pPr>
            <a:r>
              <a:rPr lang="en-US" sz="2400" b="1" dirty="0">
                <a:latin typeface="Eurostile" panose="020B0504020202050204" pitchFamily="34" charset="77"/>
                <a:cs typeface="Arial"/>
              </a:rPr>
              <a:t>200 OK</a:t>
            </a:r>
            <a:endParaRPr lang="en-US" sz="2400" dirty="0">
              <a:latin typeface="Eurostile" panose="020B0504020202050204" pitchFamily="34" charset="77"/>
              <a:cs typeface="Arial"/>
            </a:endParaRPr>
          </a:p>
          <a:p>
            <a:pPr lvl="1"/>
            <a:r>
              <a:rPr lang="en-US" sz="2000" dirty="0">
                <a:latin typeface="Eurostile" panose="020B0504020202050204" pitchFamily="34" charset="77"/>
                <a:cs typeface="Arial"/>
              </a:rPr>
              <a:t>request succeeded, requested object later in this message</a:t>
            </a:r>
          </a:p>
          <a:p>
            <a:pPr>
              <a:buFont typeface="ZapfDingbats" charset="0"/>
              <a:buNone/>
            </a:pPr>
            <a:r>
              <a:rPr lang="en-US" sz="2400" b="1" dirty="0">
                <a:latin typeface="Eurostile" panose="020B0504020202050204" pitchFamily="34" charset="77"/>
                <a:cs typeface="Arial"/>
              </a:rPr>
              <a:t>301 Moved Permanently</a:t>
            </a:r>
            <a:endParaRPr lang="en-US" sz="2400" dirty="0">
              <a:latin typeface="Eurostile" panose="020B0504020202050204" pitchFamily="34" charset="77"/>
              <a:cs typeface="Arial"/>
            </a:endParaRPr>
          </a:p>
          <a:p>
            <a:pPr lvl="1"/>
            <a:r>
              <a:rPr lang="en-US" sz="2000" dirty="0">
                <a:latin typeface="Eurostile" panose="020B0504020202050204" pitchFamily="34" charset="77"/>
                <a:cs typeface="Arial"/>
              </a:rPr>
              <a:t>requested object moved, new location specified later in this message (Location:)</a:t>
            </a:r>
          </a:p>
          <a:p>
            <a:pPr>
              <a:buFont typeface="ZapfDingbats" charset="0"/>
              <a:buNone/>
            </a:pPr>
            <a:r>
              <a:rPr lang="en-US" sz="2400" b="1" dirty="0">
                <a:latin typeface="Eurostile" panose="020B0504020202050204" pitchFamily="34" charset="77"/>
                <a:cs typeface="Arial"/>
              </a:rPr>
              <a:t>400 Bad Request</a:t>
            </a:r>
            <a:endParaRPr lang="en-US" sz="2400" dirty="0">
              <a:latin typeface="Eurostile" panose="020B0504020202050204" pitchFamily="34" charset="77"/>
              <a:cs typeface="Arial"/>
            </a:endParaRPr>
          </a:p>
          <a:p>
            <a:pPr lvl="1"/>
            <a:r>
              <a:rPr lang="en-US" sz="2000" dirty="0">
                <a:latin typeface="Eurostile" panose="020B0504020202050204" pitchFamily="34" charset="77"/>
                <a:cs typeface="Arial"/>
              </a:rPr>
              <a:t>request message not understood by server</a:t>
            </a:r>
          </a:p>
          <a:p>
            <a:pPr>
              <a:buFont typeface="ZapfDingbats" charset="0"/>
              <a:buNone/>
            </a:pPr>
            <a:r>
              <a:rPr lang="en-US" sz="2400" b="1" dirty="0">
                <a:latin typeface="Eurostile" panose="020B0504020202050204" pitchFamily="34" charset="77"/>
                <a:cs typeface="Arial"/>
              </a:rPr>
              <a:t>404 Not Found</a:t>
            </a:r>
            <a:endParaRPr lang="en-US" sz="2400" dirty="0">
              <a:latin typeface="Eurostile" panose="020B0504020202050204" pitchFamily="34" charset="77"/>
              <a:cs typeface="Arial"/>
            </a:endParaRPr>
          </a:p>
          <a:p>
            <a:pPr lvl="1"/>
            <a:r>
              <a:rPr lang="en-US" sz="2000" dirty="0">
                <a:latin typeface="Eurostile" panose="020B0504020202050204" pitchFamily="34" charset="77"/>
                <a:cs typeface="Arial"/>
              </a:rPr>
              <a:t>requested document not found on this server</a:t>
            </a:r>
          </a:p>
          <a:p>
            <a:pPr>
              <a:buFont typeface="ZapfDingbats" charset="0"/>
              <a:buNone/>
            </a:pPr>
            <a:r>
              <a:rPr lang="en-US" sz="2400" b="1" dirty="0">
                <a:latin typeface="Eurostile" panose="020B0504020202050204" pitchFamily="34" charset="77"/>
                <a:cs typeface="Arial"/>
              </a:rPr>
              <a:t>505 HTTP Version Not Supported</a:t>
            </a:r>
            <a:endParaRPr lang="en-US" sz="2400" dirty="0">
              <a:latin typeface="Eurostile" panose="020B0504020202050204" pitchFamily="34" charset="77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7710090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>
                <a:latin typeface="Eurostile" panose="020B0504020202050204" pitchFamily="34" charset="77"/>
                <a:cs typeface="Arial"/>
              </a:rPr>
              <a:t>Trying out HTTP/1.x (client side) for yourself</a:t>
            </a:r>
            <a:endParaRPr lang="en-US" dirty="0">
              <a:latin typeface="Eurostile" panose="020B0504020202050204" pitchFamily="34" charset="77"/>
              <a:cs typeface="Arial"/>
            </a:endParaRPr>
          </a:p>
        </p:txBody>
      </p:sp>
      <p:sp>
        <p:nvSpPr>
          <p:cNvPr id="4813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buFont typeface="ZapfDingbats" charset="0"/>
              <a:buNone/>
            </a:pPr>
            <a:r>
              <a:rPr lang="en-US" sz="2000" dirty="0">
                <a:latin typeface="Arial"/>
                <a:cs typeface="Arial"/>
              </a:rPr>
              <a:t>1. Telnet to your favorite Web server:</a:t>
            </a:r>
          </a:p>
          <a:p>
            <a:pPr lvl="2">
              <a:buFontTx/>
              <a:buNone/>
            </a:pPr>
            <a:endParaRPr lang="en-US" dirty="0">
              <a:latin typeface="Arial"/>
              <a:cs typeface="Arial"/>
            </a:endParaRPr>
          </a:p>
        </p:txBody>
      </p:sp>
      <p:sp>
        <p:nvSpPr>
          <p:cNvPr id="48133" name="Text Box 5"/>
          <p:cNvSpPr txBox="1">
            <a:spLocks noChangeArrowheads="1"/>
          </p:cNvSpPr>
          <p:nvPr/>
        </p:nvSpPr>
        <p:spPr bwMode="auto">
          <a:xfrm>
            <a:off x="3732062" y="1628800"/>
            <a:ext cx="4960012" cy="92333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sz="1800" dirty="0">
                <a:latin typeface="Eurostile" panose="020B0504020202050204" pitchFamily="34" charset="77"/>
                <a:cs typeface="Arial"/>
              </a:rPr>
              <a:t>Opens TCP connection to port 80</a:t>
            </a:r>
          </a:p>
          <a:p>
            <a:pPr algn="l"/>
            <a:r>
              <a:rPr lang="en-US" sz="1800" dirty="0">
                <a:latin typeface="Eurostile" panose="020B0504020202050204" pitchFamily="34" charset="77"/>
                <a:cs typeface="Arial"/>
              </a:rPr>
              <a:t>(default HTTP server port) at </a:t>
            </a:r>
            <a:r>
              <a:rPr lang="en-US" sz="1800" dirty="0" err="1">
                <a:latin typeface="Eurostile" panose="020B0504020202050204" pitchFamily="34" charset="77"/>
                <a:cs typeface="Arial"/>
              </a:rPr>
              <a:t>www.aftenposten.no</a:t>
            </a:r>
            <a:r>
              <a:rPr lang="en-US" sz="1800" dirty="0">
                <a:latin typeface="Eurostile" panose="020B0504020202050204" pitchFamily="34" charset="77"/>
                <a:cs typeface="Arial"/>
              </a:rPr>
              <a:t>.</a:t>
            </a:r>
          </a:p>
          <a:p>
            <a:pPr algn="l"/>
            <a:r>
              <a:rPr lang="en-US" sz="1800" dirty="0">
                <a:latin typeface="Eurostile" panose="020B0504020202050204" pitchFamily="34" charset="77"/>
                <a:cs typeface="Arial"/>
              </a:rPr>
              <a:t>Anything typed in will be sent via this connection.</a:t>
            </a:r>
            <a:endParaRPr lang="en-US" dirty="0">
              <a:latin typeface="Eurostile" panose="020B0504020202050204" pitchFamily="34" charset="77"/>
              <a:cs typeface="Arial"/>
            </a:endParaRPr>
          </a:p>
        </p:txBody>
      </p:sp>
      <p:sp>
        <p:nvSpPr>
          <p:cNvPr id="48134" name="Text Box 6"/>
          <p:cNvSpPr txBox="1">
            <a:spLocks noChangeArrowheads="1"/>
          </p:cNvSpPr>
          <p:nvPr/>
        </p:nvSpPr>
        <p:spPr bwMode="auto">
          <a:xfrm>
            <a:off x="357114" y="1663725"/>
            <a:ext cx="3207929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800" b="1" dirty="0">
                <a:solidFill>
                  <a:srgbClr val="FF0000"/>
                </a:solidFill>
                <a:latin typeface="Eurostile" panose="020B0504020202050204" pitchFamily="34" charset="77"/>
                <a:cs typeface="Arial"/>
              </a:rPr>
              <a:t>telnet </a:t>
            </a:r>
            <a:r>
              <a:rPr lang="en-US" sz="1800" b="1" dirty="0" err="1">
                <a:solidFill>
                  <a:srgbClr val="FF0000"/>
                </a:solidFill>
                <a:latin typeface="Eurostile" panose="020B0504020202050204" pitchFamily="34" charset="77"/>
                <a:cs typeface="Arial"/>
              </a:rPr>
              <a:t>www.aftenposten.no</a:t>
            </a:r>
            <a:r>
              <a:rPr lang="en-US" sz="1800" b="1" dirty="0">
                <a:solidFill>
                  <a:srgbClr val="FF0000"/>
                </a:solidFill>
                <a:latin typeface="Eurostile" panose="020B0504020202050204" pitchFamily="34" charset="77"/>
                <a:cs typeface="Arial"/>
              </a:rPr>
              <a:t> 80</a:t>
            </a:r>
            <a:endParaRPr lang="en-US" sz="2800" dirty="0">
              <a:latin typeface="Eurostile" panose="020B0504020202050204" pitchFamily="34" charset="77"/>
              <a:cs typeface="Arial"/>
            </a:endParaRPr>
          </a:p>
        </p:txBody>
      </p:sp>
      <p:sp>
        <p:nvSpPr>
          <p:cNvPr id="48135" name="Rectangle 7"/>
          <p:cNvSpPr>
            <a:spLocks noChangeArrowheads="1"/>
          </p:cNvSpPr>
          <p:nvPr/>
        </p:nvSpPr>
        <p:spPr bwMode="auto">
          <a:xfrm>
            <a:off x="323528" y="2820233"/>
            <a:ext cx="8096250" cy="466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l">
              <a:spcBef>
                <a:spcPct val="20000"/>
              </a:spcBef>
              <a:buClr>
                <a:schemeClr val="accent2"/>
              </a:buClr>
              <a:buSzPct val="85000"/>
              <a:buFont typeface="ZapfDingbats" charset="0"/>
              <a:buNone/>
            </a:pPr>
            <a:r>
              <a:rPr lang="en-US" dirty="0">
                <a:latin typeface="Eurostile" panose="020B0504020202050204" pitchFamily="34" charset="77"/>
                <a:cs typeface="Arial"/>
              </a:rPr>
              <a:t>2. Type in a GET request:</a:t>
            </a:r>
          </a:p>
          <a:p>
            <a:pPr marL="1143000" lvl="2" indent="-228600" algn="l">
              <a:spcBef>
                <a:spcPct val="20000"/>
              </a:spcBef>
            </a:pPr>
            <a:endParaRPr lang="en-US" sz="1800" dirty="0">
              <a:latin typeface="Eurostile" panose="020B0504020202050204" pitchFamily="34" charset="77"/>
              <a:cs typeface="Arial"/>
            </a:endParaRPr>
          </a:p>
        </p:txBody>
      </p:sp>
      <p:sp>
        <p:nvSpPr>
          <p:cNvPr id="48136" name="Text Box 8"/>
          <p:cNvSpPr txBox="1">
            <a:spLocks noChangeArrowheads="1"/>
          </p:cNvSpPr>
          <p:nvPr/>
        </p:nvSpPr>
        <p:spPr bwMode="auto">
          <a:xfrm>
            <a:off x="501893" y="3246333"/>
            <a:ext cx="1672253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600" b="1" dirty="0">
                <a:solidFill>
                  <a:srgbClr val="FF0000"/>
                </a:solidFill>
                <a:latin typeface="Eurostile" panose="020B0504020202050204" pitchFamily="34" charset="77"/>
                <a:cs typeface="Arial"/>
              </a:rPr>
              <a:t>GET / HTTP/1.1</a:t>
            </a:r>
            <a:endParaRPr lang="en-US" sz="2800" dirty="0">
              <a:latin typeface="Eurostile" panose="020B0504020202050204" pitchFamily="34" charset="77"/>
              <a:cs typeface="Arial"/>
            </a:endParaRPr>
          </a:p>
        </p:txBody>
      </p:sp>
      <p:sp>
        <p:nvSpPr>
          <p:cNvPr id="48139" name="Text Box 11"/>
          <p:cNvSpPr txBox="1">
            <a:spLocks noChangeArrowheads="1"/>
          </p:cNvSpPr>
          <p:nvPr/>
        </p:nvSpPr>
        <p:spPr bwMode="auto">
          <a:xfrm>
            <a:off x="4242609" y="2720791"/>
            <a:ext cx="3533340" cy="147732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sz="1800" dirty="0">
                <a:latin typeface="Eurostile" panose="020B0504020202050204" pitchFamily="34" charset="77"/>
                <a:cs typeface="Arial"/>
              </a:rPr>
              <a:t>By typing this in (hit carriage</a:t>
            </a:r>
          </a:p>
          <a:p>
            <a:pPr algn="l"/>
            <a:r>
              <a:rPr lang="en-US" sz="1800" dirty="0">
                <a:latin typeface="Eurostile" panose="020B0504020202050204" pitchFamily="34" charset="77"/>
                <a:cs typeface="Arial"/>
              </a:rPr>
              <a:t>return once), you send</a:t>
            </a:r>
          </a:p>
          <a:p>
            <a:pPr algn="l"/>
            <a:r>
              <a:rPr lang="en-US" sz="1800" dirty="0">
                <a:latin typeface="Eurostile" panose="020B0504020202050204" pitchFamily="34" charset="77"/>
                <a:cs typeface="Arial"/>
              </a:rPr>
              <a:t>this minimal (but complete) </a:t>
            </a:r>
          </a:p>
          <a:p>
            <a:pPr algn="l"/>
            <a:r>
              <a:rPr lang="en-US" sz="1800" dirty="0">
                <a:latin typeface="Eurostile" panose="020B0504020202050204" pitchFamily="34" charset="77"/>
                <a:cs typeface="Arial"/>
              </a:rPr>
              <a:t>GET request for the root document</a:t>
            </a:r>
            <a:br>
              <a:rPr lang="en-US" sz="1800" dirty="0">
                <a:latin typeface="Eurostile" panose="020B0504020202050204" pitchFamily="34" charset="77"/>
                <a:cs typeface="Arial"/>
              </a:rPr>
            </a:br>
            <a:r>
              <a:rPr lang="en-US" sz="1800" dirty="0">
                <a:latin typeface="Eurostile" panose="020B0504020202050204" pitchFamily="34" charset="77"/>
                <a:cs typeface="Arial"/>
              </a:rPr>
              <a:t>to the HTTP server</a:t>
            </a:r>
            <a:endParaRPr lang="en-US" dirty="0">
              <a:latin typeface="Eurostile" panose="020B0504020202050204" pitchFamily="34" charset="77"/>
              <a:cs typeface="Arial"/>
            </a:endParaRPr>
          </a:p>
        </p:txBody>
      </p:sp>
      <p:sp>
        <p:nvSpPr>
          <p:cNvPr id="48142" name="Rectangle 14"/>
          <p:cNvSpPr>
            <a:spLocks noChangeArrowheads="1"/>
          </p:cNvSpPr>
          <p:nvPr/>
        </p:nvSpPr>
        <p:spPr bwMode="auto">
          <a:xfrm>
            <a:off x="323528" y="4649033"/>
            <a:ext cx="4642098" cy="466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l">
              <a:spcBef>
                <a:spcPct val="20000"/>
              </a:spcBef>
              <a:buClr>
                <a:schemeClr val="accent2"/>
              </a:buClr>
              <a:buSzPct val="85000"/>
              <a:buFont typeface="ZapfDingbats" charset="0"/>
              <a:buNone/>
            </a:pPr>
            <a:r>
              <a:rPr lang="en-US" dirty="0">
                <a:latin typeface="Eurostile" panose="020B0504020202050204" pitchFamily="34" charset="77"/>
                <a:cs typeface="Arial"/>
              </a:rPr>
              <a:t>3. Quickly: type in the host header:</a:t>
            </a:r>
          </a:p>
        </p:txBody>
      </p:sp>
      <p:sp>
        <p:nvSpPr>
          <p:cNvPr id="14" name="Text Box 11"/>
          <p:cNvSpPr txBox="1">
            <a:spLocks noChangeArrowheads="1"/>
          </p:cNvSpPr>
          <p:nvPr/>
        </p:nvSpPr>
        <p:spPr bwMode="auto">
          <a:xfrm>
            <a:off x="4928339" y="4304967"/>
            <a:ext cx="3825086" cy="147732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sz="1800" dirty="0">
                <a:latin typeface="Eurostile" panose="020B0504020202050204" pitchFamily="34" charset="77"/>
                <a:cs typeface="Arial"/>
              </a:rPr>
              <a:t>Servers can be multi-homed (multiple</a:t>
            </a:r>
            <a:br>
              <a:rPr lang="en-US" sz="1800" dirty="0">
                <a:latin typeface="Eurostile" panose="020B0504020202050204" pitchFamily="34" charset="77"/>
                <a:cs typeface="Arial"/>
              </a:rPr>
            </a:br>
            <a:r>
              <a:rPr lang="en-US" sz="1800" dirty="0">
                <a:latin typeface="Eurostile" panose="020B0504020202050204" pitchFamily="34" charset="77"/>
                <a:cs typeface="Arial"/>
              </a:rPr>
              <a:t>different web sites on physical server),</a:t>
            </a:r>
            <a:br>
              <a:rPr lang="en-US" sz="1800" dirty="0">
                <a:latin typeface="Eurostile" panose="020B0504020202050204" pitchFamily="34" charset="77"/>
                <a:cs typeface="Arial"/>
              </a:rPr>
            </a:br>
            <a:r>
              <a:rPr lang="en-US" sz="1800" dirty="0">
                <a:latin typeface="Eurostile" panose="020B0504020202050204" pitchFamily="34" charset="77"/>
                <a:cs typeface="Arial"/>
              </a:rPr>
              <a:t>and so the client must specify which</a:t>
            </a:r>
            <a:br>
              <a:rPr lang="en-US" sz="1800" dirty="0">
                <a:latin typeface="Eurostile" panose="020B0504020202050204" pitchFamily="34" charset="77"/>
                <a:cs typeface="Arial"/>
              </a:rPr>
            </a:br>
            <a:r>
              <a:rPr lang="en-US" sz="1800" dirty="0">
                <a:latin typeface="Eurostile" panose="020B0504020202050204" pitchFamily="34" charset="77"/>
                <a:cs typeface="Arial"/>
              </a:rPr>
              <a:t>host it wants. Else, a server would</a:t>
            </a:r>
            <a:br>
              <a:rPr lang="en-US" sz="1800" dirty="0">
                <a:latin typeface="Eurostile" panose="020B0504020202050204" pitchFamily="34" charset="77"/>
                <a:cs typeface="Arial"/>
              </a:rPr>
            </a:br>
            <a:r>
              <a:rPr lang="en-US" sz="1800" dirty="0">
                <a:latin typeface="Eurostile" panose="020B0504020202050204" pitchFamily="34" charset="77"/>
                <a:cs typeface="Arial"/>
              </a:rPr>
              <a:t>often return an error message.</a:t>
            </a:r>
            <a:endParaRPr lang="en-US" dirty="0">
              <a:latin typeface="Eurostile" panose="020B0504020202050204" pitchFamily="34" charset="77"/>
              <a:cs typeface="Arial"/>
            </a:endParaRPr>
          </a:p>
        </p:txBody>
      </p:sp>
      <p:sp>
        <p:nvSpPr>
          <p:cNvPr id="15" name="Text Box 8"/>
          <p:cNvSpPr txBox="1">
            <a:spLocks noChangeArrowheads="1"/>
          </p:cNvSpPr>
          <p:nvPr/>
        </p:nvSpPr>
        <p:spPr bwMode="auto">
          <a:xfrm>
            <a:off x="472835" y="5046533"/>
            <a:ext cx="2513830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600" b="1" dirty="0">
                <a:solidFill>
                  <a:srgbClr val="FF0000"/>
                </a:solidFill>
                <a:latin typeface="Eurostile" panose="020B0504020202050204" pitchFamily="34" charset="77"/>
                <a:cs typeface="Arial"/>
              </a:rPr>
              <a:t>Host: </a:t>
            </a:r>
            <a:r>
              <a:rPr lang="en-US" sz="1600" b="1" dirty="0" err="1">
                <a:solidFill>
                  <a:srgbClr val="FF0000"/>
                </a:solidFill>
                <a:latin typeface="Eurostile" panose="020B0504020202050204" pitchFamily="34" charset="77"/>
                <a:cs typeface="Arial"/>
              </a:rPr>
              <a:t>www.aftenposten.no</a:t>
            </a:r>
            <a:endParaRPr lang="en-US" sz="2800" dirty="0">
              <a:latin typeface="Eurostile" panose="020B0504020202050204" pitchFamily="34" charset="77"/>
              <a:cs typeface="Arial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57114" y="5886241"/>
            <a:ext cx="45736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Eurostile" panose="020B0504020202050204" pitchFamily="34" charset="77"/>
                <a:cs typeface="Arial"/>
              </a:rPr>
              <a:t>4. Hit carriage return twice and see the result</a:t>
            </a:r>
            <a:endParaRPr lang="en-US" dirty="0">
              <a:latin typeface="Eurostile" panose="020B0504020202050204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48732529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>
                <a:latin typeface="Eurostile" panose="020B0504020202050204" pitchFamily="34" charset="77"/>
                <a:cs typeface="Arial"/>
              </a:rPr>
              <a:t>Cookies: keeping </a:t>
            </a:r>
            <a:r>
              <a:rPr lang="ja-JP" altLang="en-US" sz="3200">
                <a:latin typeface="Eurostile" panose="020B0504020202050204" pitchFamily="34" charset="77"/>
                <a:cs typeface="Arial"/>
              </a:rPr>
              <a:t>“</a:t>
            </a:r>
            <a:r>
              <a:rPr lang="en-US" sz="3200" dirty="0">
                <a:latin typeface="Eurostile" panose="020B0504020202050204" pitchFamily="34" charset="77"/>
                <a:cs typeface="Arial"/>
              </a:rPr>
              <a:t>state</a:t>
            </a:r>
            <a:r>
              <a:rPr lang="ja-JP" altLang="en-US" sz="3200">
                <a:latin typeface="Eurostile" panose="020B0504020202050204" pitchFamily="34" charset="77"/>
                <a:cs typeface="Arial"/>
              </a:rPr>
              <a:t>”</a:t>
            </a:r>
            <a:endParaRPr lang="en-US" dirty="0">
              <a:latin typeface="Eurostile" panose="020B0504020202050204" pitchFamily="34" charset="77"/>
              <a:cs typeface="Arial"/>
            </a:endParaRPr>
          </a:p>
        </p:txBody>
      </p:sp>
      <p:sp>
        <p:nvSpPr>
          <p:cNvPr id="50179" name="Rectangle 3"/>
          <p:cNvSpPr>
            <a:spLocks noGrp="1" noChangeArrowheads="1"/>
          </p:cNvSpPr>
          <p:nvPr>
            <p:ph idx="1"/>
          </p:nvPr>
        </p:nvSpPr>
        <p:spPr>
          <a:xfrm>
            <a:off x="0" y="866775"/>
            <a:ext cx="4067944" cy="5648325"/>
          </a:xfrm>
        </p:spPr>
        <p:txBody>
          <a:bodyPr/>
          <a:lstStyle/>
          <a:p>
            <a:r>
              <a:rPr lang="en-US" sz="2000" dirty="0">
                <a:latin typeface="Eurostile" panose="020B0504020202050204" pitchFamily="34" charset="77"/>
                <a:cs typeface="Arial"/>
              </a:rPr>
              <a:t>server-generated  # , server-remembered #, later used for:</a:t>
            </a:r>
          </a:p>
          <a:p>
            <a:pPr lvl="1"/>
            <a:r>
              <a:rPr lang="en-US" sz="2000" dirty="0">
                <a:latin typeface="Eurostile" panose="020B0504020202050204" pitchFamily="34" charset="77"/>
                <a:cs typeface="Arial"/>
              </a:rPr>
              <a:t>authentication</a:t>
            </a:r>
          </a:p>
          <a:p>
            <a:pPr lvl="1"/>
            <a:r>
              <a:rPr lang="en-US" sz="2000" dirty="0">
                <a:latin typeface="Eurostile" panose="020B0504020202050204" pitchFamily="34" charset="77"/>
                <a:cs typeface="Arial"/>
              </a:rPr>
              <a:t>remembering user preferences, previous choices</a:t>
            </a:r>
            <a:endParaRPr lang="en-US" sz="1800" dirty="0">
              <a:latin typeface="Eurostile" panose="020B0504020202050204" pitchFamily="34" charset="77"/>
              <a:cs typeface="Arial"/>
            </a:endParaRPr>
          </a:p>
          <a:p>
            <a:r>
              <a:rPr lang="en-US" sz="2000" dirty="0">
                <a:latin typeface="Eurostile" panose="020B0504020202050204" pitchFamily="34" charset="77"/>
                <a:cs typeface="Arial"/>
              </a:rPr>
              <a:t>server sends </a:t>
            </a:r>
            <a:r>
              <a:rPr lang="ja-JP" altLang="en-US" sz="2000" dirty="0">
                <a:latin typeface="Eurostile" panose="020B0504020202050204" pitchFamily="34" charset="77"/>
                <a:cs typeface="Arial"/>
              </a:rPr>
              <a:t>“</a:t>
            </a:r>
            <a:r>
              <a:rPr lang="en-US" sz="2000" dirty="0">
                <a:latin typeface="Eurostile" panose="020B0504020202050204" pitchFamily="34" charset="77"/>
                <a:cs typeface="Arial"/>
              </a:rPr>
              <a:t>cookie</a:t>
            </a:r>
            <a:r>
              <a:rPr lang="ja-JP" altLang="en-US" sz="2000" dirty="0">
                <a:latin typeface="Eurostile" panose="020B0504020202050204" pitchFamily="34" charset="77"/>
                <a:cs typeface="Arial"/>
              </a:rPr>
              <a:t>”</a:t>
            </a:r>
            <a:r>
              <a:rPr lang="en-US" sz="2000" dirty="0">
                <a:latin typeface="Eurostile" panose="020B0504020202050204" pitchFamily="34" charset="77"/>
                <a:cs typeface="Arial"/>
              </a:rPr>
              <a:t> to client in response </a:t>
            </a:r>
            <a:r>
              <a:rPr lang="en-US" sz="2000" dirty="0" err="1">
                <a:latin typeface="Eurostile" panose="020B0504020202050204" pitchFamily="34" charset="77"/>
                <a:cs typeface="Arial"/>
              </a:rPr>
              <a:t>msg</a:t>
            </a:r>
            <a:endParaRPr lang="en-US" sz="2000" dirty="0">
              <a:solidFill>
                <a:srgbClr val="FF0000"/>
              </a:solidFill>
              <a:latin typeface="Eurostile" panose="020B0504020202050204" pitchFamily="34" charset="77"/>
              <a:cs typeface="Arial"/>
            </a:endParaRPr>
          </a:p>
          <a:p>
            <a:pPr lvl="1">
              <a:buFont typeface="ZapfDingbats" charset="0"/>
              <a:buNone/>
            </a:pPr>
            <a:r>
              <a:rPr lang="en-US" sz="1800" b="1" dirty="0">
                <a:latin typeface="Eurostile" panose="020B0504020202050204" pitchFamily="34" charset="77"/>
                <a:cs typeface="Arial"/>
              </a:rPr>
              <a:t>Set-cookie: 1678453</a:t>
            </a:r>
            <a:endParaRPr lang="en-US" sz="1800" dirty="0">
              <a:solidFill>
                <a:srgbClr val="FF0000"/>
              </a:solidFill>
              <a:latin typeface="Eurostile" panose="020B0504020202050204" pitchFamily="34" charset="77"/>
              <a:cs typeface="Arial"/>
            </a:endParaRPr>
          </a:p>
          <a:p>
            <a:r>
              <a:rPr lang="en-US" sz="2000" dirty="0">
                <a:latin typeface="Eurostile" panose="020B0504020202050204" pitchFamily="34" charset="77"/>
                <a:cs typeface="Arial"/>
              </a:rPr>
              <a:t>client presents cookie in later requests</a:t>
            </a:r>
          </a:p>
          <a:p>
            <a:pPr lvl="1">
              <a:buFont typeface="ZapfDingbats" charset="0"/>
              <a:buNone/>
            </a:pPr>
            <a:r>
              <a:rPr lang="en-US" sz="1800" b="1" dirty="0">
                <a:latin typeface="Eurostile" panose="020B0504020202050204" pitchFamily="34" charset="77"/>
                <a:cs typeface="Arial"/>
              </a:rPr>
              <a:t>cookie: 1678453</a:t>
            </a:r>
          </a:p>
          <a:p>
            <a:endParaRPr lang="en-US" sz="2000" dirty="0">
              <a:latin typeface="Eurostile" panose="020B0504020202050204" pitchFamily="34" charset="77"/>
              <a:cs typeface="Arial"/>
            </a:endParaRPr>
          </a:p>
        </p:txBody>
      </p:sp>
      <p:sp>
        <p:nvSpPr>
          <p:cNvPr id="50180" name="Line 4"/>
          <p:cNvSpPr>
            <a:spLocks noChangeShapeType="1"/>
          </p:cNvSpPr>
          <p:nvPr/>
        </p:nvSpPr>
        <p:spPr bwMode="auto">
          <a:xfrm>
            <a:off x="4578894" y="2068984"/>
            <a:ext cx="3305175" cy="3810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Arial"/>
              <a:cs typeface="Arial"/>
            </a:endParaRPr>
          </a:p>
        </p:txBody>
      </p:sp>
      <p:sp>
        <p:nvSpPr>
          <p:cNvPr id="50181" name="Text Box 5"/>
          <p:cNvSpPr txBox="1">
            <a:spLocks noChangeArrowheads="1"/>
          </p:cNvSpPr>
          <p:nvPr/>
        </p:nvSpPr>
        <p:spPr bwMode="auto">
          <a:xfrm>
            <a:off x="4188369" y="1484784"/>
            <a:ext cx="783413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u="sng">
                <a:latin typeface="Arial"/>
                <a:cs typeface="Arial"/>
              </a:rPr>
              <a:t>client</a:t>
            </a:r>
            <a:endParaRPr lang="en-US">
              <a:latin typeface="Arial"/>
              <a:cs typeface="Arial"/>
            </a:endParaRPr>
          </a:p>
        </p:txBody>
      </p:sp>
      <p:sp>
        <p:nvSpPr>
          <p:cNvPr id="50182" name="Text Box 6"/>
          <p:cNvSpPr txBox="1">
            <a:spLocks noChangeArrowheads="1"/>
          </p:cNvSpPr>
          <p:nvPr/>
        </p:nvSpPr>
        <p:spPr bwMode="auto">
          <a:xfrm>
            <a:off x="7633244" y="1505422"/>
            <a:ext cx="902811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u="sng">
                <a:latin typeface="Arial"/>
                <a:cs typeface="Arial"/>
              </a:rPr>
              <a:t>server</a:t>
            </a:r>
            <a:endParaRPr lang="en-US">
              <a:latin typeface="Arial"/>
              <a:cs typeface="Arial"/>
            </a:endParaRPr>
          </a:p>
        </p:txBody>
      </p:sp>
      <p:sp>
        <p:nvSpPr>
          <p:cNvPr id="50183" name="Rectangle 7"/>
          <p:cNvSpPr>
            <a:spLocks noChangeArrowheads="1"/>
          </p:cNvSpPr>
          <p:nvPr/>
        </p:nvSpPr>
        <p:spPr bwMode="auto">
          <a:xfrm>
            <a:off x="4817019" y="2068984"/>
            <a:ext cx="2686050" cy="3143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Arial"/>
              <a:cs typeface="Arial"/>
            </a:endParaRPr>
          </a:p>
        </p:txBody>
      </p:sp>
      <p:sp>
        <p:nvSpPr>
          <p:cNvPr id="50184" name="Text Box 8"/>
          <p:cNvSpPr txBox="1">
            <a:spLocks noChangeArrowheads="1"/>
          </p:cNvSpPr>
          <p:nvPr/>
        </p:nvSpPr>
        <p:spPr bwMode="auto">
          <a:xfrm>
            <a:off x="4823369" y="2053109"/>
            <a:ext cx="2681288" cy="3762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1800" dirty="0">
                <a:latin typeface="Arial"/>
                <a:cs typeface="Arial"/>
              </a:rPr>
              <a:t>usual http request </a:t>
            </a:r>
            <a:r>
              <a:rPr lang="en-US" sz="1800" dirty="0" err="1">
                <a:latin typeface="Arial"/>
                <a:cs typeface="Arial"/>
              </a:rPr>
              <a:t>msg</a:t>
            </a:r>
            <a:endParaRPr lang="en-US" dirty="0">
              <a:latin typeface="Arial"/>
              <a:cs typeface="Arial"/>
            </a:endParaRPr>
          </a:p>
        </p:txBody>
      </p:sp>
      <p:sp>
        <p:nvSpPr>
          <p:cNvPr id="50185" name="Line 9"/>
          <p:cNvSpPr>
            <a:spLocks noChangeShapeType="1"/>
          </p:cNvSpPr>
          <p:nvPr/>
        </p:nvSpPr>
        <p:spPr bwMode="auto">
          <a:xfrm flipH="1">
            <a:off x="4607469" y="2516659"/>
            <a:ext cx="3305175" cy="3810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Arial"/>
              <a:cs typeface="Arial"/>
            </a:endParaRPr>
          </a:p>
        </p:txBody>
      </p:sp>
      <p:sp>
        <p:nvSpPr>
          <p:cNvPr id="50186" name="Rectangle 10"/>
          <p:cNvSpPr>
            <a:spLocks noChangeArrowheads="1"/>
          </p:cNvSpPr>
          <p:nvPr/>
        </p:nvSpPr>
        <p:spPr bwMode="auto">
          <a:xfrm>
            <a:off x="4940844" y="2489672"/>
            <a:ext cx="2505075" cy="557212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Arial"/>
              <a:cs typeface="Arial"/>
            </a:endParaRPr>
          </a:p>
        </p:txBody>
      </p:sp>
      <p:sp>
        <p:nvSpPr>
          <p:cNvPr id="50187" name="Text Box 11"/>
          <p:cNvSpPr txBox="1">
            <a:spLocks noChangeArrowheads="1"/>
          </p:cNvSpPr>
          <p:nvPr/>
        </p:nvSpPr>
        <p:spPr bwMode="auto">
          <a:xfrm>
            <a:off x="4861469" y="2453159"/>
            <a:ext cx="2643188" cy="6810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1800" dirty="0">
                <a:latin typeface="Arial"/>
                <a:cs typeface="Arial"/>
              </a:rPr>
              <a:t>usual http response +</a:t>
            </a:r>
          </a:p>
          <a:p>
            <a:r>
              <a:rPr lang="en-US" sz="2000" b="1" dirty="0">
                <a:latin typeface="Arial"/>
                <a:cs typeface="Arial"/>
              </a:rPr>
              <a:t>Set-cookie: #</a:t>
            </a:r>
          </a:p>
        </p:txBody>
      </p:sp>
      <p:sp>
        <p:nvSpPr>
          <p:cNvPr id="50188" name="Line 12"/>
          <p:cNvSpPr>
            <a:spLocks noChangeShapeType="1"/>
          </p:cNvSpPr>
          <p:nvPr/>
        </p:nvSpPr>
        <p:spPr bwMode="auto">
          <a:xfrm>
            <a:off x="4588419" y="3659659"/>
            <a:ext cx="3305175" cy="3810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Arial"/>
              <a:cs typeface="Arial"/>
            </a:endParaRPr>
          </a:p>
        </p:txBody>
      </p:sp>
      <p:grpSp>
        <p:nvGrpSpPr>
          <p:cNvPr id="50189" name="Group 13"/>
          <p:cNvGrpSpPr>
            <a:grpSpLocks/>
          </p:cNvGrpSpPr>
          <p:nvPr/>
        </p:nvGrpSpPr>
        <p:grpSpPr bwMode="auto">
          <a:xfrm>
            <a:off x="4851944" y="3462809"/>
            <a:ext cx="2681288" cy="681038"/>
            <a:chOff x="3124" y="2762"/>
            <a:chExt cx="1689" cy="429"/>
          </a:xfrm>
        </p:grpSpPr>
        <p:sp>
          <p:nvSpPr>
            <p:cNvPr id="50190" name="Rectangle 14"/>
            <p:cNvSpPr>
              <a:spLocks noChangeArrowheads="1"/>
            </p:cNvSpPr>
            <p:nvPr/>
          </p:nvSpPr>
          <p:spPr bwMode="auto">
            <a:xfrm>
              <a:off x="3186" y="2791"/>
              <a:ext cx="1578" cy="351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Arial"/>
                <a:cs typeface="Arial"/>
              </a:endParaRPr>
            </a:p>
          </p:txBody>
        </p:sp>
        <p:sp>
          <p:nvSpPr>
            <p:cNvPr id="50191" name="Text Box 15"/>
            <p:cNvSpPr txBox="1">
              <a:spLocks noChangeArrowheads="1"/>
            </p:cNvSpPr>
            <p:nvPr/>
          </p:nvSpPr>
          <p:spPr bwMode="auto">
            <a:xfrm>
              <a:off x="3124" y="2762"/>
              <a:ext cx="1689" cy="429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sz="1800" dirty="0">
                  <a:latin typeface="Arial"/>
                  <a:cs typeface="Arial"/>
                </a:rPr>
                <a:t>usual http request </a:t>
              </a:r>
              <a:r>
                <a:rPr lang="en-US" sz="1800" dirty="0" err="1">
                  <a:latin typeface="Arial"/>
                  <a:cs typeface="Arial"/>
                </a:rPr>
                <a:t>msg</a:t>
              </a:r>
              <a:endParaRPr lang="en-US" sz="1800" dirty="0">
                <a:latin typeface="Arial"/>
                <a:cs typeface="Arial"/>
              </a:endParaRPr>
            </a:p>
            <a:p>
              <a:r>
                <a:rPr lang="en-US" sz="2000" b="1" dirty="0">
                  <a:latin typeface="Arial"/>
                  <a:cs typeface="Arial"/>
                </a:rPr>
                <a:t>cookie: #</a:t>
              </a:r>
            </a:p>
          </p:txBody>
        </p:sp>
      </p:grpSp>
      <p:sp>
        <p:nvSpPr>
          <p:cNvPr id="50192" name="Line 16"/>
          <p:cNvSpPr>
            <a:spLocks noChangeShapeType="1"/>
          </p:cNvSpPr>
          <p:nvPr/>
        </p:nvSpPr>
        <p:spPr bwMode="auto">
          <a:xfrm flipH="1">
            <a:off x="4578894" y="4145434"/>
            <a:ext cx="3305175" cy="3810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Arial"/>
              <a:cs typeface="Arial"/>
            </a:endParaRPr>
          </a:p>
        </p:txBody>
      </p:sp>
      <p:grpSp>
        <p:nvGrpSpPr>
          <p:cNvPr id="50193" name="Group 17"/>
          <p:cNvGrpSpPr>
            <a:grpSpLocks/>
          </p:cNvGrpSpPr>
          <p:nvPr/>
        </p:nvGrpSpPr>
        <p:grpSpPr bwMode="auto">
          <a:xfrm>
            <a:off x="4794794" y="4177184"/>
            <a:ext cx="2767013" cy="376238"/>
            <a:chOff x="3268" y="2846"/>
            <a:chExt cx="1743" cy="237"/>
          </a:xfrm>
        </p:grpSpPr>
        <p:sp>
          <p:nvSpPr>
            <p:cNvPr id="50194" name="Rectangle 18"/>
            <p:cNvSpPr>
              <a:spLocks noChangeArrowheads="1"/>
            </p:cNvSpPr>
            <p:nvPr/>
          </p:nvSpPr>
          <p:spPr bwMode="auto">
            <a:xfrm>
              <a:off x="3282" y="2856"/>
              <a:ext cx="1692" cy="19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Arial"/>
                <a:cs typeface="Arial"/>
              </a:endParaRPr>
            </a:p>
          </p:txBody>
        </p:sp>
        <p:sp>
          <p:nvSpPr>
            <p:cNvPr id="50195" name="Text Box 19"/>
            <p:cNvSpPr txBox="1">
              <a:spLocks noChangeArrowheads="1"/>
            </p:cNvSpPr>
            <p:nvPr/>
          </p:nvSpPr>
          <p:spPr bwMode="auto">
            <a:xfrm>
              <a:off x="3268" y="2846"/>
              <a:ext cx="1743" cy="237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sz="1800" dirty="0">
                  <a:latin typeface="Arial"/>
                  <a:cs typeface="Arial"/>
                </a:rPr>
                <a:t>usual http response </a:t>
              </a:r>
              <a:r>
                <a:rPr lang="en-US" sz="1800" dirty="0" err="1">
                  <a:latin typeface="Arial"/>
                  <a:cs typeface="Arial"/>
                </a:rPr>
                <a:t>msg</a:t>
              </a:r>
              <a:endParaRPr lang="en-US" dirty="0">
                <a:latin typeface="Arial"/>
                <a:cs typeface="Arial"/>
              </a:endParaRPr>
            </a:p>
          </p:txBody>
        </p:sp>
      </p:grpSp>
      <p:sp>
        <p:nvSpPr>
          <p:cNvPr id="50196" name="Line 20"/>
          <p:cNvSpPr>
            <a:spLocks noChangeShapeType="1"/>
          </p:cNvSpPr>
          <p:nvPr/>
        </p:nvSpPr>
        <p:spPr bwMode="auto">
          <a:xfrm>
            <a:off x="4559844" y="5145559"/>
            <a:ext cx="3305175" cy="3810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Arial"/>
              <a:cs typeface="Arial"/>
            </a:endParaRPr>
          </a:p>
        </p:txBody>
      </p:sp>
      <p:grpSp>
        <p:nvGrpSpPr>
          <p:cNvPr id="50197" name="Group 21"/>
          <p:cNvGrpSpPr>
            <a:grpSpLocks/>
          </p:cNvGrpSpPr>
          <p:nvPr/>
        </p:nvGrpSpPr>
        <p:grpSpPr bwMode="auto">
          <a:xfrm>
            <a:off x="4832894" y="4967759"/>
            <a:ext cx="2681288" cy="681038"/>
            <a:chOff x="3124" y="2762"/>
            <a:chExt cx="1689" cy="429"/>
          </a:xfrm>
        </p:grpSpPr>
        <p:sp>
          <p:nvSpPr>
            <p:cNvPr id="50198" name="Rectangle 22"/>
            <p:cNvSpPr>
              <a:spLocks noChangeArrowheads="1"/>
            </p:cNvSpPr>
            <p:nvPr/>
          </p:nvSpPr>
          <p:spPr bwMode="auto">
            <a:xfrm>
              <a:off x="3186" y="2791"/>
              <a:ext cx="1578" cy="351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Arial"/>
                <a:cs typeface="Arial"/>
              </a:endParaRPr>
            </a:p>
          </p:txBody>
        </p:sp>
        <p:sp>
          <p:nvSpPr>
            <p:cNvPr id="50199" name="Text Box 23"/>
            <p:cNvSpPr txBox="1">
              <a:spLocks noChangeArrowheads="1"/>
            </p:cNvSpPr>
            <p:nvPr/>
          </p:nvSpPr>
          <p:spPr bwMode="auto">
            <a:xfrm>
              <a:off x="3124" y="2762"/>
              <a:ext cx="1689" cy="429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sz="1800">
                  <a:latin typeface="Arial"/>
                  <a:cs typeface="Arial"/>
                </a:rPr>
                <a:t>usual http request msg</a:t>
              </a:r>
            </a:p>
            <a:p>
              <a:r>
                <a:rPr lang="en-US" sz="2000" b="1">
                  <a:latin typeface="Arial"/>
                  <a:cs typeface="Arial"/>
                </a:rPr>
                <a:t>cookie: #</a:t>
              </a:r>
            </a:p>
          </p:txBody>
        </p:sp>
      </p:grpSp>
      <p:sp>
        <p:nvSpPr>
          <p:cNvPr id="50200" name="Line 24"/>
          <p:cNvSpPr>
            <a:spLocks noChangeShapeType="1"/>
          </p:cNvSpPr>
          <p:nvPr/>
        </p:nvSpPr>
        <p:spPr bwMode="auto">
          <a:xfrm flipH="1">
            <a:off x="4588419" y="5640859"/>
            <a:ext cx="3305175" cy="3810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Arial"/>
              <a:cs typeface="Arial"/>
            </a:endParaRPr>
          </a:p>
        </p:txBody>
      </p:sp>
      <p:grpSp>
        <p:nvGrpSpPr>
          <p:cNvPr id="50201" name="Group 25"/>
          <p:cNvGrpSpPr>
            <a:grpSpLocks/>
          </p:cNvGrpSpPr>
          <p:nvPr/>
        </p:nvGrpSpPr>
        <p:grpSpPr bwMode="auto">
          <a:xfrm>
            <a:off x="4804319" y="5672609"/>
            <a:ext cx="2767013" cy="376238"/>
            <a:chOff x="3268" y="2846"/>
            <a:chExt cx="1743" cy="237"/>
          </a:xfrm>
        </p:grpSpPr>
        <p:sp>
          <p:nvSpPr>
            <p:cNvPr id="50202" name="Rectangle 26"/>
            <p:cNvSpPr>
              <a:spLocks noChangeArrowheads="1"/>
            </p:cNvSpPr>
            <p:nvPr/>
          </p:nvSpPr>
          <p:spPr bwMode="auto">
            <a:xfrm>
              <a:off x="3282" y="2856"/>
              <a:ext cx="1692" cy="19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Arial"/>
                <a:cs typeface="Arial"/>
              </a:endParaRPr>
            </a:p>
          </p:txBody>
        </p:sp>
        <p:sp>
          <p:nvSpPr>
            <p:cNvPr id="50203" name="Text Box 27"/>
            <p:cNvSpPr txBox="1">
              <a:spLocks noChangeArrowheads="1"/>
            </p:cNvSpPr>
            <p:nvPr/>
          </p:nvSpPr>
          <p:spPr bwMode="auto">
            <a:xfrm>
              <a:off x="3268" y="2846"/>
              <a:ext cx="1743" cy="237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sz="1800">
                  <a:latin typeface="Arial"/>
                  <a:cs typeface="Arial"/>
                </a:rPr>
                <a:t>usual http response msg</a:t>
              </a:r>
              <a:endParaRPr lang="en-US">
                <a:latin typeface="Arial"/>
                <a:cs typeface="Arial"/>
              </a:endParaRPr>
            </a:p>
          </p:txBody>
        </p:sp>
      </p:grpSp>
      <p:sp>
        <p:nvSpPr>
          <p:cNvPr id="50204" name="Text Box 28"/>
          <p:cNvSpPr txBox="1">
            <a:spLocks noChangeArrowheads="1"/>
          </p:cNvSpPr>
          <p:nvPr/>
        </p:nvSpPr>
        <p:spPr bwMode="auto">
          <a:xfrm>
            <a:off x="7877719" y="3619972"/>
            <a:ext cx="1111152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>
                <a:solidFill>
                  <a:schemeClr val="accent2"/>
                </a:solidFill>
                <a:latin typeface="Arial"/>
                <a:cs typeface="Arial"/>
              </a:rPr>
              <a:t>cookie-</a:t>
            </a:r>
          </a:p>
          <a:p>
            <a:r>
              <a:rPr lang="en-US" sz="2000">
                <a:solidFill>
                  <a:schemeClr val="accent2"/>
                </a:solidFill>
                <a:latin typeface="Arial"/>
                <a:cs typeface="Arial"/>
              </a:rPr>
              <a:t>spectific</a:t>
            </a:r>
          </a:p>
          <a:p>
            <a:r>
              <a:rPr lang="en-US" sz="2000">
                <a:solidFill>
                  <a:schemeClr val="accent2"/>
                </a:solidFill>
                <a:latin typeface="Arial"/>
                <a:cs typeface="Arial"/>
              </a:rPr>
              <a:t>action</a:t>
            </a:r>
            <a:endParaRPr lang="en-US">
              <a:latin typeface="Arial"/>
              <a:cs typeface="Arial"/>
            </a:endParaRPr>
          </a:p>
        </p:txBody>
      </p:sp>
      <p:sp>
        <p:nvSpPr>
          <p:cNvPr id="50205" name="Text Box 29"/>
          <p:cNvSpPr txBox="1">
            <a:spLocks noChangeArrowheads="1"/>
          </p:cNvSpPr>
          <p:nvPr/>
        </p:nvSpPr>
        <p:spPr bwMode="auto">
          <a:xfrm>
            <a:off x="7925344" y="5096347"/>
            <a:ext cx="1111152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>
                <a:solidFill>
                  <a:schemeClr val="accent2"/>
                </a:solidFill>
                <a:latin typeface="Arial"/>
                <a:cs typeface="Arial"/>
              </a:rPr>
              <a:t>cookie-</a:t>
            </a:r>
          </a:p>
          <a:p>
            <a:r>
              <a:rPr lang="en-US" sz="2000">
                <a:solidFill>
                  <a:schemeClr val="accent2"/>
                </a:solidFill>
                <a:latin typeface="Arial"/>
                <a:cs typeface="Arial"/>
              </a:rPr>
              <a:t>spectific</a:t>
            </a:r>
          </a:p>
          <a:p>
            <a:r>
              <a:rPr lang="en-US" sz="2000">
                <a:solidFill>
                  <a:schemeClr val="accent2"/>
                </a:solidFill>
                <a:latin typeface="Arial"/>
                <a:cs typeface="Arial"/>
              </a:rPr>
              <a:t>action</a:t>
            </a:r>
            <a:endParaRPr lang="en-US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4813834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>
                <a:latin typeface="Eurostile" panose="020B0504020202050204" pitchFamily="34" charset="77"/>
                <a:cs typeface="Arial"/>
              </a:rPr>
              <a:t>Conditional GET: client-side caching</a:t>
            </a:r>
            <a:endParaRPr lang="en-US" dirty="0">
              <a:latin typeface="Eurostile" panose="020B0504020202050204" pitchFamily="34" charset="77"/>
              <a:cs typeface="Arial"/>
            </a:endParaRPr>
          </a:p>
        </p:txBody>
      </p:sp>
      <p:sp>
        <p:nvSpPr>
          <p:cNvPr id="51203" name="Rectangle 3"/>
          <p:cNvSpPr>
            <a:spLocks noGrp="1" noChangeArrowheads="1"/>
          </p:cNvSpPr>
          <p:nvPr>
            <p:ph idx="1"/>
          </p:nvPr>
        </p:nvSpPr>
        <p:spPr>
          <a:xfrm>
            <a:off x="0" y="866775"/>
            <a:ext cx="3995936" cy="5648325"/>
          </a:xfrm>
        </p:spPr>
        <p:txBody>
          <a:bodyPr/>
          <a:lstStyle/>
          <a:p>
            <a:r>
              <a:rPr lang="en-US" sz="2000" dirty="0">
                <a:solidFill>
                  <a:srgbClr val="FF0000"/>
                </a:solidFill>
                <a:latin typeface="Eurostile" panose="020B0504020202050204" pitchFamily="34" charset="77"/>
                <a:cs typeface="Arial"/>
              </a:rPr>
              <a:t>Goal:</a:t>
            </a:r>
            <a:r>
              <a:rPr lang="en-US" sz="2000" dirty="0">
                <a:latin typeface="Eurostile" panose="020B0504020202050204" pitchFamily="34" charset="77"/>
                <a:cs typeface="Arial"/>
              </a:rPr>
              <a:t> don</a:t>
            </a:r>
            <a:r>
              <a:rPr lang="ja-JP" altLang="en-US" sz="2000" dirty="0">
                <a:latin typeface="Eurostile" panose="020B0504020202050204" pitchFamily="34" charset="77"/>
                <a:cs typeface="Arial"/>
              </a:rPr>
              <a:t>’</a:t>
            </a:r>
            <a:r>
              <a:rPr lang="en-US" sz="2000" dirty="0">
                <a:latin typeface="Eurostile" panose="020B0504020202050204" pitchFamily="34" charset="77"/>
                <a:cs typeface="Arial"/>
              </a:rPr>
              <a:t>t send object if client has up-to-date cached version</a:t>
            </a:r>
          </a:p>
          <a:p>
            <a:endParaRPr lang="en-US" sz="2000" dirty="0">
              <a:latin typeface="Eurostile" panose="020B0504020202050204" pitchFamily="34" charset="77"/>
              <a:cs typeface="Arial"/>
            </a:endParaRPr>
          </a:p>
          <a:p>
            <a:r>
              <a:rPr lang="en-US" sz="2000" dirty="0">
                <a:latin typeface="Eurostile" panose="020B0504020202050204" pitchFamily="34" charset="77"/>
                <a:cs typeface="Arial"/>
              </a:rPr>
              <a:t>client: specify date of cached copy in http request</a:t>
            </a:r>
          </a:p>
          <a:p>
            <a:pPr lvl="1">
              <a:buFont typeface="ZapfDingbats" charset="0"/>
              <a:buNone/>
            </a:pPr>
            <a:r>
              <a:rPr lang="en-US" sz="1800" b="1" dirty="0">
                <a:latin typeface="Eurostile" panose="020B0504020202050204" pitchFamily="34" charset="77"/>
                <a:cs typeface="Arial"/>
              </a:rPr>
              <a:t>If-modified-since: &lt;date&gt;</a:t>
            </a:r>
          </a:p>
          <a:p>
            <a:pPr lvl="1">
              <a:buFont typeface="ZapfDingbats" charset="0"/>
              <a:buNone/>
            </a:pPr>
            <a:endParaRPr lang="en-US" sz="1800" b="1" dirty="0">
              <a:latin typeface="Eurostile" panose="020B0504020202050204" pitchFamily="34" charset="77"/>
              <a:cs typeface="Arial"/>
            </a:endParaRPr>
          </a:p>
          <a:p>
            <a:r>
              <a:rPr lang="en-US" sz="2000" dirty="0">
                <a:latin typeface="Eurostile" panose="020B0504020202050204" pitchFamily="34" charset="77"/>
                <a:cs typeface="Arial"/>
              </a:rPr>
              <a:t>server: response contains no object if cached copy is up-to-date: </a:t>
            </a:r>
          </a:p>
          <a:p>
            <a:pPr lvl="1">
              <a:buFont typeface="ZapfDingbats" charset="0"/>
              <a:buNone/>
            </a:pPr>
            <a:r>
              <a:rPr lang="en-US" sz="1800" b="1" dirty="0">
                <a:latin typeface="Eurostile" panose="020B0504020202050204" pitchFamily="34" charset="77"/>
                <a:cs typeface="Arial"/>
              </a:rPr>
              <a:t>HTTP/1.0 304 Not Modified</a:t>
            </a:r>
            <a:endParaRPr lang="en-US" sz="2000" dirty="0">
              <a:latin typeface="Eurostile" panose="020B0504020202050204" pitchFamily="34" charset="77"/>
              <a:cs typeface="Arial"/>
            </a:endParaRPr>
          </a:p>
        </p:txBody>
      </p:sp>
      <p:sp>
        <p:nvSpPr>
          <p:cNvPr id="51204" name="Line 4"/>
          <p:cNvSpPr>
            <a:spLocks noChangeShapeType="1"/>
          </p:cNvSpPr>
          <p:nvPr/>
        </p:nvSpPr>
        <p:spPr bwMode="auto">
          <a:xfrm>
            <a:off x="4509516" y="1759173"/>
            <a:ext cx="3305175" cy="3810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Arial"/>
              <a:cs typeface="Arial"/>
            </a:endParaRPr>
          </a:p>
        </p:txBody>
      </p:sp>
      <p:sp>
        <p:nvSpPr>
          <p:cNvPr id="51205" name="Text Box 5"/>
          <p:cNvSpPr txBox="1">
            <a:spLocks noChangeArrowheads="1"/>
          </p:cNvSpPr>
          <p:nvPr/>
        </p:nvSpPr>
        <p:spPr bwMode="auto">
          <a:xfrm>
            <a:off x="4109466" y="1081311"/>
            <a:ext cx="783413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u="sng">
                <a:latin typeface="Arial"/>
                <a:cs typeface="Arial"/>
              </a:rPr>
              <a:t>client</a:t>
            </a:r>
            <a:endParaRPr lang="en-US">
              <a:latin typeface="Arial"/>
              <a:cs typeface="Arial"/>
            </a:endParaRPr>
          </a:p>
        </p:txBody>
      </p:sp>
      <p:sp>
        <p:nvSpPr>
          <p:cNvPr id="51206" name="Text Box 6"/>
          <p:cNvSpPr txBox="1">
            <a:spLocks noChangeArrowheads="1"/>
          </p:cNvSpPr>
          <p:nvPr/>
        </p:nvSpPr>
        <p:spPr bwMode="auto">
          <a:xfrm>
            <a:off x="7554341" y="1052736"/>
            <a:ext cx="902811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u="sng">
                <a:latin typeface="Arial"/>
                <a:cs typeface="Arial"/>
              </a:rPr>
              <a:t>server</a:t>
            </a:r>
            <a:endParaRPr lang="en-US">
              <a:latin typeface="Arial"/>
              <a:cs typeface="Arial"/>
            </a:endParaRPr>
          </a:p>
        </p:txBody>
      </p:sp>
      <p:sp>
        <p:nvSpPr>
          <p:cNvPr id="51208" name="Text Box 8"/>
          <p:cNvSpPr txBox="1">
            <a:spLocks noChangeArrowheads="1"/>
          </p:cNvSpPr>
          <p:nvPr/>
        </p:nvSpPr>
        <p:spPr bwMode="auto">
          <a:xfrm>
            <a:off x="4815904" y="1643286"/>
            <a:ext cx="2681287" cy="61555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1800" dirty="0">
                <a:latin typeface="Arial"/>
                <a:cs typeface="Arial"/>
              </a:rPr>
              <a:t>http request msg</a:t>
            </a:r>
          </a:p>
          <a:p>
            <a:r>
              <a:rPr lang="en-US" sz="1600" b="1" dirty="0">
                <a:latin typeface="Arial"/>
                <a:cs typeface="Arial"/>
              </a:rPr>
              <a:t>If-modified-since: &lt;date&gt;</a:t>
            </a:r>
            <a:endParaRPr lang="en-US" sz="2000" b="1" dirty="0">
              <a:latin typeface="Arial"/>
              <a:cs typeface="Arial"/>
            </a:endParaRPr>
          </a:p>
        </p:txBody>
      </p:sp>
      <p:sp>
        <p:nvSpPr>
          <p:cNvPr id="51209" name="Line 9"/>
          <p:cNvSpPr>
            <a:spLocks noChangeShapeType="1"/>
          </p:cNvSpPr>
          <p:nvPr/>
        </p:nvSpPr>
        <p:spPr bwMode="auto">
          <a:xfrm flipH="1">
            <a:off x="4528566" y="2749773"/>
            <a:ext cx="3305175" cy="3810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Arial"/>
              <a:cs typeface="Arial"/>
            </a:endParaRPr>
          </a:p>
        </p:txBody>
      </p:sp>
      <p:grpSp>
        <p:nvGrpSpPr>
          <p:cNvPr id="51230" name="Group 30"/>
          <p:cNvGrpSpPr>
            <a:grpSpLocks/>
          </p:cNvGrpSpPr>
          <p:nvPr/>
        </p:nvGrpSpPr>
        <p:grpSpPr bwMode="auto">
          <a:xfrm>
            <a:off x="4796854" y="2743423"/>
            <a:ext cx="2643187" cy="865188"/>
            <a:chOff x="2698" y="2036"/>
            <a:chExt cx="1665" cy="545"/>
          </a:xfrm>
        </p:grpSpPr>
        <p:sp>
          <p:nvSpPr>
            <p:cNvPr id="51210" name="Rectangle 10"/>
            <p:cNvSpPr>
              <a:spLocks noChangeArrowheads="1"/>
            </p:cNvSpPr>
            <p:nvPr/>
          </p:nvSpPr>
          <p:spPr bwMode="auto">
            <a:xfrm>
              <a:off x="2760" y="2071"/>
              <a:ext cx="1578" cy="465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Arial"/>
                <a:cs typeface="Arial"/>
              </a:endParaRPr>
            </a:p>
          </p:txBody>
        </p:sp>
        <p:sp>
          <p:nvSpPr>
            <p:cNvPr id="51211" name="Text Box 11"/>
            <p:cNvSpPr txBox="1">
              <a:spLocks noChangeArrowheads="1"/>
            </p:cNvSpPr>
            <p:nvPr/>
          </p:nvSpPr>
          <p:spPr bwMode="auto">
            <a:xfrm>
              <a:off x="2698" y="2036"/>
              <a:ext cx="1665" cy="545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sz="1800">
                  <a:latin typeface="Arial"/>
                  <a:cs typeface="Arial"/>
                </a:rPr>
                <a:t>http response</a:t>
              </a:r>
            </a:p>
            <a:p>
              <a:r>
                <a:rPr lang="en-US" sz="1600" b="1">
                  <a:latin typeface="Arial"/>
                  <a:cs typeface="Arial"/>
                </a:rPr>
                <a:t>HTTP/1.0 </a:t>
              </a:r>
            </a:p>
            <a:p>
              <a:r>
                <a:rPr lang="en-US" sz="1600" b="1">
                  <a:latin typeface="Arial"/>
                  <a:cs typeface="Arial"/>
                </a:rPr>
                <a:t>304 Not Modified</a:t>
              </a:r>
              <a:endParaRPr lang="en-US" sz="2000" b="1">
                <a:latin typeface="Arial"/>
                <a:cs typeface="Arial"/>
              </a:endParaRPr>
            </a:p>
          </p:txBody>
        </p:sp>
      </p:grpSp>
      <p:sp>
        <p:nvSpPr>
          <p:cNvPr id="51228" name="Text Box 28"/>
          <p:cNvSpPr txBox="1">
            <a:spLocks noChangeArrowheads="1"/>
          </p:cNvSpPr>
          <p:nvPr/>
        </p:nvSpPr>
        <p:spPr bwMode="auto">
          <a:xfrm>
            <a:off x="7817866" y="2005236"/>
            <a:ext cx="1154107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>
                <a:solidFill>
                  <a:schemeClr val="accent2"/>
                </a:solidFill>
                <a:latin typeface="Arial"/>
                <a:cs typeface="Arial"/>
              </a:rPr>
              <a:t>object </a:t>
            </a:r>
          </a:p>
          <a:p>
            <a:r>
              <a:rPr lang="en-US" sz="2000">
                <a:solidFill>
                  <a:schemeClr val="accent2"/>
                </a:solidFill>
                <a:latin typeface="Arial"/>
                <a:cs typeface="Arial"/>
              </a:rPr>
              <a:t>not </a:t>
            </a:r>
          </a:p>
          <a:p>
            <a:r>
              <a:rPr lang="en-US" sz="2000">
                <a:solidFill>
                  <a:schemeClr val="accent2"/>
                </a:solidFill>
                <a:latin typeface="Arial"/>
                <a:cs typeface="Arial"/>
              </a:rPr>
              <a:t>modified</a:t>
            </a:r>
            <a:endParaRPr lang="en-US">
              <a:latin typeface="Arial"/>
              <a:cs typeface="Arial"/>
            </a:endParaRPr>
          </a:p>
        </p:txBody>
      </p:sp>
      <p:sp>
        <p:nvSpPr>
          <p:cNvPr id="51231" name="Line 31"/>
          <p:cNvSpPr>
            <a:spLocks noChangeShapeType="1"/>
          </p:cNvSpPr>
          <p:nvPr/>
        </p:nvSpPr>
        <p:spPr bwMode="auto">
          <a:xfrm>
            <a:off x="4633341" y="3816573"/>
            <a:ext cx="3905250" cy="0"/>
          </a:xfrm>
          <a:prstGeom prst="line">
            <a:avLst/>
          </a:prstGeom>
          <a:noFill/>
          <a:ln w="28575">
            <a:solidFill>
              <a:schemeClr val="accent2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Arial"/>
              <a:cs typeface="Arial"/>
            </a:endParaRPr>
          </a:p>
        </p:txBody>
      </p:sp>
      <p:sp>
        <p:nvSpPr>
          <p:cNvPr id="51232" name="Line 32"/>
          <p:cNvSpPr>
            <a:spLocks noChangeShapeType="1"/>
          </p:cNvSpPr>
          <p:nvPr/>
        </p:nvSpPr>
        <p:spPr bwMode="auto">
          <a:xfrm>
            <a:off x="4576191" y="4111848"/>
            <a:ext cx="3305175" cy="3810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Arial"/>
              <a:cs typeface="Arial"/>
            </a:endParaRPr>
          </a:p>
        </p:txBody>
      </p:sp>
      <p:sp>
        <p:nvSpPr>
          <p:cNvPr id="51234" name="Text Box 34"/>
          <p:cNvSpPr txBox="1">
            <a:spLocks noChangeArrowheads="1"/>
          </p:cNvSpPr>
          <p:nvPr/>
        </p:nvSpPr>
        <p:spPr bwMode="auto">
          <a:xfrm>
            <a:off x="4820666" y="3995961"/>
            <a:ext cx="2681288" cy="61555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1800">
                <a:latin typeface="Arial"/>
                <a:cs typeface="Arial"/>
              </a:rPr>
              <a:t>http request msg</a:t>
            </a:r>
          </a:p>
          <a:p>
            <a:r>
              <a:rPr lang="en-US" sz="1600" b="1">
                <a:latin typeface="Arial"/>
                <a:cs typeface="Arial"/>
              </a:rPr>
              <a:t>If-modified-since: &lt;date&gt;</a:t>
            </a:r>
            <a:endParaRPr lang="en-US" sz="2000" b="1">
              <a:latin typeface="Arial"/>
              <a:cs typeface="Arial"/>
            </a:endParaRPr>
          </a:p>
        </p:txBody>
      </p:sp>
      <p:sp>
        <p:nvSpPr>
          <p:cNvPr id="51235" name="Line 35"/>
          <p:cNvSpPr>
            <a:spLocks noChangeShapeType="1"/>
          </p:cNvSpPr>
          <p:nvPr/>
        </p:nvSpPr>
        <p:spPr bwMode="auto">
          <a:xfrm flipH="1">
            <a:off x="4595241" y="5102448"/>
            <a:ext cx="3305175" cy="3810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Arial"/>
              <a:cs typeface="Arial"/>
            </a:endParaRPr>
          </a:p>
        </p:txBody>
      </p:sp>
      <p:sp>
        <p:nvSpPr>
          <p:cNvPr id="51238" name="Text Box 38"/>
          <p:cNvSpPr txBox="1">
            <a:spLocks noChangeArrowheads="1"/>
          </p:cNvSpPr>
          <p:nvPr/>
        </p:nvSpPr>
        <p:spPr bwMode="auto">
          <a:xfrm>
            <a:off x="4839716" y="5046886"/>
            <a:ext cx="2643188" cy="92551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1800">
                <a:latin typeface="Arial"/>
                <a:cs typeface="Arial"/>
              </a:rPr>
              <a:t>http response</a:t>
            </a:r>
          </a:p>
          <a:p>
            <a:r>
              <a:rPr lang="en-US" sz="1600" b="1">
                <a:latin typeface="Arial"/>
                <a:cs typeface="Arial"/>
              </a:rPr>
              <a:t>HTTP/1.1 200 OK</a:t>
            </a:r>
          </a:p>
          <a:p>
            <a:r>
              <a:rPr lang="en-US" sz="2000" b="1">
                <a:latin typeface="Arial"/>
                <a:cs typeface="Arial"/>
              </a:rPr>
              <a:t>&lt;data&gt;</a:t>
            </a:r>
          </a:p>
        </p:txBody>
      </p:sp>
      <p:sp>
        <p:nvSpPr>
          <p:cNvPr id="51239" name="Text Box 39"/>
          <p:cNvSpPr txBox="1">
            <a:spLocks noChangeArrowheads="1"/>
          </p:cNvSpPr>
          <p:nvPr/>
        </p:nvSpPr>
        <p:spPr bwMode="auto">
          <a:xfrm>
            <a:off x="7884541" y="4453161"/>
            <a:ext cx="1154107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>
                <a:solidFill>
                  <a:schemeClr val="accent2"/>
                </a:solidFill>
                <a:latin typeface="Arial"/>
                <a:cs typeface="Arial"/>
              </a:rPr>
              <a:t>object </a:t>
            </a:r>
          </a:p>
          <a:p>
            <a:r>
              <a:rPr lang="en-US" sz="2000">
                <a:solidFill>
                  <a:schemeClr val="accent2"/>
                </a:solidFill>
                <a:latin typeface="Arial"/>
                <a:cs typeface="Arial"/>
              </a:rPr>
              <a:t>modified</a:t>
            </a:r>
            <a:endParaRPr lang="en-US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4155598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latin typeface="Eurostile" panose="020B0504020202050204" pitchFamily="34" charset="77"/>
                <a:cs typeface="Arial"/>
              </a:rPr>
              <a:t>Web Caches (proxy server)</a:t>
            </a:r>
            <a:endParaRPr lang="en-US" dirty="0">
              <a:latin typeface="Eurostile" panose="020B0504020202050204" pitchFamily="34" charset="77"/>
              <a:cs typeface="Arial"/>
            </a:endParaRPr>
          </a:p>
        </p:txBody>
      </p:sp>
      <p:sp>
        <p:nvSpPr>
          <p:cNvPr id="52227" name="Rectangle 3"/>
          <p:cNvSpPr>
            <a:spLocks noGrp="1" noChangeArrowheads="1"/>
          </p:cNvSpPr>
          <p:nvPr>
            <p:ph idx="1"/>
          </p:nvPr>
        </p:nvSpPr>
        <p:spPr>
          <a:xfrm>
            <a:off x="0" y="1268760"/>
            <a:ext cx="3995936" cy="3528392"/>
          </a:xfrm>
        </p:spPr>
        <p:txBody>
          <a:bodyPr/>
          <a:lstStyle/>
          <a:p>
            <a:r>
              <a:rPr lang="en-US" sz="2000" dirty="0">
                <a:latin typeface="Eurostile" panose="020B0504020202050204" pitchFamily="34" charset="77"/>
                <a:cs typeface="Arial"/>
              </a:rPr>
              <a:t>user sets browser: Web accesses via web cache</a:t>
            </a:r>
          </a:p>
          <a:p>
            <a:endParaRPr lang="en-US" sz="2000" dirty="0">
              <a:latin typeface="Eurostile" panose="020B0504020202050204" pitchFamily="34" charset="77"/>
              <a:cs typeface="Arial"/>
            </a:endParaRPr>
          </a:p>
          <a:p>
            <a:r>
              <a:rPr lang="en-US" sz="2000" dirty="0">
                <a:latin typeface="Eurostile" panose="020B0504020202050204" pitchFamily="34" charset="77"/>
                <a:cs typeface="Arial"/>
              </a:rPr>
              <a:t>client sends all HTTP requests to  web cache</a:t>
            </a:r>
          </a:p>
          <a:p>
            <a:pPr lvl="1"/>
            <a:r>
              <a:rPr lang="en-US" sz="1800" dirty="0">
                <a:latin typeface="Eurostile" panose="020B0504020202050204" pitchFamily="34" charset="77"/>
                <a:cs typeface="Arial"/>
              </a:rPr>
              <a:t>object in web cache: web cache returns object </a:t>
            </a:r>
          </a:p>
          <a:p>
            <a:pPr lvl="1"/>
            <a:r>
              <a:rPr lang="en-US" sz="1800" dirty="0">
                <a:latin typeface="Eurostile" panose="020B0504020202050204" pitchFamily="34" charset="77"/>
                <a:cs typeface="Arial"/>
              </a:rPr>
              <a:t>else web cache requests object from origin server, then returns object to client</a:t>
            </a:r>
            <a:endParaRPr lang="en-US" sz="2000" dirty="0">
              <a:latin typeface="Eurostile" panose="020B0504020202050204" pitchFamily="34" charset="77"/>
              <a:cs typeface="Arial"/>
            </a:endParaRPr>
          </a:p>
        </p:txBody>
      </p:sp>
      <p:sp>
        <p:nvSpPr>
          <p:cNvPr id="52230" name="Rectangle 6"/>
          <p:cNvSpPr>
            <a:spLocks noChangeArrowheads="1"/>
          </p:cNvSpPr>
          <p:nvPr/>
        </p:nvSpPr>
        <p:spPr bwMode="auto">
          <a:xfrm>
            <a:off x="107504" y="764704"/>
            <a:ext cx="8748464" cy="5040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l">
              <a:spcBef>
                <a:spcPct val="20000"/>
              </a:spcBef>
              <a:buClr>
                <a:schemeClr val="accent2"/>
              </a:buClr>
              <a:buSzPct val="85000"/>
              <a:buFont typeface="ZapfDingbats" charset="0"/>
              <a:buNone/>
            </a:pPr>
            <a:r>
              <a:rPr lang="en-US" sz="2400" dirty="0">
                <a:solidFill>
                  <a:srgbClr val="000000"/>
                </a:solidFill>
                <a:latin typeface="Arial"/>
                <a:cs typeface="Arial"/>
              </a:rPr>
              <a:t>Goal: satisfy </a:t>
            </a:r>
            <a:r>
              <a:rPr lang="en-US" sz="2400" dirty="0">
                <a:latin typeface="Arial"/>
                <a:cs typeface="Arial"/>
              </a:rPr>
              <a:t>client request without involving origin server</a:t>
            </a:r>
          </a:p>
        </p:txBody>
      </p:sp>
      <p:graphicFrame>
        <p:nvGraphicFramePr>
          <p:cNvPr id="52231" name="Object 7"/>
          <p:cNvGraphicFramePr>
            <a:graphicFrameLocks noChangeAspect="1"/>
          </p:cNvGraphicFramePr>
          <p:nvPr/>
        </p:nvGraphicFramePr>
        <p:xfrm>
          <a:off x="4203700" y="2452712"/>
          <a:ext cx="515938" cy="414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3" name="ClipArt" r:id="rId3" imgW="1305000" imgH="1085760" progId="MS_ClipArt_Gallery.2">
                  <p:embed/>
                </p:oleObj>
              </mc:Choice>
              <mc:Fallback>
                <p:oleObj name="ClipArt" r:id="rId3" imgW="1305000" imgH="1085760" progId="MS_ClipArt_Gallery.2">
                  <p:embed/>
                  <p:pic>
                    <p:nvPicPr>
                      <p:cNvPr id="52231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03700" y="2452712"/>
                        <a:ext cx="515938" cy="4143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2232" name="Text Box 8"/>
          <p:cNvSpPr txBox="1">
            <a:spLocks noChangeArrowheads="1"/>
          </p:cNvSpPr>
          <p:nvPr/>
        </p:nvSpPr>
        <p:spPr bwMode="auto">
          <a:xfrm>
            <a:off x="4143375" y="2865462"/>
            <a:ext cx="663663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600">
                <a:latin typeface="Arial"/>
                <a:cs typeface="Arial"/>
              </a:rPr>
              <a:t>client</a:t>
            </a:r>
            <a:endParaRPr lang="en-US">
              <a:latin typeface="Arial"/>
              <a:cs typeface="Arial"/>
            </a:endParaRPr>
          </a:p>
        </p:txBody>
      </p:sp>
      <p:graphicFrame>
        <p:nvGraphicFramePr>
          <p:cNvPr id="52233" name="Object 9"/>
          <p:cNvGraphicFramePr>
            <a:graphicFrameLocks noChangeAspect="1"/>
          </p:cNvGraphicFramePr>
          <p:nvPr/>
        </p:nvGraphicFramePr>
        <p:xfrm>
          <a:off x="4268788" y="4322787"/>
          <a:ext cx="515937" cy="412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4" name="ClipArt" r:id="rId5" imgW="1305000" imgH="1085760" progId="MS_ClipArt_Gallery.2">
                  <p:embed/>
                </p:oleObj>
              </mc:Choice>
              <mc:Fallback>
                <p:oleObj name="ClipArt" r:id="rId5" imgW="1305000" imgH="1085760" progId="MS_ClipArt_Gallery.2">
                  <p:embed/>
                  <p:pic>
                    <p:nvPicPr>
                      <p:cNvPr id="52233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68788" y="4322787"/>
                        <a:ext cx="515937" cy="412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2234" name="Text Box 10"/>
          <p:cNvSpPr txBox="1">
            <a:spLocks noChangeArrowheads="1"/>
          </p:cNvSpPr>
          <p:nvPr/>
        </p:nvSpPr>
        <p:spPr bwMode="auto">
          <a:xfrm>
            <a:off x="6024563" y="2271737"/>
            <a:ext cx="902811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>
                <a:latin typeface="Arial"/>
                <a:cs typeface="Arial"/>
              </a:rPr>
              <a:t>Proxy</a:t>
            </a:r>
          </a:p>
          <a:p>
            <a:r>
              <a:rPr lang="en-US" sz="2000">
                <a:latin typeface="Arial"/>
                <a:cs typeface="Arial"/>
              </a:rPr>
              <a:t>server</a:t>
            </a:r>
            <a:endParaRPr lang="en-US">
              <a:latin typeface="Arial"/>
              <a:cs typeface="Arial"/>
            </a:endParaRPr>
          </a:p>
        </p:txBody>
      </p:sp>
      <p:grpSp>
        <p:nvGrpSpPr>
          <p:cNvPr id="52235" name="Group 11"/>
          <p:cNvGrpSpPr>
            <a:grpSpLocks/>
          </p:cNvGrpSpPr>
          <p:nvPr/>
        </p:nvGrpSpPr>
        <p:grpSpPr bwMode="auto">
          <a:xfrm>
            <a:off x="6249988" y="3052787"/>
            <a:ext cx="346075" cy="742950"/>
            <a:chOff x="4180" y="783"/>
            <a:chExt cx="150" cy="307"/>
          </a:xfrm>
        </p:grpSpPr>
        <p:sp>
          <p:nvSpPr>
            <p:cNvPr id="52236" name="AutoShape 12"/>
            <p:cNvSpPr>
              <a:spLocks noChangeArrowheads="1"/>
            </p:cNvSpPr>
            <p:nvPr/>
          </p:nvSpPr>
          <p:spPr bwMode="auto">
            <a:xfrm>
              <a:off x="4180" y="1019"/>
              <a:ext cx="150" cy="71"/>
            </a:xfrm>
            <a:prstGeom prst="parallelogram">
              <a:avLst>
                <a:gd name="adj" fmla="val 81387"/>
              </a:avLst>
            </a:prstGeom>
            <a:solidFill>
              <a:srgbClr val="33CC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Arial"/>
                <a:cs typeface="Arial"/>
              </a:endParaRPr>
            </a:p>
          </p:txBody>
        </p:sp>
        <p:sp>
          <p:nvSpPr>
            <p:cNvPr id="52237" name="Rectangle 13"/>
            <p:cNvSpPr>
              <a:spLocks noChangeArrowheads="1"/>
            </p:cNvSpPr>
            <p:nvPr/>
          </p:nvSpPr>
          <p:spPr bwMode="auto">
            <a:xfrm>
              <a:off x="4256" y="785"/>
              <a:ext cx="69" cy="236"/>
            </a:xfrm>
            <a:prstGeom prst="rect">
              <a:avLst/>
            </a:prstGeom>
            <a:solidFill>
              <a:srgbClr val="33CC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Arial"/>
                <a:cs typeface="Arial"/>
              </a:endParaRPr>
            </a:p>
          </p:txBody>
        </p:sp>
        <p:sp>
          <p:nvSpPr>
            <p:cNvPr id="52238" name="Rectangle 14"/>
            <p:cNvSpPr>
              <a:spLocks noChangeArrowheads="1"/>
            </p:cNvSpPr>
            <p:nvPr/>
          </p:nvSpPr>
          <p:spPr bwMode="auto">
            <a:xfrm>
              <a:off x="4181" y="852"/>
              <a:ext cx="95" cy="236"/>
            </a:xfrm>
            <a:prstGeom prst="rect">
              <a:avLst/>
            </a:prstGeom>
            <a:solidFill>
              <a:srgbClr val="33CC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Arial"/>
                <a:cs typeface="Arial"/>
              </a:endParaRPr>
            </a:p>
          </p:txBody>
        </p:sp>
        <p:sp>
          <p:nvSpPr>
            <p:cNvPr id="52239" name="AutoShape 15"/>
            <p:cNvSpPr>
              <a:spLocks noChangeArrowheads="1"/>
            </p:cNvSpPr>
            <p:nvPr/>
          </p:nvSpPr>
          <p:spPr bwMode="auto">
            <a:xfrm>
              <a:off x="4180" y="783"/>
              <a:ext cx="150" cy="71"/>
            </a:xfrm>
            <a:prstGeom prst="parallelogram">
              <a:avLst>
                <a:gd name="adj" fmla="val 81387"/>
              </a:avLst>
            </a:prstGeom>
            <a:solidFill>
              <a:srgbClr val="33CC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Arial"/>
                <a:cs typeface="Arial"/>
              </a:endParaRPr>
            </a:p>
          </p:txBody>
        </p:sp>
        <p:sp>
          <p:nvSpPr>
            <p:cNvPr id="52240" name="Line 16"/>
            <p:cNvSpPr>
              <a:spLocks noChangeShapeType="1"/>
            </p:cNvSpPr>
            <p:nvPr/>
          </p:nvSpPr>
          <p:spPr bwMode="auto">
            <a:xfrm>
              <a:off x="4330" y="788"/>
              <a:ext cx="0" cy="23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Arial"/>
                <a:cs typeface="Arial"/>
              </a:endParaRPr>
            </a:p>
          </p:txBody>
        </p:sp>
        <p:sp>
          <p:nvSpPr>
            <p:cNvPr id="52241" name="Line 17"/>
            <p:cNvSpPr>
              <a:spLocks noChangeShapeType="1"/>
            </p:cNvSpPr>
            <p:nvPr/>
          </p:nvSpPr>
          <p:spPr bwMode="auto">
            <a:xfrm flipH="1">
              <a:off x="4276" y="1019"/>
              <a:ext cx="54" cy="6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Arial"/>
                <a:cs typeface="Arial"/>
              </a:endParaRPr>
            </a:p>
          </p:txBody>
        </p:sp>
        <p:sp>
          <p:nvSpPr>
            <p:cNvPr id="52242" name="Rectangle 18"/>
            <p:cNvSpPr>
              <a:spLocks noChangeArrowheads="1"/>
            </p:cNvSpPr>
            <p:nvPr/>
          </p:nvSpPr>
          <p:spPr bwMode="auto">
            <a:xfrm>
              <a:off x="4193" y="883"/>
              <a:ext cx="63" cy="136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Arial"/>
                <a:cs typeface="Arial"/>
              </a:endParaRPr>
            </a:p>
          </p:txBody>
        </p:sp>
        <p:sp>
          <p:nvSpPr>
            <p:cNvPr id="52243" name="Rectangle 19"/>
            <p:cNvSpPr>
              <a:spLocks noChangeArrowheads="1"/>
            </p:cNvSpPr>
            <p:nvPr/>
          </p:nvSpPr>
          <p:spPr bwMode="auto">
            <a:xfrm>
              <a:off x="4202" y="924"/>
              <a:ext cx="48" cy="4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Arial"/>
                <a:cs typeface="Arial"/>
              </a:endParaRPr>
            </a:p>
          </p:txBody>
        </p:sp>
      </p:grpSp>
      <p:sp>
        <p:nvSpPr>
          <p:cNvPr id="52244" name="Freeform 20"/>
          <p:cNvSpPr>
            <a:spLocks/>
          </p:cNvSpPr>
          <p:nvPr/>
        </p:nvSpPr>
        <p:spPr bwMode="auto">
          <a:xfrm>
            <a:off x="4765675" y="2638450"/>
            <a:ext cx="3251200" cy="730250"/>
          </a:xfrm>
          <a:custGeom>
            <a:avLst/>
            <a:gdLst>
              <a:gd name="T0" fmla="*/ 0 w 2048"/>
              <a:gd name="T1" fmla="*/ 2 h 460"/>
              <a:gd name="T2" fmla="*/ 1011 w 2048"/>
              <a:gd name="T3" fmla="*/ 460 h 460"/>
              <a:gd name="T4" fmla="*/ 2048 w 2048"/>
              <a:gd name="T5" fmla="*/ 0 h 4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048" h="460">
                <a:moveTo>
                  <a:pt x="0" y="2"/>
                </a:moveTo>
                <a:lnTo>
                  <a:pt x="1011" y="460"/>
                </a:lnTo>
                <a:lnTo>
                  <a:pt x="2048" y="0"/>
                </a:lnTo>
              </a:path>
            </a:pathLst>
          </a:cu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Arial"/>
              <a:cs typeface="Arial"/>
            </a:endParaRPr>
          </a:p>
        </p:txBody>
      </p:sp>
      <p:sp>
        <p:nvSpPr>
          <p:cNvPr id="52246" name="Line 22"/>
          <p:cNvSpPr>
            <a:spLocks noChangeShapeType="1"/>
          </p:cNvSpPr>
          <p:nvPr/>
        </p:nvSpPr>
        <p:spPr bwMode="auto">
          <a:xfrm flipV="1">
            <a:off x="4759325" y="3592537"/>
            <a:ext cx="1401763" cy="760413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Arial"/>
              <a:cs typeface="Arial"/>
            </a:endParaRPr>
          </a:p>
        </p:txBody>
      </p:sp>
      <p:sp>
        <p:nvSpPr>
          <p:cNvPr id="52247" name="Line 23"/>
          <p:cNvSpPr>
            <a:spLocks noChangeShapeType="1"/>
          </p:cNvSpPr>
          <p:nvPr/>
        </p:nvSpPr>
        <p:spPr bwMode="auto">
          <a:xfrm flipH="1">
            <a:off x="4810125" y="3679850"/>
            <a:ext cx="1403350" cy="785812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Arial"/>
              <a:cs typeface="Arial"/>
            </a:endParaRPr>
          </a:p>
        </p:txBody>
      </p:sp>
      <p:sp>
        <p:nvSpPr>
          <p:cNvPr id="52248" name="Text Box 24"/>
          <p:cNvSpPr txBox="1">
            <a:spLocks noChangeArrowheads="1"/>
          </p:cNvSpPr>
          <p:nvPr/>
        </p:nvSpPr>
        <p:spPr bwMode="auto">
          <a:xfrm>
            <a:off x="4298950" y="4781575"/>
            <a:ext cx="663663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600">
                <a:latin typeface="Arial"/>
                <a:cs typeface="Arial"/>
              </a:rPr>
              <a:t>client</a:t>
            </a:r>
            <a:endParaRPr lang="en-US">
              <a:latin typeface="Arial"/>
              <a:cs typeface="Arial"/>
            </a:endParaRPr>
          </a:p>
        </p:txBody>
      </p:sp>
      <p:sp>
        <p:nvSpPr>
          <p:cNvPr id="52249" name="Text Box 25"/>
          <p:cNvSpPr txBox="1">
            <a:spLocks noChangeArrowheads="1"/>
          </p:cNvSpPr>
          <p:nvPr/>
        </p:nvSpPr>
        <p:spPr bwMode="auto">
          <a:xfrm rot="1422049">
            <a:off x="4887551" y="2680310"/>
            <a:ext cx="1458051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  <a:latin typeface="Arial"/>
                <a:cs typeface="Arial"/>
              </a:rPr>
              <a:t>HTTP request</a:t>
            </a:r>
            <a:endParaRPr lang="en-US" dirty="0">
              <a:latin typeface="Arial"/>
              <a:cs typeface="Arial"/>
            </a:endParaRPr>
          </a:p>
        </p:txBody>
      </p:sp>
      <p:sp>
        <p:nvSpPr>
          <p:cNvPr id="52250" name="Text Box 26"/>
          <p:cNvSpPr txBox="1">
            <a:spLocks noChangeArrowheads="1"/>
          </p:cNvSpPr>
          <p:nvPr/>
        </p:nvSpPr>
        <p:spPr bwMode="auto">
          <a:xfrm rot="19907361">
            <a:off x="4590688" y="3696310"/>
            <a:ext cx="1458051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  <a:latin typeface="Arial"/>
                <a:cs typeface="Arial"/>
              </a:rPr>
              <a:t>HTTP request</a:t>
            </a:r>
            <a:endParaRPr lang="en-US" dirty="0">
              <a:latin typeface="Arial"/>
              <a:cs typeface="Arial"/>
            </a:endParaRPr>
          </a:p>
        </p:txBody>
      </p:sp>
      <p:sp>
        <p:nvSpPr>
          <p:cNvPr id="52251" name="Text Box 27"/>
          <p:cNvSpPr txBox="1">
            <a:spLocks noChangeArrowheads="1"/>
          </p:cNvSpPr>
          <p:nvPr/>
        </p:nvSpPr>
        <p:spPr bwMode="auto">
          <a:xfrm rot="1411598">
            <a:off x="4604500" y="3058135"/>
            <a:ext cx="1617751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  <a:latin typeface="Arial"/>
                <a:cs typeface="Arial"/>
              </a:rPr>
              <a:t>HTTP response</a:t>
            </a:r>
            <a:endParaRPr lang="en-US" dirty="0">
              <a:latin typeface="Arial"/>
              <a:cs typeface="Arial"/>
            </a:endParaRPr>
          </a:p>
        </p:txBody>
      </p:sp>
      <p:sp>
        <p:nvSpPr>
          <p:cNvPr id="52252" name="Text Box 28"/>
          <p:cNvSpPr txBox="1">
            <a:spLocks noChangeArrowheads="1"/>
          </p:cNvSpPr>
          <p:nvPr/>
        </p:nvSpPr>
        <p:spPr bwMode="auto">
          <a:xfrm rot="19862217">
            <a:off x="4772775" y="4015398"/>
            <a:ext cx="1617751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  <a:latin typeface="Arial"/>
                <a:cs typeface="Arial"/>
              </a:rPr>
              <a:t>HTTP response</a:t>
            </a:r>
            <a:endParaRPr lang="en-US" dirty="0">
              <a:latin typeface="Arial"/>
              <a:cs typeface="Arial"/>
            </a:endParaRPr>
          </a:p>
        </p:txBody>
      </p:sp>
      <p:grpSp>
        <p:nvGrpSpPr>
          <p:cNvPr id="52254" name="Group 30"/>
          <p:cNvGrpSpPr>
            <a:grpSpLocks/>
          </p:cNvGrpSpPr>
          <p:nvPr/>
        </p:nvGrpSpPr>
        <p:grpSpPr bwMode="auto">
          <a:xfrm>
            <a:off x="8174038" y="2262212"/>
            <a:ext cx="346075" cy="742950"/>
            <a:chOff x="4180" y="783"/>
            <a:chExt cx="150" cy="307"/>
          </a:xfrm>
        </p:grpSpPr>
        <p:sp>
          <p:nvSpPr>
            <p:cNvPr id="52255" name="AutoShape 31"/>
            <p:cNvSpPr>
              <a:spLocks noChangeArrowheads="1"/>
            </p:cNvSpPr>
            <p:nvPr/>
          </p:nvSpPr>
          <p:spPr bwMode="auto">
            <a:xfrm>
              <a:off x="4180" y="1019"/>
              <a:ext cx="150" cy="71"/>
            </a:xfrm>
            <a:prstGeom prst="parallelogram">
              <a:avLst>
                <a:gd name="adj" fmla="val 81387"/>
              </a:avLst>
            </a:prstGeom>
            <a:solidFill>
              <a:srgbClr val="33CC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Arial"/>
                <a:cs typeface="Arial"/>
              </a:endParaRPr>
            </a:p>
          </p:txBody>
        </p:sp>
        <p:sp>
          <p:nvSpPr>
            <p:cNvPr id="52256" name="Rectangle 32"/>
            <p:cNvSpPr>
              <a:spLocks noChangeArrowheads="1"/>
            </p:cNvSpPr>
            <p:nvPr/>
          </p:nvSpPr>
          <p:spPr bwMode="auto">
            <a:xfrm>
              <a:off x="4256" y="785"/>
              <a:ext cx="69" cy="236"/>
            </a:xfrm>
            <a:prstGeom prst="rect">
              <a:avLst/>
            </a:prstGeom>
            <a:solidFill>
              <a:srgbClr val="33CC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Arial"/>
                <a:cs typeface="Arial"/>
              </a:endParaRPr>
            </a:p>
          </p:txBody>
        </p:sp>
        <p:sp>
          <p:nvSpPr>
            <p:cNvPr id="52257" name="Rectangle 33"/>
            <p:cNvSpPr>
              <a:spLocks noChangeArrowheads="1"/>
            </p:cNvSpPr>
            <p:nvPr/>
          </p:nvSpPr>
          <p:spPr bwMode="auto">
            <a:xfrm>
              <a:off x="4181" y="852"/>
              <a:ext cx="95" cy="236"/>
            </a:xfrm>
            <a:prstGeom prst="rect">
              <a:avLst/>
            </a:prstGeom>
            <a:solidFill>
              <a:srgbClr val="33CC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Arial"/>
                <a:cs typeface="Arial"/>
              </a:endParaRPr>
            </a:p>
          </p:txBody>
        </p:sp>
        <p:sp>
          <p:nvSpPr>
            <p:cNvPr id="52258" name="AutoShape 34"/>
            <p:cNvSpPr>
              <a:spLocks noChangeArrowheads="1"/>
            </p:cNvSpPr>
            <p:nvPr/>
          </p:nvSpPr>
          <p:spPr bwMode="auto">
            <a:xfrm>
              <a:off x="4180" y="783"/>
              <a:ext cx="150" cy="71"/>
            </a:xfrm>
            <a:prstGeom prst="parallelogram">
              <a:avLst>
                <a:gd name="adj" fmla="val 81387"/>
              </a:avLst>
            </a:prstGeom>
            <a:solidFill>
              <a:srgbClr val="33CC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Arial"/>
                <a:cs typeface="Arial"/>
              </a:endParaRPr>
            </a:p>
          </p:txBody>
        </p:sp>
        <p:sp>
          <p:nvSpPr>
            <p:cNvPr id="52259" name="Line 35"/>
            <p:cNvSpPr>
              <a:spLocks noChangeShapeType="1"/>
            </p:cNvSpPr>
            <p:nvPr/>
          </p:nvSpPr>
          <p:spPr bwMode="auto">
            <a:xfrm>
              <a:off x="4330" y="788"/>
              <a:ext cx="0" cy="23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Arial"/>
                <a:cs typeface="Arial"/>
              </a:endParaRPr>
            </a:p>
          </p:txBody>
        </p:sp>
        <p:sp>
          <p:nvSpPr>
            <p:cNvPr id="52260" name="Line 36"/>
            <p:cNvSpPr>
              <a:spLocks noChangeShapeType="1"/>
            </p:cNvSpPr>
            <p:nvPr/>
          </p:nvSpPr>
          <p:spPr bwMode="auto">
            <a:xfrm flipH="1">
              <a:off x="4276" y="1019"/>
              <a:ext cx="54" cy="6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Arial"/>
                <a:cs typeface="Arial"/>
              </a:endParaRPr>
            </a:p>
          </p:txBody>
        </p:sp>
        <p:sp>
          <p:nvSpPr>
            <p:cNvPr id="52261" name="Rectangle 37"/>
            <p:cNvSpPr>
              <a:spLocks noChangeArrowheads="1"/>
            </p:cNvSpPr>
            <p:nvPr/>
          </p:nvSpPr>
          <p:spPr bwMode="auto">
            <a:xfrm>
              <a:off x="4193" y="883"/>
              <a:ext cx="63" cy="136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Arial"/>
                <a:cs typeface="Arial"/>
              </a:endParaRPr>
            </a:p>
          </p:txBody>
        </p:sp>
        <p:sp>
          <p:nvSpPr>
            <p:cNvPr id="52262" name="Rectangle 38"/>
            <p:cNvSpPr>
              <a:spLocks noChangeArrowheads="1"/>
            </p:cNvSpPr>
            <p:nvPr/>
          </p:nvSpPr>
          <p:spPr bwMode="auto">
            <a:xfrm>
              <a:off x="4202" y="924"/>
              <a:ext cx="48" cy="4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Arial"/>
                <a:cs typeface="Arial"/>
              </a:endParaRPr>
            </a:p>
          </p:txBody>
        </p:sp>
      </p:grpSp>
      <p:grpSp>
        <p:nvGrpSpPr>
          <p:cNvPr id="52263" name="Group 39"/>
          <p:cNvGrpSpPr>
            <a:grpSpLocks/>
          </p:cNvGrpSpPr>
          <p:nvPr/>
        </p:nvGrpSpPr>
        <p:grpSpPr bwMode="auto">
          <a:xfrm>
            <a:off x="8174038" y="4167212"/>
            <a:ext cx="346075" cy="742950"/>
            <a:chOff x="4180" y="783"/>
            <a:chExt cx="150" cy="307"/>
          </a:xfrm>
        </p:grpSpPr>
        <p:sp>
          <p:nvSpPr>
            <p:cNvPr id="52264" name="AutoShape 40"/>
            <p:cNvSpPr>
              <a:spLocks noChangeArrowheads="1"/>
            </p:cNvSpPr>
            <p:nvPr/>
          </p:nvSpPr>
          <p:spPr bwMode="auto">
            <a:xfrm>
              <a:off x="4180" y="1019"/>
              <a:ext cx="150" cy="71"/>
            </a:xfrm>
            <a:prstGeom prst="parallelogram">
              <a:avLst>
                <a:gd name="adj" fmla="val 81387"/>
              </a:avLst>
            </a:prstGeom>
            <a:solidFill>
              <a:srgbClr val="33CC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Arial"/>
                <a:cs typeface="Arial"/>
              </a:endParaRPr>
            </a:p>
          </p:txBody>
        </p:sp>
        <p:sp>
          <p:nvSpPr>
            <p:cNvPr id="52265" name="Rectangle 41"/>
            <p:cNvSpPr>
              <a:spLocks noChangeArrowheads="1"/>
            </p:cNvSpPr>
            <p:nvPr/>
          </p:nvSpPr>
          <p:spPr bwMode="auto">
            <a:xfrm>
              <a:off x="4256" y="785"/>
              <a:ext cx="69" cy="236"/>
            </a:xfrm>
            <a:prstGeom prst="rect">
              <a:avLst/>
            </a:prstGeom>
            <a:solidFill>
              <a:srgbClr val="33CC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Arial"/>
                <a:cs typeface="Arial"/>
              </a:endParaRPr>
            </a:p>
          </p:txBody>
        </p:sp>
        <p:sp>
          <p:nvSpPr>
            <p:cNvPr id="52266" name="Rectangle 42"/>
            <p:cNvSpPr>
              <a:spLocks noChangeArrowheads="1"/>
            </p:cNvSpPr>
            <p:nvPr/>
          </p:nvSpPr>
          <p:spPr bwMode="auto">
            <a:xfrm>
              <a:off x="4181" y="852"/>
              <a:ext cx="95" cy="236"/>
            </a:xfrm>
            <a:prstGeom prst="rect">
              <a:avLst/>
            </a:prstGeom>
            <a:solidFill>
              <a:srgbClr val="33CC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Arial"/>
                <a:cs typeface="Arial"/>
              </a:endParaRPr>
            </a:p>
          </p:txBody>
        </p:sp>
        <p:sp>
          <p:nvSpPr>
            <p:cNvPr id="52267" name="AutoShape 43"/>
            <p:cNvSpPr>
              <a:spLocks noChangeArrowheads="1"/>
            </p:cNvSpPr>
            <p:nvPr/>
          </p:nvSpPr>
          <p:spPr bwMode="auto">
            <a:xfrm>
              <a:off x="4180" y="783"/>
              <a:ext cx="150" cy="71"/>
            </a:xfrm>
            <a:prstGeom prst="parallelogram">
              <a:avLst>
                <a:gd name="adj" fmla="val 81387"/>
              </a:avLst>
            </a:prstGeom>
            <a:solidFill>
              <a:srgbClr val="33CC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Arial"/>
                <a:cs typeface="Arial"/>
              </a:endParaRPr>
            </a:p>
          </p:txBody>
        </p:sp>
        <p:sp>
          <p:nvSpPr>
            <p:cNvPr id="52268" name="Line 44"/>
            <p:cNvSpPr>
              <a:spLocks noChangeShapeType="1"/>
            </p:cNvSpPr>
            <p:nvPr/>
          </p:nvSpPr>
          <p:spPr bwMode="auto">
            <a:xfrm>
              <a:off x="4330" y="788"/>
              <a:ext cx="0" cy="23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Arial"/>
                <a:cs typeface="Arial"/>
              </a:endParaRPr>
            </a:p>
          </p:txBody>
        </p:sp>
        <p:sp>
          <p:nvSpPr>
            <p:cNvPr id="52269" name="Line 45"/>
            <p:cNvSpPr>
              <a:spLocks noChangeShapeType="1"/>
            </p:cNvSpPr>
            <p:nvPr/>
          </p:nvSpPr>
          <p:spPr bwMode="auto">
            <a:xfrm flipH="1">
              <a:off x="4276" y="1019"/>
              <a:ext cx="54" cy="6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Arial"/>
                <a:cs typeface="Arial"/>
              </a:endParaRPr>
            </a:p>
          </p:txBody>
        </p:sp>
        <p:sp>
          <p:nvSpPr>
            <p:cNvPr id="52270" name="Rectangle 46"/>
            <p:cNvSpPr>
              <a:spLocks noChangeArrowheads="1"/>
            </p:cNvSpPr>
            <p:nvPr/>
          </p:nvSpPr>
          <p:spPr bwMode="auto">
            <a:xfrm>
              <a:off x="4193" y="883"/>
              <a:ext cx="63" cy="136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Arial"/>
                <a:cs typeface="Arial"/>
              </a:endParaRPr>
            </a:p>
          </p:txBody>
        </p:sp>
        <p:sp>
          <p:nvSpPr>
            <p:cNvPr id="52271" name="Rectangle 47"/>
            <p:cNvSpPr>
              <a:spLocks noChangeArrowheads="1"/>
            </p:cNvSpPr>
            <p:nvPr/>
          </p:nvSpPr>
          <p:spPr bwMode="auto">
            <a:xfrm>
              <a:off x="4202" y="924"/>
              <a:ext cx="48" cy="4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Arial"/>
                <a:cs typeface="Arial"/>
              </a:endParaRPr>
            </a:p>
          </p:txBody>
        </p:sp>
      </p:grpSp>
      <p:sp>
        <p:nvSpPr>
          <p:cNvPr id="52273" name="Freeform 49"/>
          <p:cNvSpPr>
            <a:spLocks/>
          </p:cNvSpPr>
          <p:nvPr/>
        </p:nvSpPr>
        <p:spPr bwMode="auto">
          <a:xfrm>
            <a:off x="4738688" y="2713062"/>
            <a:ext cx="3363912" cy="755650"/>
          </a:xfrm>
          <a:custGeom>
            <a:avLst/>
            <a:gdLst>
              <a:gd name="T0" fmla="*/ 2119 w 2119"/>
              <a:gd name="T1" fmla="*/ 0 h 476"/>
              <a:gd name="T2" fmla="*/ 1020 w 2119"/>
              <a:gd name="T3" fmla="*/ 476 h 476"/>
              <a:gd name="T4" fmla="*/ 0 w 2119"/>
              <a:gd name="T5" fmla="*/ 8 h 4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19" h="476">
                <a:moveTo>
                  <a:pt x="2119" y="0"/>
                </a:moveTo>
                <a:lnTo>
                  <a:pt x="1020" y="476"/>
                </a:lnTo>
                <a:lnTo>
                  <a:pt x="0" y="8"/>
                </a:lnTo>
              </a:path>
            </a:pathLst>
          </a:cu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Arial"/>
              <a:cs typeface="Arial"/>
            </a:endParaRPr>
          </a:p>
        </p:txBody>
      </p:sp>
      <p:sp>
        <p:nvSpPr>
          <p:cNvPr id="52274" name="Text Box 50"/>
          <p:cNvSpPr txBox="1">
            <a:spLocks noChangeArrowheads="1"/>
          </p:cNvSpPr>
          <p:nvPr/>
        </p:nvSpPr>
        <p:spPr bwMode="auto">
          <a:xfrm rot="20180032">
            <a:off x="6524263" y="2696185"/>
            <a:ext cx="1458051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  <a:latin typeface="Arial"/>
                <a:cs typeface="Arial"/>
              </a:rPr>
              <a:t>HTTP request</a:t>
            </a:r>
            <a:endParaRPr lang="en-US" dirty="0">
              <a:latin typeface="Arial"/>
              <a:cs typeface="Arial"/>
            </a:endParaRPr>
          </a:p>
        </p:txBody>
      </p:sp>
      <p:sp>
        <p:nvSpPr>
          <p:cNvPr id="52275" name="Text Box 51"/>
          <p:cNvSpPr txBox="1">
            <a:spLocks noChangeArrowheads="1"/>
          </p:cNvSpPr>
          <p:nvPr/>
        </p:nvSpPr>
        <p:spPr bwMode="auto">
          <a:xfrm rot="20184211">
            <a:off x="6557125" y="3039085"/>
            <a:ext cx="1617751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  <a:latin typeface="Arial"/>
                <a:cs typeface="Arial"/>
              </a:rPr>
              <a:t>HTTP response</a:t>
            </a:r>
            <a:endParaRPr lang="en-US" dirty="0">
              <a:latin typeface="Arial"/>
              <a:cs typeface="Arial"/>
            </a:endParaRPr>
          </a:p>
        </p:txBody>
      </p:sp>
      <p:sp>
        <p:nvSpPr>
          <p:cNvPr id="52280" name="Text Box 56"/>
          <p:cNvSpPr txBox="1">
            <a:spLocks noChangeArrowheads="1"/>
          </p:cNvSpPr>
          <p:nvPr/>
        </p:nvSpPr>
        <p:spPr bwMode="auto">
          <a:xfrm>
            <a:off x="7885113" y="4962550"/>
            <a:ext cx="754734" cy="5847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600">
                <a:latin typeface="Arial"/>
                <a:cs typeface="Arial"/>
              </a:rPr>
              <a:t>origin </a:t>
            </a:r>
          </a:p>
          <a:p>
            <a:r>
              <a:rPr lang="en-US" sz="1600">
                <a:latin typeface="Arial"/>
                <a:cs typeface="Arial"/>
              </a:rPr>
              <a:t>server</a:t>
            </a:r>
            <a:endParaRPr lang="en-US">
              <a:latin typeface="Arial"/>
              <a:cs typeface="Arial"/>
            </a:endParaRPr>
          </a:p>
        </p:txBody>
      </p:sp>
      <p:sp>
        <p:nvSpPr>
          <p:cNvPr id="52281" name="Text Box 57"/>
          <p:cNvSpPr txBox="1">
            <a:spLocks noChangeArrowheads="1"/>
          </p:cNvSpPr>
          <p:nvPr/>
        </p:nvSpPr>
        <p:spPr bwMode="auto">
          <a:xfrm>
            <a:off x="7913688" y="1628800"/>
            <a:ext cx="754734" cy="5847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600">
                <a:latin typeface="Arial"/>
                <a:cs typeface="Arial"/>
              </a:rPr>
              <a:t>origin </a:t>
            </a:r>
          </a:p>
          <a:p>
            <a:r>
              <a:rPr lang="en-US" sz="1600">
                <a:latin typeface="Arial"/>
                <a:cs typeface="Arial"/>
              </a:rPr>
              <a:t>server</a:t>
            </a:r>
            <a:endParaRPr lang="en-US">
              <a:latin typeface="Arial"/>
              <a:cs typeface="Arial"/>
            </a:endParaRPr>
          </a:p>
        </p:txBody>
      </p:sp>
      <p:sp>
        <p:nvSpPr>
          <p:cNvPr id="51" name="Rectangle 3"/>
          <p:cNvSpPr txBox="1">
            <a:spLocks noChangeArrowheads="1"/>
          </p:cNvSpPr>
          <p:nvPr/>
        </p:nvSpPr>
        <p:spPr bwMode="auto">
          <a:xfrm>
            <a:off x="251520" y="5661248"/>
            <a:ext cx="7935342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dirty="0">
                <a:latin typeface="Eurostile" panose="020B0504020202050204" pitchFamily="34" charset="77"/>
                <a:cs typeface="Arial"/>
              </a:rPr>
              <a:t>Assumption: cache is closer to client (e.g. same network) =&gt; faster, less “long-distance” traffic</a:t>
            </a:r>
          </a:p>
        </p:txBody>
      </p:sp>
    </p:spTree>
    <p:extLst>
      <p:ext uri="{BB962C8B-B14F-4D97-AF65-F5344CB8AC3E}">
        <p14:creationId xmlns:p14="http://schemas.microsoft.com/office/powerpoint/2010/main" val="225468118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Changes in HTTP/2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95536" y="836712"/>
            <a:ext cx="3732279" cy="1944216"/>
          </a:xfrm>
          <a:prstGeom prst="rect">
            <a:avLst/>
          </a:prstGeom>
          <a:solidFill>
            <a:srgbClr val="FFF4C8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rmAutofit/>
          </a:bodyPr>
          <a:lstStyle/>
          <a:p>
            <a:pPr algn="ctr"/>
            <a:r>
              <a:rPr lang="en-US" sz="2400" dirty="0">
                <a:latin typeface="Eurostile"/>
                <a:cs typeface="Eurostile"/>
              </a:rPr>
              <a:t>textual protocol</a:t>
            </a:r>
          </a:p>
          <a:p>
            <a:pPr algn="ctr"/>
            <a:r>
              <a:rPr lang="en-US" dirty="0">
                <a:latin typeface="Eurostile"/>
                <a:cs typeface="Eurostile"/>
              </a:rPr>
              <a:t>can be written manually</a:t>
            </a:r>
          </a:p>
          <a:p>
            <a:pPr algn="ctr"/>
            <a:r>
              <a:rPr lang="en-US" dirty="0">
                <a:latin typeface="Eurostile"/>
                <a:cs typeface="Eurostile"/>
              </a:rPr>
              <a:t>can be read when intercepted</a:t>
            </a:r>
          </a:p>
          <a:p>
            <a:pPr algn="ctr"/>
            <a:r>
              <a:rPr lang="en-US" dirty="0">
                <a:latin typeface="Eurostile"/>
                <a:cs typeface="Eurostile"/>
              </a:rPr>
              <a:t>easy to add (and ignore) proprietary extensions</a:t>
            </a:r>
          </a:p>
          <a:p>
            <a:pPr algn="ctr"/>
            <a:r>
              <a:rPr lang="en-US" dirty="0">
                <a:latin typeface="Eurostile"/>
                <a:cs typeface="Eurostile"/>
              </a:rPr>
              <a:t>very talkative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932040" y="836712"/>
            <a:ext cx="3744416" cy="1944216"/>
          </a:xfrm>
          <a:prstGeom prst="rect">
            <a:avLst/>
          </a:prstGeom>
          <a:solidFill>
            <a:srgbClr val="FFF4C8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rmAutofit/>
          </a:bodyPr>
          <a:lstStyle/>
          <a:p>
            <a:pPr algn="ctr"/>
            <a:r>
              <a:rPr lang="en-US" sz="2400" dirty="0">
                <a:latin typeface="Eurostile"/>
                <a:cs typeface="Eurostile"/>
              </a:rPr>
              <a:t>binary protocol</a:t>
            </a:r>
          </a:p>
          <a:p>
            <a:pPr algn="ctr"/>
            <a:r>
              <a:rPr lang="en-US" dirty="0">
                <a:latin typeface="Eurostile"/>
                <a:cs typeface="Eurostile"/>
              </a:rPr>
              <a:t>saves space</a:t>
            </a:r>
          </a:p>
          <a:p>
            <a:pPr algn="ctr"/>
            <a:r>
              <a:rPr lang="en-US" dirty="0">
                <a:latin typeface="Eurostile"/>
                <a:cs typeface="Eurostile"/>
              </a:rPr>
              <a:t>less data to write and parse</a:t>
            </a:r>
          </a:p>
          <a:p>
            <a:pPr algn="ctr"/>
            <a:r>
              <a:rPr lang="en-US" dirty="0">
                <a:latin typeface="Eurostile"/>
                <a:cs typeface="Eurostile"/>
              </a:rPr>
              <a:t>exactly specified</a:t>
            </a:r>
          </a:p>
          <a:p>
            <a:pPr algn="ctr"/>
            <a:r>
              <a:rPr lang="en-US" dirty="0">
                <a:latin typeface="Eurostile"/>
                <a:cs typeface="Eurostile"/>
              </a:rPr>
              <a:t>hard to extend</a:t>
            </a:r>
          </a:p>
        </p:txBody>
      </p:sp>
      <p:cxnSp>
        <p:nvCxnSpPr>
          <p:cNvPr id="7" name="Straight Arrow Connector 6"/>
          <p:cNvCxnSpPr>
            <a:stCxn id="5" idx="3"/>
            <a:endCxn id="6" idx="1"/>
          </p:cNvCxnSpPr>
          <p:nvPr/>
        </p:nvCxnSpPr>
        <p:spPr bwMode="auto">
          <a:xfrm>
            <a:off x="4127815" y="1808820"/>
            <a:ext cx="804225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8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9" name="TextBox 8"/>
          <p:cNvSpPr txBox="1"/>
          <p:nvPr/>
        </p:nvSpPr>
        <p:spPr>
          <a:xfrm>
            <a:off x="395536" y="3356992"/>
            <a:ext cx="3732279" cy="1944216"/>
          </a:xfrm>
          <a:prstGeom prst="rect">
            <a:avLst/>
          </a:prstGeom>
          <a:solidFill>
            <a:srgbClr val="FFF4C8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rmAutofit/>
          </a:bodyPr>
          <a:lstStyle/>
          <a:p>
            <a:pPr algn="ctr"/>
            <a:r>
              <a:rPr lang="en-US" sz="2400" dirty="0">
                <a:latin typeface="Eurostile"/>
                <a:cs typeface="Eurostile"/>
              </a:rPr>
              <a:t>uncompressed header</a:t>
            </a:r>
          </a:p>
          <a:p>
            <a:pPr algn="ctr"/>
            <a:r>
              <a:rPr lang="en-US" dirty="0">
                <a:latin typeface="Eurostile"/>
                <a:cs typeface="Eurostile"/>
              </a:rPr>
              <a:t>required in 1.0</a:t>
            </a:r>
          </a:p>
          <a:p>
            <a:pPr algn="ctr"/>
            <a:r>
              <a:rPr lang="en-US" dirty="0">
                <a:latin typeface="Eurostile"/>
                <a:cs typeface="Eurostile"/>
              </a:rPr>
              <a:t>avoidance eases transition to 1.1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932040" y="3356992"/>
            <a:ext cx="3744416" cy="1944216"/>
          </a:xfrm>
          <a:prstGeom prst="rect">
            <a:avLst/>
          </a:prstGeom>
          <a:solidFill>
            <a:srgbClr val="FFF4C8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rmAutofit/>
          </a:bodyPr>
          <a:lstStyle/>
          <a:p>
            <a:pPr algn="ctr"/>
            <a:r>
              <a:rPr lang="en-US" sz="2400" dirty="0">
                <a:latin typeface="Eurostile"/>
                <a:cs typeface="Eurostile"/>
              </a:rPr>
              <a:t>compressed header</a:t>
            </a:r>
          </a:p>
          <a:p>
            <a:pPr algn="ctr"/>
            <a:r>
              <a:rPr lang="en-US" dirty="0">
                <a:latin typeface="Eurostile"/>
                <a:cs typeface="Eurostile"/>
              </a:rPr>
              <a:t>adds a lookup table</a:t>
            </a:r>
          </a:p>
          <a:p>
            <a:pPr algn="ctr"/>
            <a:r>
              <a:rPr lang="en-US" dirty="0">
                <a:latin typeface="Eurostile"/>
                <a:cs typeface="Eurostile"/>
              </a:rPr>
              <a:t>may save space</a:t>
            </a:r>
          </a:p>
          <a:p>
            <a:pPr algn="ctr"/>
            <a:r>
              <a:rPr lang="en-US" dirty="0">
                <a:latin typeface="Eurostile"/>
                <a:cs typeface="Eurostile"/>
              </a:rPr>
              <a:t>info like: </a:t>
            </a:r>
            <a:r>
              <a:rPr lang="en-US" i="1" dirty="0">
                <a:latin typeface="Eurostile"/>
                <a:cs typeface="Eurostile"/>
              </a:rPr>
              <a:t>cookies, </a:t>
            </a:r>
            <a:r>
              <a:rPr lang="en-US" i="1" dirty="0" err="1">
                <a:latin typeface="Eurostile"/>
                <a:cs typeface="Eurostile"/>
              </a:rPr>
              <a:t>referer</a:t>
            </a:r>
            <a:r>
              <a:rPr lang="en-US" i="1" dirty="0">
                <a:latin typeface="Eurostile"/>
                <a:cs typeface="Eurostile"/>
              </a:rPr>
              <a:t>, stream dependencies,  weighting, priorities, client identification, ...</a:t>
            </a:r>
          </a:p>
        </p:txBody>
      </p:sp>
      <p:cxnSp>
        <p:nvCxnSpPr>
          <p:cNvPr id="11" name="Straight Arrow Connector 10"/>
          <p:cNvCxnSpPr>
            <a:stCxn id="9" idx="3"/>
            <a:endCxn id="10" idx="1"/>
          </p:cNvCxnSpPr>
          <p:nvPr/>
        </p:nvCxnSpPr>
        <p:spPr bwMode="auto">
          <a:xfrm>
            <a:off x="4127815" y="4329100"/>
            <a:ext cx="804225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8000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30264133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9" grpId="0" animBg="1"/>
      <p:bldP spid="10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Changes in HTTP/2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95536" y="836712"/>
            <a:ext cx="3732279" cy="1584176"/>
          </a:xfrm>
          <a:prstGeom prst="rect">
            <a:avLst/>
          </a:prstGeom>
          <a:solidFill>
            <a:srgbClr val="FFF4C8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rmAutofit/>
          </a:bodyPr>
          <a:lstStyle/>
          <a:p>
            <a:pPr algn="ctr"/>
            <a:r>
              <a:rPr lang="en-US" sz="2400" dirty="0">
                <a:latin typeface="Eurostile"/>
                <a:cs typeface="Eurostile"/>
              </a:rPr>
              <a:t>ordered and blocking</a:t>
            </a:r>
          </a:p>
          <a:p>
            <a:pPr algn="ctr"/>
            <a:r>
              <a:rPr lang="en-US" dirty="0">
                <a:latin typeface="Eurostile"/>
                <a:cs typeface="Eurostile"/>
              </a:rPr>
              <a:t>speed-up by using several parallel TCP connections (1.x)</a:t>
            </a:r>
          </a:p>
          <a:p>
            <a:pPr algn="ctr"/>
            <a:r>
              <a:rPr lang="en-US" dirty="0">
                <a:latin typeface="Eurostile"/>
                <a:cs typeface="Eurostile"/>
              </a:rPr>
              <a:t>speed-up by using pipelining (1.1)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932040" y="836712"/>
            <a:ext cx="3744416" cy="1584176"/>
          </a:xfrm>
          <a:prstGeom prst="rect">
            <a:avLst/>
          </a:prstGeom>
          <a:solidFill>
            <a:srgbClr val="FFF4C8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rmAutofit/>
          </a:bodyPr>
          <a:lstStyle/>
          <a:p>
            <a:pPr algn="ctr"/>
            <a:r>
              <a:rPr lang="en-US" sz="2400" dirty="0">
                <a:latin typeface="Eurostile"/>
                <a:cs typeface="Eurostile"/>
              </a:rPr>
              <a:t>multiplexed</a:t>
            </a:r>
          </a:p>
          <a:p>
            <a:pPr algn="ctr"/>
            <a:r>
              <a:rPr lang="en-US" dirty="0">
                <a:latin typeface="Eurostile"/>
                <a:cs typeface="Eurostile"/>
              </a:rPr>
              <a:t>send all requests at once</a:t>
            </a:r>
          </a:p>
          <a:p>
            <a:pPr algn="ctr"/>
            <a:r>
              <a:rPr lang="en-US" dirty="0">
                <a:latin typeface="Eurostile"/>
                <a:cs typeface="Eurostile"/>
              </a:rPr>
              <a:t>server chooses order </a:t>
            </a:r>
            <a:r>
              <a:rPr lang="en-US" sz="1400" dirty="0">
                <a:latin typeface="Eurostile"/>
                <a:cs typeface="Eurostile"/>
              </a:rPr>
              <a:t>(e.g. send advertising inlays first)</a:t>
            </a:r>
            <a:r>
              <a:rPr lang="en-US" dirty="0">
                <a:latin typeface="Eurostile"/>
                <a:cs typeface="Eurostile"/>
              </a:rPr>
              <a:t> and can mix messages</a:t>
            </a:r>
          </a:p>
        </p:txBody>
      </p:sp>
      <p:cxnSp>
        <p:nvCxnSpPr>
          <p:cNvPr id="7" name="Straight Arrow Connector 6"/>
          <p:cNvCxnSpPr>
            <a:stCxn id="5" idx="3"/>
            <a:endCxn id="6" idx="1"/>
          </p:cNvCxnSpPr>
          <p:nvPr/>
        </p:nvCxnSpPr>
        <p:spPr bwMode="auto">
          <a:xfrm>
            <a:off x="4127815" y="1628800"/>
            <a:ext cx="804225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8000"/>
            </a:solidFill>
            <a:prstDash val="solid"/>
            <a:round/>
            <a:headEnd type="none" w="med" len="med"/>
            <a:tailEnd type="arrow"/>
          </a:ln>
          <a:effectLst/>
        </p:spPr>
      </p:cxnSp>
      <p:grpSp>
        <p:nvGrpSpPr>
          <p:cNvPr id="86" name="Group 85"/>
          <p:cNvGrpSpPr/>
          <p:nvPr/>
        </p:nvGrpSpPr>
        <p:grpSpPr>
          <a:xfrm>
            <a:off x="646578" y="2736525"/>
            <a:ext cx="2773294" cy="3498158"/>
            <a:chOff x="646578" y="2736525"/>
            <a:chExt cx="2773294" cy="3498158"/>
          </a:xfrm>
        </p:grpSpPr>
        <p:grpSp>
          <p:nvGrpSpPr>
            <p:cNvPr id="48" name="Group 47"/>
            <p:cNvGrpSpPr/>
            <p:nvPr/>
          </p:nvGrpSpPr>
          <p:grpSpPr>
            <a:xfrm>
              <a:off x="1835696" y="5013176"/>
              <a:ext cx="1584176" cy="723900"/>
              <a:chOff x="1187624" y="4577308"/>
              <a:chExt cx="1584176" cy="723900"/>
            </a:xfrm>
          </p:grpSpPr>
          <p:sp>
            <p:nvSpPr>
              <p:cNvPr id="49" name="Freeform 48"/>
              <p:cNvSpPr/>
              <p:nvPr/>
            </p:nvSpPr>
            <p:spPr>
              <a:xfrm>
                <a:off x="1193800" y="4577308"/>
                <a:ext cx="1577975" cy="723900"/>
              </a:xfrm>
              <a:custGeom>
                <a:avLst/>
                <a:gdLst>
                  <a:gd name="connsiteX0" fmla="*/ 0 w 1577975"/>
                  <a:gd name="connsiteY0" fmla="*/ 431800 h 723900"/>
                  <a:gd name="connsiteX1" fmla="*/ 1577975 w 1577975"/>
                  <a:gd name="connsiteY1" fmla="*/ 0 h 723900"/>
                  <a:gd name="connsiteX2" fmla="*/ 1568450 w 1577975"/>
                  <a:gd name="connsiteY2" fmla="*/ 292100 h 723900"/>
                  <a:gd name="connsiteX3" fmla="*/ 0 w 1577975"/>
                  <a:gd name="connsiteY3" fmla="*/ 723900 h 723900"/>
                  <a:gd name="connsiteX0" fmla="*/ 0 w 1577975"/>
                  <a:gd name="connsiteY0" fmla="*/ 431800 h 723900"/>
                  <a:gd name="connsiteX1" fmla="*/ 1577975 w 1577975"/>
                  <a:gd name="connsiteY1" fmla="*/ 0 h 723900"/>
                  <a:gd name="connsiteX2" fmla="*/ 1568450 w 1577975"/>
                  <a:gd name="connsiteY2" fmla="*/ 292100 h 723900"/>
                  <a:gd name="connsiteX3" fmla="*/ 0 w 1577975"/>
                  <a:gd name="connsiteY3" fmla="*/ 723900 h 723900"/>
                  <a:gd name="connsiteX4" fmla="*/ 0 w 1577975"/>
                  <a:gd name="connsiteY4" fmla="*/ 431800 h 723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77975" h="723900">
                    <a:moveTo>
                      <a:pt x="0" y="431800"/>
                    </a:moveTo>
                    <a:lnTo>
                      <a:pt x="1577975" y="0"/>
                    </a:lnTo>
                    <a:lnTo>
                      <a:pt x="1568450" y="292100"/>
                    </a:lnTo>
                    <a:lnTo>
                      <a:pt x="0" y="723900"/>
                    </a:lnTo>
                    <a:lnTo>
                      <a:pt x="0" y="431800"/>
                    </a:lnTo>
                    <a:close/>
                  </a:path>
                </a:pathLst>
              </a:custGeom>
              <a:solidFill>
                <a:schemeClr val="tx2">
                  <a:lumMod val="40000"/>
                  <a:lumOff val="60000"/>
                </a:schemeClr>
              </a:solidFill>
              <a:ln>
                <a:solidFill>
                  <a:srgbClr val="FF8000"/>
                </a:solidFill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3200" b="1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ahoma" charset="0"/>
                </a:endParaRPr>
              </a:p>
            </p:txBody>
          </p:sp>
          <p:cxnSp>
            <p:nvCxnSpPr>
              <p:cNvPr id="50" name="Straight Arrow Connector 49"/>
              <p:cNvCxnSpPr/>
              <p:nvPr/>
            </p:nvCxnSpPr>
            <p:spPr bwMode="auto">
              <a:xfrm flipH="1">
                <a:off x="1187624" y="4725144"/>
                <a:ext cx="1584176" cy="432048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arrow"/>
              </a:ln>
              <a:effectLst/>
            </p:spPr>
          </p:cxnSp>
        </p:grpSp>
        <p:grpSp>
          <p:nvGrpSpPr>
            <p:cNvPr id="46" name="Group 45"/>
            <p:cNvGrpSpPr/>
            <p:nvPr/>
          </p:nvGrpSpPr>
          <p:grpSpPr>
            <a:xfrm>
              <a:off x="1835696" y="4509120"/>
              <a:ext cx="1584176" cy="933450"/>
              <a:chOff x="1259632" y="5157192"/>
              <a:chExt cx="1584176" cy="933450"/>
            </a:xfrm>
          </p:grpSpPr>
          <p:sp>
            <p:nvSpPr>
              <p:cNvPr id="45" name="Freeform 44"/>
              <p:cNvSpPr/>
              <p:nvPr/>
            </p:nvSpPr>
            <p:spPr>
              <a:xfrm>
                <a:off x="1260475" y="5157192"/>
                <a:ext cx="1581150" cy="933450"/>
              </a:xfrm>
              <a:custGeom>
                <a:avLst/>
                <a:gdLst>
                  <a:gd name="connsiteX0" fmla="*/ 0 w 1581150"/>
                  <a:gd name="connsiteY0" fmla="*/ 428625 h 933450"/>
                  <a:gd name="connsiteX1" fmla="*/ 1574800 w 1581150"/>
                  <a:gd name="connsiteY1" fmla="*/ 0 h 933450"/>
                  <a:gd name="connsiteX2" fmla="*/ 1581150 w 1581150"/>
                  <a:gd name="connsiteY2" fmla="*/ 498475 h 933450"/>
                  <a:gd name="connsiteX3" fmla="*/ 6350 w 1581150"/>
                  <a:gd name="connsiteY3" fmla="*/ 933450 h 933450"/>
                  <a:gd name="connsiteX0" fmla="*/ 0 w 1581150"/>
                  <a:gd name="connsiteY0" fmla="*/ 428625 h 933450"/>
                  <a:gd name="connsiteX1" fmla="*/ 1574800 w 1581150"/>
                  <a:gd name="connsiteY1" fmla="*/ 0 h 933450"/>
                  <a:gd name="connsiteX2" fmla="*/ 1581150 w 1581150"/>
                  <a:gd name="connsiteY2" fmla="*/ 498475 h 933450"/>
                  <a:gd name="connsiteX3" fmla="*/ 19050 w 1581150"/>
                  <a:gd name="connsiteY3" fmla="*/ 927100 h 933450"/>
                  <a:gd name="connsiteX4" fmla="*/ 6350 w 1581150"/>
                  <a:gd name="connsiteY4" fmla="*/ 933450 h 933450"/>
                  <a:gd name="connsiteX0" fmla="*/ 0 w 1581150"/>
                  <a:gd name="connsiteY0" fmla="*/ 428625 h 933450"/>
                  <a:gd name="connsiteX1" fmla="*/ 1574800 w 1581150"/>
                  <a:gd name="connsiteY1" fmla="*/ 0 h 933450"/>
                  <a:gd name="connsiteX2" fmla="*/ 1581150 w 1581150"/>
                  <a:gd name="connsiteY2" fmla="*/ 498475 h 933450"/>
                  <a:gd name="connsiteX3" fmla="*/ 19050 w 1581150"/>
                  <a:gd name="connsiteY3" fmla="*/ 927100 h 933450"/>
                  <a:gd name="connsiteX4" fmla="*/ 6350 w 1581150"/>
                  <a:gd name="connsiteY4" fmla="*/ 933450 h 933450"/>
                  <a:gd name="connsiteX5" fmla="*/ 0 w 1581150"/>
                  <a:gd name="connsiteY5" fmla="*/ 428625 h 933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581150" h="933450">
                    <a:moveTo>
                      <a:pt x="0" y="428625"/>
                    </a:moveTo>
                    <a:lnTo>
                      <a:pt x="1574800" y="0"/>
                    </a:lnTo>
                    <a:cubicBezTo>
                      <a:pt x="1576917" y="166158"/>
                      <a:pt x="1579033" y="332317"/>
                      <a:pt x="1581150" y="498475"/>
                    </a:cubicBezTo>
                    <a:lnTo>
                      <a:pt x="19050" y="927100"/>
                    </a:lnTo>
                    <a:lnTo>
                      <a:pt x="6350" y="933450"/>
                    </a:lnTo>
                    <a:lnTo>
                      <a:pt x="0" y="428625"/>
                    </a:lnTo>
                    <a:close/>
                  </a:path>
                </a:pathLst>
              </a:custGeom>
              <a:solidFill>
                <a:srgbClr val="CCFFCC"/>
              </a:solidFill>
              <a:ln>
                <a:solidFill>
                  <a:srgbClr val="FF8000"/>
                </a:solidFill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3200" b="1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ahoma" charset="0"/>
                </a:endParaRPr>
              </a:p>
            </p:txBody>
          </p:sp>
          <p:cxnSp>
            <p:nvCxnSpPr>
              <p:cNvPr id="43" name="Straight Arrow Connector 42"/>
              <p:cNvCxnSpPr/>
              <p:nvPr/>
            </p:nvCxnSpPr>
            <p:spPr bwMode="auto">
              <a:xfrm flipH="1">
                <a:off x="1259632" y="5392266"/>
                <a:ext cx="1584176" cy="432048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arrow"/>
              </a:ln>
              <a:effectLst/>
            </p:spPr>
          </p:cxnSp>
        </p:grpSp>
        <p:grpSp>
          <p:nvGrpSpPr>
            <p:cNvPr id="39" name="Group 38"/>
            <p:cNvGrpSpPr/>
            <p:nvPr/>
          </p:nvGrpSpPr>
          <p:grpSpPr>
            <a:xfrm>
              <a:off x="1835696" y="3356992"/>
              <a:ext cx="1584176" cy="723900"/>
              <a:chOff x="1187624" y="4577308"/>
              <a:chExt cx="1584176" cy="723900"/>
            </a:xfrm>
          </p:grpSpPr>
          <p:sp>
            <p:nvSpPr>
              <p:cNvPr id="38" name="Freeform 37"/>
              <p:cNvSpPr/>
              <p:nvPr/>
            </p:nvSpPr>
            <p:spPr>
              <a:xfrm>
                <a:off x="1193800" y="4577308"/>
                <a:ext cx="1577975" cy="723900"/>
              </a:xfrm>
              <a:custGeom>
                <a:avLst/>
                <a:gdLst>
                  <a:gd name="connsiteX0" fmla="*/ 0 w 1577975"/>
                  <a:gd name="connsiteY0" fmla="*/ 431800 h 723900"/>
                  <a:gd name="connsiteX1" fmla="*/ 1577975 w 1577975"/>
                  <a:gd name="connsiteY1" fmla="*/ 0 h 723900"/>
                  <a:gd name="connsiteX2" fmla="*/ 1568450 w 1577975"/>
                  <a:gd name="connsiteY2" fmla="*/ 292100 h 723900"/>
                  <a:gd name="connsiteX3" fmla="*/ 0 w 1577975"/>
                  <a:gd name="connsiteY3" fmla="*/ 723900 h 723900"/>
                  <a:gd name="connsiteX0" fmla="*/ 0 w 1577975"/>
                  <a:gd name="connsiteY0" fmla="*/ 431800 h 723900"/>
                  <a:gd name="connsiteX1" fmla="*/ 1577975 w 1577975"/>
                  <a:gd name="connsiteY1" fmla="*/ 0 h 723900"/>
                  <a:gd name="connsiteX2" fmla="*/ 1568450 w 1577975"/>
                  <a:gd name="connsiteY2" fmla="*/ 292100 h 723900"/>
                  <a:gd name="connsiteX3" fmla="*/ 0 w 1577975"/>
                  <a:gd name="connsiteY3" fmla="*/ 723900 h 723900"/>
                  <a:gd name="connsiteX4" fmla="*/ 0 w 1577975"/>
                  <a:gd name="connsiteY4" fmla="*/ 431800 h 723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77975" h="723900">
                    <a:moveTo>
                      <a:pt x="0" y="431800"/>
                    </a:moveTo>
                    <a:lnTo>
                      <a:pt x="1577975" y="0"/>
                    </a:lnTo>
                    <a:lnTo>
                      <a:pt x="1568450" y="292100"/>
                    </a:lnTo>
                    <a:lnTo>
                      <a:pt x="0" y="723900"/>
                    </a:lnTo>
                    <a:lnTo>
                      <a:pt x="0" y="431800"/>
                    </a:lnTo>
                    <a:close/>
                  </a:path>
                </a:pathLst>
              </a:custGeom>
              <a:solidFill>
                <a:srgbClr val="FFCF01"/>
              </a:solidFill>
              <a:ln>
                <a:solidFill>
                  <a:srgbClr val="FF8000"/>
                </a:solidFill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3200" b="1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ahoma" charset="0"/>
                </a:endParaRPr>
              </a:p>
            </p:txBody>
          </p:sp>
          <p:cxnSp>
            <p:nvCxnSpPr>
              <p:cNvPr id="30" name="Straight Arrow Connector 29"/>
              <p:cNvCxnSpPr/>
              <p:nvPr/>
            </p:nvCxnSpPr>
            <p:spPr bwMode="auto">
              <a:xfrm flipH="1">
                <a:off x="1187624" y="4725144"/>
                <a:ext cx="1584176" cy="432048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arrow"/>
              </a:ln>
              <a:effectLst/>
            </p:spPr>
          </p:cxnSp>
        </p:grpSp>
        <p:cxnSp>
          <p:nvCxnSpPr>
            <p:cNvPr id="27" name="Straight Arrow Connector 26"/>
            <p:cNvCxnSpPr/>
            <p:nvPr/>
          </p:nvCxnSpPr>
          <p:spPr bwMode="auto">
            <a:xfrm>
              <a:off x="1835696" y="4077072"/>
              <a:ext cx="1584176" cy="43204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rgbClr val="CCFFCC"/>
              </a:solidFill>
              <a:prstDash val="solid"/>
              <a:round/>
              <a:headEnd type="none" w="med" len="med"/>
              <a:tailEnd type="arrow"/>
            </a:ln>
            <a:effectLst>
              <a:outerShdw blurRad="50800" dist="38100" dir="2700000" algn="tl" rotWithShape="0">
                <a:srgbClr val="000000"/>
              </a:outerShdw>
            </a:effectLst>
          </p:spPr>
        </p:cxnSp>
        <p:cxnSp>
          <p:nvCxnSpPr>
            <p:cNvPr id="28" name="Straight Arrow Connector 27"/>
            <p:cNvCxnSpPr/>
            <p:nvPr/>
          </p:nvCxnSpPr>
          <p:spPr bwMode="auto">
            <a:xfrm>
              <a:off x="1835696" y="4149080"/>
              <a:ext cx="1584176" cy="43204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>
                  <a:lumMod val="40000"/>
                  <a:lumOff val="60000"/>
                </a:schemeClr>
              </a:solidFill>
              <a:prstDash val="solid"/>
              <a:round/>
              <a:headEnd type="none" w="med" len="med"/>
              <a:tailEnd type="arrow"/>
            </a:ln>
            <a:effectLst>
              <a:outerShdw blurRad="50800" dist="38100" dir="2700000" algn="tl" rotWithShape="0">
                <a:srgbClr val="000000"/>
              </a:outerShdw>
            </a:effectLst>
          </p:spPr>
        </p:cxnSp>
        <p:cxnSp>
          <p:nvCxnSpPr>
            <p:cNvPr id="29" name="Straight Arrow Connector 28"/>
            <p:cNvCxnSpPr/>
            <p:nvPr/>
          </p:nvCxnSpPr>
          <p:spPr bwMode="auto">
            <a:xfrm>
              <a:off x="1835696" y="4221088"/>
              <a:ext cx="1584176" cy="43204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/>
            </a:ln>
            <a:effectLst>
              <a:outerShdw blurRad="50800" dist="38100" dir="2700000" algn="tl" rotWithShape="0">
                <a:srgbClr val="000000"/>
              </a:outerShdw>
            </a:effectLst>
          </p:spPr>
        </p:cxnSp>
        <p:sp>
          <p:nvSpPr>
            <p:cNvPr id="44" name="Freeform 43"/>
            <p:cNvSpPr/>
            <p:nvPr/>
          </p:nvSpPr>
          <p:spPr>
            <a:xfrm>
              <a:off x="1748940" y="5301233"/>
              <a:ext cx="1668749" cy="933450"/>
            </a:xfrm>
            <a:custGeom>
              <a:avLst/>
              <a:gdLst>
                <a:gd name="connsiteX0" fmla="*/ 116887 w 1691687"/>
                <a:gd name="connsiteY0" fmla="*/ 431800 h 933450"/>
                <a:gd name="connsiteX1" fmla="*/ 1691687 w 1691687"/>
                <a:gd name="connsiteY1" fmla="*/ 0 h 933450"/>
                <a:gd name="connsiteX2" fmla="*/ 1685337 w 1691687"/>
                <a:gd name="connsiteY2" fmla="*/ 501650 h 933450"/>
                <a:gd name="connsiteX3" fmla="*/ 116887 w 1691687"/>
                <a:gd name="connsiteY3" fmla="*/ 933450 h 933450"/>
                <a:gd name="connsiteX4" fmla="*/ 116887 w 1691687"/>
                <a:gd name="connsiteY4" fmla="*/ 431800 h 933450"/>
                <a:gd name="connsiteX0" fmla="*/ 93949 w 1668749"/>
                <a:gd name="connsiteY0" fmla="*/ 431800 h 933450"/>
                <a:gd name="connsiteX1" fmla="*/ 1668749 w 1668749"/>
                <a:gd name="connsiteY1" fmla="*/ 0 h 933450"/>
                <a:gd name="connsiteX2" fmla="*/ 1662399 w 1668749"/>
                <a:gd name="connsiteY2" fmla="*/ 501650 h 933450"/>
                <a:gd name="connsiteX3" fmla="*/ 93949 w 1668749"/>
                <a:gd name="connsiteY3" fmla="*/ 933450 h 933450"/>
                <a:gd name="connsiteX4" fmla="*/ 185389 w 1668749"/>
                <a:gd name="connsiteY4" fmla="*/ 523240 h 933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8749" h="933450">
                  <a:moveTo>
                    <a:pt x="93949" y="431800"/>
                  </a:moveTo>
                  <a:cubicBezTo>
                    <a:pt x="356416" y="276225"/>
                    <a:pt x="1143816" y="143933"/>
                    <a:pt x="1668749" y="0"/>
                  </a:cubicBezTo>
                  <a:cubicBezTo>
                    <a:pt x="1666632" y="167217"/>
                    <a:pt x="1664516" y="334433"/>
                    <a:pt x="1662399" y="501650"/>
                  </a:cubicBezTo>
                  <a:lnTo>
                    <a:pt x="93949" y="933450"/>
                  </a:lnTo>
                  <a:cubicBezTo>
                    <a:pt x="92891" y="766233"/>
                    <a:pt x="-168518" y="587375"/>
                    <a:pt x="185389" y="523240"/>
                  </a:cubicBezTo>
                </a:path>
              </a:pathLst>
            </a:custGeom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charset="0"/>
              </a:endParaRPr>
            </a:p>
          </p:txBody>
        </p:sp>
        <p:cxnSp>
          <p:nvCxnSpPr>
            <p:cNvPr id="47" name="Straight Arrow Connector 46"/>
            <p:cNvCxnSpPr/>
            <p:nvPr/>
          </p:nvCxnSpPr>
          <p:spPr bwMode="auto">
            <a:xfrm>
              <a:off x="1835696" y="2924944"/>
              <a:ext cx="1584176" cy="43204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arrow"/>
            </a:ln>
            <a:effectLst>
              <a:outerShdw blurRad="50800" dist="38100" dir="2700000" algn="tl" rotWithShape="0">
                <a:srgbClr val="000000"/>
              </a:outerShdw>
            </a:effectLst>
          </p:spPr>
        </p:cxnSp>
        <p:grpSp>
          <p:nvGrpSpPr>
            <p:cNvPr id="53" name="Group 52"/>
            <p:cNvGrpSpPr/>
            <p:nvPr/>
          </p:nvGrpSpPr>
          <p:grpSpPr>
            <a:xfrm>
              <a:off x="1835696" y="5301208"/>
              <a:ext cx="1584176" cy="501650"/>
              <a:chOff x="1259632" y="5949280"/>
              <a:chExt cx="1584176" cy="501650"/>
            </a:xfrm>
          </p:grpSpPr>
          <p:sp>
            <p:nvSpPr>
              <p:cNvPr id="52" name="Freeform 51"/>
              <p:cNvSpPr/>
              <p:nvPr/>
            </p:nvSpPr>
            <p:spPr>
              <a:xfrm>
                <a:off x="1263650" y="5949280"/>
                <a:ext cx="1574800" cy="501650"/>
              </a:xfrm>
              <a:custGeom>
                <a:avLst/>
                <a:gdLst>
                  <a:gd name="connsiteX0" fmla="*/ 3175 w 1574800"/>
                  <a:gd name="connsiteY0" fmla="*/ 425450 h 501650"/>
                  <a:gd name="connsiteX1" fmla="*/ 1574800 w 1574800"/>
                  <a:gd name="connsiteY1" fmla="*/ 0 h 501650"/>
                  <a:gd name="connsiteX2" fmla="*/ 1574800 w 1574800"/>
                  <a:gd name="connsiteY2" fmla="*/ 73025 h 501650"/>
                  <a:gd name="connsiteX3" fmla="*/ 0 w 1574800"/>
                  <a:gd name="connsiteY3" fmla="*/ 501650 h 501650"/>
                  <a:gd name="connsiteX0" fmla="*/ 3175 w 1574800"/>
                  <a:gd name="connsiteY0" fmla="*/ 425450 h 501650"/>
                  <a:gd name="connsiteX1" fmla="*/ 1574800 w 1574800"/>
                  <a:gd name="connsiteY1" fmla="*/ 0 h 501650"/>
                  <a:gd name="connsiteX2" fmla="*/ 1574800 w 1574800"/>
                  <a:gd name="connsiteY2" fmla="*/ 73025 h 501650"/>
                  <a:gd name="connsiteX3" fmla="*/ 0 w 1574800"/>
                  <a:gd name="connsiteY3" fmla="*/ 501650 h 501650"/>
                  <a:gd name="connsiteX4" fmla="*/ 3175 w 1574800"/>
                  <a:gd name="connsiteY4" fmla="*/ 425450 h 5016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74800" h="501650">
                    <a:moveTo>
                      <a:pt x="3175" y="425450"/>
                    </a:moveTo>
                    <a:lnTo>
                      <a:pt x="1574800" y="0"/>
                    </a:lnTo>
                    <a:lnTo>
                      <a:pt x="1574800" y="73025"/>
                    </a:lnTo>
                    <a:lnTo>
                      <a:pt x="0" y="501650"/>
                    </a:lnTo>
                    <a:lnTo>
                      <a:pt x="3175" y="425450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solidFill>
                  <a:srgbClr val="FF8000"/>
                </a:solidFill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3200" b="1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ahoma" charset="0"/>
                </a:endParaRPr>
              </a:p>
            </p:txBody>
          </p:sp>
          <p:cxnSp>
            <p:nvCxnSpPr>
              <p:cNvPr id="42" name="Straight Arrow Connector 41"/>
              <p:cNvCxnSpPr/>
              <p:nvPr/>
            </p:nvCxnSpPr>
            <p:spPr bwMode="auto">
              <a:xfrm flipH="1">
                <a:off x="1259632" y="5983188"/>
                <a:ext cx="1584176" cy="432048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arrow"/>
              </a:ln>
              <a:effectLst/>
            </p:spPr>
          </p:cxnSp>
        </p:grpSp>
        <p:sp>
          <p:nvSpPr>
            <p:cNvPr id="54" name="TextBox 53"/>
            <p:cNvSpPr txBox="1"/>
            <p:nvPr/>
          </p:nvSpPr>
          <p:spPr>
            <a:xfrm>
              <a:off x="646578" y="2736525"/>
              <a:ext cx="1262059" cy="307777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latin typeface="Courier New"/>
                  <a:cs typeface="Courier New"/>
                </a:rPr>
                <a:t>GET “body”</a:t>
              </a:r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754317" y="3836390"/>
              <a:ext cx="1154320" cy="307777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latin typeface="Courier New"/>
                  <a:cs typeface="Courier New"/>
                </a:rPr>
                <a:t>GET “</a:t>
              </a:r>
              <a:r>
                <a:rPr lang="en-US" sz="1400" dirty="0" err="1">
                  <a:latin typeface="Courier New"/>
                  <a:cs typeface="Courier New"/>
                </a:rPr>
                <a:t>img</a:t>
              </a:r>
              <a:r>
                <a:rPr lang="en-US" sz="1400" dirty="0">
                  <a:latin typeface="Courier New"/>
                  <a:cs typeface="Courier New"/>
                </a:rPr>
                <a:t>”</a:t>
              </a:r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754317" y="4052414"/>
              <a:ext cx="1154320" cy="307777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latin typeface="Courier New"/>
                  <a:cs typeface="Courier New"/>
                </a:rPr>
                <a:t>GET “</a:t>
              </a:r>
              <a:r>
                <a:rPr lang="en-US" sz="1400" dirty="0" err="1">
                  <a:latin typeface="Courier New"/>
                  <a:cs typeface="Courier New"/>
                </a:rPr>
                <a:t>img</a:t>
              </a:r>
              <a:r>
                <a:rPr lang="en-US" sz="1400" dirty="0">
                  <a:latin typeface="Courier New"/>
                  <a:cs typeface="Courier New"/>
                </a:rPr>
                <a:t>”</a:t>
              </a:r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754317" y="4268438"/>
              <a:ext cx="1154320" cy="307777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latin typeface="Courier New"/>
                  <a:cs typeface="Courier New"/>
                </a:rPr>
                <a:t>GET “</a:t>
              </a:r>
              <a:r>
                <a:rPr lang="en-US" sz="1400" dirty="0" err="1">
                  <a:latin typeface="Courier New"/>
                  <a:cs typeface="Courier New"/>
                </a:rPr>
                <a:t>css</a:t>
              </a:r>
              <a:r>
                <a:rPr lang="en-US" sz="1400" dirty="0">
                  <a:latin typeface="Courier New"/>
                  <a:cs typeface="Courier New"/>
                </a:rPr>
                <a:t>”</a:t>
              </a:r>
            </a:p>
          </p:txBody>
        </p:sp>
      </p:grpSp>
      <p:grpSp>
        <p:nvGrpSpPr>
          <p:cNvPr id="87" name="Group 86"/>
          <p:cNvGrpSpPr/>
          <p:nvPr/>
        </p:nvGrpSpPr>
        <p:grpSpPr>
          <a:xfrm>
            <a:off x="5183082" y="2780928"/>
            <a:ext cx="2773294" cy="3498158"/>
            <a:chOff x="5183082" y="2780928"/>
            <a:chExt cx="2773294" cy="3498158"/>
          </a:xfrm>
        </p:grpSpPr>
        <p:grpSp>
          <p:nvGrpSpPr>
            <p:cNvPr id="85" name="Group 84"/>
            <p:cNvGrpSpPr/>
            <p:nvPr/>
          </p:nvGrpSpPr>
          <p:grpSpPr>
            <a:xfrm>
              <a:off x="6378401" y="4565253"/>
              <a:ext cx="1577975" cy="1312019"/>
              <a:chOff x="6378401" y="4565253"/>
              <a:chExt cx="1577975" cy="1312019"/>
            </a:xfrm>
          </p:grpSpPr>
          <p:sp>
            <p:nvSpPr>
              <p:cNvPr id="73" name="Freeform 72"/>
              <p:cNvSpPr/>
              <p:nvPr/>
            </p:nvSpPr>
            <p:spPr>
              <a:xfrm>
                <a:off x="6379988" y="4638931"/>
                <a:ext cx="1574800" cy="501650"/>
              </a:xfrm>
              <a:custGeom>
                <a:avLst/>
                <a:gdLst>
                  <a:gd name="connsiteX0" fmla="*/ 3175 w 1574800"/>
                  <a:gd name="connsiteY0" fmla="*/ 425450 h 501650"/>
                  <a:gd name="connsiteX1" fmla="*/ 1574800 w 1574800"/>
                  <a:gd name="connsiteY1" fmla="*/ 0 h 501650"/>
                  <a:gd name="connsiteX2" fmla="*/ 1574800 w 1574800"/>
                  <a:gd name="connsiteY2" fmla="*/ 73025 h 501650"/>
                  <a:gd name="connsiteX3" fmla="*/ 0 w 1574800"/>
                  <a:gd name="connsiteY3" fmla="*/ 501650 h 501650"/>
                  <a:gd name="connsiteX0" fmla="*/ 3175 w 1574800"/>
                  <a:gd name="connsiteY0" fmla="*/ 425450 h 501650"/>
                  <a:gd name="connsiteX1" fmla="*/ 1574800 w 1574800"/>
                  <a:gd name="connsiteY1" fmla="*/ 0 h 501650"/>
                  <a:gd name="connsiteX2" fmla="*/ 1574800 w 1574800"/>
                  <a:gd name="connsiteY2" fmla="*/ 73025 h 501650"/>
                  <a:gd name="connsiteX3" fmla="*/ 0 w 1574800"/>
                  <a:gd name="connsiteY3" fmla="*/ 501650 h 501650"/>
                  <a:gd name="connsiteX4" fmla="*/ 3175 w 1574800"/>
                  <a:gd name="connsiteY4" fmla="*/ 425450 h 5016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74800" h="501650">
                    <a:moveTo>
                      <a:pt x="3175" y="425450"/>
                    </a:moveTo>
                    <a:lnTo>
                      <a:pt x="1574800" y="0"/>
                    </a:lnTo>
                    <a:lnTo>
                      <a:pt x="1574800" y="73025"/>
                    </a:lnTo>
                    <a:lnTo>
                      <a:pt x="0" y="501650"/>
                    </a:lnTo>
                    <a:lnTo>
                      <a:pt x="3175" y="425450"/>
                    </a:lnTo>
                    <a:close/>
                  </a:path>
                </a:pathLst>
              </a:custGeom>
              <a:solidFill>
                <a:srgbClr val="A3A3E1"/>
              </a:solidFill>
              <a:ln>
                <a:solidFill>
                  <a:srgbClr val="FF8000"/>
                </a:solidFill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3200" b="1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ahoma" charset="0"/>
                </a:endParaRPr>
              </a:p>
            </p:txBody>
          </p:sp>
          <p:sp>
            <p:nvSpPr>
              <p:cNvPr id="79" name="Freeform 78"/>
              <p:cNvSpPr/>
              <p:nvPr/>
            </p:nvSpPr>
            <p:spPr>
              <a:xfrm>
                <a:off x="6379988" y="5079693"/>
                <a:ext cx="1574800" cy="501650"/>
              </a:xfrm>
              <a:custGeom>
                <a:avLst/>
                <a:gdLst>
                  <a:gd name="connsiteX0" fmla="*/ 3175 w 1574800"/>
                  <a:gd name="connsiteY0" fmla="*/ 425450 h 501650"/>
                  <a:gd name="connsiteX1" fmla="*/ 1574800 w 1574800"/>
                  <a:gd name="connsiteY1" fmla="*/ 0 h 501650"/>
                  <a:gd name="connsiteX2" fmla="*/ 1574800 w 1574800"/>
                  <a:gd name="connsiteY2" fmla="*/ 73025 h 501650"/>
                  <a:gd name="connsiteX3" fmla="*/ 0 w 1574800"/>
                  <a:gd name="connsiteY3" fmla="*/ 501650 h 501650"/>
                  <a:gd name="connsiteX0" fmla="*/ 3175 w 1574800"/>
                  <a:gd name="connsiteY0" fmla="*/ 425450 h 501650"/>
                  <a:gd name="connsiteX1" fmla="*/ 1574800 w 1574800"/>
                  <a:gd name="connsiteY1" fmla="*/ 0 h 501650"/>
                  <a:gd name="connsiteX2" fmla="*/ 1574800 w 1574800"/>
                  <a:gd name="connsiteY2" fmla="*/ 73025 h 501650"/>
                  <a:gd name="connsiteX3" fmla="*/ 0 w 1574800"/>
                  <a:gd name="connsiteY3" fmla="*/ 501650 h 501650"/>
                  <a:gd name="connsiteX4" fmla="*/ 3175 w 1574800"/>
                  <a:gd name="connsiteY4" fmla="*/ 425450 h 5016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74800" h="501650">
                    <a:moveTo>
                      <a:pt x="3175" y="425450"/>
                    </a:moveTo>
                    <a:lnTo>
                      <a:pt x="1574800" y="0"/>
                    </a:lnTo>
                    <a:lnTo>
                      <a:pt x="1574800" y="73025"/>
                    </a:lnTo>
                    <a:lnTo>
                      <a:pt x="0" y="501650"/>
                    </a:lnTo>
                    <a:lnTo>
                      <a:pt x="3175" y="425450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solidFill>
                  <a:srgbClr val="FF8000"/>
                </a:solidFill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3200" b="1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ahoma" charset="0"/>
                </a:endParaRPr>
              </a:p>
            </p:txBody>
          </p:sp>
          <p:sp>
            <p:nvSpPr>
              <p:cNvPr id="80" name="Freeform 79"/>
              <p:cNvSpPr/>
              <p:nvPr/>
            </p:nvSpPr>
            <p:spPr>
              <a:xfrm>
                <a:off x="6379988" y="5006015"/>
                <a:ext cx="1574800" cy="501650"/>
              </a:xfrm>
              <a:custGeom>
                <a:avLst/>
                <a:gdLst>
                  <a:gd name="connsiteX0" fmla="*/ 3175 w 1574800"/>
                  <a:gd name="connsiteY0" fmla="*/ 425450 h 501650"/>
                  <a:gd name="connsiteX1" fmla="*/ 1574800 w 1574800"/>
                  <a:gd name="connsiteY1" fmla="*/ 0 h 501650"/>
                  <a:gd name="connsiteX2" fmla="*/ 1574800 w 1574800"/>
                  <a:gd name="connsiteY2" fmla="*/ 73025 h 501650"/>
                  <a:gd name="connsiteX3" fmla="*/ 0 w 1574800"/>
                  <a:gd name="connsiteY3" fmla="*/ 501650 h 501650"/>
                  <a:gd name="connsiteX0" fmla="*/ 3175 w 1574800"/>
                  <a:gd name="connsiteY0" fmla="*/ 425450 h 501650"/>
                  <a:gd name="connsiteX1" fmla="*/ 1574800 w 1574800"/>
                  <a:gd name="connsiteY1" fmla="*/ 0 h 501650"/>
                  <a:gd name="connsiteX2" fmla="*/ 1574800 w 1574800"/>
                  <a:gd name="connsiteY2" fmla="*/ 73025 h 501650"/>
                  <a:gd name="connsiteX3" fmla="*/ 0 w 1574800"/>
                  <a:gd name="connsiteY3" fmla="*/ 501650 h 501650"/>
                  <a:gd name="connsiteX4" fmla="*/ 3175 w 1574800"/>
                  <a:gd name="connsiteY4" fmla="*/ 425450 h 5016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74800" h="501650">
                    <a:moveTo>
                      <a:pt x="3175" y="425450"/>
                    </a:moveTo>
                    <a:lnTo>
                      <a:pt x="1574800" y="0"/>
                    </a:lnTo>
                    <a:lnTo>
                      <a:pt x="1574800" y="73025"/>
                    </a:lnTo>
                    <a:lnTo>
                      <a:pt x="0" y="501650"/>
                    </a:lnTo>
                    <a:lnTo>
                      <a:pt x="3175" y="425450"/>
                    </a:lnTo>
                    <a:close/>
                  </a:path>
                </a:pathLst>
              </a:custGeom>
              <a:solidFill>
                <a:srgbClr val="CCFFCC"/>
              </a:solidFill>
              <a:ln>
                <a:solidFill>
                  <a:srgbClr val="FF8000"/>
                </a:solidFill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3200" b="1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ahoma" charset="0"/>
                </a:endParaRPr>
              </a:p>
            </p:txBody>
          </p:sp>
          <p:sp>
            <p:nvSpPr>
              <p:cNvPr id="81" name="Freeform 80"/>
              <p:cNvSpPr/>
              <p:nvPr/>
            </p:nvSpPr>
            <p:spPr>
              <a:xfrm>
                <a:off x="6379988" y="4565253"/>
                <a:ext cx="1574800" cy="501650"/>
              </a:xfrm>
              <a:custGeom>
                <a:avLst/>
                <a:gdLst>
                  <a:gd name="connsiteX0" fmla="*/ 3175 w 1574800"/>
                  <a:gd name="connsiteY0" fmla="*/ 425450 h 501650"/>
                  <a:gd name="connsiteX1" fmla="*/ 1574800 w 1574800"/>
                  <a:gd name="connsiteY1" fmla="*/ 0 h 501650"/>
                  <a:gd name="connsiteX2" fmla="*/ 1574800 w 1574800"/>
                  <a:gd name="connsiteY2" fmla="*/ 73025 h 501650"/>
                  <a:gd name="connsiteX3" fmla="*/ 0 w 1574800"/>
                  <a:gd name="connsiteY3" fmla="*/ 501650 h 501650"/>
                  <a:gd name="connsiteX0" fmla="*/ 3175 w 1574800"/>
                  <a:gd name="connsiteY0" fmla="*/ 425450 h 501650"/>
                  <a:gd name="connsiteX1" fmla="*/ 1574800 w 1574800"/>
                  <a:gd name="connsiteY1" fmla="*/ 0 h 501650"/>
                  <a:gd name="connsiteX2" fmla="*/ 1574800 w 1574800"/>
                  <a:gd name="connsiteY2" fmla="*/ 73025 h 501650"/>
                  <a:gd name="connsiteX3" fmla="*/ 0 w 1574800"/>
                  <a:gd name="connsiteY3" fmla="*/ 501650 h 501650"/>
                  <a:gd name="connsiteX4" fmla="*/ 3175 w 1574800"/>
                  <a:gd name="connsiteY4" fmla="*/ 425450 h 5016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74800" h="501650">
                    <a:moveTo>
                      <a:pt x="3175" y="425450"/>
                    </a:moveTo>
                    <a:lnTo>
                      <a:pt x="1574800" y="0"/>
                    </a:lnTo>
                    <a:lnTo>
                      <a:pt x="1574800" y="73025"/>
                    </a:lnTo>
                    <a:lnTo>
                      <a:pt x="0" y="501650"/>
                    </a:lnTo>
                    <a:lnTo>
                      <a:pt x="3175" y="425450"/>
                    </a:lnTo>
                    <a:close/>
                  </a:path>
                </a:pathLst>
              </a:custGeom>
              <a:solidFill>
                <a:srgbClr val="CCFFCC"/>
              </a:solidFill>
              <a:ln>
                <a:solidFill>
                  <a:srgbClr val="FF8000"/>
                </a:solidFill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3200" b="1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ahoma" charset="0"/>
                </a:endParaRPr>
              </a:p>
            </p:txBody>
          </p:sp>
          <p:sp>
            <p:nvSpPr>
              <p:cNvPr id="82" name="Freeform 81"/>
              <p:cNvSpPr/>
              <p:nvPr/>
            </p:nvSpPr>
            <p:spPr>
              <a:xfrm>
                <a:off x="6378401" y="5153372"/>
                <a:ext cx="1577975" cy="723900"/>
              </a:xfrm>
              <a:custGeom>
                <a:avLst/>
                <a:gdLst>
                  <a:gd name="connsiteX0" fmla="*/ 0 w 1577975"/>
                  <a:gd name="connsiteY0" fmla="*/ 431800 h 723900"/>
                  <a:gd name="connsiteX1" fmla="*/ 1577975 w 1577975"/>
                  <a:gd name="connsiteY1" fmla="*/ 0 h 723900"/>
                  <a:gd name="connsiteX2" fmla="*/ 1568450 w 1577975"/>
                  <a:gd name="connsiteY2" fmla="*/ 292100 h 723900"/>
                  <a:gd name="connsiteX3" fmla="*/ 0 w 1577975"/>
                  <a:gd name="connsiteY3" fmla="*/ 723900 h 723900"/>
                  <a:gd name="connsiteX0" fmla="*/ 0 w 1577975"/>
                  <a:gd name="connsiteY0" fmla="*/ 431800 h 723900"/>
                  <a:gd name="connsiteX1" fmla="*/ 1577975 w 1577975"/>
                  <a:gd name="connsiteY1" fmla="*/ 0 h 723900"/>
                  <a:gd name="connsiteX2" fmla="*/ 1568450 w 1577975"/>
                  <a:gd name="connsiteY2" fmla="*/ 292100 h 723900"/>
                  <a:gd name="connsiteX3" fmla="*/ 0 w 1577975"/>
                  <a:gd name="connsiteY3" fmla="*/ 723900 h 723900"/>
                  <a:gd name="connsiteX4" fmla="*/ 0 w 1577975"/>
                  <a:gd name="connsiteY4" fmla="*/ 431800 h 723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77975" h="723900">
                    <a:moveTo>
                      <a:pt x="0" y="431800"/>
                    </a:moveTo>
                    <a:lnTo>
                      <a:pt x="1577975" y="0"/>
                    </a:lnTo>
                    <a:lnTo>
                      <a:pt x="1568450" y="292100"/>
                    </a:lnTo>
                    <a:lnTo>
                      <a:pt x="0" y="723900"/>
                    </a:lnTo>
                    <a:lnTo>
                      <a:pt x="0" y="431800"/>
                    </a:lnTo>
                    <a:close/>
                  </a:path>
                </a:pathLst>
              </a:custGeom>
              <a:solidFill>
                <a:srgbClr val="CCFFCC"/>
              </a:solidFill>
              <a:ln>
                <a:solidFill>
                  <a:srgbClr val="FF8000"/>
                </a:solidFill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3200" b="1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ahoma" charset="0"/>
                </a:endParaRPr>
              </a:p>
            </p:txBody>
          </p:sp>
          <p:sp>
            <p:nvSpPr>
              <p:cNvPr id="83" name="Freeform 82"/>
              <p:cNvSpPr/>
              <p:nvPr/>
            </p:nvSpPr>
            <p:spPr>
              <a:xfrm>
                <a:off x="6379988" y="4712609"/>
                <a:ext cx="1574800" cy="501650"/>
              </a:xfrm>
              <a:custGeom>
                <a:avLst/>
                <a:gdLst>
                  <a:gd name="connsiteX0" fmla="*/ 3175 w 1574800"/>
                  <a:gd name="connsiteY0" fmla="*/ 425450 h 501650"/>
                  <a:gd name="connsiteX1" fmla="*/ 1574800 w 1574800"/>
                  <a:gd name="connsiteY1" fmla="*/ 0 h 501650"/>
                  <a:gd name="connsiteX2" fmla="*/ 1574800 w 1574800"/>
                  <a:gd name="connsiteY2" fmla="*/ 73025 h 501650"/>
                  <a:gd name="connsiteX3" fmla="*/ 0 w 1574800"/>
                  <a:gd name="connsiteY3" fmla="*/ 501650 h 501650"/>
                  <a:gd name="connsiteX0" fmla="*/ 3175 w 1574800"/>
                  <a:gd name="connsiteY0" fmla="*/ 425450 h 501650"/>
                  <a:gd name="connsiteX1" fmla="*/ 1574800 w 1574800"/>
                  <a:gd name="connsiteY1" fmla="*/ 0 h 501650"/>
                  <a:gd name="connsiteX2" fmla="*/ 1574800 w 1574800"/>
                  <a:gd name="connsiteY2" fmla="*/ 73025 h 501650"/>
                  <a:gd name="connsiteX3" fmla="*/ 0 w 1574800"/>
                  <a:gd name="connsiteY3" fmla="*/ 501650 h 501650"/>
                  <a:gd name="connsiteX4" fmla="*/ 3175 w 1574800"/>
                  <a:gd name="connsiteY4" fmla="*/ 425450 h 5016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74800" h="501650">
                    <a:moveTo>
                      <a:pt x="3175" y="425450"/>
                    </a:moveTo>
                    <a:lnTo>
                      <a:pt x="1574800" y="0"/>
                    </a:lnTo>
                    <a:lnTo>
                      <a:pt x="1574800" y="73025"/>
                    </a:lnTo>
                    <a:lnTo>
                      <a:pt x="0" y="501650"/>
                    </a:lnTo>
                    <a:lnTo>
                      <a:pt x="3175" y="425450"/>
                    </a:lnTo>
                    <a:close/>
                  </a:path>
                </a:pathLst>
              </a:custGeom>
              <a:solidFill>
                <a:srgbClr val="CCFFCC"/>
              </a:solidFill>
              <a:ln>
                <a:solidFill>
                  <a:srgbClr val="FF8000"/>
                </a:solidFill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3200" b="1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ahoma" charset="0"/>
                </a:endParaRPr>
              </a:p>
            </p:txBody>
          </p:sp>
          <p:sp>
            <p:nvSpPr>
              <p:cNvPr id="84" name="Freeform 83"/>
              <p:cNvSpPr/>
              <p:nvPr/>
            </p:nvSpPr>
            <p:spPr>
              <a:xfrm>
                <a:off x="6378401" y="4786287"/>
                <a:ext cx="1577975" cy="647700"/>
              </a:xfrm>
              <a:custGeom>
                <a:avLst/>
                <a:gdLst>
                  <a:gd name="connsiteX0" fmla="*/ 0 w 1577975"/>
                  <a:gd name="connsiteY0" fmla="*/ 434975 h 647700"/>
                  <a:gd name="connsiteX1" fmla="*/ 1577975 w 1577975"/>
                  <a:gd name="connsiteY1" fmla="*/ 0 h 647700"/>
                  <a:gd name="connsiteX2" fmla="*/ 1571625 w 1577975"/>
                  <a:gd name="connsiteY2" fmla="*/ 225425 h 647700"/>
                  <a:gd name="connsiteX3" fmla="*/ 0 w 1577975"/>
                  <a:gd name="connsiteY3" fmla="*/ 647700 h 647700"/>
                  <a:gd name="connsiteX0" fmla="*/ 0 w 1577975"/>
                  <a:gd name="connsiteY0" fmla="*/ 434975 h 647700"/>
                  <a:gd name="connsiteX1" fmla="*/ 1577975 w 1577975"/>
                  <a:gd name="connsiteY1" fmla="*/ 0 h 647700"/>
                  <a:gd name="connsiteX2" fmla="*/ 1571625 w 1577975"/>
                  <a:gd name="connsiteY2" fmla="*/ 225425 h 647700"/>
                  <a:gd name="connsiteX3" fmla="*/ 0 w 1577975"/>
                  <a:gd name="connsiteY3" fmla="*/ 647700 h 647700"/>
                  <a:gd name="connsiteX4" fmla="*/ 0 w 1577975"/>
                  <a:gd name="connsiteY4" fmla="*/ 434975 h 6477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77975" h="647700">
                    <a:moveTo>
                      <a:pt x="0" y="434975"/>
                    </a:moveTo>
                    <a:lnTo>
                      <a:pt x="1577975" y="0"/>
                    </a:lnTo>
                    <a:lnTo>
                      <a:pt x="1571625" y="225425"/>
                    </a:lnTo>
                    <a:lnTo>
                      <a:pt x="0" y="647700"/>
                    </a:lnTo>
                    <a:lnTo>
                      <a:pt x="0" y="434975"/>
                    </a:lnTo>
                    <a:close/>
                  </a:path>
                </a:pathLst>
              </a:custGeom>
              <a:solidFill>
                <a:srgbClr val="A3A3E1"/>
              </a:solidFill>
              <a:ln>
                <a:solidFill>
                  <a:srgbClr val="F99635"/>
                </a:solidFill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3200" b="1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ahoma" charset="0"/>
                </a:endParaRPr>
              </a:p>
            </p:txBody>
          </p:sp>
        </p:grpSp>
        <p:grpSp>
          <p:nvGrpSpPr>
            <p:cNvPr id="64" name="Group 63"/>
            <p:cNvGrpSpPr/>
            <p:nvPr/>
          </p:nvGrpSpPr>
          <p:grpSpPr>
            <a:xfrm>
              <a:off x="6372200" y="3401395"/>
              <a:ext cx="1584176" cy="723900"/>
              <a:chOff x="1187624" y="4577308"/>
              <a:chExt cx="1584176" cy="723900"/>
            </a:xfrm>
          </p:grpSpPr>
          <p:sp>
            <p:nvSpPr>
              <p:cNvPr id="65" name="Freeform 64"/>
              <p:cNvSpPr/>
              <p:nvPr/>
            </p:nvSpPr>
            <p:spPr>
              <a:xfrm>
                <a:off x="1193800" y="4577308"/>
                <a:ext cx="1577975" cy="723900"/>
              </a:xfrm>
              <a:custGeom>
                <a:avLst/>
                <a:gdLst>
                  <a:gd name="connsiteX0" fmla="*/ 0 w 1577975"/>
                  <a:gd name="connsiteY0" fmla="*/ 431800 h 723900"/>
                  <a:gd name="connsiteX1" fmla="*/ 1577975 w 1577975"/>
                  <a:gd name="connsiteY1" fmla="*/ 0 h 723900"/>
                  <a:gd name="connsiteX2" fmla="*/ 1568450 w 1577975"/>
                  <a:gd name="connsiteY2" fmla="*/ 292100 h 723900"/>
                  <a:gd name="connsiteX3" fmla="*/ 0 w 1577975"/>
                  <a:gd name="connsiteY3" fmla="*/ 723900 h 723900"/>
                  <a:gd name="connsiteX0" fmla="*/ 0 w 1577975"/>
                  <a:gd name="connsiteY0" fmla="*/ 431800 h 723900"/>
                  <a:gd name="connsiteX1" fmla="*/ 1577975 w 1577975"/>
                  <a:gd name="connsiteY1" fmla="*/ 0 h 723900"/>
                  <a:gd name="connsiteX2" fmla="*/ 1568450 w 1577975"/>
                  <a:gd name="connsiteY2" fmla="*/ 292100 h 723900"/>
                  <a:gd name="connsiteX3" fmla="*/ 0 w 1577975"/>
                  <a:gd name="connsiteY3" fmla="*/ 723900 h 723900"/>
                  <a:gd name="connsiteX4" fmla="*/ 0 w 1577975"/>
                  <a:gd name="connsiteY4" fmla="*/ 431800 h 723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77975" h="723900">
                    <a:moveTo>
                      <a:pt x="0" y="431800"/>
                    </a:moveTo>
                    <a:lnTo>
                      <a:pt x="1577975" y="0"/>
                    </a:lnTo>
                    <a:lnTo>
                      <a:pt x="1568450" y="292100"/>
                    </a:lnTo>
                    <a:lnTo>
                      <a:pt x="0" y="723900"/>
                    </a:lnTo>
                    <a:lnTo>
                      <a:pt x="0" y="431800"/>
                    </a:lnTo>
                    <a:close/>
                  </a:path>
                </a:pathLst>
              </a:custGeom>
              <a:solidFill>
                <a:srgbClr val="FFCF01"/>
              </a:solidFill>
              <a:ln>
                <a:solidFill>
                  <a:srgbClr val="FF8000"/>
                </a:solidFill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3200" b="1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ahoma" charset="0"/>
                </a:endParaRPr>
              </a:p>
            </p:txBody>
          </p:sp>
          <p:cxnSp>
            <p:nvCxnSpPr>
              <p:cNvPr id="66" name="Straight Arrow Connector 65"/>
              <p:cNvCxnSpPr/>
              <p:nvPr/>
            </p:nvCxnSpPr>
            <p:spPr bwMode="auto">
              <a:xfrm flipH="1">
                <a:off x="1187624" y="4725144"/>
                <a:ext cx="1584176" cy="432048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arrow"/>
              </a:ln>
              <a:effectLst/>
            </p:spPr>
          </p:cxnSp>
        </p:grpSp>
        <p:cxnSp>
          <p:nvCxnSpPr>
            <p:cNvPr id="67" name="Straight Arrow Connector 66"/>
            <p:cNvCxnSpPr/>
            <p:nvPr/>
          </p:nvCxnSpPr>
          <p:spPr bwMode="auto">
            <a:xfrm>
              <a:off x="6372200" y="4121475"/>
              <a:ext cx="1584176" cy="43204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rgbClr val="CCFFCC"/>
              </a:solidFill>
              <a:prstDash val="solid"/>
              <a:round/>
              <a:headEnd type="none" w="med" len="med"/>
              <a:tailEnd type="arrow"/>
            </a:ln>
            <a:effectLst>
              <a:outerShdw blurRad="50800" dist="38100" dir="2700000" algn="tl" rotWithShape="0">
                <a:srgbClr val="000000"/>
              </a:outerShdw>
            </a:effectLst>
          </p:spPr>
        </p:cxnSp>
        <p:cxnSp>
          <p:nvCxnSpPr>
            <p:cNvPr id="68" name="Straight Arrow Connector 67"/>
            <p:cNvCxnSpPr/>
            <p:nvPr/>
          </p:nvCxnSpPr>
          <p:spPr bwMode="auto">
            <a:xfrm>
              <a:off x="6372200" y="4193483"/>
              <a:ext cx="1584176" cy="43204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>
                  <a:lumMod val="40000"/>
                  <a:lumOff val="60000"/>
                </a:schemeClr>
              </a:solidFill>
              <a:prstDash val="solid"/>
              <a:round/>
              <a:headEnd type="none" w="med" len="med"/>
              <a:tailEnd type="arrow"/>
            </a:ln>
            <a:effectLst>
              <a:outerShdw blurRad="50800" dist="38100" dir="2700000" algn="tl" rotWithShape="0">
                <a:srgbClr val="000000"/>
              </a:outerShdw>
            </a:effectLst>
          </p:spPr>
        </p:cxnSp>
        <p:cxnSp>
          <p:nvCxnSpPr>
            <p:cNvPr id="69" name="Straight Arrow Connector 68"/>
            <p:cNvCxnSpPr/>
            <p:nvPr/>
          </p:nvCxnSpPr>
          <p:spPr bwMode="auto">
            <a:xfrm>
              <a:off x="6372200" y="4265491"/>
              <a:ext cx="1584176" cy="43204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/>
            </a:ln>
            <a:effectLst>
              <a:outerShdw blurRad="50800" dist="38100" dir="2700000" algn="tl" rotWithShape="0">
                <a:srgbClr val="000000"/>
              </a:outerShdw>
            </a:effectLst>
          </p:spPr>
        </p:cxnSp>
        <p:sp>
          <p:nvSpPr>
            <p:cNvPr id="70" name="Freeform 69"/>
            <p:cNvSpPr/>
            <p:nvPr/>
          </p:nvSpPr>
          <p:spPr>
            <a:xfrm>
              <a:off x="6285444" y="5345636"/>
              <a:ext cx="1668749" cy="933450"/>
            </a:xfrm>
            <a:custGeom>
              <a:avLst/>
              <a:gdLst>
                <a:gd name="connsiteX0" fmla="*/ 116887 w 1691687"/>
                <a:gd name="connsiteY0" fmla="*/ 431800 h 933450"/>
                <a:gd name="connsiteX1" fmla="*/ 1691687 w 1691687"/>
                <a:gd name="connsiteY1" fmla="*/ 0 h 933450"/>
                <a:gd name="connsiteX2" fmla="*/ 1685337 w 1691687"/>
                <a:gd name="connsiteY2" fmla="*/ 501650 h 933450"/>
                <a:gd name="connsiteX3" fmla="*/ 116887 w 1691687"/>
                <a:gd name="connsiteY3" fmla="*/ 933450 h 933450"/>
                <a:gd name="connsiteX4" fmla="*/ 116887 w 1691687"/>
                <a:gd name="connsiteY4" fmla="*/ 431800 h 933450"/>
                <a:gd name="connsiteX0" fmla="*/ 93949 w 1668749"/>
                <a:gd name="connsiteY0" fmla="*/ 431800 h 933450"/>
                <a:gd name="connsiteX1" fmla="*/ 1668749 w 1668749"/>
                <a:gd name="connsiteY1" fmla="*/ 0 h 933450"/>
                <a:gd name="connsiteX2" fmla="*/ 1662399 w 1668749"/>
                <a:gd name="connsiteY2" fmla="*/ 501650 h 933450"/>
                <a:gd name="connsiteX3" fmla="*/ 93949 w 1668749"/>
                <a:gd name="connsiteY3" fmla="*/ 933450 h 933450"/>
                <a:gd name="connsiteX4" fmla="*/ 185389 w 1668749"/>
                <a:gd name="connsiteY4" fmla="*/ 523240 h 933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8749" h="933450">
                  <a:moveTo>
                    <a:pt x="93949" y="431800"/>
                  </a:moveTo>
                  <a:cubicBezTo>
                    <a:pt x="356416" y="276225"/>
                    <a:pt x="1143816" y="143933"/>
                    <a:pt x="1668749" y="0"/>
                  </a:cubicBezTo>
                  <a:cubicBezTo>
                    <a:pt x="1666632" y="167217"/>
                    <a:pt x="1664516" y="334433"/>
                    <a:pt x="1662399" y="501650"/>
                  </a:cubicBezTo>
                  <a:lnTo>
                    <a:pt x="93949" y="933450"/>
                  </a:lnTo>
                  <a:cubicBezTo>
                    <a:pt x="92891" y="766233"/>
                    <a:pt x="-168518" y="587375"/>
                    <a:pt x="185389" y="523240"/>
                  </a:cubicBezTo>
                </a:path>
              </a:pathLst>
            </a:custGeom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charset="0"/>
              </a:endParaRPr>
            </a:p>
          </p:txBody>
        </p:sp>
        <p:cxnSp>
          <p:nvCxnSpPr>
            <p:cNvPr id="71" name="Straight Arrow Connector 70"/>
            <p:cNvCxnSpPr/>
            <p:nvPr/>
          </p:nvCxnSpPr>
          <p:spPr bwMode="auto">
            <a:xfrm>
              <a:off x="6372200" y="2969347"/>
              <a:ext cx="1584176" cy="43204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arrow"/>
            </a:ln>
            <a:effectLst>
              <a:outerShdw blurRad="50800" dist="38100" dir="2700000" algn="tl" rotWithShape="0">
                <a:srgbClr val="000000"/>
              </a:outerShdw>
            </a:effectLst>
          </p:spPr>
        </p:cxnSp>
        <p:sp>
          <p:nvSpPr>
            <p:cNvPr id="75" name="TextBox 74"/>
            <p:cNvSpPr txBox="1"/>
            <p:nvPr/>
          </p:nvSpPr>
          <p:spPr>
            <a:xfrm>
              <a:off x="5183082" y="2780928"/>
              <a:ext cx="1262059" cy="307777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latin typeface="Courier New"/>
                  <a:cs typeface="Courier New"/>
                </a:rPr>
                <a:t>get “body”</a:t>
              </a:r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5290821" y="3880793"/>
              <a:ext cx="1154320" cy="307777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latin typeface="Courier New"/>
                  <a:cs typeface="Courier New"/>
                </a:rPr>
                <a:t>get “</a:t>
              </a:r>
              <a:r>
                <a:rPr lang="en-US" sz="1400" dirty="0" err="1">
                  <a:latin typeface="Courier New"/>
                  <a:cs typeface="Courier New"/>
                </a:rPr>
                <a:t>img</a:t>
              </a:r>
              <a:r>
                <a:rPr lang="en-US" sz="1400" dirty="0">
                  <a:latin typeface="Courier New"/>
                  <a:cs typeface="Courier New"/>
                </a:rPr>
                <a:t>”</a:t>
              </a:r>
            </a:p>
          </p:txBody>
        </p:sp>
        <p:sp>
          <p:nvSpPr>
            <p:cNvPr id="77" name="TextBox 76"/>
            <p:cNvSpPr txBox="1"/>
            <p:nvPr/>
          </p:nvSpPr>
          <p:spPr>
            <a:xfrm>
              <a:off x="5290821" y="4096817"/>
              <a:ext cx="1154320" cy="307777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latin typeface="Courier New"/>
                  <a:cs typeface="Courier New"/>
                </a:rPr>
                <a:t>get “</a:t>
              </a:r>
              <a:r>
                <a:rPr lang="en-US" sz="1400" dirty="0" err="1">
                  <a:latin typeface="Courier New"/>
                  <a:cs typeface="Courier New"/>
                </a:rPr>
                <a:t>img</a:t>
              </a:r>
              <a:r>
                <a:rPr lang="en-US" sz="1400" dirty="0">
                  <a:latin typeface="Courier New"/>
                  <a:cs typeface="Courier New"/>
                </a:rPr>
                <a:t>”</a:t>
              </a:r>
            </a:p>
          </p:txBody>
        </p:sp>
        <p:sp>
          <p:nvSpPr>
            <p:cNvPr id="78" name="TextBox 77"/>
            <p:cNvSpPr txBox="1"/>
            <p:nvPr/>
          </p:nvSpPr>
          <p:spPr>
            <a:xfrm>
              <a:off x="5290821" y="4312841"/>
              <a:ext cx="1154320" cy="307777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latin typeface="Courier New"/>
                  <a:cs typeface="Courier New"/>
                </a:rPr>
                <a:t>get “</a:t>
              </a:r>
              <a:r>
                <a:rPr lang="en-US" sz="1400" dirty="0" err="1">
                  <a:latin typeface="Courier New"/>
                  <a:cs typeface="Courier New"/>
                </a:rPr>
                <a:t>css</a:t>
              </a:r>
              <a:r>
                <a:rPr lang="en-US" sz="1400" dirty="0">
                  <a:latin typeface="Courier New"/>
                  <a:cs typeface="Courier New"/>
                </a:rPr>
                <a:t>”</a:t>
              </a:r>
            </a:p>
          </p:txBody>
        </p:sp>
      </p:grpSp>
      <p:sp>
        <p:nvSpPr>
          <p:cNvPr id="89" name="TextBox 88"/>
          <p:cNvSpPr txBox="1"/>
          <p:nvPr/>
        </p:nvSpPr>
        <p:spPr>
          <a:xfrm>
            <a:off x="5004048" y="6021288"/>
            <a:ext cx="3888432" cy="432048"/>
          </a:xfrm>
          <a:prstGeom prst="rect">
            <a:avLst/>
          </a:prstGeom>
          <a:pattFill prst="openDmnd">
            <a:fgClr>
              <a:schemeClr val="bg1">
                <a:lumMod val="50000"/>
              </a:schemeClr>
            </a:fgClr>
            <a:bgClr>
              <a:srgbClr val="FF4002"/>
            </a:bgClr>
          </a:patt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rmAutofit/>
          </a:bodyPr>
          <a:lstStyle/>
          <a:p>
            <a:pPr algn="ctr"/>
            <a:r>
              <a:rPr lang="en-US" sz="2000" dirty="0">
                <a:latin typeface="Eurostile"/>
                <a:cs typeface="Eurostile"/>
              </a:rPr>
              <a:t>app-layer flow control per </a:t>
            </a:r>
            <a:r>
              <a:rPr lang="en-US" sz="2000" dirty="0" err="1">
                <a:latin typeface="Eurostile"/>
                <a:cs typeface="Eurostile"/>
              </a:rPr>
              <a:t>subflow</a:t>
            </a:r>
            <a:endParaRPr lang="en-US" sz="2000" dirty="0">
              <a:latin typeface="Eurostile"/>
              <a:cs typeface="Eurostile"/>
            </a:endParaRPr>
          </a:p>
        </p:txBody>
      </p:sp>
    </p:spTree>
    <p:extLst>
      <p:ext uri="{BB962C8B-B14F-4D97-AF65-F5344CB8AC3E}">
        <p14:creationId xmlns:p14="http://schemas.microsoft.com/office/powerpoint/2010/main" val="42027603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89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Changes in HTTP/2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5536" y="836712"/>
            <a:ext cx="3732279" cy="1224136"/>
          </a:xfrm>
          <a:prstGeom prst="rect">
            <a:avLst/>
          </a:prstGeom>
          <a:solidFill>
            <a:srgbClr val="FFF4C8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rmAutofit/>
          </a:bodyPr>
          <a:lstStyle/>
          <a:p>
            <a:pPr algn="ctr"/>
            <a:r>
              <a:rPr lang="en-US" sz="2400" dirty="0">
                <a:latin typeface="Eurostile"/>
                <a:cs typeface="Eurostile"/>
              </a:rPr>
              <a:t>client pull</a:t>
            </a:r>
          </a:p>
          <a:p>
            <a:pPr algn="ctr"/>
            <a:r>
              <a:rPr lang="en-US" dirty="0">
                <a:latin typeface="Eurostile"/>
                <a:cs typeface="Eurostile"/>
              </a:rPr>
              <a:t>assumption: server is stateless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932040" y="836712"/>
            <a:ext cx="3744416" cy="1224136"/>
          </a:xfrm>
          <a:prstGeom prst="rect">
            <a:avLst/>
          </a:prstGeom>
          <a:solidFill>
            <a:srgbClr val="FFF4C8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rmAutofit/>
          </a:bodyPr>
          <a:lstStyle/>
          <a:p>
            <a:pPr algn="ctr"/>
            <a:r>
              <a:rPr lang="en-US" sz="2400" dirty="0">
                <a:latin typeface="Eurostile"/>
                <a:cs typeface="Eurostile"/>
              </a:rPr>
              <a:t>client pull + server push</a:t>
            </a:r>
          </a:p>
          <a:p>
            <a:pPr algn="ctr"/>
            <a:r>
              <a:rPr lang="en-US" dirty="0">
                <a:latin typeface="Eurostile"/>
                <a:cs typeface="Eurostile"/>
              </a:rPr>
              <a:t>assumption: server knows best</a:t>
            </a:r>
          </a:p>
          <a:p>
            <a:pPr algn="ctr"/>
            <a:endParaRPr lang="en-US" dirty="0">
              <a:latin typeface="Eurostile"/>
              <a:cs typeface="Eurostile"/>
            </a:endParaRPr>
          </a:p>
        </p:txBody>
      </p:sp>
      <p:cxnSp>
        <p:nvCxnSpPr>
          <p:cNvPr id="10" name="Straight Arrow Connector 9"/>
          <p:cNvCxnSpPr>
            <a:stCxn id="8" idx="3"/>
            <a:endCxn id="9" idx="1"/>
          </p:cNvCxnSpPr>
          <p:nvPr/>
        </p:nvCxnSpPr>
        <p:spPr bwMode="auto">
          <a:xfrm>
            <a:off x="4127815" y="1448780"/>
            <a:ext cx="804225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8000"/>
            </a:solidFill>
            <a:prstDash val="solid"/>
            <a:round/>
            <a:headEnd type="none" w="med" len="med"/>
            <a:tailEnd type="arrow"/>
          </a:ln>
          <a:effectLst/>
        </p:spPr>
      </p:cxnSp>
      <p:grpSp>
        <p:nvGrpSpPr>
          <p:cNvPr id="186" name="Group 185"/>
          <p:cNvGrpSpPr/>
          <p:nvPr/>
        </p:nvGrpSpPr>
        <p:grpSpPr>
          <a:xfrm>
            <a:off x="251520" y="2564904"/>
            <a:ext cx="1670932" cy="3744416"/>
            <a:chOff x="251520" y="2564904"/>
            <a:chExt cx="1670932" cy="3744416"/>
          </a:xfrm>
        </p:grpSpPr>
        <p:grpSp>
          <p:nvGrpSpPr>
            <p:cNvPr id="101" name="Group 100"/>
            <p:cNvGrpSpPr/>
            <p:nvPr/>
          </p:nvGrpSpPr>
          <p:grpSpPr>
            <a:xfrm>
              <a:off x="251520" y="2999581"/>
              <a:ext cx="1670932" cy="3309739"/>
              <a:chOff x="1748940" y="2924944"/>
              <a:chExt cx="1670932" cy="3309739"/>
            </a:xfrm>
          </p:grpSpPr>
          <p:grpSp>
            <p:nvGrpSpPr>
              <p:cNvPr id="102" name="Group 101"/>
              <p:cNvGrpSpPr/>
              <p:nvPr/>
            </p:nvGrpSpPr>
            <p:grpSpPr>
              <a:xfrm>
                <a:off x="1835696" y="5013176"/>
                <a:ext cx="1584176" cy="723900"/>
                <a:chOff x="1187624" y="4577308"/>
                <a:chExt cx="1584176" cy="723900"/>
              </a:xfrm>
            </p:grpSpPr>
            <p:sp>
              <p:nvSpPr>
                <p:cNvPr id="121" name="Freeform 120"/>
                <p:cNvSpPr/>
                <p:nvPr/>
              </p:nvSpPr>
              <p:spPr>
                <a:xfrm>
                  <a:off x="1193800" y="4577308"/>
                  <a:ext cx="1577975" cy="723900"/>
                </a:xfrm>
                <a:custGeom>
                  <a:avLst/>
                  <a:gdLst>
                    <a:gd name="connsiteX0" fmla="*/ 0 w 1577975"/>
                    <a:gd name="connsiteY0" fmla="*/ 431800 h 723900"/>
                    <a:gd name="connsiteX1" fmla="*/ 1577975 w 1577975"/>
                    <a:gd name="connsiteY1" fmla="*/ 0 h 723900"/>
                    <a:gd name="connsiteX2" fmla="*/ 1568450 w 1577975"/>
                    <a:gd name="connsiteY2" fmla="*/ 292100 h 723900"/>
                    <a:gd name="connsiteX3" fmla="*/ 0 w 1577975"/>
                    <a:gd name="connsiteY3" fmla="*/ 723900 h 723900"/>
                    <a:gd name="connsiteX0" fmla="*/ 0 w 1577975"/>
                    <a:gd name="connsiteY0" fmla="*/ 431800 h 723900"/>
                    <a:gd name="connsiteX1" fmla="*/ 1577975 w 1577975"/>
                    <a:gd name="connsiteY1" fmla="*/ 0 h 723900"/>
                    <a:gd name="connsiteX2" fmla="*/ 1568450 w 1577975"/>
                    <a:gd name="connsiteY2" fmla="*/ 292100 h 723900"/>
                    <a:gd name="connsiteX3" fmla="*/ 0 w 1577975"/>
                    <a:gd name="connsiteY3" fmla="*/ 723900 h 723900"/>
                    <a:gd name="connsiteX4" fmla="*/ 0 w 1577975"/>
                    <a:gd name="connsiteY4" fmla="*/ 431800 h 7239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577975" h="723900">
                      <a:moveTo>
                        <a:pt x="0" y="431800"/>
                      </a:moveTo>
                      <a:lnTo>
                        <a:pt x="1577975" y="0"/>
                      </a:lnTo>
                      <a:lnTo>
                        <a:pt x="1568450" y="292100"/>
                      </a:lnTo>
                      <a:lnTo>
                        <a:pt x="0" y="723900"/>
                      </a:lnTo>
                      <a:lnTo>
                        <a:pt x="0" y="431800"/>
                      </a:lnTo>
                      <a:close/>
                    </a:path>
                  </a:pathLst>
                </a:custGeom>
                <a:solidFill>
                  <a:schemeClr val="tx2">
                    <a:lumMod val="40000"/>
                    <a:lumOff val="60000"/>
                  </a:schemeClr>
                </a:solidFill>
                <a:ln>
                  <a:solidFill>
                    <a:srgbClr val="FF8000"/>
                  </a:solidFill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charset="0"/>
                  </a:endParaRPr>
                </a:p>
              </p:txBody>
            </p:sp>
            <p:cxnSp>
              <p:nvCxnSpPr>
                <p:cNvPr id="122" name="Straight Arrow Connector 121"/>
                <p:cNvCxnSpPr/>
                <p:nvPr/>
              </p:nvCxnSpPr>
              <p:spPr bwMode="auto">
                <a:xfrm flipH="1">
                  <a:off x="1187624" y="4725144"/>
                  <a:ext cx="1584176" cy="432048"/>
                </a:xfrm>
                <a:prstGeom prst="straightConnector1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arrow"/>
                </a:ln>
                <a:effectLst/>
              </p:spPr>
            </p:cxnSp>
          </p:grpSp>
          <p:grpSp>
            <p:nvGrpSpPr>
              <p:cNvPr id="103" name="Group 102"/>
              <p:cNvGrpSpPr/>
              <p:nvPr/>
            </p:nvGrpSpPr>
            <p:grpSpPr>
              <a:xfrm>
                <a:off x="1835696" y="4509120"/>
                <a:ext cx="1584176" cy="933450"/>
                <a:chOff x="1259632" y="5157192"/>
                <a:chExt cx="1584176" cy="933450"/>
              </a:xfrm>
            </p:grpSpPr>
            <p:sp>
              <p:nvSpPr>
                <p:cNvPr id="119" name="Freeform 118"/>
                <p:cNvSpPr/>
                <p:nvPr/>
              </p:nvSpPr>
              <p:spPr>
                <a:xfrm>
                  <a:off x="1260475" y="5157192"/>
                  <a:ext cx="1581150" cy="933450"/>
                </a:xfrm>
                <a:custGeom>
                  <a:avLst/>
                  <a:gdLst>
                    <a:gd name="connsiteX0" fmla="*/ 0 w 1581150"/>
                    <a:gd name="connsiteY0" fmla="*/ 428625 h 933450"/>
                    <a:gd name="connsiteX1" fmla="*/ 1574800 w 1581150"/>
                    <a:gd name="connsiteY1" fmla="*/ 0 h 933450"/>
                    <a:gd name="connsiteX2" fmla="*/ 1581150 w 1581150"/>
                    <a:gd name="connsiteY2" fmla="*/ 498475 h 933450"/>
                    <a:gd name="connsiteX3" fmla="*/ 6350 w 1581150"/>
                    <a:gd name="connsiteY3" fmla="*/ 933450 h 933450"/>
                    <a:gd name="connsiteX0" fmla="*/ 0 w 1581150"/>
                    <a:gd name="connsiteY0" fmla="*/ 428625 h 933450"/>
                    <a:gd name="connsiteX1" fmla="*/ 1574800 w 1581150"/>
                    <a:gd name="connsiteY1" fmla="*/ 0 h 933450"/>
                    <a:gd name="connsiteX2" fmla="*/ 1581150 w 1581150"/>
                    <a:gd name="connsiteY2" fmla="*/ 498475 h 933450"/>
                    <a:gd name="connsiteX3" fmla="*/ 19050 w 1581150"/>
                    <a:gd name="connsiteY3" fmla="*/ 927100 h 933450"/>
                    <a:gd name="connsiteX4" fmla="*/ 6350 w 1581150"/>
                    <a:gd name="connsiteY4" fmla="*/ 933450 h 933450"/>
                    <a:gd name="connsiteX0" fmla="*/ 0 w 1581150"/>
                    <a:gd name="connsiteY0" fmla="*/ 428625 h 933450"/>
                    <a:gd name="connsiteX1" fmla="*/ 1574800 w 1581150"/>
                    <a:gd name="connsiteY1" fmla="*/ 0 h 933450"/>
                    <a:gd name="connsiteX2" fmla="*/ 1581150 w 1581150"/>
                    <a:gd name="connsiteY2" fmla="*/ 498475 h 933450"/>
                    <a:gd name="connsiteX3" fmla="*/ 19050 w 1581150"/>
                    <a:gd name="connsiteY3" fmla="*/ 927100 h 933450"/>
                    <a:gd name="connsiteX4" fmla="*/ 6350 w 1581150"/>
                    <a:gd name="connsiteY4" fmla="*/ 933450 h 933450"/>
                    <a:gd name="connsiteX5" fmla="*/ 0 w 1581150"/>
                    <a:gd name="connsiteY5" fmla="*/ 428625 h 9334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581150" h="933450">
                      <a:moveTo>
                        <a:pt x="0" y="428625"/>
                      </a:moveTo>
                      <a:lnTo>
                        <a:pt x="1574800" y="0"/>
                      </a:lnTo>
                      <a:cubicBezTo>
                        <a:pt x="1576917" y="166158"/>
                        <a:pt x="1579033" y="332317"/>
                        <a:pt x="1581150" y="498475"/>
                      </a:cubicBezTo>
                      <a:lnTo>
                        <a:pt x="19050" y="927100"/>
                      </a:lnTo>
                      <a:lnTo>
                        <a:pt x="6350" y="933450"/>
                      </a:lnTo>
                      <a:lnTo>
                        <a:pt x="0" y="428625"/>
                      </a:lnTo>
                      <a:close/>
                    </a:path>
                  </a:pathLst>
                </a:custGeom>
                <a:solidFill>
                  <a:srgbClr val="CCFFCC"/>
                </a:solidFill>
                <a:ln>
                  <a:solidFill>
                    <a:srgbClr val="FF8000"/>
                  </a:solidFill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charset="0"/>
                  </a:endParaRPr>
                </a:p>
              </p:txBody>
            </p:sp>
            <p:cxnSp>
              <p:nvCxnSpPr>
                <p:cNvPr id="120" name="Straight Arrow Connector 119"/>
                <p:cNvCxnSpPr/>
                <p:nvPr/>
              </p:nvCxnSpPr>
              <p:spPr bwMode="auto">
                <a:xfrm flipH="1">
                  <a:off x="1259632" y="5392266"/>
                  <a:ext cx="1584176" cy="432048"/>
                </a:xfrm>
                <a:prstGeom prst="straightConnector1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arrow"/>
                </a:ln>
                <a:effectLst/>
              </p:spPr>
            </p:cxnSp>
          </p:grpSp>
          <p:grpSp>
            <p:nvGrpSpPr>
              <p:cNvPr id="104" name="Group 103"/>
              <p:cNvGrpSpPr/>
              <p:nvPr/>
            </p:nvGrpSpPr>
            <p:grpSpPr>
              <a:xfrm>
                <a:off x="1835696" y="3356992"/>
                <a:ext cx="1584176" cy="723900"/>
                <a:chOff x="1187624" y="4577308"/>
                <a:chExt cx="1584176" cy="723900"/>
              </a:xfrm>
            </p:grpSpPr>
            <p:sp>
              <p:nvSpPr>
                <p:cNvPr id="117" name="Freeform 116"/>
                <p:cNvSpPr/>
                <p:nvPr/>
              </p:nvSpPr>
              <p:spPr>
                <a:xfrm>
                  <a:off x="1193800" y="4577308"/>
                  <a:ext cx="1577975" cy="723900"/>
                </a:xfrm>
                <a:custGeom>
                  <a:avLst/>
                  <a:gdLst>
                    <a:gd name="connsiteX0" fmla="*/ 0 w 1577975"/>
                    <a:gd name="connsiteY0" fmla="*/ 431800 h 723900"/>
                    <a:gd name="connsiteX1" fmla="*/ 1577975 w 1577975"/>
                    <a:gd name="connsiteY1" fmla="*/ 0 h 723900"/>
                    <a:gd name="connsiteX2" fmla="*/ 1568450 w 1577975"/>
                    <a:gd name="connsiteY2" fmla="*/ 292100 h 723900"/>
                    <a:gd name="connsiteX3" fmla="*/ 0 w 1577975"/>
                    <a:gd name="connsiteY3" fmla="*/ 723900 h 723900"/>
                    <a:gd name="connsiteX0" fmla="*/ 0 w 1577975"/>
                    <a:gd name="connsiteY0" fmla="*/ 431800 h 723900"/>
                    <a:gd name="connsiteX1" fmla="*/ 1577975 w 1577975"/>
                    <a:gd name="connsiteY1" fmla="*/ 0 h 723900"/>
                    <a:gd name="connsiteX2" fmla="*/ 1568450 w 1577975"/>
                    <a:gd name="connsiteY2" fmla="*/ 292100 h 723900"/>
                    <a:gd name="connsiteX3" fmla="*/ 0 w 1577975"/>
                    <a:gd name="connsiteY3" fmla="*/ 723900 h 723900"/>
                    <a:gd name="connsiteX4" fmla="*/ 0 w 1577975"/>
                    <a:gd name="connsiteY4" fmla="*/ 431800 h 7239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577975" h="723900">
                      <a:moveTo>
                        <a:pt x="0" y="431800"/>
                      </a:moveTo>
                      <a:lnTo>
                        <a:pt x="1577975" y="0"/>
                      </a:lnTo>
                      <a:lnTo>
                        <a:pt x="1568450" y="292100"/>
                      </a:lnTo>
                      <a:lnTo>
                        <a:pt x="0" y="723900"/>
                      </a:lnTo>
                      <a:lnTo>
                        <a:pt x="0" y="431800"/>
                      </a:lnTo>
                      <a:close/>
                    </a:path>
                  </a:pathLst>
                </a:custGeom>
                <a:solidFill>
                  <a:srgbClr val="FFCF01"/>
                </a:solidFill>
                <a:ln>
                  <a:solidFill>
                    <a:srgbClr val="FF8000"/>
                  </a:solidFill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charset="0"/>
                  </a:endParaRPr>
                </a:p>
              </p:txBody>
            </p:sp>
            <p:cxnSp>
              <p:nvCxnSpPr>
                <p:cNvPr id="118" name="Straight Arrow Connector 117"/>
                <p:cNvCxnSpPr/>
                <p:nvPr/>
              </p:nvCxnSpPr>
              <p:spPr bwMode="auto">
                <a:xfrm flipH="1">
                  <a:off x="1187624" y="4725144"/>
                  <a:ext cx="1584176" cy="432048"/>
                </a:xfrm>
                <a:prstGeom prst="straightConnector1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arrow"/>
                </a:ln>
                <a:effectLst/>
              </p:spPr>
            </p:cxnSp>
          </p:grpSp>
          <p:cxnSp>
            <p:nvCxnSpPr>
              <p:cNvPr id="105" name="Straight Arrow Connector 104"/>
              <p:cNvCxnSpPr/>
              <p:nvPr/>
            </p:nvCxnSpPr>
            <p:spPr bwMode="auto">
              <a:xfrm>
                <a:off x="1835696" y="4077072"/>
                <a:ext cx="1584176" cy="432048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rgbClr val="CCFFCC"/>
                </a:solidFill>
                <a:prstDash val="solid"/>
                <a:round/>
                <a:headEnd type="none" w="med" len="med"/>
                <a:tailEnd type="arrow"/>
              </a:ln>
              <a:effectLst>
                <a:outerShdw blurRad="50800" dist="38100" dir="2700000" algn="tl" rotWithShape="0">
                  <a:srgbClr val="000000"/>
                </a:outerShdw>
              </a:effectLst>
            </p:spPr>
          </p:cxnSp>
          <p:cxnSp>
            <p:nvCxnSpPr>
              <p:cNvPr id="106" name="Straight Arrow Connector 105"/>
              <p:cNvCxnSpPr/>
              <p:nvPr/>
            </p:nvCxnSpPr>
            <p:spPr bwMode="auto">
              <a:xfrm>
                <a:off x="1835696" y="4149080"/>
                <a:ext cx="1584176" cy="432048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2">
                    <a:lumMod val="40000"/>
                    <a:lumOff val="60000"/>
                  </a:schemeClr>
                </a:solidFill>
                <a:prstDash val="solid"/>
                <a:round/>
                <a:headEnd type="none" w="med" len="med"/>
                <a:tailEnd type="arrow"/>
              </a:ln>
              <a:effectLst>
                <a:outerShdw blurRad="50800" dist="38100" dir="2700000" algn="tl" rotWithShape="0">
                  <a:srgbClr val="000000"/>
                </a:outerShdw>
              </a:effectLst>
            </p:spPr>
          </p:cxnSp>
          <p:cxnSp>
            <p:nvCxnSpPr>
              <p:cNvPr id="107" name="Straight Arrow Connector 106"/>
              <p:cNvCxnSpPr/>
              <p:nvPr/>
            </p:nvCxnSpPr>
            <p:spPr bwMode="auto">
              <a:xfrm>
                <a:off x="1835696" y="4221088"/>
                <a:ext cx="1584176" cy="432048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arrow"/>
              </a:ln>
              <a:effectLst>
                <a:outerShdw blurRad="50800" dist="38100" dir="2700000" algn="tl" rotWithShape="0">
                  <a:srgbClr val="000000"/>
                </a:outerShdw>
              </a:effectLst>
            </p:spPr>
          </p:cxnSp>
          <p:sp>
            <p:nvSpPr>
              <p:cNvPr id="108" name="Freeform 107"/>
              <p:cNvSpPr/>
              <p:nvPr/>
            </p:nvSpPr>
            <p:spPr>
              <a:xfrm>
                <a:off x="1748940" y="5301233"/>
                <a:ext cx="1668749" cy="933450"/>
              </a:xfrm>
              <a:custGeom>
                <a:avLst/>
                <a:gdLst>
                  <a:gd name="connsiteX0" fmla="*/ 116887 w 1691687"/>
                  <a:gd name="connsiteY0" fmla="*/ 431800 h 933450"/>
                  <a:gd name="connsiteX1" fmla="*/ 1691687 w 1691687"/>
                  <a:gd name="connsiteY1" fmla="*/ 0 h 933450"/>
                  <a:gd name="connsiteX2" fmla="*/ 1685337 w 1691687"/>
                  <a:gd name="connsiteY2" fmla="*/ 501650 h 933450"/>
                  <a:gd name="connsiteX3" fmla="*/ 116887 w 1691687"/>
                  <a:gd name="connsiteY3" fmla="*/ 933450 h 933450"/>
                  <a:gd name="connsiteX4" fmla="*/ 116887 w 1691687"/>
                  <a:gd name="connsiteY4" fmla="*/ 431800 h 933450"/>
                  <a:gd name="connsiteX0" fmla="*/ 93949 w 1668749"/>
                  <a:gd name="connsiteY0" fmla="*/ 431800 h 933450"/>
                  <a:gd name="connsiteX1" fmla="*/ 1668749 w 1668749"/>
                  <a:gd name="connsiteY1" fmla="*/ 0 h 933450"/>
                  <a:gd name="connsiteX2" fmla="*/ 1662399 w 1668749"/>
                  <a:gd name="connsiteY2" fmla="*/ 501650 h 933450"/>
                  <a:gd name="connsiteX3" fmla="*/ 93949 w 1668749"/>
                  <a:gd name="connsiteY3" fmla="*/ 933450 h 933450"/>
                  <a:gd name="connsiteX4" fmla="*/ 185389 w 1668749"/>
                  <a:gd name="connsiteY4" fmla="*/ 523240 h 933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68749" h="933450">
                    <a:moveTo>
                      <a:pt x="93949" y="431800"/>
                    </a:moveTo>
                    <a:cubicBezTo>
                      <a:pt x="356416" y="276225"/>
                      <a:pt x="1143816" y="143933"/>
                      <a:pt x="1668749" y="0"/>
                    </a:cubicBezTo>
                    <a:cubicBezTo>
                      <a:pt x="1666632" y="167217"/>
                      <a:pt x="1664516" y="334433"/>
                      <a:pt x="1662399" y="501650"/>
                    </a:cubicBezTo>
                    <a:lnTo>
                      <a:pt x="93949" y="933450"/>
                    </a:lnTo>
                    <a:cubicBezTo>
                      <a:pt x="92891" y="766233"/>
                      <a:pt x="-168518" y="587375"/>
                      <a:pt x="185389" y="523240"/>
                    </a:cubicBezTo>
                  </a:path>
                </a:pathLst>
              </a:custGeom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3200" b="1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ahoma" charset="0"/>
                </a:endParaRPr>
              </a:p>
            </p:txBody>
          </p:sp>
          <p:cxnSp>
            <p:nvCxnSpPr>
              <p:cNvPr id="109" name="Straight Arrow Connector 108"/>
              <p:cNvCxnSpPr/>
              <p:nvPr/>
            </p:nvCxnSpPr>
            <p:spPr bwMode="auto">
              <a:xfrm>
                <a:off x="1835696" y="2924944"/>
                <a:ext cx="1584176" cy="432048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arrow"/>
              </a:ln>
              <a:effectLst>
                <a:outerShdw blurRad="50800" dist="38100" dir="2700000" algn="tl" rotWithShape="0">
                  <a:srgbClr val="000000"/>
                </a:outerShdw>
              </a:effectLst>
            </p:spPr>
          </p:cxnSp>
          <p:grpSp>
            <p:nvGrpSpPr>
              <p:cNvPr id="110" name="Group 109"/>
              <p:cNvGrpSpPr/>
              <p:nvPr/>
            </p:nvGrpSpPr>
            <p:grpSpPr>
              <a:xfrm>
                <a:off x="1835696" y="5301208"/>
                <a:ext cx="1584176" cy="501650"/>
                <a:chOff x="1259632" y="5949280"/>
                <a:chExt cx="1584176" cy="501650"/>
              </a:xfrm>
            </p:grpSpPr>
            <p:sp>
              <p:nvSpPr>
                <p:cNvPr id="115" name="Freeform 114"/>
                <p:cNvSpPr/>
                <p:nvPr/>
              </p:nvSpPr>
              <p:spPr>
                <a:xfrm>
                  <a:off x="1263650" y="5949280"/>
                  <a:ext cx="1574800" cy="501650"/>
                </a:xfrm>
                <a:custGeom>
                  <a:avLst/>
                  <a:gdLst>
                    <a:gd name="connsiteX0" fmla="*/ 3175 w 1574800"/>
                    <a:gd name="connsiteY0" fmla="*/ 425450 h 501650"/>
                    <a:gd name="connsiteX1" fmla="*/ 1574800 w 1574800"/>
                    <a:gd name="connsiteY1" fmla="*/ 0 h 501650"/>
                    <a:gd name="connsiteX2" fmla="*/ 1574800 w 1574800"/>
                    <a:gd name="connsiteY2" fmla="*/ 73025 h 501650"/>
                    <a:gd name="connsiteX3" fmla="*/ 0 w 1574800"/>
                    <a:gd name="connsiteY3" fmla="*/ 501650 h 501650"/>
                    <a:gd name="connsiteX0" fmla="*/ 3175 w 1574800"/>
                    <a:gd name="connsiteY0" fmla="*/ 425450 h 501650"/>
                    <a:gd name="connsiteX1" fmla="*/ 1574800 w 1574800"/>
                    <a:gd name="connsiteY1" fmla="*/ 0 h 501650"/>
                    <a:gd name="connsiteX2" fmla="*/ 1574800 w 1574800"/>
                    <a:gd name="connsiteY2" fmla="*/ 73025 h 501650"/>
                    <a:gd name="connsiteX3" fmla="*/ 0 w 1574800"/>
                    <a:gd name="connsiteY3" fmla="*/ 501650 h 501650"/>
                    <a:gd name="connsiteX4" fmla="*/ 3175 w 1574800"/>
                    <a:gd name="connsiteY4" fmla="*/ 425450 h 5016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574800" h="501650">
                      <a:moveTo>
                        <a:pt x="3175" y="425450"/>
                      </a:moveTo>
                      <a:lnTo>
                        <a:pt x="1574800" y="0"/>
                      </a:lnTo>
                      <a:lnTo>
                        <a:pt x="1574800" y="73025"/>
                      </a:lnTo>
                      <a:lnTo>
                        <a:pt x="0" y="501650"/>
                      </a:lnTo>
                      <a:lnTo>
                        <a:pt x="3175" y="425450"/>
                      </a:lnTo>
                      <a:close/>
                    </a:path>
                  </a:pathLst>
                </a:custGeom>
                <a:solidFill>
                  <a:srgbClr val="FF0000"/>
                </a:solidFill>
                <a:ln>
                  <a:solidFill>
                    <a:srgbClr val="FF8000"/>
                  </a:solidFill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charset="0"/>
                  </a:endParaRPr>
                </a:p>
              </p:txBody>
            </p:sp>
            <p:cxnSp>
              <p:nvCxnSpPr>
                <p:cNvPr id="116" name="Straight Arrow Connector 115"/>
                <p:cNvCxnSpPr/>
                <p:nvPr/>
              </p:nvCxnSpPr>
              <p:spPr bwMode="auto">
                <a:xfrm flipH="1">
                  <a:off x="1259632" y="5983188"/>
                  <a:ext cx="1584176" cy="432048"/>
                </a:xfrm>
                <a:prstGeom prst="straightConnector1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arrow"/>
                </a:ln>
                <a:effectLst/>
              </p:spPr>
            </p:cxnSp>
          </p:grpSp>
        </p:grpSp>
        <p:sp>
          <p:nvSpPr>
            <p:cNvPr id="183" name="TextBox 182"/>
            <p:cNvSpPr txBox="1"/>
            <p:nvPr/>
          </p:nvSpPr>
          <p:spPr>
            <a:xfrm>
              <a:off x="683568" y="2564904"/>
              <a:ext cx="902811" cy="369332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Eurostile"/>
                  <a:cs typeface="Eurostile"/>
                </a:rPr>
                <a:t>pipeline</a:t>
              </a:r>
            </a:p>
          </p:txBody>
        </p:sp>
      </p:grpSp>
      <p:grpSp>
        <p:nvGrpSpPr>
          <p:cNvPr id="187" name="Group 186"/>
          <p:cNvGrpSpPr/>
          <p:nvPr/>
        </p:nvGrpSpPr>
        <p:grpSpPr>
          <a:xfrm>
            <a:off x="2411760" y="2564904"/>
            <a:ext cx="1670932" cy="3744416"/>
            <a:chOff x="2411760" y="2564904"/>
            <a:chExt cx="1670932" cy="3744416"/>
          </a:xfrm>
        </p:grpSpPr>
        <p:grpSp>
          <p:nvGrpSpPr>
            <p:cNvPr id="144" name="Group 143"/>
            <p:cNvGrpSpPr/>
            <p:nvPr/>
          </p:nvGrpSpPr>
          <p:grpSpPr>
            <a:xfrm>
              <a:off x="2411760" y="2999581"/>
              <a:ext cx="1670932" cy="3309739"/>
              <a:chOff x="6285444" y="2969347"/>
              <a:chExt cx="1670932" cy="3309739"/>
            </a:xfrm>
          </p:grpSpPr>
          <p:grpSp>
            <p:nvGrpSpPr>
              <p:cNvPr id="145" name="Group 144"/>
              <p:cNvGrpSpPr/>
              <p:nvPr/>
            </p:nvGrpSpPr>
            <p:grpSpPr>
              <a:xfrm>
                <a:off x="6378401" y="4565253"/>
                <a:ext cx="1577975" cy="1312019"/>
                <a:chOff x="6378401" y="4565253"/>
                <a:chExt cx="1577975" cy="1312019"/>
              </a:xfrm>
            </p:grpSpPr>
            <p:sp>
              <p:nvSpPr>
                <p:cNvPr id="158" name="Freeform 157"/>
                <p:cNvSpPr/>
                <p:nvPr/>
              </p:nvSpPr>
              <p:spPr>
                <a:xfrm>
                  <a:off x="6379988" y="4638931"/>
                  <a:ext cx="1574800" cy="501650"/>
                </a:xfrm>
                <a:custGeom>
                  <a:avLst/>
                  <a:gdLst>
                    <a:gd name="connsiteX0" fmla="*/ 3175 w 1574800"/>
                    <a:gd name="connsiteY0" fmla="*/ 425450 h 501650"/>
                    <a:gd name="connsiteX1" fmla="*/ 1574800 w 1574800"/>
                    <a:gd name="connsiteY1" fmla="*/ 0 h 501650"/>
                    <a:gd name="connsiteX2" fmla="*/ 1574800 w 1574800"/>
                    <a:gd name="connsiteY2" fmla="*/ 73025 h 501650"/>
                    <a:gd name="connsiteX3" fmla="*/ 0 w 1574800"/>
                    <a:gd name="connsiteY3" fmla="*/ 501650 h 501650"/>
                    <a:gd name="connsiteX0" fmla="*/ 3175 w 1574800"/>
                    <a:gd name="connsiteY0" fmla="*/ 425450 h 501650"/>
                    <a:gd name="connsiteX1" fmla="*/ 1574800 w 1574800"/>
                    <a:gd name="connsiteY1" fmla="*/ 0 h 501650"/>
                    <a:gd name="connsiteX2" fmla="*/ 1574800 w 1574800"/>
                    <a:gd name="connsiteY2" fmla="*/ 73025 h 501650"/>
                    <a:gd name="connsiteX3" fmla="*/ 0 w 1574800"/>
                    <a:gd name="connsiteY3" fmla="*/ 501650 h 501650"/>
                    <a:gd name="connsiteX4" fmla="*/ 3175 w 1574800"/>
                    <a:gd name="connsiteY4" fmla="*/ 425450 h 5016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574800" h="501650">
                      <a:moveTo>
                        <a:pt x="3175" y="425450"/>
                      </a:moveTo>
                      <a:lnTo>
                        <a:pt x="1574800" y="0"/>
                      </a:lnTo>
                      <a:lnTo>
                        <a:pt x="1574800" y="73025"/>
                      </a:lnTo>
                      <a:lnTo>
                        <a:pt x="0" y="501650"/>
                      </a:lnTo>
                      <a:lnTo>
                        <a:pt x="3175" y="425450"/>
                      </a:lnTo>
                      <a:close/>
                    </a:path>
                  </a:pathLst>
                </a:custGeom>
                <a:solidFill>
                  <a:srgbClr val="A3A3E1"/>
                </a:solidFill>
                <a:ln>
                  <a:solidFill>
                    <a:srgbClr val="FF8000"/>
                  </a:solidFill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charset="0"/>
                  </a:endParaRPr>
                </a:p>
              </p:txBody>
            </p:sp>
            <p:sp>
              <p:nvSpPr>
                <p:cNvPr id="159" name="Freeform 158"/>
                <p:cNvSpPr/>
                <p:nvPr/>
              </p:nvSpPr>
              <p:spPr>
                <a:xfrm>
                  <a:off x="6379988" y="5079693"/>
                  <a:ext cx="1574800" cy="501650"/>
                </a:xfrm>
                <a:custGeom>
                  <a:avLst/>
                  <a:gdLst>
                    <a:gd name="connsiteX0" fmla="*/ 3175 w 1574800"/>
                    <a:gd name="connsiteY0" fmla="*/ 425450 h 501650"/>
                    <a:gd name="connsiteX1" fmla="*/ 1574800 w 1574800"/>
                    <a:gd name="connsiteY1" fmla="*/ 0 h 501650"/>
                    <a:gd name="connsiteX2" fmla="*/ 1574800 w 1574800"/>
                    <a:gd name="connsiteY2" fmla="*/ 73025 h 501650"/>
                    <a:gd name="connsiteX3" fmla="*/ 0 w 1574800"/>
                    <a:gd name="connsiteY3" fmla="*/ 501650 h 501650"/>
                    <a:gd name="connsiteX0" fmla="*/ 3175 w 1574800"/>
                    <a:gd name="connsiteY0" fmla="*/ 425450 h 501650"/>
                    <a:gd name="connsiteX1" fmla="*/ 1574800 w 1574800"/>
                    <a:gd name="connsiteY1" fmla="*/ 0 h 501650"/>
                    <a:gd name="connsiteX2" fmla="*/ 1574800 w 1574800"/>
                    <a:gd name="connsiteY2" fmla="*/ 73025 h 501650"/>
                    <a:gd name="connsiteX3" fmla="*/ 0 w 1574800"/>
                    <a:gd name="connsiteY3" fmla="*/ 501650 h 501650"/>
                    <a:gd name="connsiteX4" fmla="*/ 3175 w 1574800"/>
                    <a:gd name="connsiteY4" fmla="*/ 425450 h 5016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574800" h="501650">
                      <a:moveTo>
                        <a:pt x="3175" y="425450"/>
                      </a:moveTo>
                      <a:lnTo>
                        <a:pt x="1574800" y="0"/>
                      </a:lnTo>
                      <a:lnTo>
                        <a:pt x="1574800" y="73025"/>
                      </a:lnTo>
                      <a:lnTo>
                        <a:pt x="0" y="501650"/>
                      </a:lnTo>
                      <a:lnTo>
                        <a:pt x="3175" y="425450"/>
                      </a:lnTo>
                      <a:close/>
                    </a:path>
                  </a:pathLst>
                </a:custGeom>
                <a:solidFill>
                  <a:srgbClr val="FF0000"/>
                </a:solidFill>
                <a:ln>
                  <a:solidFill>
                    <a:srgbClr val="FF8000"/>
                  </a:solidFill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charset="0"/>
                  </a:endParaRPr>
                </a:p>
              </p:txBody>
            </p:sp>
            <p:sp>
              <p:nvSpPr>
                <p:cNvPr id="160" name="Freeform 159"/>
                <p:cNvSpPr/>
                <p:nvPr/>
              </p:nvSpPr>
              <p:spPr>
                <a:xfrm>
                  <a:off x="6379988" y="5006015"/>
                  <a:ext cx="1574800" cy="501650"/>
                </a:xfrm>
                <a:custGeom>
                  <a:avLst/>
                  <a:gdLst>
                    <a:gd name="connsiteX0" fmla="*/ 3175 w 1574800"/>
                    <a:gd name="connsiteY0" fmla="*/ 425450 h 501650"/>
                    <a:gd name="connsiteX1" fmla="*/ 1574800 w 1574800"/>
                    <a:gd name="connsiteY1" fmla="*/ 0 h 501650"/>
                    <a:gd name="connsiteX2" fmla="*/ 1574800 w 1574800"/>
                    <a:gd name="connsiteY2" fmla="*/ 73025 h 501650"/>
                    <a:gd name="connsiteX3" fmla="*/ 0 w 1574800"/>
                    <a:gd name="connsiteY3" fmla="*/ 501650 h 501650"/>
                    <a:gd name="connsiteX0" fmla="*/ 3175 w 1574800"/>
                    <a:gd name="connsiteY0" fmla="*/ 425450 h 501650"/>
                    <a:gd name="connsiteX1" fmla="*/ 1574800 w 1574800"/>
                    <a:gd name="connsiteY1" fmla="*/ 0 h 501650"/>
                    <a:gd name="connsiteX2" fmla="*/ 1574800 w 1574800"/>
                    <a:gd name="connsiteY2" fmla="*/ 73025 h 501650"/>
                    <a:gd name="connsiteX3" fmla="*/ 0 w 1574800"/>
                    <a:gd name="connsiteY3" fmla="*/ 501650 h 501650"/>
                    <a:gd name="connsiteX4" fmla="*/ 3175 w 1574800"/>
                    <a:gd name="connsiteY4" fmla="*/ 425450 h 5016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574800" h="501650">
                      <a:moveTo>
                        <a:pt x="3175" y="425450"/>
                      </a:moveTo>
                      <a:lnTo>
                        <a:pt x="1574800" y="0"/>
                      </a:lnTo>
                      <a:lnTo>
                        <a:pt x="1574800" y="73025"/>
                      </a:lnTo>
                      <a:lnTo>
                        <a:pt x="0" y="501650"/>
                      </a:lnTo>
                      <a:lnTo>
                        <a:pt x="3175" y="425450"/>
                      </a:lnTo>
                      <a:close/>
                    </a:path>
                  </a:pathLst>
                </a:custGeom>
                <a:solidFill>
                  <a:srgbClr val="CCFFCC"/>
                </a:solidFill>
                <a:ln>
                  <a:solidFill>
                    <a:srgbClr val="FF8000"/>
                  </a:solidFill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charset="0"/>
                  </a:endParaRPr>
                </a:p>
              </p:txBody>
            </p:sp>
            <p:sp>
              <p:nvSpPr>
                <p:cNvPr id="161" name="Freeform 160"/>
                <p:cNvSpPr/>
                <p:nvPr/>
              </p:nvSpPr>
              <p:spPr>
                <a:xfrm>
                  <a:off x="6379988" y="4565253"/>
                  <a:ext cx="1574800" cy="501650"/>
                </a:xfrm>
                <a:custGeom>
                  <a:avLst/>
                  <a:gdLst>
                    <a:gd name="connsiteX0" fmla="*/ 3175 w 1574800"/>
                    <a:gd name="connsiteY0" fmla="*/ 425450 h 501650"/>
                    <a:gd name="connsiteX1" fmla="*/ 1574800 w 1574800"/>
                    <a:gd name="connsiteY1" fmla="*/ 0 h 501650"/>
                    <a:gd name="connsiteX2" fmla="*/ 1574800 w 1574800"/>
                    <a:gd name="connsiteY2" fmla="*/ 73025 h 501650"/>
                    <a:gd name="connsiteX3" fmla="*/ 0 w 1574800"/>
                    <a:gd name="connsiteY3" fmla="*/ 501650 h 501650"/>
                    <a:gd name="connsiteX0" fmla="*/ 3175 w 1574800"/>
                    <a:gd name="connsiteY0" fmla="*/ 425450 h 501650"/>
                    <a:gd name="connsiteX1" fmla="*/ 1574800 w 1574800"/>
                    <a:gd name="connsiteY1" fmla="*/ 0 h 501650"/>
                    <a:gd name="connsiteX2" fmla="*/ 1574800 w 1574800"/>
                    <a:gd name="connsiteY2" fmla="*/ 73025 h 501650"/>
                    <a:gd name="connsiteX3" fmla="*/ 0 w 1574800"/>
                    <a:gd name="connsiteY3" fmla="*/ 501650 h 501650"/>
                    <a:gd name="connsiteX4" fmla="*/ 3175 w 1574800"/>
                    <a:gd name="connsiteY4" fmla="*/ 425450 h 5016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574800" h="501650">
                      <a:moveTo>
                        <a:pt x="3175" y="425450"/>
                      </a:moveTo>
                      <a:lnTo>
                        <a:pt x="1574800" y="0"/>
                      </a:lnTo>
                      <a:lnTo>
                        <a:pt x="1574800" y="73025"/>
                      </a:lnTo>
                      <a:lnTo>
                        <a:pt x="0" y="501650"/>
                      </a:lnTo>
                      <a:lnTo>
                        <a:pt x="3175" y="425450"/>
                      </a:lnTo>
                      <a:close/>
                    </a:path>
                  </a:pathLst>
                </a:custGeom>
                <a:solidFill>
                  <a:srgbClr val="CCFFCC"/>
                </a:solidFill>
                <a:ln>
                  <a:solidFill>
                    <a:srgbClr val="FF8000"/>
                  </a:solidFill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charset="0"/>
                  </a:endParaRPr>
                </a:p>
              </p:txBody>
            </p:sp>
            <p:sp>
              <p:nvSpPr>
                <p:cNvPr id="162" name="Freeform 161"/>
                <p:cNvSpPr/>
                <p:nvPr/>
              </p:nvSpPr>
              <p:spPr>
                <a:xfrm>
                  <a:off x="6378401" y="5153372"/>
                  <a:ext cx="1577975" cy="723900"/>
                </a:xfrm>
                <a:custGeom>
                  <a:avLst/>
                  <a:gdLst>
                    <a:gd name="connsiteX0" fmla="*/ 0 w 1577975"/>
                    <a:gd name="connsiteY0" fmla="*/ 431800 h 723900"/>
                    <a:gd name="connsiteX1" fmla="*/ 1577975 w 1577975"/>
                    <a:gd name="connsiteY1" fmla="*/ 0 h 723900"/>
                    <a:gd name="connsiteX2" fmla="*/ 1568450 w 1577975"/>
                    <a:gd name="connsiteY2" fmla="*/ 292100 h 723900"/>
                    <a:gd name="connsiteX3" fmla="*/ 0 w 1577975"/>
                    <a:gd name="connsiteY3" fmla="*/ 723900 h 723900"/>
                    <a:gd name="connsiteX0" fmla="*/ 0 w 1577975"/>
                    <a:gd name="connsiteY0" fmla="*/ 431800 h 723900"/>
                    <a:gd name="connsiteX1" fmla="*/ 1577975 w 1577975"/>
                    <a:gd name="connsiteY1" fmla="*/ 0 h 723900"/>
                    <a:gd name="connsiteX2" fmla="*/ 1568450 w 1577975"/>
                    <a:gd name="connsiteY2" fmla="*/ 292100 h 723900"/>
                    <a:gd name="connsiteX3" fmla="*/ 0 w 1577975"/>
                    <a:gd name="connsiteY3" fmla="*/ 723900 h 723900"/>
                    <a:gd name="connsiteX4" fmla="*/ 0 w 1577975"/>
                    <a:gd name="connsiteY4" fmla="*/ 431800 h 7239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577975" h="723900">
                      <a:moveTo>
                        <a:pt x="0" y="431800"/>
                      </a:moveTo>
                      <a:lnTo>
                        <a:pt x="1577975" y="0"/>
                      </a:lnTo>
                      <a:lnTo>
                        <a:pt x="1568450" y="292100"/>
                      </a:lnTo>
                      <a:lnTo>
                        <a:pt x="0" y="723900"/>
                      </a:lnTo>
                      <a:lnTo>
                        <a:pt x="0" y="431800"/>
                      </a:lnTo>
                      <a:close/>
                    </a:path>
                  </a:pathLst>
                </a:custGeom>
                <a:solidFill>
                  <a:srgbClr val="CCFFCC"/>
                </a:solidFill>
                <a:ln>
                  <a:solidFill>
                    <a:srgbClr val="FF8000"/>
                  </a:solidFill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charset="0"/>
                  </a:endParaRPr>
                </a:p>
              </p:txBody>
            </p:sp>
            <p:sp>
              <p:nvSpPr>
                <p:cNvPr id="163" name="Freeform 162"/>
                <p:cNvSpPr/>
                <p:nvPr/>
              </p:nvSpPr>
              <p:spPr>
                <a:xfrm>
                  <a:off x="6379988" y="4712609"/>
                  <a:ext cx="1574800" cy="501650"/>
                </a:xfrm>
                <a:custGeom>
                  <a:avLst/>
                  <a:gdLst>
                    <a:gd name="connsiteX0" fmla="*/ 3175 w 1574800"/>
                    <a:gd name="connsiteY0" fmla="*/ 425450 h 501650"/>
                    <a:gd name="connsiteX1" fmla="*/ 1574800 w 1574800"/>
                    <a:gd name="connsiteY1" fmla="*/ 0 h 501650"/>
                    <a:gd name="connsiteX2" fmla="*/ 1574800 w 1574800"/>
                    <a:gd name="connsiteY2" fmla="*/ 73025 h 501650"/>
                    <a:gd name="connsiteX3" fmla="*/ 0 w 1574800"/>
                    <a:gd name="connsiteY3" fmla="*/ 501650 h 501650"/>
                    <a:gd name="connsiteX0" fmla="*/ 3175 w 1574800"/>
                    <a:gd name="connsiteY0" fmla="*/ 425450 h 501650"/>
                    <a:gd name="connsiteX1" fmla="*/ 1574800 w 1574800"/>
                    <a:gd name="connsiteY1" fmla="*/ 0 h 501650"/>
                    <a:gd name="connsiteX2" fmla="*/ 1574800 w 1574800"/>
                    <a:gd name="connsiteY2" fmla="*/ 73025 h 501650"/>
                    <a:gd name="connsiteX3" fmla="*/ 0 w 1574800"/>
                    <a:gd name="connsiteY3" fmla="*/ 501650 h 501650"/>
                    <a:gd name="connsiteX4" fmla="*/ 3175 w 1574800"/>
                    <a:gd name="connsiteY4" fmla="*/ 425450 h 5016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574800" h="501650">
                      <a:moveTo>
                        <a:pt x="3175" y="425450"/>
                      </a:moveTo>
                      <a:lnTo>
                        <a:pt x="1574800" y="0"/>
                      </a:lnTo>
                      <a:lnTo>
                        <a:pt x="1574800" y="73025"/>
                      </a:lnTo>
                      <a:lnTo>
                        <a:pt x="0" y="501650"/>
                      </a:lnTo>
                      <a:lnTo>
                        <a:pt x="3175" y="425450"/>
                      </a:lnTo>
                      <a:close/>
                    </a:path>
                  </a:pathLst>
                </a:custGeom>
                <a:solidFill>
                  <a:srgbClr val="CCFFCC"/>
                </a:solidFill>
                <a:ln>
                  <a:solidFill>
                    <a:srgbClr val="FF8000"/>
                  </a:solidFill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charset="0"/>
                  </a:endParaRPr>
                </a:p>
              </p:txBody>
            </p:sp>
            <p:sp>
              <p:nvSpPr>
                <p:cNvPr id="164" name="Freeform 163"/>
                <p:cNvSpPr/>
                <p:nvPr/>
              </p:nvSpPr>
              <p:spPr>
                <a:xfrm>
                  <a:off x="6378401" y="4786287"/>
                  <a:ext cx="1577975" cy="647700"/>
                </a:xfrm>
                <a:custGeom>
                  <a:avLst/>
                  <a:gdLst>
                    <a:gd name="connsiteX0" fmla="*/ 0 w 1577975"/>
                    <a:gd name="connsiteY0" fmla="*/ 434975 h 647700"/>
                    <a:gd name="connsiteX1" fmla="*/ 1577975 w 1577975"/>
                    <a:gd name="connsiteY1" fmla="*/ 0 h 647700"/>
                    <a:gd name="connsiteX2" fmla="*/ 1571625 w 1577975"/>
                    <a:gd name="connsiteY2" fmla="*/ 225425 h 647700"/>
                    <a:gd name="connsiteX3" fmla="*/ 0 w 1577975"/>
                    <a:gd name="connsiteY3" fmla="*/ 647700 h 647700"/>
                    <a:gd name="connsiteX0" fmla="*/ 0 w 1577975"/>
                    <a:gd name="connsiteY0" fmla="*/ 434975 h 647700"/>
                    <a:gd name="connsiteX1" fmla="*/ 1577975 w 1577975"/>
                    <a:gd name="connsiteY1" fmla="*/ 0 h 647700"/>
                    <a:gd name="connsiteX2" fmla="*/ 1571625 w 1577975"/>
                    <a:gd name="connsiteY2" fmla="*/ 225425 h 647700"/>
                    <a:gd name="connsiteX3" fmla="*/ 0 w 1577975"/>
                    <a:gd name="connsiteY3" fmla="*/ 647700 h 647700"/>
                    <a:gd name="connsiteX4" fmla="*/ 0 w 1577975"/>
                    <a:gd name="connsiteY4" fmla="*/ 434975 h 647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577975" h="647700">
                      <a:moveTo>
                        <a:pt x="0" y="434975"/>
                      </a:moveTo>
                      <a:lnTo>
                        <a:pt x="1577975" y="0"/>
                      </a:lnTo>
                      <a:lnTo>
                        <a:pt x="1571625" y="225425"/>
                      </a:lnTo>
                      <a:lnTo>
                        <a:pt x="0" y="647700"/>
                      </a:lnTo>
                      <a:lnTo>
                        <a:pt x="0" y="434975"/>
                      </a:lnTo>
                      <a:close/>
                    </a:path>
                  </a:pathLst>
                </a:custGeom>
                <a:solidFill>
                  <a:srgbClr val="A3A3E1"/>
                </a:solidFill>
                <a:ln>
                  <a:solidFill>
                    <a:srgbClr val="F99635"/>
                  </a:solidFill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charset="0"/>
                  </a:endParaRPr>
                </a:p>
              </p:txBody>
            </p:sp>
          </p:grpSp>
          <p:grpSp>
            <p:nvGrpSpPr>
              <p:cNvPr id="146" name="Group 145"/>
              <p:cNvGrpSpPr/>
              <p:nvPr/>
            </p:nvGrpSpPr>
            <p:grpSpPr>
              <a:xfrm>
                <a:off x="6372200" y="3401395"/>
                <a:ext cx="1584176" cy="723900"/>
                <a:chOff x="1187624" y="4577308"/>
                <a:chExt cx="1584176" cy="723900"/>
              </a:xfrm>
            </p:grpSpPr>
            <p:sp>
              <p:nvSpPr>
                <p:cNvPr id="156" name="Freeform 155"/>
                <p:cNvSpPr/>
                <p:nvPr/>
              </p:nvSpPr>
              <p:spPr>
                <a:xfrm>
                  <a:off x="1193800" y="4577308"/>
                  <a:ext cx="1577975" cy="723900"/>
                </a:xfrm>
                <a:custGeom>
                  <a:avLst/>
                  <a:gdLst>
                    <a:gd name="connsiteX0" fmla="*/ 0 w 1577975"/>
                    <a:gd name="connsiteY0" fmla="*/ 431800 h 723900"/>
                    <a:gd name="connsiteX1" fmla="*/ 1577975 w 1577975"/>
                    <a:gd name="connsiteY1" fmla="*/ 0 h 723900"/>
                    <a:gd name="connsiteX2" fmla="*/ 1568450 w 1577975"/>
                    <a:gd name="connsiteY2" fmla="*/ 292100 h 723900"/>
                    <a:gd name="connsiteX3" fmla="*/ 0 w 1577975"/>
                    <a:gd name="connsiteY3" fmla="*/ 723900 h 723900"/>
                    <a:gd name="connsiteX0" fmla="*/ 0 w 1577975"/>
                    <a:gd name="connsiteY0" fmla="*/ 431800 h 723900"/>
                    <a:gd name="connsiteX1" fmla="*/ 1577975 w 1577975"/>
                    <a:gd name="connsiteY1" fmla="*/ 0 h 723900"/>
                    <a:gd name="connsiteX2" fmla="*/ 1568450 w 1577975"/>
                    <a:gd name="connsiteY2" fmla="*/ 292100 h 723900"/>
                    <a:gd name="connsiteX3" fmla="*/ 0 w 1577975"/>
                    <a:gd name="connsiteY3" fmla="*/ 723900 h 723900"/>
                    <a:gd name="connsiteX4" fmla="*/ 0 w 1577975"/>
                    <a:gd name="connsiteY4" fmla="*/ 431800 h 7239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577975" h="723900">
                      <a:moveTo>
                        <a:pt x="0" y="431800"/>
                      </a:moveTo>
                      <a:lnTo>
                        <a:pt x="1577975" y="0"/>
                      </a:lnTo>
                      <a:lnTo>
                        <a:pt x="1568450" y="292100"/>
                      </a:lnTo>
                      <a:lnTo>
                        <a:pt x="0" y="723900"/>
                      </a:lnTo>
                      <a:lnTo>
                        <a:pt x="0" y="431800"/>
                      </a:lnTo>
                      <a:close/>
                    </a:path>
                  </a:pathLst>
                </a:custGeom>
                <a:solidFill>
                  <a:srgbClr val="FFCF01"/>
                </a:solidFill>
                <a:ln>
                  <a:solidFill>
                    <a:srgbClr val="FF8000"/>
                  </a:solidFill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charset="0"/>
                  </a:endParaRPr>
                </a:p>
              </p:txBody>
            </p:sp>
            <p:cxnSp>
              <p:nvCxnSpPr>
                <p:cNvPr id="157" name="Straight Arrow Connector 156"/>
                <p:cNvCxnSpPr/>
                <p:nvPr/>
              </p:nvCxnSpPr>
              <p:spPr bwMode="auto">
                <a:xfrm flipH="1">
                  <a:off x="1187624" y="4725144"/>
                  <a:ext cx="1584176" cy="432048"/>
                </a:xfrm>
                <a:prstGeom prst="straightConnector1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arrow"/>
                </a:ln>
                <a:effectLst/>
              </p:spPr>
            </p:cxnSp>
          </p:grpSp>
          <p:cxnSp>
            <p:nvCxnSpPr>
              <p:cNvPr id="147" name="Straight Arrow Connector 146"/>
              <p:cNvCxnSpPr/>
              <p:nvPr/>
            </p:nvCxnSpPr>
            <p:spPr bwMode="auto">
              <a:xfrm>
                <a:off x="6372200" y="4121475"/>
                <a:ext cx="1584176" cy="432048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rgbClr val="CCFFCC"/>
                </a:solidFill>
                <a:prstDash val="solid"/>
                <a:round/>
                <a:headEnd type="none" w="med" len="med"/>
                <a:tailEnd type="arrow"/>
              </a:ln>
              <a:effectLst>
                <a:outerShdw blurRad="50800" dist="38100" dir="2700000" algn="tl" rotWithShape="0">
                  <a:srgbClr val="000000"/>
                </a:outerShdw>
              </a:effectLst>
            </p:spPr>
          </p:cxnSp>
          <p:cxnSp>
            <p:nvCxnSpPr>
              <p:cNvPr id="148" name="Straight Arrow Connector 147"/>
              <p:cNvCxnSpPr/>
              <p:nvPr/>
            </p:nvCxnSpPr>
            <p:spPr bwMode="auto">
              <a:xfrm>
                <a:off x="6372200" y="4193483"/>
                <a:ext cx="1584176" cy="432048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2">
                    <a:lumMod val="40000"/>
                    <a:lumOff val="60000"/>
                  </a:schemeClr>
                </a:solidFill>
                <a:prstDash val="solid"/>
                <a:round/>
                <a:headEnd type="none" w="med" len="med"/>
                <a:tailEnd type="arrow"/>
              </a:ln>
              <a:effectLst>
                <a:outerShdw blurRad="50800" dist="38100" dir="2700000" algn="tl" rotWithShape="0">
                  <a:srgbClr val="000000"/>
                </a:outerShdw>
              </a:effectLst>
            </p:spPr>
          </p:cxnSp>
          <p:cxnSp>
            <p:nvCxnSpPr>
              <p:cNvPr id="149" name="Straight Arrow Connector 148"/>
              <p:cNvCxnSpPr/>
              <p:nvPr/>
            </p:nvCxnSpPr>
            <p:spPr bwMode="auto">
              <a:xfrm>
                <a:off x="6372200" y="4265491"/>
                <a:ext cx="1584176" cy="432048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arrow"/>
              </a:ln>
              <a:effectLst>
                <a:outerShdw blurRad="50800" dist="38100" dir="2700000" algn="tl" rotWithShape="0">
                  <a:srgbClr val="000000"/>
                </a:outerShdw>
              </a:effectLst>
            </p:spPr>
          </p:cxnSp>
          <p:sp>
            <p:nvSpPr>
              <p:cNvPr id="150" name="Freeform 149"/>
              <p:cNvSpPr/>
              <p:nvPr/>
            </p:nvSpPr>
            <p:spPr>
              <a:xfrm>
                <a:off x="6285444" y="5345636"/>
                <a:ext cx="1668749" cy="933450"/>
              </a:xfrm>
              <a:custGeom>
                <a:avLst/>
                <a:gdLst>
                  <a:gd name="connsiteX0" fmla="*/ 116887 w 1691687"/>
                  <a:gd name="connsiteY0" fmla="*/ 431800 h 933450"/>
                  <a:gd name="connsiteX1" fmla="*/ 1691687 w 1691687"/>
                  <a:gd name="connsiteY1" fmla="*/ 0 h 933450"/>
                  <a:gd name="connsiteX2" fmla="*/ 1685337 w 1691687"/>
                  <a:gd name="connsiteY2" fmla="*/ 501650 h 933450"/>
                  <a:gd name="connsiteX3" fmla="*/ 116887 w 1691687"/>
                  <a:gd name="connsiteY3" fmla="*/ 933450 h 933450"/>
                  <a:gd name="connsiteX4" fmla="*/ 116887 w 1691687"/>
                  <a:gd name="connsiteY4" fmla="*/ 431800 h 933450"/>
                  <a:gd name="connsiteX0" fmla="*/ 93949 w 1668749"/>
                  <a:gd name="connsiteY0" fmla="*/ 431800 h 933450"/>
                  <a:gd name="connsiteX1" fmla="*/ 1668749 w 1668749"/>
                  <a:gd name="connsiteY1" fmla="*/ 0 h 933450"/>
                  <a:gd name="connsiteX2" fmla="*/ 1662399 w 1668749"/>
                  <a:gd name="connsiteY2" fmla="*/ 501650 h 933450"/>
                  <a:gd name="connsiteX3" fmla="*/ 93949 w 1668749"/>
                  <a:gd name="connsiteY3" fmla="*/ 933450 h 933450"/>
                  <a:gd name="connsiteX4" fmla="*/ 185389 w 1668749"/>
                  <a:gd name="connsiteY4" fmla="*/ 523240 h 933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68749" h="933450">
                    <a:moveTo>
                      <a:pt x="93949" y="431800"/>
                    </a:moveTo>
                    <a:cubicBezTo>
                      <a:pt x="356416" y="276225"/>
                      <a:pt x="1143816" y="143933"/>
                      <a:pt x="1668749" y="0"/>
                    </a:cubicBezTo>
                    <a:cubicBezTo>
                      <a:pt x="1666632" y="167217"/>
                      <a:pt x="1664516" y="334433"/>
                      <a:pt x="1662399" y="501650"/>
                    </a:cubicBezTo>
                    <a:lnTo>
                      <a:pt x="93949" y="933450"/>
                    </a:lnTo>
                    <a:cubicBezTo>
                      <a:pt x="92891" y="766233"/>
                      <a:pt x="-168518" y="587375"/>
                      <a:pt x="185389" y="523240"/>
                    </a:cubicBezTo>
                  </a:path>
                </a:pathLst>
              </a:custGeom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3200" b="1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ahoma" charset="0"/>
                </a:endParaRPr>
              </a:p>
            </p:txBody>
          </p:sp>
          <p:cxnSp>
            <p:nvCxnSpPr>
              <p:cNvPr id="151" name="Straight Arrow Connector 150"/>
              <p:cNvCxnSpPr/>
              <p:nvPr/>
            </p:nvCxnSpPr>
            <p:spPr bwMode="auto">
              <a:xfrm>
                <a:off x="6372200" y="2969347"/>
                <a:ext cx="1584176" cy="432048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arrow"/>
              </a:ln>
              <a:effectLst>
                <a:outerShdw blurRad="50800" dist="38100" dir="2700000" algn="tl" rotWithShape="0">
                  <a:srgbClr val="000000"/>
                </a:outerShdw>
              </a:effectLst>
            </p:spPr>
          </p:cxnSp>
        </p:grpSp>
        <p:sp>
          <p:nvSpPr>
            <p:cNvPr id="184" name="TextBox 183"/>
            <p:cNvSpPr txBox="1"/>
            <p:nvPr/>
          </p:nvSpPr>
          <p:spPr>
            <a:xfrm>
              <a:off x="2707680" y="2564904"/>
              <a:ext cx="1031051" cy="369332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Eurostile"/>
                  <a:cs typeface="Eurostile"/>
                </a:rPr>
                <a:t>multiplex</a:t>
              </a:r>
            </a:p>
          </p:txBody>
        </p:sp>
      </p:grpSp>
      <p:grpSp>
        <p:nvGrpSpPr>
          <p:cNvPr id="188" name="Group 187"/>
          <p:cNvGrpSpPr/>
          <p:nvPr/>
        </p:nvGrpSpPr>
        <p:grpSpPr>
          <a:xfrm>
            <a:off x="4572000" y="2564904"/>
            <a:ext cx="1670932" cy="3744416"/>
            <a:chOff x="4572000" y="2564904"/>
            <a:chExt cx="1670932" cy="3744416"/>
          </a:xfrm>
        </p:grpSpPr>
        <p:grpSp>
          <p:nvGrpSpPr>
            <p:cNvPr id="123" name="Group 122"/>
            <p:cNvGrpSpPr/>
            <p:nvPr/>
          </p:nvGrpSpPr>
          <p:grpSpPr>
            <a:xfrm>
              <a:off x="4572000" y="2999581"/>
              <a:ext cx="1670932" cy="3309739"/>
              <a:chOff x="6285444" y="2969347"/>
              <a:chExt cx="1670932" cy="3309739"/>
            </a:xfrm>
          </p:grpSpPr>
          <p:grpSp>
            <p:nvGrpSpPr>
              <p:cNvPr id="124" name="Group 123"/>
              <p:cNvGrpSpPr/>
              <p:nvPr/>
            </p:nvGrpSpPr>
            <p:grpSpPr>
              <a:xfrm>
                <a:off x="6378401" y="4565253"/>
                <a:ext cx="1577975" cy="1312019"/>
                <a:chOff x="6378401" y="4565253"/>
                <a:chExt cx="1577975" cy="1312019"/>
              </a:xfrm>
            </p:grpSpPr>
            <p:sp>
              <p:nvSpPr>
                <p:cNvPr id="137" name="Freeform 136"/>
                <p:cNvSpPr/>
                <p:nvPr/>
              </p:nvSpPr>
              <p:spPr>
                <a:xfrm>
                  <a:off x="6379988" y="4638931"/>
                  <a:ext cx="1574800" cy="501650"/>
                </a:xfrm>
                <a:custGeom>
                  <a:avLst/>
                  <a:gdLst>
                    <a:gd name="connsiteX0" fmla="*/ 3175 w 1574800"/>
                    <a:gd name="connsiteY0" fmla="*/ 425450 h 501650"/>
                    <a:gd name="connsiteX1" fmla="*/ 1574800 w 1574800"/>
                    <a:gd name="connsiteY1" fmla="*/ 0 h 501650"/>
                    <a:gd name="connsiteX2" fmla="*/ 1574800 w 1574800"/>
                    <a:gd name="connsiteY2" fmla="*/ 73025 h 501650"/>
                    <a:gd name="connsiteX3" fmla="*/ 0 w 1574800"/>
                    <a:gd name="connsiteY3" fmla="*/ 501650 h 501650"/>
                    <a:gd name="connsiteX0" fmla="*/ 3175 w 1574800"/>
                    <a:gd name="connsiteY0" fmla="*/ 425450 h 501650"/>
                    <a:gd name="connsiteX1" fmla="*/ 1574800 w 1574800"/>
                    <a:gd name="connsiteY1" fmla="*/ 0 h 501650"/>
                    <a:gd name="connsiteX2" fmla="*/ 1574800 w 1574800"/>
                    <a:gd name="connsiteY2" fmla="*/ 73025 h 501650"/>
                    <a:gd name="connsiteX3" fmla="*/ 0 w 1574800"/>
                    <a:gd name="connsiteY3" fmla="*/ 501650 h 501650"/>
                    <a:gd name="connsiteX4" fmla="*/ 3175 w 1574800"/>
                    <a:gd name="connsiteY4" fmla="*/ 425450 h 5016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574800" h="501650">
                      <a:moveTo>
                        <a:pt x="3175" y="425450"/>
                      </a:moveTo>
                      <a:lnTo>
                        <a:pt x="1574800" y="0"/>
                      </a:lnTo>
                      <a:lnTo>
                        <a:pt x="1574800" y="73025"/>
                      </a:lnTo>
                      <a:lnTo>
                        <a:pt x="0" y="501650"/>
                      </a:lnTo>
                      <a:lnTo>
                        <a:pt x="3175" y="425450"/>
                      </a:lnTo>
                      <a:close/>
                    </a:path>
                  </a:pathLst>
                </a:custGeom>
                <a:solidFill>
                  <a:srgbClr val="FF0000"/>
                </a:solidFill>
                <a:ln>
                  <a:solidFill>
                    <a:srgbClr val="FF8000"/>
                  </a:solidFill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charset="0"/>
                  </a:endParaRPr>
                </a:p>
              </p:txBody>
            </p:sp>
            <p:sp>
              <p:nvSpPr>
                <p:cNvPr id="138" name="Freeform 137"/>
                <p:cNvSpPr/>
                <p:nvPr/>
              </p:nvSpPr>
              <p:spPr>
                <a:xfrm>
                  <a:off x="6379988" y="5079693"/>
                  <a:ext cx="1574800" cy="501650"/>
                </a:xfrm>
                <a:custGeom>
                  <a:avLst/>
                  <a:gdLst>
                    <a:gd name="connsiteX0" fmla="*/ 3175 w 1574800"/>
                    <a:gd name="connsiteY0" fmla="*/ 425450 h 501650"/>
                    <a:gd name="connsiteX1" fmla="*/ 1574800 w 1574800"/>
                    <a:gd name="connsiteY1" fmla="*/ 0 h 501650"/>
                    <a:gd name="connsiteX2" fmla="*/ 1574800 w 1574800"/>
                    <a:gd name="connsiteY2" fmla="*/ 73025 h 501650"/>
                    <a:gd name="connsiteX3" fmla="*/ 0 w 1574800"/>
                    <a:gd name="connsiteY3" fmla="*/ 501650 h 501650"/>
                    <a:gd name="connsiteX0" fmla="*/ 3175 w 1574800"/>
                    <a:gd name="connsiteY0" fmla="*/ 425450 h 501650"/>
                    <a:gd name="connsiteX1" fmla="*/ 1574800 w 1574800"/>
                    <a:gd name="connsiteY1" fmla="*/ 0 h 501650"/>
                    <a:gd name="connsiteX2" fmla="*/ 1574800 w 1574800"/>
                    <a:gd name="connsiteY2" fmla="*/ 73025 h 501650"/>
                    <a:gd name="connsiteX3" fmla="*/ 0 w 1574800"/>
                    <a:gd name="connsiteY3" fmla="*/ 501650 h 501650"/>
                    <a:gd name="connsiteX4" fmla="*/ 3175 w 1574800"/>
                    <a:gd name="connsiteY4" fmla="*/ 425450 h 5016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574800" h="501650">
                      <a:moveTo>
                        <a:pt x="3175" y="425450"/>
                      </a:moveTo>
                      <a:lnTo>
                        <a:pt x="1574800" y="0"/>
                      </a:lnTo>
                      <a:lnTo>
                        <a:pt x="1574800" y="73025"/>
                      </a:lnTo>
                      <a:lnTo>
                        <a:pt x="0" y="501650"/>
                      </a:lnTo>
                      <a:lnTo>
                        <a:pt x="3175" y="425450"/>
                      </a:lnTo>
                      <a:close/>
                    </a:path>
                  </a:pathLst>
                </a:custGeom>
                <a:solidFill>
                  <a:srgbClr val="A3A3E1"/>
                </a:solidFill>
                <a:ln>
                  <a:solidFill>
                    <a:srgbClr val="FF8000"/>
                  </a:solidFill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charset="0"/>
                  </a:endParaRPr>
                </a:p>
              </p:txBody>
            </p:sp>
            <p:sp>
              <p:nvSpPr>
                <p:cNvPr id="139" name="Freeform 138"/>
                <p:cNvSpPr/>
                <p:nvPr/>
              </p:nvSpPr>
              <p:spPr>
                <a:xfrm>
                  <a:off x="6379988" y="5006015"/>
                  <a:ext cx="1574800" cy="501650"/>
                </a:xfrm>
                <a:custGeom>
                  <a:avLst/>
                  <a:gdLst>
                    <a:gd name="connsiteX0" fmla="*/ 3175 w 1574800"/>
                    <a:gd name="connsiteY0" fmla="*/ 425450 h 501650"/>
                    <a:gd name="connsiteX1" fmla="*/ 1574800 w 1574800"/>
                    <a:gd name="connsiteY1" fmla="*/ 0 h 501650"/>
                    <a:gd name="connsiteX2" fmla="*/ 1574800 w 1574800"/>
                    <a:gd name="connsiteY2" fmla="*/ 73025 h 501650"/>
                    <a:gd name="connsiteX3" fmla="*/ 0 w 1574800"/>
                    <a:gd name="connsiteY3" fmla="*/ 501650 h 501650"/>
                    <a:gd name="connsiteX0" fmla="*/ 3175 w 1574800"/>
                    <a:gd name="connsiteY0" fmla="*/ 425450 h 501650"/>
                    <a:gd name="connsiteX1" fmla="*/ 1574800 w 1574800"/>
                    <a:gd name="connsiteY1" fmla="*/ 0 h 501650"/>
                    <a:gd name="connsiteX2" fmla="*/ 1574800 w 1574800"/>
                    <a:gd name="connsiteY2" fmla="*/ 73025 h 501650"/>
                    <a:gd name="connsiteX3" fmla="*/ 0 w 1574800"/>
                    <a:gd name="connsiteY3" fmla="*/ 501650 h 501650"/>
                    <a:gd name="connsiteX4" fmla="*/ 3175 w 1574800"/>
                    <a:gd name="connsiteY4" fmla="*/ 425450 h 5016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574800" h="501650">
                      <a:moveTo>
                        <a:pt x="3175" y="425450"/>
                      </a:moveTo>
                      <a:lnTo>
                        <a:pt x="1574800" y="0"/>
                      </a:lnTo>
                      <a:lnTo>
                        <a:pt x="1574800" y="73025"/>
                      </a:lnTo>
                      <a:lnTo>
                        <a:pt x="0" y="501650"/>
                      </a:lnTo>
                      <a:lnTo>
                        <a:pt x="3175" y="425450"/>
                      </a:lnTo>
                      <a:close/>
                    </a:path>
                  </a:pathLst>
                </a:custGeom>
                <a:solidFill>
                  <a:srgbClr val="CCFFCC"/>
                </a:solidFill>
                <a:ln>
                  <a:solidFill>
                    <a:srgbClr val="FF8000"/>
                  </a:solidFill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charset="0"/>
                  </a:endParaRPr>
                </a:p>
              </p:txBody>
            </p:sp>
            <p:sp>
              <p:nvSpPr>
                <p:cNvPr id="140" name="Freeform 139"/>
                <p:cNvSpPr/>
                <p:nvPr/>
              </p:nvSpPr>
              <p:spPr>
                <a:xfrm>
                  <a:off x="6379988" y="4565253"/>
                  <a:ext cx="1574800" cy="501650"/>
                </a:xfrm>
                <a:custGeom>
                  <a:avLst/>
                  <a:gdLst>
                    <a:gd name="connsiteX0" fmla="*/ 3175 w 1574800"/>
                    <a:gd name="connsiteY0" fmla="*/ 425450 h 501650"/>
                    <a:gd name="connsiteX1" fmla="*/ 1574800 w 1574800"/>
                    <a:gd name="connsiteY1" fmla="*/ 0 h 501650"/>
                    <a:gd name="connsiteX2" fmla="*/ 1574800 w 1574800"/>
                    <a:gd name="connsiteY2" fmla="*/ 73025 h 501650"/>
                    <a:gd name="connsiteX3" fmla="*/ 0 w 1574800"/>
                    <a:gd name="connsiteY3" fmla="*/ 501650 h 501650"/>
                    <a:gd name="connsiteX0" fmla="*/ 3175 w 1574800"/>
                    <a:gd name="connsiteY0" fmla="*/ 425450 h 501650"/>
                    <a:gd name="connsiteX1" fmla="*/ 1574800 w 1574800"/>
                    <a:gd name="connsiteY1" fmla="*/ 0 h 501650"/>
                    <a:gd name="connsiteX2" fmla="*/ 1574800 w 1574800"/>
                    <a:gd name="connsiteY2" fmla="*/ 73025 h 501650"/>
                    <a:gd name="connsiteX3" fmla="*/ 0 w 1574800"/>
                    <a:gd name="connsiteY3" fmla="*/ 501650 h 501650"/>
                    <a:gd name="connsiteX4" fmla="*/ 3175 w 1574800"/>
                    <a:gd name="connsiteY4" fmla="*/ 425450 h 5016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574800" h="501650">
                      <a:moveTo>
                        <a:pt x="3175" y="425450"/>
                      </a:moveTo>
                      <a:lnTo>
                        <a:pt x="1574800" y="0"/>
                      </a:lnTo>
                      <a:lnTo>
                        <a:pt x="1574800" y="73025"/>
                      </a:lnTo>
                      <a:lnTo>
                        <a:pt x="0" y="501650"/>
                      </a:lnTo>
                      <a:lnTo>
                        <a:pt x="3175" y="425450"/>
                      </a:lnTo>
                      <a:close/>
                    </a:path>
                  </a:pathLst>
                </a:custGeom>
                <a:solidFill>
                  <a:srgbClr val="CCFFCC"/>
                </a:solidFill>
                <a:ln>
                  <a:solidFill>
                    <a:srgbClr val="FF8000"/>
                  </a:solidFill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charset="0"/>
                  </a:endParaRPr>
                </a:p>
              </p:txBody>
            </p:sp>
            <p:sp>
              <p:nvSpPr>
                <p:cNvPr id="141" name="Freeform 140"/>
                <p:cNvSpPr/>
                <p:nvPr/>
              </p:nvSpPr>
              <p:spPr>
                <a:xfrm>
                  <a:off x="6378401" y="5153372"/>
                  <a:ext cx="1577975" cy="723900"/>
                </a:xfrm>
                <a:custGeom>
                  <a:avLst/>
                  <a:gdLst>
                    <a:gd name="connsiteX0" fmla="*/ 0 w 1577975"/>
                    <a:gd name="connsiteY0" fmla="*/ 431800 h 723900"/>
                    <a:gd name="connsiteX1" fmla="*/ 1577975 w 1577975"/>
                    <a:gd name="connsiteY1" fmla="*/ 0 h 723900"/>
                    <a:gd name="connsiteX2" fmla="*/ 1568450 w 1577975"/>
                    <a:gd name="connsiteY2" fmla="*/ 292100 h 723900"/>
                    <a:gd name="connsiteX3" fmla="*/ 0 w 1577975"/>
                    <a:gd name="connsiteY3" fmla="*/ 723900 h 723900"/>
                    <a:gd name="connsiteX0" fmla="*/ 0 w 1577975"/>
                    <a:gd name="connsiteY0" fmla="*/ 431800 h 723900"/>
                    <a:gd name="connsiteX1" fmla="*/ 1577975 w 1577975"/>
                    <a:gd name="connsiteY1" fmla="*/ 0 h 723900"/>
                    <a:gd name="connsiteX2" fmla="*/ 1568450 w 1577975"/>
                    <a:gd name="connsiteY2" fmla="*/ 292100 h 723900"/>
                    <a:gd name="connsiteX3" fmla="*/ 0 w 1577975"/>
                    <a:gd name="connsiteY3" fmla="*/ 723900 h 723900"/>
                    <a:gd name="connsiteX4" fmla="*/ 0 w 1577975"/>
                    <a:gd name="connsiteY4" fmla="*/ 431800 h 7239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577975" h="723900">
                      <a:moveTo>
                        <a:pt x="0" y="431800"/>
                      </a:moveTo>
                      <a:lnTo>
                        <a:pt x="1577975" y="0"/>
                      </a:lnTo>
                      <a:lnTo>
                        <a:pt x="1568450" y="292100"/>
                      </a:lnTo>
                      <a:lnTo>
                        <a:pt x="0" y="723900"/>
                      </a:lnTo>
                      <a:lnTo>
                        <a:pt x="0" y="431800"/>
                      </a:lnTo>
                      <a:close/>
                    </a:path>
                  </a:pathLst>
                </a:custGeom>
                <a:solidFill>
                  <a:srgbClr val="CCFFCC"/>
                </a:solidFill>
                <a:ln>
                  <a:solidFill>
                    <a:srgbClr val="FF8000"/>
                  </a:solidFill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charset="0"/>
                  </a:endParaRPr>
                </a:p>
              </p:txBody>
            </p:sp>
            <p:sp>
              <p:nvSpPr>
                <p:cNvPr id="142" name="Freeform 141"/>
                <p:cNvSpPr/>
                <p:nvPr/>
              </p:nvSpPr>
              <p:spPr>
                <a:xfrm>
                  <a:off x="6379988" y="4712609"/>
                  <a:ext cx="1574800" cy="501650"/>
                </a:xfrm>
                <a:custGeom>
                  <a:avLst/>
                  <a:gdLst>
                    <a:gd name="connsiteX0" fmla="*/ 3175 w 1574800"/>
                    <a:gd name="connsiteY0" fmla="*/ 425450 h 501650"/>
                    <a:gd name="connsiteX1" fmla="*/ 1574800 w 1574800"/>
                    <a:gd name="connsiteY1" fmla="*/ 0 h 501650"/>
                    <a:gd name="connsiteX2" fmla="*/ 1574800 w 1574800"/>
                    <a:gd name="connsiteY2" fmla="*/ 73025 h 501650"/>
                    <a:gd name="connsiteX3" fmla="*/ 0 w 1574800"/>
                    <a:gd name="connsiteY3" fmla="*/ 501650 h 501650"/>
                    <a:gd name="connsiteX0" fmla="*/ 3175 w 1574800"/>
                    <a:gd name="connsiteY0" fmla="*/ 425450 h 501650"/>
                    <a:gd name="connsiteX1" fmla="*/ 1574800 w 1574800"/>
                    <a:gd name="connsiteY1" fmla="*/ 0 h 501650"/>
                    <a:gd name="connsiteX2" fmla="*/ 1574800 w 1574800"/>
                    <a:gd name="connsiteY2" fmla="*/ 73025 h 501650"/>
                    <a:gd name="connsiteX3" fmla="*/ 0 w 1574800"/>
                    <a:gd name="connsiteY3" fmla="*/ 501650 h 501650"/>
                    <a:gd name="connsiteX4" fmla="*/ 3175 w 1574800"/>
                    <a:gd name="connsiteY4" fmla="*/ 425450 h 5016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574800" h="501650">
                      <a:moveTo>
                        <a:pt x="3175" y="425450"/>
                      </a:moveTo>
                      <a:lnTo>
                        <a:pt x="1574800" y="0"/>
                      </a:lnTo>
                      <a:lnTo>
                        <a:pt x="1574800" y="73025"/>
                      </a:lnTo>
                      <a:lnTo>
                        <a:pt x="0" y="501650"/>
                      </a:lnTo>
                      <a:lnTo>
                        <a:pt x="3175" y="425450"/>
                      </a:lnTo>
                      <a:close/>
                    </a:path>
                  </a:pathLst>
                </a:custGeom>
                <a:solidFill>
                  <a:srgbClr val="CCFFCC"/>
                </a:solidFill>
                <a:ln>
                  <a:solidFill>
                    <a:srgbClr val="FF8000"/>
                  </a:solidFill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charset="0"/>
                  </a:endParaRPr>
                </a:p>
              </p:txBody>
            </p:sp>
            <p:sp>
              <p:nvSpPr>
                <p:cNvPr id="143" name="Freeform 142"/>
                <p:cNvSpPr/>
                <p:nvPr/>
              </p:nvSpPr>
              <p:spPr>
                <a:xfrm>
                  <a:off x="6378401" y="4786287"/>
                  <a:ext cx="1577975" cy="647700"/>
                </a:xfrm>
                <a:custGeom>
                  <a:avLst/>
                  <a:gdLst>
                    <a:gd name="connsiteX0" fmla="*/ 0 w 1577975"/>
                    <a:gd name="connsiteY0" fmla="*/ 434975 h 647700"/>
                    <a:gd name="connsiteX1" fmla="*/ 1577975 w 1577975"/>
                    <a:gd name="connsiteY1" fmla="*/ 0 h 647700"/>
                    <a:gd name="connsiteX2" fmla="*/ 1571625 w 1577975"/>
                    <a:gd name="connsiteY2" fmla="*/ 225425 h 647700"/>
                    <a:gd name="connsiteX3" fmla="*/ 0 w 1577975"/>
                    <a:gd name="connsiteY3" fmla="*/ 647700 h 647700"/>
                    <a:gd name="connsiteX0" fmla="*/ 0 w 1577975"/>
                    <a:gd name="connsiteY0" fmla="*/ 434975 h 647700"/>
                    <a:gd name="connsiteX1" fmla="*/ 1577975 w 1577975"/>
                    <a:gd name="connsiteY1" fmla="*/ 0 h 647700"/>
                    <a:gd name="connsiteX2" fmla="*/ 1571625 w 1577975"/>
                    <a:gd name="connsiteY2" fmla="*/ 225425 h 647700"/>
                    <a:gd name="connsiteX3" fmla="*/ 0 w 1577975"/>
                    <a:gd name="connsiteY3" fmla="*/ 647700 h 647700"/>
                    <a:gd name="connsiteX4" fmla="*/ 0 w 1577975"/>
                    <a:gd name="connsiteY4" fmla="*/ 434975 h 647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577975" h="647700">
                      <a:moveTo>
                        <a:pt x="0" y="434975"/>
                      </a:moveTo>
                      <a:lnTo>
                        <a:pt x="1577975" y="0"/>
                      </a:lnTo>
                      <a:lnTo>
                        <a:pt x="1571625" y="225425"/>
                      </a:lnTo>
                      <a:lnTo>
                        <a:pt x="0" y="647700"/>
                      </a:lnTo>
                      <a:lnTo>
                        <a:pt x="0" y="434975"/>
                      </a:lnTo>
                      <a:close/>
                    </a:path>
                  </a:pathLst>
                </a:custGeom>
                <a:solidFill>
                  <a:srgbClr val="A3A3E1"/>
                </a:solidFill>
                <a:ln>
                  <a:solidFill>
                    <a:srgbClr val="F99635"/>
                  </a:solidFill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charset="0"/>
                  </a:endParaRPr>
                </a:p>
              </p:txBody>
            </p:sp>
          </p:grpSp>
          <p:grpSp>
            <p:nvGrpSpPr>
              <p:cNvPr id="125" name="Group 124"/>
              <p:cNvGrpSpPr/>
              <p:nvPr/>
            </p:nvGrpSpPr>
            <p:grpSpPr>
              <a:xfrm>
                <a:off x="6372200" y="3401395"/>
                <a:ext cx="1584176" cy="723900"/>
                <a:chOff x="1187624" y="4577308"/>
                <a:chExt cx="1584176" cy="723900"/>
              </a:xfrm>
            </p:grpSpPr>
            <p:sp>
              <p:nvSpPr>
                <p:cNvPr id="135" name="Freeform 134"/>
                <p:cNvSpPr/>
                <p:nvPr/>
              </p:nvSpPr>
              <p:spPr>
                <a:xfrm>
                  <a:off x="1193800" y="4577308"/>
                  <a:ext cx="1577975" cy="723900"/>
                </a:xfrm>
                <a:custGeom>
                  <a:avLst/>
                  <a:gdLst>
                    <a:gd name="connsiteX0" fmla="*/ 0 w 1577975"/>
                    <a:gd name="connsiteY0" fmla="*/ 431800 h 723900"/>
                    <a:gd name="connsiteX1" fmla="*/ 1577975 w 1577975"/>
                    <a:gd name="connsiteY1" fmla="*/ 0 h 723900"/>
                    <a:gd name="connsiteX2" fmla="*/ 1568450 w 1577975"/>
                    <a:gd name="connsiteY2" fmla="*/ 292100 h 723900"/>
                    <a:gd name="connsiteX3" fmla="*/ 0 w 1577975"/>
                    <a:gd name="connsiteY3" fmla="*/ 723900 h 723900"/>
                    <a:gd name="connsiteX0" fmla="*/ 0 w 1577975"/>
                    <a:gd name="connsiteY0" fmla="*/ 431800 h 723900"/>
                    <a:gd name="connsiteX1" fmla="*/ 1577975 w 1577975"/>
                    <a:gd name="connsiteY1" fmla="*/ 0 h 723900"/>
                    <a:gd name="connsiteX2" fmla="*/ 1568450 w 1577975"/>
                    <a:gd name="connsiteY2" fmla="*/ 292100 h 723900"/>
                    <a:gd name="connsiteX3" fmla="*/ 0 w 1577975"/>
                    <a:gd name="connsiteY3" fmla="*/ 723900 h 723900"/>
                    <a:gd name="connsiteX4" fmla="*/ 0 w 1577975"/>
                    <a:gd name="connsiteY4" fmla="*/ 431800 h 7239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577975" h="723900">
                      <a:moveTo>
                        <a:pt x="0" y="431800"/>
                      </a:moveTo>
                      <a:lnTo>
                        <a:pt x="1577975" y="0"/>
                      </a:lnTo>
                      <a:lnTo>
                        <a:pt x="1568450" y="292100"/>
                      </a:lnTo>
                      <a:lnTo>
                        <a:pt x="0" y="723900"/>
                      </a:lnTo>
                      <a:lnTo>
                        <a:pt x="0" y="431800"/>
                      </a:lnTo>
                      <a:close/>
                    </a:path>
                  </a:pathLst>
                </a:custGeom>
                <a:solidFill>
                  <a:srgbClr val="FFCF01"/>
                </a:solidFill>
                <a:ln>
                  <a:solidFill>
                    <a:srgbClr val="FF8000"/>
                  </a:solidFill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charset="0"/>
                  </a:endParaRPr>
                </a:p>
              </p:txBody>
            </p:sp>
            <p:cxnSp>
              <p:nvCxnSpPr>
                <p:cNvPr id="136" name="Straight Arrow Connector 135"/>
                <p:cNvCxnSpPr/>
                <p:nvPr/>
              </p:nvCxnSpPr>
              <p:spPr bwMode="auto">
                <a:xfrm flipH="1">
                  <a:off x="1187624" y="4725144"/>
                  <a:ext cx="1584176" cy="432048"/>
                </a:xfrm>
                <a:prstGeom prst="straightConnector1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arrow"/>
                </a:ln>
                <a:effectLst/>
              </p:spPr>
            </p:cxnSp>
          </p:grpSp>
          <p:cxnSp>
            <p:nvCxnSpPr>
              <p:cNvPr id="126" name="Straight Arrow Connector 125"/>
              <p:cNvCxnSpPr/>
              <p:nvPr/>
            </p:nvCxnSpPr>
            <p:spPr bwMode="auto">
              <a:xfrm>
                <a:off x="6372200" y="4121475"/>
                <a:ext cx="1584176" cy="432048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rgbClr val="CCFFCC"/>
                </a:solidFill>
                <a:prstDash val="solid"/>
                <a:round/>
                <a:headEnd type="none" w="med" len="med"/>
                <a:tailEnd type="arrow"/>
              </a:ln>
              <a:effectLst>
                <a:outerShdw blurRad="50800" dist="38100" dir="2700000" algn="tl" rotWithShape="0">
                  <a:srgbClr val="000000"/>
                </a:outerShdw>
              </a:effectLst>
            </p:spPr>
          </p:cxnSp>
          <p:cxnSp>
            <p:nvCxnSpPr>
              <p:cNvPr id="127" name="Straight Arrow Connector 126"/>
              <p:cNvCxnSpPr/>
              <p:nvPr/>
            </p:nvCxnSpPr>
            <p:spPr bwMode="auto">
              <a:xfrm>
                <a:off x="6372200" y="4193483"/>
                <a:ext cx="1584176" cy="432048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2">
                    <a:lumMod val="40000"/>
                    <a:lumOff val="60000"/>
                  </a:schemeClr>
                </a:solidFill>
                <a:prstDash val="solid"/>
                <a:round/>
                <a:headEnd type="none" w="med" len="med"/>
                <a:tailEnd type="arrow"/>
              </a:ln>
              <a:effectLst>
                <a:outerShdw blurRad="50800" dist="38100" dir="2700000" algn="tl" rotWithShape="0">
                  <a:srgbClr val="000000"/>
                </a:outerShdw>
              </a:effectLst>
            </p:spPr>
          </p:cxnSp>
          <p:cxnSp>
            <p:nvCxnSpPr>
              <p:cNvPr id="128" name="Straight Arrow Connector 127"/>
              <p:cNvCxnSpPr/>
              <p:nvPr/>
            </p:nvCxnSpPr>
            <p:spPr bwMode="auto">
              <a:xfrm>
                <a:off x="6372200" y="4265491"/>
                <a:ext cx="1584176" cy="432048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arrow"/>
              </a:ln>
              <a:effectLst>
                <a:outerShdw blurRad="50800" dist="38100" dir="2700000" algn="tl" rotWithShape="0">
                  <a:srgbClr val="000000"/>
                </a:outerShdw>
              </a:effectLst>
            </p:spPr>
          </p:cxnSp>
          <p:sp>
            <p:nvSpPr>
              <p:cNvPr id="129" name="Freeform 128"/>
              <p:cNvSpPr/>
              <p:nvPr/>
            </p:nvSpPr>
            <p:spPr>
              <a:xfrm>
                <a:off x="6285444" y="5345636"/>
                <a:ext cx="1668749" cy="933450"/>
              </a:xfrm>
              <a:custGeom>
                <a:avLst/>
                <a:gdLst>
                  <a:gd name="connsiteX0" fmla="*/ 116887 w 1691687"/>
                  <a:gd name="connsiteY0" fmla="*/ 431800 h 933450"/>
                  <a:gd name="connsiteX1" fmla="*/ 1691687 w 1691687"/>
                  <a:gd name="connsiteY1" fmla="*/ 0 h 933450"/>
                  <a:gd name="connsiteX2" fmla="*/ 1685337 w 1691687"/>
                  <a:gd name="connsiteY2" fmla="*/ 501650 h 933450"/>
                  <a:gd name="connsiteX3" fmla="*/ 116887 w 1691687"/>
                  <a:gd name="connsiteY3" fmla="*/ 933450 h 933450"/>
                  <a:gd name="connsiteX4" fmla="*/ 116887 w 1691687"/>
                  <a:gd name="connsiteY4" fmla="*/ 431800 h 933450"/>
                  <a:gd name="connsiteX0" fmla="*/ 93949 w 1668749"/>
                  <a:gd name="connsiteY0" fmla="*/ 431800 h 933450"/>
                  <a:gd name="connsiteX1" fmla="*/ 1668749 w 1668749"/>
                  <a:gd name="connsiteY1" fmla="*/ 0 h 933450"/>
                  <a:gd name="connsiteX2" fmla="*/ 1662399 w 1668749"/>
                  <a:gd name="connsiteY2" fmla="*/ 501650 h 933450"/>
                  <a:gd name="connsiteX3" fmla="*/ 93949 w 1668749"/>
                  <a:gd name="connsiteY3" fmla="*/ 933450 h 933450"/>
                  <a:gd name="connsiteX4" fmla="*/ 185389 w 1668749"/>
                  <a:gd name="connsiteY4" fmla="*/ 523240 h 933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68749" h="933450">
                    <a:moveTo>
                      <a:pt x="93949" y="431800"/>
                    </a:moveTo>
                    <a:cubicBezTo>
                      <a:pt x="356416" y="276225"/>
                      <a:pt x="1143816" y="143933"/>
                      <a:pt x="1668749" y="0"/>
                    </a:cubicBezTo>
                    <a:cubicBezTo>
                      <a:pt x="1666632" y="167217"/>
                      <a:pt x="1664516" y="334433"/>
                      <a:pt x="1662399" y="501650"/>
                    </a:cubicBezTo>
                    <a:lnTo>
                      <a:pt x="93949" y="933450"/>
                    </a:lnTo>
                    <a:cubicBezTo>
                      <a:pt x="92891" y="766233"/>
                      <a:pt x="-168518" y="587375"/>
                      <a:pt x="185389" y="523240"/>
                    </a:cubicBezTo>
                  </a:path>
                </a:pathLst>
              </a:custGeom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3200" b="1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ahoma" charset="0"/>
                </a:endParaRPr>
              </a:p>
            </p:txBody>
          </p:sp>
          <p:cxnSp>
            <p:nvCxnSpPr>
              <p:cNvPr id="130" name="Straight Arrow Connector 129"/>
              <p:cNvCxnSpPr/>
              <p:nvPr/>
            </p:nvCxnSpPr>
            <p:spPr bwMode="auto">
              <a:xfrm>
                <a:off x="6372200" y="2969347"/>
                <a:ext cx="1584176" cy="432048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arrow"/>
              </a:ln>
              <a:effectLst>
                <a:outerShdw blurRad="50800" dist="38100" dir="2700000" algn="tl" rotWithShape="0">
                  <a:srgbClr val="000000"/>
                </a:outerShdw>
              </a:effectLst>
            </p:spPr>
          </p:cxnSp>
        </p:grpSp>
        <p:sp>
          <p:nvSpPr>
            <p:cNvPr id="185" name="TextBox 184"/>
            <p:cNvSpPr txBox="1"/>
            <p:nvPr/>
          </p:nvSpPr>
          <p:spPr>
            <a:xfrm>
              <a:off x="4860032" y="2564904"/>
              <a:ext cx="1323387" cy="369332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Eurostile"/>
                  <a:cs typeface="Eurostile"/>
                </a:rPr>
                <a:t>server push</a:t>
              </a:r>
            </a:p>
          </p:txBody>
        </p:sp>
      </p:grpSp>
      <p:grpSp>
        <p:nvGrpSpPr>
          <p:cNvPr id="179" name="Group 178"/>
          <p:cNvGrpSpPr/>
          <p:nvPr/>
        </p:nvGrpSpPr>
        <p:grpSpPr>
          <a:xfrm>
            <a:off x="5796136" y="3429000"/>
            <a:ext cx="3193529" cy="2257425"/>
            <a:chOff x="5796136" y="3429000"/>
            <a:chExt cx="3193529" cy="2257425"/>
          </a:xfrm>
        </p:grpSpPr>
        <p:grpSp>
          <p:nvGrpSpPr>
            <p:cNvPr id="178" name="Group 177"/>
            <p:cNvGrpSpPr/>
            <p:nvPr/>
          </p:nvGrpSpPr>
          <p:grpSpPr>
            <a:xfrm>
              <a:off x="5796136" y="3429000"/>
              <a:ext cx="3168352" cy="2232248"/>
              <a:chOff x="5796136" y="3429000"/>
              <a:chExt cx="3168352" cy="2232248"/>
            </a:xfrm>
          </p:grpSpPr>
          <p:sp>
            <p:nvSpPr>
              <p:cNvPr id="166" name="Rectangle 165"/>
              <p:cNvSpPr>
                <a:spLocks/>
              </p:cNvSpPr>
              <p:nvPr/>
            </p:nvSpPr>
            <p:spPr>
              <a:xfrm>
                <a:off x="5796136" y="4365104"/>
                <a:ext cx="576064" cy="576064"/>
              </a:xfrm>
              <a:prstGeom prst="rect">
                <a:avLst/>
              </a:prstGeom>
              <a:noFill/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3200" b="1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ahoma" charset="0"/>
                </a:endParaRPr>
              </a:p>
            </p:txBody>
          </p:sp>
          <p:cxnSp>
            <p:nvCxnSpPr>
              <p:cNvPr id="168" name="Straight Connector 167"/>
              <p:cNvCxnSpPr/>
              <p:nvPr/>
            </p:nvCxnSpPr>
            <p:spPr bwMode="auto">
              <a:xfrm flipV="1">
                <a:off x="5796136" y="3429000"/>
                <a:ext cx="936104" cy="936104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rgbClr val="7F7F7F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cxnSp>
          <p:cxnSp>
            <p:nvCxnSpPr>
              <p:cNvPr id="169" name="Straight Connector 168"/>
              <p:cNvCxnSpPr/>
              <p:nvPr/>
            </p:nvCxnSpPr>
            <p:spPr bwMode="auto">
              <a:xfrm>
                <a:off x="5796136" y="4941168"/>
                <a:ext cx="936104" cy="720080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rgbClr val="7F7F7F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cxnSp>
          <p:cxnSp>
            <p:nvCxnSpPr>
              <p:cNvPr id="172" name="Straight Connector 171"/>
              <p:cNvCxnSpPr/>
              <p:nvPr/>
            </p:nvCxnSpPr>
            <p:spPr bwMode="auto">
              <a:xfrm>
                <a:off x="6372200" y="4941168"/>
                <a:ext cx="2592288" cy="720080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rgbClr val="7F7F7F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cxnSp>
          <p:cxnSp>
            <p:nvCxnSpPr>
              <p:cNvPr id="175" name="Straight Connector 174"/>
              <p:cNvCxnSpPr/>
              <p:nvPr/>
            </p:nvCxnSpPr>
            <p:spPr bwMode="auto">
              <a:xfrm flipV="1">
                <a:off x="6372200" y="3429000"/>
                <a:ext cx="2592288" cy="936104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rgbClr val="7F7F7F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cxnSp>
        </p:grpSp>
        <p:pic>
          <p:nvPicPr>
            <p:cNvPr id="165" name="Picture 164" descr="Untitled.tiff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27" r="17708"/>
            <a:stretch/>
          </p:blipFill>
          <p:spPr>
            <a:xfrm>
              <a:off x="6732240" y="3429000"/>
              <a:ext cx="2257425" cy="2257425"/>
            </a:xfrm>
            <a:prstGeom prst="rect">
              <a:avLst/>
            </a:prstGeom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</p:spTree>
    <p:extLst>
      <p:ext uri="{BB962C8B-B14F-4D97-AF65-F5344CB8AC3E}">
        <p14:creationId xmlns:p14="http://schemas.microsoft.com/office/powerpoint/2010/main" val="33048185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0201" name="Line 9"/>
          <p:cNvSpPr>
            <a:spLocks noChangeShapeType="1"/>
          </p:cNvSpPr>
          <p:nvPr/>
        </p:nvSpPr>
        <p:spPr bwMode="auto">
          <a:xfrm>
            <a:off x="0" y="0"/>
            <a:ext cx="914400" cy="0"/>
          </a:xfrm>
          <a:prstGeom prst="line">
            <a:avLst/>
          </a:prstGeom>
          <a:noFill/>
          <a:ln w="0">
            <a:solidFill>
              <a:srgbClr val="FB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7" name="Line 5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90600" y="1751013"/>
            <a:ext cx="7407275" cy="1462087"/>
          </a:xfrm>
        </p:spPr>
        <p:txBody>
          <a:bodyPr/>
          <a:lstStyle/>
          <a:p>
            <a:r>
              <a:rPr lang="en-US" sz="48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Application layer</a:t>
            </a:r>
          </a:p>
        </p:txBody>
      </p:sp>
      <p:sp>
        <p:nvSpPr>
          <p:cNvPr id="1160198" name="Line 6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2351088"/>
          </a:xfrm>
        </p:spPr>
        <p:txBody>
          <a:bodyPr/>
          <a:lstStyle/>
          <a:p>
            <a:r>
              <a:rPr lang="en-US" sz="3600" dirty="0"/>
              <a:t>SMTP and MIME</a:t>
            </a:r>
          </a:p>
          <a:p>
            <a:r>
              <a:rPr lang="en-US" sz="3600" dirty="0"/>
              <a:t>Simple mail transfer protocol</a:t>
            </a:r>
          </a:p>
          <a:p>
            <a:r>
              <a:rPr lang="en-US" sz="3600" dirty="0"/>
              <a:t>Multipurpose Internet mail extensions</a:t>
            </a:r>
          </a:p>
        </p:txBody>
      </p:sp>
      <p:sp>
        <p:nvSpPr>
          <p:cNvPr id="1160199" name="Line 7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6" name="Text Box 4"/>
          <p:cNvSpPr txBox="1">
            <a:spLocks noChangeArrowheads="1"/>
          </p:cNvSpPr>
          <p:nvPr/>
        </p:nvSpPr>
        <p:spPr bwMode="auto">
          <a:xfrm>
            <a:off x="684213" y="188913"/>
            <a:ext cx="8001685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chemeClr val="tx2"/>
                </a:solidFill>
              </a:rPr>
              <a:t>IN2140:</a:t>
            </a:r>
            <a:br>
              <a:rPr lang="en-US" sz="2000" dirty="0">
                <a:solidFill>
                  <a:schemeClr val="tx2"/>
                </a:solidFill>
              </a:rPr>
            </a:br>
            <a:r>
              <a:rPr lang="en-US" sz="2000" dirty="0">
                <a:solidFill>
                  <a:schemeClr val="tx2"/>
                </a:solidFill>
              </a:rPr>
              <a:t>Introduction to Operating Systems and Data Communication</a:t>
            </a:r>
          </a:p>
        </p:txBody>
      </p:sp>
      <p:sp>
        <p:nvSpPr>
          <p:cNvPr id="1160200" name="Line 8"/>
          <p:cNvSpPr>
            <a:spLocks noChangeShapeType="1"/>
          </p:cNvSpPr>
          <p:nvPr/>
        </p:nvSpPr>
        <p:spPr bwMode="auto">
          <a:xfrm>
            <a:off x="0" y="0"/>
            <a:ext cx="0" cy="457200"/>
          </a:xfrm>
          <a:prstGeom prst="line">
            <a:avLst/>
          </a:prstGeom>
          <a:noFill/>
          <a:ln w="0">
            <a:solidFill>
              <a:srgbClr val="FD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14701400"/>
      </p:ext>
    </p:extLst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Electronic Mail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Major components</a:t>
            </a:r>
          </a:p>
          <a:p>
            <a:pPr lvl="1"/>
            <a:r>
              <a:rPr lang="en-US" dirty="0"/>
              <a:t>“mail clients”</a:t>
            </a:r>
            <a:br>
              <a:rPr lang="en-US" dirty="0"/>
            </a:br>
            <a:r>
              <a:rPr lang="en-US" dirty="0">
                <a:solidFill>
                  <a:srgbClr val="3366FF"/>
                </a:solidFill>
              </a:rPr>
              <a:t>Message User Agents (MUAs)</a:t>
            </a:r>
          </a:p>
          <a:p>
            <a:pPr lvl="1"/>
            <a:r>
              <a:rPr lang="en-US" dirty="0"/>
              <a:t>“mail servers”</a:t>
            </a:r>
            <a:br>
              <a:rPr lang="en-US" dirty="0"/>
            </a:br>
            <a:r>
              <a:rPr lang="en-US" dirty="0">
                <a:solidFill>
                  <a:srgbClr val="3366FF"/>
                </a:solidFill>
              </a:rPr>
              <a:t>Message Submission / Transfer / Delivery Agents (MSA, MTA, MDA)</a:t>
            </a:r>
          </a:p>
          <a:p>
            <a:pPr lvl="2"/>
            <a:r>
              <a:rPr lang="en-US" dirty="0"/>
              <a:t>often realized as one component called</a:t>
            </a:r>
            <a:br>
              <a:rPr lang="en-US" dirty="0"/>
            </a:br>
            <a:r>
              <a:rPr lang="en-US" dirty="0">
                <a:solidFill>
                  <a:srgbClr val="3366FF"/>
                </a:solidFill>
              </a:rPr>
              <a:t>Message Handling Service (MHS)</a:t>
            </a:r>
            <a:endParaRPr lang="en-US" dirty="0"/>
          </a:p>
          <a:p>
            <a:pPr lvl="2"/>
            <a:endParaRPr lang="en-US" dirty="0"/>
          </a:p>
          <a:p>
            <a:r>
              <a:rPr lang="en-US" dirty="0"/>
              <a:t>MUA</a:t>
            </a:r>
          </a:p>
          <a:p>
            <a:pPr lvl="1"/>
            <a:r>
              <a:rPr lang="en-US" dirty="0"/>
              <a:t>a.k.a. “mail reader”</a:t>
            </a:r>
          </a:p>
          <a:p>
            <a:pPr lvl="1"/>
            <a:r>
              <a:rPr lang="en-US" dirty="0"/>
              <a:t>composing, editing, reading mail messages</a:t>
            </a:r>
          </a:p>
          <a:p>
            <a:pPr lvl="1"/>
            <a:r>
              <a:rPr lang="en-US" dirty="0"/>
              <a:t>outgoing, incoming messages stored on server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195473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9" name="Straight Arrow Connector 158"/>
          <p:cNvCxnSpPr>
            <a:stCxn id="3" idx="0"/>
            <a:endCxn id="145" idx="3"/>
          </p:cNvCxnSpPr>
          <p:nvPr/>
        </p:nvCxnSpPr>
        <p:spPr bwMode="auto">
          <a:xfrm rot="16200000" flipV="1">
            <a:off x="5532442" y="3044832"/>
            <a:ext cx="4032239" cy="1200594"/>
          </a:xfrm>
          <a:prstGeom prst="curvedConnector2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arrow"/>
          </a:ln>
          <a:effectLst/>
        </p:spPr>
      </p:cxnSp>
      <p:cxnSp>
        <p:nvCxnSpPr>
          <p:cNvPr id="156" name="Straight Arrow Connector 155"/>
          <p:cNvCxnSpPr>
            <a:stCxn id="3" idx="0"/>
            <a:endCxn id="144" idx="2"/>
          </p:cNvCxnSpPr>
          <p:nvPr/>
        </p:nvCxnSpPr>
        <p:spPr bwMode="auto">
          <a:xfrm flipV="1">
            <a:off x="8148858" y="3069377"/>
            <a:ext cx="455590" cy="2591871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arrow"/>
          </a:ln>
          <a:effectLst/>
        </p:spPr>
      </p:cxnSp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latin typeface="Eurostile" panose="020B0504020202050204" pitchFamily="34" charset="77"/>
                <a:cs typeface="Arial"/>
              </a:rPr>
              <a:t>Electronic Mail: mail servers</a:t>
            </a:r>
            <a:endParaRPr lang="en-US" dirty="0">
              <a:latin typeface="Eurostile" panose="020B0504020202050204" pitchFamily="34" charset="77"/>
              <a:cs typeface="Arial"/>
            </a:endParaRPr>
          </a:p>
        </p:txBody>
      </p:sp>
      <p:sp>
        <p:nvSpPr>
          <p:cNvPr id="59395" name="Rectangle 3"/>
          <p:cNvSpPr>
            <a:spLocks noGrp="1" noChangeArrowheads="1"/>
          </p:cNvSpPr>
          <p:nvPr>
            <p:ph idx="1"/>
          </p:nvPr>
        </p:nvSpPr>
        <p:spPr>
          <a:xfrm>
            <a:off x="0" y="866775"/>
            <a:ext cx="4932040" cy="5648325"/>
          </a:xfrm>
        </p:spPr>
        <p:txBody>
          <a:bodyPr/>
          <a:lstStyle/>
          <a:p>
            <a:pPr>
              <a:buFont typeface="ZapfDingbats" charset="0"/>
              <a:buNone/>
            </a:pPr>
            <a:r>
              <a:rPr lang="en-US" sz="2400" dirty="0">
                <a:solidFill>
                  <a:srgbClr val="000000"/>
                </a:solidFill>
                <a:latin typeface="Eurostile" panose="020B0504020202050204" pitchFamily="34" charset="77"/>
                <a:cs typeface="Arial"/>
              </a:rPr>
              <a:t>Mail Servers </a:t>
            </a:r>
          </a:p>
          <a:p>
            <a:r>
              <a:rPr lang="en-US" sz="2000" i="1" dirty="0">
                <a:solidFill>
                  <a:srgbClr val="000000"/>
                </a:solidFill>
                <a:latin typeface="Eurostile" panose="020B0504020202050204" pitchFamily="34" charset="77"/>
                <a:cs typeface="Arial"/>
              </a:rPr>
              <a:t>mailbox</a:t>
            </a:r>
            <a:r>
              <a:rPr lang="en-US" sz="2000" dirty="0">
                <a:solidFill>
                  <a:srgbClr val="000000"/>
                </a:solidFill>
                <a:latin typeface="Eurostile" panose="020B0504020202050204" pitchFamily="34" charset="77"/>
                <a:cs typeface="Arial"/>
              </a:rPr>
              <a:t> contains incoming messages (yet to be read) for user</a:t>
            </a:r>
          </a:p>
          <a:p>
            <a:r>
              <a:rPr lang="en-US" sz="2000" i="1" dirty="0">
                <a:solidFill>
                  <a:srgbClr val="000000"/>
                </a:solidFill>
                <a:latin typeface="Eurostile" panose="020B0504020202050204" pitchFamily="34" charset="77"/>
                <a:cs typeface="Arial"/>
              </a:rPr>
              <a:t>message queue </a:t>
            </a:r>
            <a:r>
              <a:rPr lang="en-US" sz="2000" dirty="0">
                <a:solidFill>
                  <a:srgbClr val="000000"/>
                </a:solidFill>
                <a:latin typeface="Eurostile" panose="020B0504020202050204" pitchFamily="34" charset="77"/>
                <a:cs typeface="Arial"/>
              </a:rPr>
              <a:t>of outgoing (to be sent) mail messages</a:t>
            </a:r>
          </a:p>
          <a:p>
            <a:endParaRPr lang="en-US" sz="2000" dirty="0">
              <a:solidFill>
                <a:schemeClr val="accent2"/>
              </a:solidFill>
              <a:latin typeface="Eurostile" panose="020B0504020202050204" pitchFamily="34" charset="77"/>
              <a:cs typeface="Arial"/>
            </a:endParaRPr>
          </a:p>
          <a:p>
            <a:pPr marL="0" indent="0">
              <a:buNone/>
            </a:pPr>
            <a:r>
              <a:rPr lang="en-US" sz="2400" dirty="0">
                <a:latin typeface="Eurostile" panose="020B0504020202050204" pitchFamily="34" charset="77"/>
                <a:cs typeface="Arial"/>
              </a:rPr>
              <a:t>Simple Mail Transfer Protocol (SMTP)</a:t>
            </a:r>
          </a:p>
          <a:p>
            <a:r>
              <a:rPr lang="en-US" sz="2000" dirty="0">
                <a:solidFill>
                  <a:srgbClr val="000000"/>
                </a:solidFill>
                <a:latin typeface="Eurostile" panose="020B0504020202050204" pitchFamily="34" charset="77"/>
                <a:cs typeface="Arial"/>
              </a:rPr>
              <a:t>between mail servers to send email messages</a:t>
            </a:r>
          </a:p>
          <a:p>
            <a:r>
              <a:rPr lang="en-US" sz="2000" dirty="0">
                <a:solidFill>
                  <a:srgbClr val="000000"/>
                </a:solidFill>
                <a:latin typeface="Eurostile" panose="020B0504020202050204" pitchFamily="34" charset="77"/>
                <a:cs typeface="Arial"/>
              </a:rPr>
              <a:t>client: sending mail server</a:t>
            </a:r>
          </a:p>
          <a:p>
            <a:r>
              <a:rPr lang="en-US" sz="2000" dirty="0">
                <a:solidFill>
                  <a:srgbClr val="000000"/>
                </a:solidFill>
                <a:latin typeface="Eurostile" panose="020B0504020202050204" pitchFamily="34" charset="77"/>
                <a:cs typeface="Arial"/>
              </a:rPr>
              <a:t>server: receiving mail server</a:t>
            </a:r>
          </a:p>
        </p:txBody>
      </p:sp>
      <p:grpSp>
        <p:nvGrpSpPr>
          <p:cNvPr id="59392" name="Group 59391"/>
          <p:cNvGrpSpPr/>
          <p:nvPr/>
        </p:nvGrpSpPr>
        <p:grpSpPr>
          <a:xfrm>
            <a:off x="7061646" y="647725"/>
            <a:ext cx="1839367" cy="981075"/>
            <a:chOff x="7061646" y="647725"/>
            <a:chExt cx="1839367" cy="981075"/>
          </a:xfrm>
        </p:grpSpPr>
        <p:sp>
          <p:nvSpPr>
            <p:cNvPr id="127" name="Rectangle 280"/>
            <p:cNvSpPr>
              <a:spLocks noChangeArrowheads="1"/>
            </p:cNvSpPr>
            <p:nvPr/>
          </p:nvSpPr>
          <p:spPr bwMode="auto">
            <a:xfrm>
              <a:off x="7061646" y="647725"/>
              <a:ext cx="1828800" cy="981075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>
                <a:latin typeface="Arial"/>
                <a:cs typeface="Arial"/>
              </a:endParaRPr>
            </a:p>
          </p:txBody>
        </p:sp>
        <p:grpSp>
          <p:nvGrpSpPr>
            <p:cNvPr id="128" name="Group 279"/>
            <p:cNvGrpSpPr>
              <a:grpSpLocks/>
            </p:cNvGrpSpPr>
            <p:nvPr/>
          </p:nvGrpSpPr>
          <p:grpSpPr bwMode="auto">
            <a:xfrm>
              <a:off x="7164288" y="692696"/>
              <a:ext cx="1736725" cy="927100"/>
              <a:chOff x="4458" y="3335"/>
              <a:chExt cx="1094" cy="584"/>
            </a:xfrm>
          </p:grpSpPr>
          <p:sp>
            <p:nvSpPr>
              <p:cNvPr id="129" name="Text Box 263"/>
              <p:cNvSpPr txBox="1">
                <a:spLocks noChangeArrowheads="1"/>
              </p:cNvSpPr>
              <p:nvPr/>
            </p:nvSpPr>
            <p:spPr bwMode="auto">
              <a:xfrm>
                <a:off x="4666" y="3725"/>
                <a:ext cx="757" cy="19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sz="1400" dirty="0">
                    <a:latin typeface="Arial"/>
                    <a:cs typeface="Arial"/>
                  </a:rPr>
                  <a:t>user mailbox</a:t>
                </a:r>
                <a:endParaRPr lang="en-US" sz="1800" dirty="0">
                  <a:latin typeface="Arial"/>
                  <a:cs typeface="Arial"/>
                </a:endParaRPr>
              </a:p>
            </p:txBody>
          </p:sp>
          <p:grpSp>
            <p:nvGrpSpPr>
              <p:cNvPr id="130" name="Group 278"/>
              <p:cNvGrpSpPr>
                <a:grpSpLocks/>
              </p:cNvGrpSpPr>
              <p:nvPr/>
            </p:nvGrpSpPr>
            <p:grpSpPr bwMode="auto">
              <a:xfrm>
                <a:off x="4458" y="3408"/>
                <a:ext cx="450" cy="120"/>
                <a:chOff x="4314" y="3444"/>
                <a:chExt cx="450" cy="120"/>
              </a:xfrm>
            </p:grpSpPr>
            <p:sp>
              <p:nvSpPr>
                <p:cNvPr id="133" name="Rectangle 264"/>
                <p:cNvSpPr>
                  <a:spLocks noChangeArrowheads="1"/>
                </p:cNvSpPr>
                <p:nvPr/>
              </p:nvSpPr>
              <p:spPr bwMode="auto">
                <a:xfrm>
                  <a:off x="4314" y="3444"/>
                  <a:ext cx="450" cy="120"/>
                </a:xfrm>
                <a:prstGeom prst="rect">
                  <a:avLst/>
                </a:prstGeom>
                <a:solidFill>
                  <a:srgbClr val="00FF00"/>
                </a:solidFill>
                <a:ln w="1905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1800">
                    <a:latin typeface="Arial"/>
                    <a:cs typeface="Arial"/>
                  </a:endParaRPr>
                </a:p>
              </p:txBody>
            </p:sp>
            <p:sp>
              <p:nvSpPr>
                <p:cNvPr id="134" name="Line 265"/>
                <p:cNvSpPr>
                  <a:spLocks noChangeShapeType="1"/>
                </p:cNvSpPr>
                <p:nvPr/>
              </p:nvSpPr>
              <p:spPr bwMode="auto">
                <a:xfrm>
                  <a:off x="4363" y="3472"/>
                  <a:ext cx="0" cy="72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1800">
                    <a:latin typeface="Arial"/>
                    <a:cs typeface="Arial"/>
                  </a:endParaRPr>
                </a:p>
              </p:txBody>
            </p:sp>
            <p:sp>
              <p:nvSpPr>
                <p:cNvPr id="135" name="Line 266"/>
                <p:cNvSpPr>
                  <a:spLocks noChangeShapeType="1"/>
                </p:cNvSpPr>
                <p:nvPr/>
              </p:nvSpPr>
              <p:spPr bwMode="auto">
                <a:xfrm flipH="1">
                  <a:off x="4472" y="3471"/>
                  <a:ext cx="6" cy="72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1800">
                    <a:latin typeface="Arial"/>
                    <a:cs typeface="Arial"/>
                  </a:endParaRPr>
                </a:p>
              </p:txBody>
            </p:sp>
            <p:sp>
              <p:nvSpPr>
                <p:cNvPr id="136" name="Line 267"/>
                <p:cNvSpPr>
                  <a:spLocks noChangeShapeType="1"/>
                </p:cNvSpPr>
                <p:nvPr/>
              </p:nvSpPr>
              <p:spPr bwMode="auto">
                <a:xfrm>
                  <a:off x="4527" y="3473"/>
                  <a:ext cx="0" cy="72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1800">
                    <a:latin typeface="Arial"/>
                    <a:cs typeface="Arial"/>
                  </a:endParaRPr>
                </a:p>
              </p:txBody>
            </p:sp>
            <p:sp>
              <p:nvSpPr>
                <p:cNvPr id="137" name="Line 268"/>
                <p:cNvSpPr>
                  <a:spLocks noChangeShapeType="1"/>
                </p:cNvSpPr>
                <p:nvPr/>
              </p:nvSpPr>
              <p:spPr bwMode="auto">
                <a:xfrm>
                  <a:off x="4584" y="3471"/>
                  <a:ext cx="0" cy="72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1800">
                    <a:latin typeface="Arial"/>
                    <a:cs typeface="Arial"/>
                  </a:endParaRPr>
                </a:p>
              </p:txBody>
            </p:sp>
            <p:sp>
              <p:nvSpPr>
                <p:cNvPr id="138" name="Line 269"/>
                <p:cNvSpPr>
                  <a:spLocks noChangeShapeType="1"/>
                </p:cNvSpPr>
                <p:nvPr/>
              </p:nvSpPr>
              <p:spPr bwMode="auto">
                <a:xfrm>
                  <a:off x="4645" y="3471"/>
                  <a:ext cx="0" cy="72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1800">
                    <a:latin typeface="Arial"/>
                    <a:cs typeface="Arial"/>
                  </a:endParaRPr>
                </a:p>
              </p:txBody>
            </p:sp>
            <p:sp>
              <p:nvSpPr>
                <p:cNvPr id="139" name="Line 270"/>
                <p:cNvSpPr>
                  <a:spLocks noChangeShapeType="1"/>
                </p:cNvSpPr>
                <p:nvPr/>
              </p:nvSpPr>
              <p:spPr bwMode="auto">
                <a:xfrm>
                  <a:off x="4701" y="3471"/>
                  <a:ext cx="0" cy="72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1800">
                    <a:latin typeface="Arial"/>
                    <a:cs typeface="Arial"/>
                  </a:endParaRPr>
                </a:p>
              </p:txBody>
            </p:sp>
            <p:sp>
              <p:nvSpPr>
                <p:cNvPr id="140" name="Line 271"/>
                <p:cNvSpPr>
                  <a:spLocks noChangeShapeType="1"/>
                </p:cNvSpPr>
                <p:nvPr/>
              </p:nvSpPr>
              <p:spPr bwMode="auto">
                <a:xfrm>
                  <a:off x="4416" y="3472"/>
                  <a:ext cx="0" cy="72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1800">
                    <a:latin typeface="Arial"/>
                    <a:cs typeface="Arial"/>
                  </a:endParaRPr>
                </a:p>
              </p:txBody>
            </p:sp>
          </p:grpSp>
          <p:sp>
            <p:nvSpPr>
              <p:cNvPr id="131" name="Rectangle 272"/>
              <p:cNvSpPr>
                <a:spLocks noChangeArrowheads="1"/>
              </p:cNvSpPr>
              <p:nvPr/>
            </p:nvSpPr>
            <p:spPr bwMode="auto">
              <a:xfrm>
                <a:off x="4472" y="3779"/>
                <a:ext cx="64" cy="93"/>
              </a:xfrm>
              <a:prstGeom prst="rect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1800">
                  <a:latin typeface="Arial"/>
                  <a:cs typeface="Arial"/>
                </a:endParaRPr>
              </a:p>
            </p:txBody>
          </p:sp>
          <p:sp>
            <p:nvSpPr>
              <p:cNvPr id="132" name="Text Box 277"/>
              <p:cNvSpPr txBox="1">
                <a:spLocks noChangeArrowheads="1"/>
              </p:cNvSpPr>
              <p:nvPr/>
            </p:nvSpPr>
            <p:spPr bwMode="auto">
              <a:xfrm>
                <a:off x="4630" y="3335"/>
                <a:ext cx="922" cy="33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r"/>
                <a:r>
                  <a:rPr lang="en-US" sz="1400">
                    <a:latin typeface="Arial"/>
                    <a:cs typeface="Arial"/>
                  </a:rPr>
                  <a:t>outgoing </a:t>
                </a:r>
              </a:p>
              <a:p>
                <a:pPr algn="r"/>
                <a:r>
                  <a:rPr lang="en-US" sz="1400">
                    <a:latin typeface="Arial"/>
                    <a:cs typeface="Arial"/>
                  </a:rPr>
                  <a:t>message queue</a:t>
                </a:r>
                <a:endParaRPr lang="en-US" sz="1800">
                  <a:latin typeface="Arial"/>
                  <a:cs typeface="Arial"/>
                </a:endParaRPr>
              </a:p>
            </p:txBody>
          </p:sp>
        </p:grpSp>
      </p:grpSp>
      <p:pic>
        <p:nvPicPr>
          <p:cNvPr id="2" name="Picture 1" descr="desktop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2120" y="5949280"/>
            <a:ext cx="576064" cy="432465"/>
          </a:xfrm>
          <a:prstGeom prst="rect">
            <a:avLst/>
          </a:prstGeom>
        </p:spPr>
      </p:pic>
      <p:pic>
        <p:nvPicPr>
          <p:cNvPr id="141" name="Picture 140" descr="desktop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192" y="5517232"/>
            <a:ext cx="576064" cy="432465"/>
          </a:xfrm>
          <a:prstGeom prst="rect">
            <a:avLst/>
          </a:prstGeom>
        </p:spPr>
      </p:pic>
      <p:pic>
        <p:nvPicPr>
          <p:cNvPr id="142" name="Picture 141" descr="desktop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2360" y="4365104"/>
            <a:ext cx="576064" cy="432465"/>
          </a:xfrm>
          <a:prstGeom prst="rect">
            <a:avLst/>
          </a:prstGeom>
        </p:spPr>
      </p:pic>
      <p:pic>
        <p:nvPicPr>
          <p:cNvPr id="143" name="Picture 142" descr="desktop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8424" y="3645024"/>
            <a:ext cx="576064" cy="432465"/>
          </a:xfrm>
          <a:prstGeom prst="rect">
            <a:avLst/>
          </a:prstGeom>
        </p:spPr>
      </p:pic>
      <p:pic>
        <p:nvPicPr>
          <p:cNvPr id="144" name="Picture 143" descr="desktop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6416" y="2636912"/>
            <a:ext cx="576064" cy="432465"/>
          </a:xfrm>
          <a:prstGeom prst="rect">
            <a:avLst/>
          </a:prstGeom>
        </p:spPr>
      </p:pic>
      <p:pic>
        <p:nvPicPr>
          <p:cNvPr id="145" name="Picture 144" descr="desktop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200" y="1412776"/>
            <a:ext cx="576064" cy="43246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524328" y="5661248"/>
            <a:ext cx="1249060" cy="33855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1600" b="1" dirty="0">
                <a:latin typeface="Eurostile"/>
                <a:cs typeface="Eurostile"/>
              </a:rPr>
              <a:t>user agents</a:t>
            </a:r>
          </a:p>
        </p:txBody>
      </p:sp>
      <p:cxnSp>
        <p:nvCxnSpPr>
          <p:cNvPr id="5" name="Straight Arrow Connector 4"/>
          <p:cNvCxnSpPr>
            <a:stCxn id="3" idx="1"/>
            <a:endCxn id="2" idx="3"/>
          </p:cNvCxnSpPr>
          <p:nvPr/>
        </p:nvCxnSpPr>
        <p:spPr bwMode="auto">
          <a:xfrm flipH="1">
            <a:off x="6228184" y="5830525"/>
            <a:ext cx="1296144" cy="33498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arrow"/>
          </a:ln>
          <a:effectLst/>
        </p:spPr>
      </p:cxnSp>
      <p:cxnSp>
        <p:nvCxnSpPr>
          <p:cNvPr id="147" name="Straight Arrow Connector 146"/>
          <p:cNvCxnSpPr>
            <a:stCxn id="3" idx="1"/>
            <a:endCxn id="141" idx="3"/>
          </p:cNvCxnSpPr>
          <p:nvPr/>
        </p:nvCxnSpPr>
        <p:spPr bwMode="auto">
          <a:xfrm flipH="1" flipV="1">
            <a:off x="6876256" y="5733465"/>
            <a:ext cx="648072" cy="9706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arrow"/>
          </a:ln>
          <a:effectLst/>
        </p:spPr>
      </p:cxnSp>
      <p:cxnSp>
        <p:nvCxnSpPr>
          <p:cNvPr id="150" name="Straight Arrow Connector 149"/>
          <p:cNvCxnSpPr>
            <a:stCxn id="3" idx="0"/>
            <a:endCxn id="142" idx="2"/>
          </p:cNvCxnSpPr>
          <p:nvPr/>
        </p:nvCxnSpPr>
        <p:spPr bwMode="auto">
          <a:xfrm flipH="1" flipV="1">
            <a:off x="8100392" y="4797569"/>
            <a:ext cx="48466" cy="863679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arrow"/>
          </a:ln>
          <a:effectLst/>
        </p:spPr>
      </p:cxnSp>
      <p:cxnSp>
        <p:nvCxnSpPr>
          <p:cNvPr id="153" name="Straight Arrow Connector 152"/>
          <p:cNvCxnSpPr>
            <a:stCxn id="3" idx="0"/>
            <a:endCxn id="143" idx="2"/>
          </p:cNvCxnSpPr>
          <p:nvPr/>
        </p:nvCxnSpPr>
        <p:spPr bwMode="auto">
          <a:xfrm flipV="1">
            <a:off x="8148858" y="4077489"/>
            <a:ext cx="527598" cy="1583759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arrow"/>
          </a:ln>
          <a:effectLst/>
        </p:spPr>
      </p:cxnSp>
      <p:grpSp>
        <p:nvGrpSpPr>
          <p:cNvPr id="17" name="Group 16"/>
          <p:cNvGrpSpPr/>
          <p:nvPr/>
        </p:nvGrpSpPr>
        <p:grpSpPr>
          <a:xfrm>
            <a:off x="4427984" y="4437112"/>
            <a:ext cx="1574481" cy="1049338"/>
            <a:chOff x="3275856" y="4941168"/>
            <a:chExt cx="1574481" cy="1049338"/>
          </a:xfrm>
        </p:grpSpPr>
        <p:grpSp>
          <p:nvGrpSpPr>
            <p:cNvPr id="59452" name="Group 60"/>
            <p:cNvGrpSpPr>
              <a:grpSpLocks/>
            </p:cNvGrpSpPr>
            <p:nvPr/>
          </p:nvGrpSpPr>
          <p:grpSpPr bwMode="auto">
            <a:xfrm>
              <a:off x="3275856" y="4941168"/>
              <a:ext cx="822325" cy="1049338"/>
              <a:chOff x="4288" y="2627"/>
              <a:chExt cx="518" cy="661"/>
            </a:xfrm>
          </p:grpSpPr>
          <p:sp>
            <p:nvSpPr>
              <p:cNvPr id="59453" name="Rectangle 61"/>
              <p:cNvSpPr>
                <a:spLocks noChangeArrowheads="1"/>
              </p:cNvSpPr>
              <p:nvPr/>
            </p:nvSpPr>
            <p:spPr bwMode="auto">
              <a:xfrm>
                <a:off x="4296" y="2652"/>
                <a:ext cx="510" cy="636"/>
              </a:xfrm>
              <a:prstGeom prst="rect">
                <a:avLst/>
              </a:prstGeom>
              <a:solidFill>
                <a:srgbClr val="FF6600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latin typeface="Arial"/>
                  <a:cs typeface="Arial"/>
                </a:endParaRPr>
              </a:p>
            </p:txBody>
          </p:sp>
          <p:sp>
            <p:nvSpPr>
              <p:cNvPr id="59454" name="Text Box 62"/>
              <p:cNvSpPr txBox="1">
                <a:spLocks noChangeArrowheads="1"/>
              </p:cNvSpPr>
              <p:nvPr/>
            </p:nvSpPr>
            <p:spPr bwMode="auto">
              <a:xfrm>
                <a:off x="4288" y="2627"/>
                <a:ext cx="475" cy="36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sz="1600">
                    <a:latin typeface="Arial"/>
                    <a:cs typeface="Arial"/>
                  </a:rPr>
                  <a:t>mail</a:t>
                </a:r>
              </a:p>
              <a:p>
                <a:r>
                  <a:rPr lang="en-US" sz="1600">
                    <a:latin typeface="Arial"/>
                    <a:cs typeface="Arial"/>
                  </a:rPr>
                  <a:t>server</a:t>
                </a:r>
                <a:endParaRPr lang="en-US">
                  <a:latin typeface="Arial"/>
                  <a:cs typeface="Arial"/>
                </a:endParaRPr>
              </a:p>
            </p:txBody>
          </p:sp>
          <p:sp>
            <p:nvSpPr>
              <p:cNvPr id="59455" name="Rectangle 63"/>
              <p:cNvSpPr>
                <a:spLocks noChangeArrowheads="1"/>
              </p:cNvSpPr>
              <p:nvPr/>
            </p:nvSpPr>
            <p:spPr bwMode="auto">
              <a:xfrm>
                <a:off x="4320" y="3006"/>
                <a:ext cx="450" cy="120"/>
              </a:xfrm>
              <a:prstGeom prst="rect">
                <a:avLst/>
              </a:prstGeom>
              <a:solidFill>
                <a:srgbClr val="00FF00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latin typeface="Arial"/>
                  <a:cs typeface="Arial"/>
                </a:endParaRPr>
              </a:p>
            </p:txBody>
          </p:sp>
          <p:sp>
            <p:nvSpPr>
              <p:cNvPr id="59456" name="Line 64"/>
              <p:cNvSpPr>
                <a:spLocks noChangeShapeType="1"/>
              </p:cNvSpPr>
              <p:nvPr/>
            </p:nvSpPr>
            <p:spPr bwMode="auto">
              <a:xfrm>
                <a:off x="4369" y="3034"/>
                <a:ext cx="0" cy="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latin typeface="Arial"/>
                  <a:cs typeface="Arial"/>
                </a:endParaRPr>
              </a:p>
            </p:txBody>
          </p:sp>
          <p:sp>
            <p:nvSpPr>
              <p:cNvPr id="59457" name="Line 65"/>
              <p:cNvSpPr>
                <a:spLocks noChangeShapeType="1"/>
              </p:cNvSpPr>
              <p:nvPr/>
            </p:nvSpPr>
            <p:spPr bwMode="auto">
              <a:xfrm>
                <a:off x="4478" y="3033"/>
                <a:ext cx="0" cy="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latin typeface="Arial"/>
                  <a:cs typeface="Arial"/>
                </a:endParaRPr>
              </a:p>
            </p:txBody>
          </p:sp>
          <p:sp>
            <p:nvSpPr>
              <p:cNvPr id="59458" name="Line 66"/>
              <p:cNvSpPr>
                <a:spLocks noChangeShapeType="1"/>
              </p:cNvSpPr>
              <p:nvPr/>
            </p:nvSpPr>
            <p:spPr bwMode="auto">
              <a:xfrm>
                <a:off x="4533" y="3035"/>
                <a:ext cx="0" cy="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latin typeface="Arial"/>
                  <a:cs typeface="Arial"/>
                </a:endParaRPr>
              </a:p>
            </p:txBody>
          </p:sp>
          <p:sp>
            <p:nvSpPr>
              <p:cNvPr id="59459" name="Line 67"/>
              <p:cNvSpPr>
                <a:spLocks noChangeShapeType="1"/>
              </p:cNvSpPr>
              <p:nvPr/>
            </p:nvSpPr>
            <p:spPr bwMode="auto">
              <a:xfrm>
                <a:off x="4590" y="3033"/>
                <a:ext cx="0" cy="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latin typeface="Arial"/>
                  <a:cs typeface="Arial"/>
                </a:endParaRPr>
              </a:p>
            </p:txBody>
          </p:sp>
          <p:sp>
            <p:nvSpPr>
              <p:cNvPr id="59460" name="Line 68"/>
              <p:cNvSpPr>
                <a:spLocks noChangeShapeType="1"/>
              </p:cNvSpPr>
              <p:nvPr/>
            </p:nvSpPr>
            <p:spPr bwMode="auto">
              <a:xfrm>
                <a:off x="4651" y="3033"/>
                <a:ext cx="0" cy="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latin typeface="Arial"/>
                  <a:cs typeface="Arial"/>
                </a:endParaRPr>
              </a:p>
            </p:txBody>
          </p:sp>
          <p:sp>
            <p:nvSpPr>
              <p:cNvPr id="59461" name="Line 69"/>
              <p:cNvSpPr>
                <a:spLocks noChangeShapeType="1"/>
              </p:cNvSpPr>
              <p:nvPr/>
            </p:nvSpPr>
            <p:spPr bwMode="auto">
              <a:xfrm>
                <a:off x="4707" y="3033"/>
                <a:ext cx="0" cy="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latin typeface="Arial"/>
                  <a:cs typeface="Arial"/>
                </a:endParaRPr>
              </a:p>
            </p:txBody>
          </p:sp>
          <p:sp>
            <p:nvSpPr>
              <p:cNvPr id="59462" name="Line 70"/>
              <p:cNvSpPr>
                <a:spLocks noChangeShapeType="1"/>
              </p:cNvSpPr>
              <p:nvPr/>
            </p:nvSpPr>
            <p:spPr bwMode="auto">
              <a:xfrm>
                <a:off x="4422" y="3034"/>
                <a:ext cx="0" cy="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latin typeface="Arial"/>
                  <a:cs typeface="Arial"/>
                </a:endParaRPr>
              </a:p>
            </p:txBody>
          </p:sp>
          <p:sp>
            <p:nvSpPr>
              <p:cNvPr id="59463" name="Rectangle 71"/>
              <p:cNvSpPr>
                <a:spLocks noChangeArrowheads="1"/>
              </p:cNvSpPr>
              <p:nvPr/>
            </p:nvSpPr>
            <p:spPr bwMode="auto">
              <a:xfrm>
                <a:off x="4328" y="3173"/>
                <a:ext cx="64" cy="93"/>
              </a:xfrm>
              <a:prstGeom prst="rect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latin typeface="Arial"/>
                  <a:cs typeface="Arial"/>
                </a:endParaRPr>
              </a:p>
            </p:txBody>
          </p:sp>
          <p:sp>
            <p:nvSpPr>
              <p:cNvPr id="59464" name="Rectangle 72"/>
              <p:cNvSpPr>
                <a:spLocks noChangeArrowheads="1"/>
              </p:cNvSpPr>
              <p:nvPr/>
            </p:nvSpPr>
            <p:spPr bwMode="auto">
              <a:xfrm>
                <a:off x="4414" y="3173"/>
                <a:ext cx="64" cy="93"/>
              </a:xfrm>
              <a:prstGeom prst="rect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latin typeface="Arial"/>
                  <a:cs typeface="Arial"/>
                </a:endParaRPr>
              </a:p>
            </p:txBody>
          </p:sp>
          <p:sp>
            <p:nvSpPr>
              <p:cNvPr id="59465" name="Rectangle 73"/>
              <p:cNvSpPr>
                <a:spLocks noChangeArrowheads="1"/>
              </p:cNvSpPr>
              <p:nvPr/>
            </p:nvSpPr>
            <p:spPr bwMode="auto">
              <a:xfrm>
                <a:off x="4500" y="3172"/>
                <a:ext cx="64" cy="93"/>
              </a:xfrm>
              <a:prstGeom prst="rect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latin typeface="Arial"/>
                  <a:cs typeface="Arial"/>
                </a:endParaRPr>
              </a:p>
            </p:txBody>
          </p:sp>
          <p:sp>
            <p:nvSpPr>
              <p:cNvPr id="59466" name="Rectangle 74"/>
              <p:cNvSpPr>
                <a:spLocks noChangeArrowheads="1"/>
              </p:cNvSpPr>
              <p:nvPr/>
            </p:nvSpPr>
            <p:spPr bwMode="auto">
              <a:xfrm>
                <a:off x="4597" y="3170"/>
                <a:ext cx="64" cy="93"/>
              </a:xfrm>
              <a:prstGeom prst="rect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latin typeface="Arial"/>
                  <a:cs typeface="Arial"/>
                </a:endParaRPr>
              </a:p>
            </p:txBody>
          </p:sp>
          <p:sp>
            <p:nvSpPr>
              <p:cNvPr id="59467" name="Rectangle 75"/>
              <p:cNvSpPr>
                <a:spLocks noChangeArrowheads="1"/>
              </p:cNvSpPr>
              <p:nvPr/>
            </p:nvSpPr>
            <p:spPr bwMode="auto">
              <a:xfrm>
                <a:off x="4693" y="3170"/>
                <a:ext cx="64" cy="93"/>
              </a:xfrm>
              <a:prstGeom prst="rect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latin typeface="Arial"/>
                  <a:cs typeface="Arial"/>
                </a:endParaRPr>
              </a:p>
            </p:txBody>
          </p:sp>
        </p:grpSp>
        <p:pic>
          <p:nvPicPr>
            <p:cNvPr id="16" name="Picture 15" descr="database_server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39953" y="5013176"/>
              <a:ext cx="710384" cy="875022"/>
            </a:xfrm>
            <a:prstGeom prst="rect">
              <a:avLst/>
            </a:prstGeom>
          </p:spPr>
        </p:pic>
      </p:grpSp>
      <p:grpSp>
        <p:nvGrpSpPr>
          <p:cNvPr id="165" name="Group 60"/>
          <p:cNvGrpSpPr>
            <a:grpSpLocks/>
          </p:cNvGrpSpPr>
          <p:nvPr/>
        </p:nvGrpSpPr>
        <p:grpSpPr bwMode="auto">
          <a:xfrm>
            <a:off x="5148064" y="1113818"/>
            <a:ext cx="822325" cy="1049338"/>
            <a:chOff x="4288" y="2627"/>
            <a:chExt cx="518" cy="661"/>
          </a:xfrm>
        </p:grpSpPr>
        <p:sp>
          <p:nvSpPr>
            <p:cNvPr id="167" name="Rectangle 61"/>
            <p:cNvSpPr>
              <a:spLocks noChangeArrowheads="1"/>
            </p:cNvSpPr>
            <p:nvPr/>
          </p:nvSpPr>
          <p:spPr bwMode="auto">
            <a:xfrm>
              <a:off x="4296" y="2652"/>
              <a:ext cx="510" cy="636"/>
            </a:xfrm>
            <a:prstGeom prst="rect">
              <a:avLst/>
            </a:prstGeom>
            <a:solidFill>
              <a:srgbClr val="FF6600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Arial"/>
                <a:cs typeface="Arial"/>
              </a:endParaRPr>
            </a:p>
          </p:txBody>
        </p:sp>
        <p:sp>
          <p:nvSpPr>
            <p:cNvPr id="168" name="Text Box 62"/>
            <p:cNvSpPr txBox="1">
              <a:spLocks noChangeArrowheads="1"/>
            </p:cNvSpPr>
            <p:nvPr/>
          </p:nvSpPr>
          <p:spPr bwMode="auto">
            <a:xfrm>
              <a:off x="4288" y="2627"/>
              <a:ext cx="475" cy="3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600" dirty="0">
                  <a:latin typeface="Arial"/>
                  <a:cs typeface="Arial"/>
                </a:rPr>
                <a:t>mail</a:t>
              </a:r>
            </a:p>
            <a:p>
              <a:r>
                <a:rPr lang="en-US" sz="1600" dirty="0">
                  <a:latin typeface="Arial"/>
                  <a:cs typeface="Arial"/>
                </a:rPr>
                <a:t>server</a:t>
              </a:r>
              <a:endParaRPr lang="en-US" dirty="0">
                <a:latin typeface="Arial"/>
                <a:cs typeface="Arial"/>
              </a:endParaRPr>
            </a:p>
          </p:txBody>
        </p:sp>
        <p:sp>
          <p:nvSpPr>
            <p:cNvPr id="169" name="Rectangle 63"/>
            <p:cNvSpPr>
              <a:spLocks noChangeArrowheads="1"/>
            </p:cNvSpPr>
            <p:nvPr/>
          </p:nvSpPr>
          <p:spPr bwMode="auto">
            <a:xfrm>
              <a:off x="4320" y="3006"/>
              <a:ext cx="450" cy="120"/>
            </a:xfrm>
            <a:prstGeom prst="rect">
              <a:avLst/>
            </a:prstGeom>
            <a:solidFill>
              <a:srgbClr val="00FF00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Arial"/>
                <a:cs typeface="Arial"/>
              </a:endParaRPr>
            </a:p>
          </p:txBody>
        </p:sp>
        <p:sp>
          <p:nvSpPr>
            <p:cNvPr id="170" name="Line 64"/>
            <p:cNvSpPr>
              <a:spLocks noChangeShapeType="1"/>
            </p:cNvSpPr>
            <p:nvPr/>
          </p:nvSpPr>
          <p:spPr bwMode="auto">
            <a:xfrm>
              <a:off x="4369" y="3034"/>
              <a:ext cx="0" cy="7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Arial"/>
                <a:cs typeface="Arial"/>
              </a:endParaRPr>
            </a:p>
          </p:txBody>
        </p:sp>
        <p:sp>
          <p:nvSpPr>
            <p:cNvPr id="171" name="Line 65"/>
            <p:cNvSpPr>
              <a:spLocks noChangeShapeType="1"/>
            </p:cNvSpPr>
            <p:nvPr/>
          </p:nvSpPr>
          <p:spPr bwMode="auto">
            <a:xfrm>
              <a:off x="4478" y="3033"/>
              <a:ext cx="0" cy="7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Arial"/>
                <a:cs typeface="Arial"/>
              </a:endParaRPr>
            </a:p>
          </p:txBody>
        </p:sp>
        <p:sp>
          <p:nvSpPr>
            <p:cNvPr id="172" name="Line 66"/>
            <p:cNvSpPr>
              <a:spLocks noChangeShapeType="1"/>
            </p:cNvSpPr>
            <p:nvPr/>
          </p:nvSpPr>
          <p:spPr bwMode="auto">
            <a:xfrm>
              <a:off x="4533" y="3035"/>
              <a:ext cx="0" cy="7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Arial"/>
                <a:cs typeface="Arial"/>
              </a:endParaRPr>
            </a:p>
          </p:txBody>
        </p:sp>
        <p:sp>
          <p:nvSpPr>
            <p:cNvPr id="173" name="Line 67"/>
            <p:cNvSpPr>
              <a:spLocks noChangeShapeType="1"/>
            </p:cNvSpPr>
            <p:nvPr/>
          </p:nvSpPr>
          <p:spPr bwMode="auto">
            <a:xfrm>
              <a:off x="4590" y="3033"/>
              <a:ext cx="0" cy="7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Arial"/>
                <a:cs typeface="Arial"/>
              </a:endParaRPr>
            </a:p>
          </p:txBody>
        </p:sp>
        <p:sp>
          <p:nvSpPr>
            <p:cNvPr id="174" name="Line 68"/>
            <p:cNvSpPr>
              <a:spLocks noChangeShapeType="1"/>
            </p:cNvSpPr>
            <p:nvPr/>
          </p:nvSpPr>
          <p:spPr bwMode="auto">
            <a:xfrm>
              <a:off x="4651" y="3033"/>
              <a:ext cx="0" cy="7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Arial"/>
                <a:cs typeface="Arial"/>
              </a:endParaRPr>
            </a:p>
          </p:txBody>
        </p:sp>
        <p:sp>
          <p:nvSpPr>
            <p:cNvPr id="175" name="Line 69"/>
            <p:cNvSpPr>
              <a:spLocks noChangeShapeType="1"/>
            </p:cNvSpPr>
            <p:nvPr/>
          </p:nvSpPr>
          <p:spPr bwMode="auto">
            <a:xfrm>
              <a:off x="4707" y="3033"/>
              <a:ext cx="0" cy="7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Arial"/>
                <a:cs typeface="Arial"/>
              </a:endParaRPr>
            </a:p>
          </p:txBody>
        </p:sp>
        <p:sp>
          <p:nvSpPr>
            <p:cNvPr id="176" name="Line 70"/>
            <p:cNvSpPr>
              <a:spLocks noChangeShapeType="1"/>
            </p:cNvSpPr>
            <p:nvPr/>
          </p:nvSpPr>
          <p:spPr bwMode="auto">
            <a:xfrm>
              <a:off x="4422" y="3034"/>
              <a:ext cx="0" cy="7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Arial"/>
                <a:cs typeface="Arial"/>
              </a:endParaRPr>
            </a:p>
          </p:txBody>
        </p:sp>
        <p:sp>
          <p:nvSpPr>
            <p:cNvPr id="177" name="Rectangle 71"/>
            <p:cNvSpPr>
              <a:spLocks noChangeArrowheads="1"/>
            </p:cNvSpPr>
            <p:nvPr/>
          </p:nvSpPr>
          <p:spPr bwMode="auto">
            <a:xfrm>
              <a:off x="4328" y="3173"/>
              <a:ext cx="64" cy="93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Arial"/>
                <a:cs typeface="Arial"/>
              </a:endParaRPr>
            </a:p>
          </p:txBody>
        </p:sp>
        <p:sp>
          <p:nvSpPr>
            <p:cNvPr id="178" name="Rectangle 72"/>
            <p:cNvSpPr>
              <a:spLocks noChangeArrowheads="1"/>
            </p:cNvSpPr>
            <p:nvPr/>
          </p:nvSpPr>
          <p:spPr bwMode="auto">
            <a:xfrm>
              <a:off x="4414" y="3173"/>
              <a:ext cx="64" cy="93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Arial"/>
                <a:cs typeface="Arial"/>
              </a:endParaRPr>
            </a:p>
          </p:txBody>
        </p:sp>
        <p:sp>
          <p:nvSpPr>
            <p:cNvPr id="179" name="Rectangle 73"/>
            <p:cNvSpPr>
              <a:spLocks noChangeArrowheads="1"/>
            </p:cNvSpPr>
            <p:nvPr/>
          </p:nvSpPr>
          <p:spPr bwMode="auto">
            <a:xfrm>
              <a:off x="4500" y="3172"/>
              <a:ext cx="64" cy="93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Arial"/>
                <a:cs typeface="Arial"/>
              </a:endParaRPr>
            </a:p>
          </p:txBody>
        </p:sp>
        <p:sp>
          <p:nvSpPr>
            <p:cNvPr id="180" name="Rectangle 74"/>
            <p:cNvSpPr>
              <a:spLocks noChangeArrowheads="1"/>
            </p:cNvSpPr>
            <p:nvPr/>
          </p:nvSpPr>
          <p:spPr bwMode="auto">
            <a:xfrm>
              <a:off x="4597" y="3170"/>
              <a:ext cx="64" cy="93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Arial"/>
                <a:cs typeface="Arial"/>
              </a:endParaRPr>
            </a:p>
          </p:txBody>
        </p:sp>
        <p:sp>
          <p:nvSpPr>
            <p:cNvPr id="181" name="Rectangle 75"/>
            <p:cNvSpPr>
              <a:spLocks noChangeArrowheads="1"/>
            </p:cNvSpPr>
            <p:nvPr/>
          </p:nvSpPr>
          <p:spPr bwMode="auto">
            <a:xfrm>
              <a:off x="4693" y="3170"/>
              <a:ext cx="64" cy="93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Arial"/>
                <a:cs typeface="Arial"/>
              </a:endParaRPr>
            </a:p>
          </p:txBody>
        </p:sp>
      </p:grpSp>
      <p:pic>
        <p:nvPicPr>
          <p:cNvPr id="166" name="Picture 165" descr="database_server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3" y="2193938"/>
            <a:ext cx="710384" cy="875022"/>
          </a:xfrm>
          <a:prstGeom prst="rect">
            <a:avLst/>
          </a:prstGeom>
        </p:spPr>
      </p:pic>
      <p:grpSp>
        <p:nvGrpSpPr>
          <p:cNvPr id="182" name="Group 60"/>
          <p:cNvGrpSpPr>
            <a:grpSpLocks/>
          </p:cNvGrpSpPr>
          <p:nvPr/>
        </p:nvGrpSpPr>
        <p:grpSpPr bwMode="auto">
          <a:xfrm>
            <a:off x="7308303" y="1988840"/>
            <a:ext cx="822325" cy="1049338"/>
            <a:chOff x="4288" y="2627"/>
            <a:chExt cx="518" cy="661"/>
          </a:xfrm>
        </p:grpSpPr>
        <p:sp>
          <p:nvSpPr>
            <p:cNvPr id="183" name="Rectangle 61"/>
            <p:cNvSpPr>
              <a:spLocks noChangeArrowheads="1"/>
            </p:cNvSpPr>
            <p:nvPr/>
          </p:nvSpPr>
          <p:spPr bwMode="auto">
            <a:xfrm>
              <a:off x="4296" y="2652"/>
              <a:ext cx="510" cy="636"/>
            </a:xfrm>
            <a:prstGeom prst="rect">
              <a:avLst/>
            </a:prstGeom>
            <a:solidFill>
              <a:srgbClr val="FF6600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Arial"/>
                <a:cs typeface="Arial"/>
              </a:endParaRPr>
            </a:p>
          </p:txBody>
        </p:sp>
        <p:sp>
          <p:nvSpPr>
            <p:cNvPr id="184" name="Text Box 62"/>
            <p:cNvSpPr txBox="1">
              <a:spLocks noChangeArrowheads="1"/>
            </p:cNvSpPr>
            <p:nvPr/>
          </p:nvSpPr>
          <p:spPr bwMode="auto">
            <a:xfrm>
              <a:off x="4288" y="2627"/>
              <a:ext cx="475" cy="3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600">
                  <a:latin typeface="Arial"/>
                  <a:cs typeface="Arial"/>
                </a:rPr>
                <a:t>mail</a:t>
              </a:r>
            </a:p>
            <a:p>
              <a:r>
                <a:rPr lang="en-US" sz="1600">
                  <a:latin typeface="Arial"/>
                  <a:cs typeface="Arial"/>
                </a:rPr>
                <a:t>server</a:t>
              </a:r>
              <a:endParaRPr lang="en-US">
                <a:latin typeface="Arial"/>
                <a:cs typeface="Arial"/>
              </a:endParaRPr>
            </a:p>
          </p:txBody>
        </p:sp>
        <p:sp>
          <p:nvSpPr>
            <p:cNvPr id="185" name="Rectangle 63"/>
            <p:cNvSpPr>
              <a:spLocks noChangeArrowheads="1"/>
            </p:cNvSpPr>
            <p:nvPr/>
          </p:nvSpPr>
          <p:spPr bwMode="auto">
            <a:xfrm>
              <a:off x="4320" y="3006"/>
              <a:ext cx="450" cy="120"/>
            </a:xfrm>
            <a:prstGeom prst="rect">
              <a:avLst/>
            </a:prstGeom>
            <a:solidFill>
              <a:srgbClr val="00FF00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Arial"/>
                <a:cs typeface="Arial"/>
              </a:endParaRPr>
            </a:p>
          </p:txBody>
        </p:sp>
        <p:sp>
          <p:nvSpPr>
            <p:cNvPr id="186" name="Line 64"/>
            <p:cNvSpPr>
              <a:spLocks noChangeShapeType="1"/>
            </p:cNvSpPr>
            <p:nvPr/>
          </p:nvSpPr>
          <p:spPr bwMode="auto">
            <a:xfrm>
              <a:off x="4369" y="3034"/>
              <a:ext cx="0" cy="7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Arial"/>
                <a:cs typeface="Arial"/>
              </a:endParaRPr>
            </a:p>
          </p:txBody>
        </p:sp>
        <p:sp>
          <p:nvSpPr>
            <p:cNvPr id="187" name="Line 65"/>
            <p:cNvSpPr>
              <a:spLocks noChangeShapeType="1"/>
            </p:cNvSpPr>
            <p:nvPr/>
          </p:nvSpPr>
          <p:spPr bwMode="auto">
            <a:xfrm>
              <a:off x="4478" y="3033"/>
              <a:ext cx="0" cy="7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Arial"/>
                <a:cs typeface="Arial"/>
              </a:endParaRPr>
            </a:p>
          </p:txBody>
        </p:sp>
        <p:sp>
          <p:nvSpPr>
            <p:cNvPr id="188" name="Line 66"/>
            <p:cNvSpPr>
              <a:spLocks noChangeShapeType="1"/>
            </p:cNvSpPr>
            <p:nvPr/>
          </p:nvSpPr>
          <p:spPr bwMode="auto">
            <a:xfrm>
              <a:off x="4533" y="3035"/>
              <a:ext cx="0" cy="7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Arial"/>
                <a:cs typeface="Arial"/>
              </a:endParaRPr>
            </a:p>
          </p:txBody>
        </p:sp>
        <p:sp>
          <p:nvSpPr>
            <p:cNvPr id="189" name="Line 67"/>
            <p:cNvSpPr>
              <a:spLocks noChangeShapeType="1"/>
            </p:cNvSpPr>
            <p:nvPr/>
          </p:nvSpPr>
          <p:spPr bwMode="auto">
            <a:xfrm>
              <a:off x="4590" y="3033"/>
              <a:ext cx="0" cy="7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Arial"/>
                <a:cs typeface="Arial"/>
              </a:endParaRPr>
            </a:p>
          </p:txBody>
        </p:sp>
        <p:sp>
          <p:nvSpPr>
            <p:cNvPr id="190" name="Line 68"/>
            <p:cNvSpPr>
              <a:spLocks noChangeShapeType="1"/>
            </p:cNvSpPr>
            <p:nvPr/>
          </p:nvSpPr>
          <p:spPr bwMode="auto">
            <a:xfrm>
              <a:off x="4651" y="3033"/>
              <a:ext cx="0" cy="7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Arial"/>
                <a:cs typeface="Arial"/>
              </a:endParaRPr>
            </a:p>
          </p:txBody>
        </p:sp>
        <p:sp>
          <p:nvSpPr>
            <p:cNvPr id="191" name="Line 69"/>
            <p:cNvSpPr>
              <a:spLocks noChangeShapeType="1"/>
            </p:cNvSpPr>
            <p:nvPr/>
          </p:nvSpPr>
          <p:spPr bwMode="auto">
            <a:xfrm>
              <a:off x="4707" y="3033"/>
              <a:ext cx="0" cy="7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Arial"/>
                <a:cs typeface="Arial"/>
              </a:endParaRPr>
            </a:p>
          </p:txBody>
        </p:sp>
        <p:sp>
          <p:nvSpPr>
            <p:cNvPr id="192" name="Line 70"/>
            <p:cNvSpPr>
              <a:spLocks noChangeShapeType="1"/>
            </p:cNvSpPr>
            <p:nvPr/>
          </p:nvSpPr>
          <p:spPr bwMode="auto">
            <a:xfrm>
              <a:off x="4422" y="3034"/>
              <a:ext cx="0" cy="7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Arial"/>
                <a:cs typeface="Arial"/>
              </a:endParaRPr>
            </a:p>
          </p:txBody>
        </p:sp>
        <p:sp>
          <p:nvSpPr>
            <p:cNvPr id="193" name="Rectangle 71"/>
            <p:cNvSpPr>
              <a:spLocks noChangeArrowheads="1"/>
            </p:cNvSpPr>
            <p:nvPr/>
          </p:nvSpPr>
          <p:spPr bwMode="auto">
            <a:xfrm>
              <a:off x="4328" y="3173"/>
              <a:ext cx="64" cy="93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Arial"/>
                <a:cs typeface="Arial"/>
              </a:endParaRPr>
            </a:p>
          </p:txBody>
        </p:sp>
        <p:sp>
          <p:nvSpPr>
            <p:cNvPr id="194" name="Rectangle 72"/>
            <p:cNvSpPr>
              <a:spLocks noChangeArrowheads="1"/>
            </p:cNvSpPr>
            <p:nvPr/>
          </p:nvSpPr>
          <p:spPr bwMode="auto">
            <a:xfrm>
              <a:off x="4414" y="3173"/>
              <a:ext cx="64" cy="93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Arial"/>
                <a:cs typeface="Arial"/>
              </a:endParaRPr>
            </a:p>
          </p:txBody>
        </p:sp>
        <p:sp>
          <p:nvSpPr>
            <p:cNvPr id="195" name="Rectangle 73"/>
            <p:cNvSpPr>
              <a:spLocks noChangeArrowheads="1"/>
            </p:cNvSpPr>
            <p:nvPr/>
          </p:nvSpPr>
          <p:spPr bwMode="auto">
            <a:xfrm>
              <a:off x="4500" y="3172"/>
              <a:ext cx="64" cy="93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Arial"/>
                <a:cs typeface="Arial"/>
              </a:endParaRPr>
            </a:p>
          </p:txBody>
        </p:sp>
        <p:sp>
          <p:nvSpPr>
            <p:cNvPr id="196" name="Rectangle 74"/>
            <p:cNvSpPr>
              <a:spLocks noChangeArrowheads="1"/>
            </p:cNvSpPr>
            <p:nvPr/>
          </p:nvSpPr>
          <p:spPr bwMode="auto">
            <a:xfrm>
              <a:off x="4597" y="3170"/>
              <a:ext cx="64" cy="93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Arial"/>
                <a:cs typeface="Arial"/>
              </a:endParaRPr>
            </a:p>
          </p:txBody>
        </p:sp>
        <p:sp>
          <p:nvSpPr>
            <p:cNvPr id="197" name="Rectangle 75"/>
            <p:cNvSpPr>
              <a:spLocks noChangeArrowheads="1"/>
            </p:cNvSpPr>
            <p:nvPr/>
          </p:nvSpPr>
          <p:spPr bwMode="auto">
            <a:xfrm>
              <a:off x="4693" y="3170"/>
              <a:ext cx="64" cy="93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Arial"/>
                <a:cs typeface="Arial"/>
              </a:endParaRPr>
            </a:p>
          </p:txBody>
        </p:sp>
      </p:grpSp>
      <p:pic>
        <p:nvPicPr>
          <p:cNvPr id="198" name="Picture 197" descr="database_server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2" y="3068960"/>
            <a:ext cx="710384" cy="875022"/>
          </a:xfrm>
          <a:prstGeom prst="rect">
            <a:avLst/>
          </a:prstGeom>
        </p:spPr>
      </p:pic>
      <p:grpSp>
        <p:nvGrpSpPr>
          <p:cNvPr id="29" name="Group 28"/>
          <p:cNvGrpSpPr/>
          <p:nvPr/>
        </p:nvGrpSpPr>
        <p:grpSpPr>
          <a:xfrm>
            <a:off x="4932040" y="3190776"/>
            <a:ext cx="766819" cy="1247775"/>
            <a:chOff x="4932040" y="3190776"/>
            <a:chExt cx="766819" cy="1247775"/>
          </a:xfrm>
        </p:grpSpPr>
        <p:sp>
          <p:nvSpPr>
            <p:cNvPr id="59510" name="Line 118"/>
            <p:cNvSpPr>
              <a:spLocks noChangeShapeType="1"/>
            </p:cNvSpPr>
            <p:nvPr/>
          </p:nvSpPr>
          <p:spPr bwMode="auto">
            <a:xfrm flipH="1" flipV="1">
              <a:off x="5382319" y="3190776"/>
              <a:ext cx="0" cy="1247775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Arial"/>
                <a:cs typeface="Arial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4932040" y="3717032"/>
              <a:ext cx="766819" cy="3693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Eurostile"/>
                  <a:cs typeface="Eurostile"/>
                </a:rPr>
                <a:t>SMTP</a:t>
              </a:r>
            </a:p>
          </p:txBody>
        </p:sp>
      </p:grpSp>
      <p:grpSp>
        <p:nvGrpSpPr>
          <p:cNvPr id="30" name="Group 29"/>
          <p:cNvGrpSpPr/>
          <p:nvPr/>
        </p:nvGrpSpPr>
        <p:grpSpPr>
          <a:xfrm>
            <a:off x="6012160" y="2590701"/>
            <a:ext cx="1237059" cy="2209800"/>
            <a:chOff x="6012160" y="2590701"/>
            <a:chExt cx="1237059" cy="2209800"/>
          </a:xfrm>
        </p:grpSpPr>
        <p:sp>
          <p:nvSpPr>
            <p:cNvPr id="59401" name="Line 9"/>
            <p:cNvSpPr>
              <a:spLocks noChangeShapeType="1"/>
            </p:cNvSpPr>
            <p:nvPr/>
          </p:nvSpPr>
          <p:spPr bwMode="auto">
            <a:xfrm>
              <a:off x="6125269" y="2590701"/>
              <a:ext cx="1123950" cy="790575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Arial"/>
                <a:cs typeface="Arial"/>
              </a:endParaRPr>
            </a:p>
          </p:txBody>
        </p:sp>
        <p:sp>
          <p:nvSpPr>
            <p:cNvPr id="59509" name="Line 117"/>
            <p:cNvSpPr>
              <a:spLocks noChangeShapeType="1"/>
            </p:cNvSpPr>
            <p:nvPr/>
          </p:nvSpPr>
          <p:spPr bwMode="auto">
            <a:xfrm flipV="1">
              <a:off x="6125269" y="3714651"/>
              <a:ext cx="1123950" cy="108585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Arial"/>
                <a:cs typeface="Arial"/>
              </a:endParaRPr>
            </a:p>
          </p:txBody>
        </p:sp>
        <p:sp>
          <p:nvSpPr>
            <p:cNvPr id="200" name="TextBox 199"/>
            <p:cNvSpPr txBox="1"/>
            <p:nvPr/>
          </p:nvSpPr>
          <p:spPr>
            <a:xfrm>
              <a:off x="6012160" y="4077072"/>
              <a:ext cx="766819" cy="3693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Eurostile"/>
                  <a:cs typeface="Eurostile"/>
                </a:rPr>
                <a:t>SMTP</a:t>
              </a:r>
            </a:p>
          </p:txBody>
        </p:sp>
        <p:sp>
          <p:nvSpPr>
            <p:cNvPr id="201" name="TextBox 200"/>
            <p:cNvSpPr txBox="1"/>
            <p:nvPr/>
          </p:nvSpPr>
          <p:spPr>
            <a:xfrm>
              <a:off x="6084168" y="2924944"/>
              <a:ext cx="766819" cy="3693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Eurostile"/>
                  <a:cs typeface="Eurostile"/>
                </a:rPr>
                <a:t>SMTP</a:t>
              </a: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4355976" y="5486451"/>
            <a:ext cx="1296145" cy="832161"/>
            <a:chOff x="4355976" y="5486451"/>
            <a:chExt cx="1296145" cy="832161"/>
          </a:xfrm>
        </p:grpSpPr>
        <p:cxnSp>
          <p:nvCxnSpPr>
            <p:cNvPr id="203" name="Straight Arrow Connector 202"/>
            <p:cNvCxnSpPr>
              <a:stCxn id="2" idx="1"/>
              <a:endCxn id="59453" idx="2"/>
            </p:cNvCxnSpPr>
            <p:nvPr/>
          </p:nvCxnSpPr>
          <p:spPr bwMode="auto">
            <a:xfrm rot="10800000">
              <a:off x="4845498" y="5486451"/>
              <a:ext cx="806623" cy="679063"/>
            </a:xfrm>
            <a:prstGeom prst="curvedConnector2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206" name="TextBox 205"/>
            <p:cNvSpPr txBox="1"/>
            <p:nvPr/>
          </p:nvSpPr>
          <p:spPr>
            <a:xfrm>
              <a:off x="4355976" y="5949280"/>
              <a:ext cx="766819" cy="3693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Eurostile"/>
                  <a:cs typeface="Eurostile"/>
                </a:rPr>
                <a:t>SMTP</a:t>
              </a:r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6012160" y="1844824"/>
            <a:ext cx="956130" cy="513348"/>
            <a:chOff x="6012160" y="1844824"/>
            <a:chExt cx="956130" cy="513348"/>
          </a:xfrm>
        </p:grpSpPr>
        <p:cxnSp>
          <p:nvCxnSpPr>
            <p:cNvPr id="207" name="Straight Arrow Connector 206"/>
            <p:cNvCxnSpPr/>
            <p:nvPr/>
          </p:nvCxnSpPr>
          <p:spPr bwMode="auto">
            <a:xfrm flipV="1">
              <a:off x="6012160" y="1844824"/>
              <a:ext cx="504056" cy="360041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212" name="TextBox 211"/>
            <p:cNvSpPr txBox="1"/>
            <p:nvPr/>
          </p:nvSpPr>
          <p:spPr>
            <a:xfrm>
              <a:off x="6228184" y="1988840"/>
              <a:ext cx="740106" cy="3693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Eurostile"/>
                  <a:cs typeface="Eurostile"/>
                </a:rPr>
                <a:t>POP3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96719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6" presetClass="emph" presetSubtype="0" repeatCount="1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 tmFilter="0, 0; .2, .5; .8, .5; 1, 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" dur="250" autoRev="1" fill="hold"/>
                                        <p:tgtEl>
                                          <p:spTgt spid="2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Electronic Mail: SMTP</a:t>
            </a:r>
            <a:endParaRPr lang="en-US" dirty="0"/>
          </a:p>
        </p:txBody>
      </p:sp>
      <p:sp>
        <p:nvSpPr>
          <p:cNvPr id="6041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/>
              <a:t>uses TCP to reliably transfer email message from client to server, port 25</a:t>
            </a:r>
          </a:p>
          <a:p>
            <a:r>
              <a:rPr lang="en-US" sz="2000" dirty="0"/>
              <a:t>direct transfer: sending server to receiving server</a:t>
            </a:r>
          </a:p>
          <a:p>
            <a:r>
              <a:rPr lang="en-US" sz="2000" dirty="0"/>
              <a:t>three phases of transfer</a:t>
            </a:r>
          </a:p>
          <a:p>
            <a:pPr lvl="1"/>
            <a:r>
              <a:rPr lang="en-US" sz="2000" dirty="0"/>
              <a:t>handshaking (greeting)</a:t>
            </a:r>
          </a:p>
          <a:p>
            <a:pPr lvl="1"/>
            <a:r>
              <a:rPr lang="en-US" sz="2000" dirty="0"/>
              <a:t>transfer of messages</a:t>
            </a:r>
          </a:p>
          <a:p>
            <a:pPr lvl="1"/>
            <a:r>
              <a:rPr lang="en-US" sz="2000" dirty="0"/>
              <a:t>closure</a:t>
            </a:r>
          </a:p>
          <a:p>
            <a:pPr lvl="1"/>
            <a:endParaRPr lang="en-US" sz="2000" dirty="0"/>
          </a:p>
          <a:p>
            <a:r>
              <a:rPr lang="en-US" sz="2000" dirty="0"/>
              <a:t>command/response interaction</a:t>
            </a:r>
            <a:endParaRPr lang="en-US" sz="2000" dirty="0">
              <a:solidFill>
                <a:schemeClr val="accent2"/>
              </a:solidFill>
            </a:endParaRPr>
          </a:p>
          <a:p>
            <a:pPr lvl="1"/>
            <a:r>
              <a:rPr lang="en-US" sz="2000" dirty="0">
                <a:solidFill>
                  <a:srgbClr val="000000"/>
                </a:solidFill>
              </a:rPr>
              <a:t>commands: ASCII text</a:t>
            </a:r>
          </a:p>
          <a:p>
            <a:pPr lvl="1"/>
            <a:r>
              <a:rPr lang="en-US" sz="2000" dirty="0">
                <a:solidFill>
                  <a:srgbClr val="000000"/>
                </a:solidFill>
              </a:rPr>
              <a:t>response: status code and phrase</a:t>
            </a:r>
          </a:p>
          <a:p>
            <a:endParaRPr lang="en-US" sz="2400" dirty="0"/>
          </a:p>
          <a:p>
            <a:r>
              <a:rPr lang="en-US" sz="2400" dirty="0"/>
              <a:t>messages must be in 7-bit ASCII</a:t>
            </a:r>
          </a:p>
          <a:p>
            <a:pPr lvl="1"/>
            <a:endParaRPr lang="en-US" sz="2000" dirty="0"/>
          </a:p>
          <a:p>
            <a:pPr lvl="1"/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91608309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Sample SMTP interaction</a:t>
            </a:r>
            <a:endParaRPr lang="en-US" dirty="0"/>
          </a:p>
        </p:txBody>
      </p:sp>
      <p:sp>
        <p:nvSpPr>
          <p:cNvPr id="61443" name="Rectangle 3"/>
          <p:cNvSpPr>
            <a:spLocks noChangeArrowheads="1"/>
          </p:cNvSpPr>
          <p:nvPr/>
        </p:nvSpPr>
        <p:spPr bwMode="auto">
          <a:xfrm>
            <a:off x="0" y="1285205"/>
            <a:ext cx="8870950" cy="466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sz="2000" b="1" dirty="0">
                <a:latin typeface="Courier New" charset="0"/>
              </a:rPr>
              <a:t>     S: 220 </a:t>
            </a:r>
            <a:r>
              <a:rPr lang="en-US" sz="2000" b="1" dirty="0" err="1">
                <a:latin typeface="Courier New" charset="0"/>
              </a:rPr>
              <a:t>hamburger.edu</a:t>
            </a:r>
            <a:r>
              <a:rPr lang="en-US" sz="2000" b="1" dirty="0">
                <a:latin typeface="Courier New" charset="0"/>
              </a:rPr>
              <a:t> </a:t>
            </a:r>
          </a:p>
          <a:p>
            <a:pPr algn="l"/>
            <a:r>
              <a:rPr lang="en-US" sz="2000" b="1" dirty="0">
                <a:latin typeface="Courier New" charset="0"/>
              </a:rPr>
              <a:t>     C: HELO </a:t>
            </a:r>
            <a:r>
              <a:rPr lang="en-US" sz="2000" b="1" dirty="0" err="1">
                <a:latin typeface="Courier New" charset="0"/>
              </a:rPr>
              <a:t>crepes.fr</a:t>
            </a:r>
            <a:r>
              <a:rPr lang="en-US" sz="2000" b="1" dirty="0">
                <a:latin typeface="Courier New" charset="0"/>
              </a:rPr>
              <a:t> </a:t>
            </a:r>
          </a:p>
          <a:p>
            <a:pPr algn="l"/>
            <a:r>
              <a:rPr lang="en-US" sz="2000" b="1" dirty="0">
                <a:latin typeface="Courier New" charset="0"/>
              </a:rPr>
              <a:t>     S: 250  Hello </a:t>
            </a:r>
            <a:r>
              <a:rPr lang="en-US" sz="2000" b="1" dirty="0" err="1">
                <a:latin typeface="Courier New" charset="0"/>
              </a:rPr>
              <a:t>crepes.fr</a:t>
            </a:r>
            <a:r>
              <a:rPr lang="en-US" sz="2000" b="1" dirty="0">
                <a:latin typeface="Courier New" charset="0"/>
              </a:rPr>
              <a:t>, pleased to meet you </a:t>
            </a:r>
          </a:p>
          <a:p>
            <a:pPr algn="l"/>
            <a:r>
              <a:rPr lang="en-US" sz="2000" b="1" dirty="0">
                <a:latin typeface="Courier New" charset="0"/>
              </a:rPr>
              <a:t>     C: MAIL FROM: &lt;</a:t>
            </a:r>
            <a:r>
              <a:rPr lang="en-US" sz="2000" b="1" dirty="0" err="1">
                <a:latin typeface="Courier New" charset="0"/>
              </a:rPr>
              <a:t>alice@crepes.fr</a:t>
            </a:r>
            <a:r>
              <a:rPr lang="en-US" sz="2000" b="1" dirty="0">
                <a:latin typeface="Courier New" charset="0"/>
              </a:rPr>
              <a:t>&gt; </a:t>
            </a:r>
          </a:p>
          <a:p>
            <a:pPr algn="l"/>
            <a:r>
              <a:rPr lang="en-US" sz="2000" b="1" dirty="0">
                <a:latin typeface="Courier New" charset="0"/>
              </a:rPr>
              <a:t>     S: 250 </a:t>
            </a:r>
            <a:r>
              <a:rPr lang="en-US" sz="2000" b="1" dirty="0" err="1">
                <a:latin typeface="Courier New" charset="0"/>
              </a:rPr>
              <a:t>alice@crepes.fr</a:t>
            </a:r>
            <a:r>
              <a:rPr lang="en-US" sz="2000" b="1" dirty="0">
                <a:latin typeface="Courier New" charset="0"/>
              </a:rPr>
              <a:t>... Sender ok </a:t>
            </a:r>
          </a:p>
          <a:p>
            <a:pPr algn="l"/>
            <a:r>
              <a:rPr lang="en-US" sz="2000" b="1" dirty="0">
                <a:latin typeface="Courier New" charset="0"/>
              </a:rPr>
              <a:t>     C: RCPT TO: &lt;</a:t>
            </a:r>
            <a:r>
              <a:rPr lang="en-US" sz="2000" b="1" dirty="0" err="1">
                <a:latin typeface="Courier New" charset="0"/>
              </a:rPr>
              <a:t>bob@hamburger.edu</a:t>
            </a:r>
            <a:r>
              <a:rPr lang="en-US" sz="2000" b="1" dirty="0">
                <a:latin typeface="Courier New" charset="0"/>
              </a:rPr>
              <a:t>&gt; </a:t>
            </a:r>
          </a:p>
          <a:p>
            <a:pPr algn="l"/>
            <a:r>
              <a:rPr lang="en-US" sz="2000" b="1" dirty="0">
                <a:latin typeface="Courier New" charset="0"/>
              </a:rPr>
              <a:t>     S: 250 </a:t>
            </a:r>
            <a:r>
              <a:rPr lang="en-US" sz="2000" b="1" dirty="0" err="1">
                <a:latin typeface="Courier New" charset="0"/>
              </a:rPr>
              <a:t>bob@hamburger.edu</a:t>
            </a:r>
            <a:r>
              <a:rPr lang="en-US" sz="2000" b="1" dirty="0">
                <a:latin typeface="Courier New" charset="0"/>
              </a:rPr>
              <a:t> ... Recipient ok </a:t>
            </a:r>
          </a:p>
          <a:p>
            <a:pPr algn="l"/>
            <a:r>
              <a:rPr lang="en-US" sz="2000" b="1" dirty="0">
                <a:latin typeface="Courier New" charset="0"/>
              </a:rPr>
              <a:t>     C: DATA </a:t>
            </a:r>
          </a:p>
          <a:p>
            <a:pPr algn="l"/>
            <a:r>
              <a:rPr lang="en-US" sz="2000" b="1" dirty="0">
                <a:latin typeface="Courier New" charset="0"/>
              </a:rPr>
              <a:t>     S: 354 Enter mail, end with "." on a line by itself </a:t>
            </a:r>
          </a:p>
          <a:p>
            <a:pPr algn="l"/>
            <a:r>
              <a:rPr lang="en-US" sz="2000" b="1" dirty="0">
                <a:latin typeface="Courier New" charset="0"/>
              </a:rPr>
              <a:t>     C: Do you like ketchup? </a:t>
            </a:r>
          </a:p>
          <a:p>
            <a:pPr algn="l"/>
            <a:r>
              <a:rPr lang="en-US" sz="2000" b="1" dirty="0">
                <a:latin typeface="Courier New" charset="0"/>
              </a:rPr>
              <a:t>     C:   How about pickles? </a:t>
            </a:r>
          </a:p>
          <a:p>
            <a:pPr algn="l"/>
            <a:r>
              <a:rPr lang="en-US" sz="2000" b="1" dirty="0">
                <a:latin typeface="Courier New" charset="0"/>
              </a:rPr>
              <a:t>     C: . </a:t>
            </a:r>
          </a:p>
          <a:p>
            <a:pPr algn="l"/>
            <a:r>
              <a:rPr lang="en-US" sz="2000" b="1" dirty="0">
                <a:latin typeface="Courier New" charset="0"/>
              </a:rPr>
              <a:t>     S: 250 Message accepted for delivery </a:t>
            </a:r>
          </a:p>
          <a:p>
            <a:pPr algn="l"/>
            <a:r>
              <a:rPr lang="en-US" sz="2000" b="1" dirty="0">
                <a:latin typeface="Courier New" charset="0"/>
              </a:rPr>
              <a:t>     C: QUIT </a:t>
            </a:r>
          </a:p>
          <a:p>
            <a:pPr algn="l"/>
            <a:r>
              <a:rPr lang="en-US" sz="2000" b="1" dirty="0">
                <a:latin typeface="Courier New" charset="0"/>
              </a:rPr>
              <a:t>     S: 221 </a:t>
            </a:r>
            <a:r>
              <a:rPr lang="en-US" sz="2000" b="1" dirty="0" err="1">
                <a:latin typeface="Courier New" charset="0"/>
              </a:rPr>
              <a:t>hamburger.edu</a:t>
            </a:r>
            <a:r>
              <a:rPr lang="en-US" sz="2000" b="1" dirty="0">
                <a:latin typeface="Courier New" charset="0"/>
              </a:rPr>
              <a:t> closing connection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92171565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  <a:cs typeface="Arial"/>
              </a:rPr>
              <a:t>Handmade SMTP</a:t>
            </a:r>
          </a:p>
        </p:txBody>
      </p:sp>
      <p:sp>
        <p:nvSpPr>
          <p:cNvPr id="73731" name="Rectangle 3"/>
          <p:cNvSpPr>
            <a:spLocks noGrp="1" noChangeArrowheads="1"/>
          </p:cNvSpPr>
          <p:nvPr>
            <p:ph idx="1"/>
          </p:nvPr>
        </p:nvSpPr>
        <p:spPr>
          <a:xfrm>
            <a:off x="179512" y="866775"/>
            <a:ext cx="8856984" cy="5648325"/>
          </a:xfrm>
        </p:spPr>
        <p:txBody>
          <a:bodyPr/>
          <a:lstStyle/>
          <a:p>
            <a:pPr marL="0" indent="0">
              <a:buNone/>
            </a:pPr>
            <a:r>
              <a:rPr lang="en-US" sz="2400" b="1" dirty="0">
                <a:latin typeface="Courier"/>
                <a:cs typeface="Courier"/>
              </a:rPr>
              <a:t>telnet </a:t>
            </a:r>
            <a:r>
              <a:rPr lang="en-US" sz="2400" b="1" dirty="0" err="1">
                <a:latin typeface="Courier"/>
                <a:cs typeface="Courier"/>
              </a:rPr>
              <a:t>servername</a:t>
            </a:r>
            <a:r>
              <a:rPr lang="en-US" sz="2400" b="1" dirty="0">
                <a:latin typeface="Courier"/>
                <a:cs typeface="Courier"/>
              </a:rPr>
              <a:t> 25</a:t>
            </a:r>
            <a:endParaRPr lang="en-US" sz="2400" dirty="0">
              <a:latin typeface="Courier"/>
              <a:cs typeface="Courier"/>
            </a:endParaRPr>
          </a:p>
          <a:p>
            <a:pPr marL="0" indent="0">
              <a:buNone/>
            </a:pPr>
            <a:endParaRPr lang="en-US" sz="2400" dirty="0">
              <a:latin typeface="Arial"/>
              <a:cs typeface="Arial"/>
            </a:endParaRPr>
          </a:p>
          <a:p>
            <a:pPr marL="0" indent="0">
              <a:buNone/>
            </a:pPr>
            <a:r>
              <a:rPr lang="en-US" sz="2400" dirty="0">
                <a:latin typeface="Eurostile" panose="020B0504020202050204" pitchFamily="34" charset="77"/>
                <a:cs typeface="Arial"/>
              </a:rPr>
              <a:t>see 220 reply from server</a:t>
            </a:r>
          </a:p>
          <a:p>
            <a:pPr marL="0" indent="0">
              <a:buNone/>
            </a:pPr>
            <a:r>
              <a:rPr lang="en-US" sz="2400" dirty="0">
                <a:latin typeface="Eurostile" panose="020B0504020202050204" pitchFamily="34" charset="77"/>
                <a:cs typeface="Arial"/>
              </a:rPr>
              <a:t>enter HELO, MAIL FROM, RCPT TO, DATA, QUIT commands</a:t>
            </a:r>
            <a:endParaRPr lang="en-US" dirty="0">
              <a:latin typeface="Eurostile" panose="020B0504020202050204" pitchFamily="34" charset="77"/>
              <a:cs typeface="Arial"/>
            </a:endParaRPr>
          </a:p>
          <a:p>
            <a:pPr marL="0" indent="0">
              <a:buNone/>
            </a:pPr>
            <a:r>
              <a:rPr lang="en-US" sz="2400" dirty="0">
                <a:latin typeface="Eurostile" panose="020B0504020202050204" pitchFamily="34" charset="77"/>
                <a:cs typeface="Arial"/>
              </a:rPr>
              <a:t>above lets you send email without using email client (reader)</a:t>
            </a:r>
            <a:endParaRPr lang="en-US" dirty="0">
              <a:latin typeface="Eurostile" panose="020B0504020202050204" pitchFamily="34" charset="77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0327666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SMTP: final words</a:t>
            </a:r>
          </a:p>
        </p:txBody>
      </p:sp>
      <p:sp>
        <p:nvSpPr>
          <p:cNvPr id="62467" name="Rectangle 3"/>
          <p:cNvSpPr>
            <a:spLocks noGrp="1" noChangeArrowheads="1"/>
          </p:cNvSpPr>
          <p:nvPr>
            <p:ph idx="1"/>
          </p:nvPr>
        </p:nvSpPr>
        <p:spPr>
          <a:xfrm>
            <a:off x="0" y="866775"/>
            <a:ext cx="4499992" cy="5648325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/>
              <a:t>SMTP uses persistent connections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000" dirty="0"/>
              <a:t>SMTP requires message (header &amp; body) to be in 7-bit ASCII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000" dirty="0"/>
              <a:t>Certain character strings not permitted in </a:t>
            </a:r>
            <a:r>
              <a:rPr lang="en-US" sz="2000" dirty="0" err="1"/>
              <a:t>msg</a:t>
            </a:r>
            <a:r>
              <a:rPr lang="en-US" sz="2000" dirty="0"/>
              <a:t> (e.g., </a:t>
            </a:r>
            <a:r>
              <a:rPr lang="en-US" sz="2000" dirty="0">
                <a:latin typeface="Courier New" charset="0"/>
              </a:rPr>
              <a:t>CRLF.CRLF</a:t>
            </a:r>
            <a:r>
              <a:rPr lang="en-US" sz="2000" dirty="0"/>
              <a:t>). Thus </a:t>
            </a:r>
            <a:r>
              <a:rPr lang="en-US" sz="2000" dirty="0" err="1"/>
              <a:t>msg</a:t>
            </a:r>
            <a:r>
              <a:rPr lang="en-US" sz="2000" dirty="0"/>
              <a:t> has to be encoded (usually into either base-64 or quoted printable)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000" dirty="0"/>
              <a:t>SMTP server uses </a:t>
            </a:r>
            <a:r>
              <a:rPr lang="en-US" sz="2000" dirty="0">
                <a:latin typeface="Courier New" charset="0"/>
              </a:rPr>
              <a:t>CRLF.CRLF</a:t>
            </a:r>
            <a:r>
              <a:rPr lang="en-US" sz="2000" dirty="0"/>
              <a:t> to determine end of message (no length header)</a:t>
            </a:r>
          </a:p>
        </p:txBody>
      </p:sp>
      <p:sp>
        <p:nvSpPr>
          <p:cNvPr id="62468" name="Rectangle 4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644008" y="908720"/>
            <a:ext cx="4347964" cy="5400600"/>
          </a:xfrm>
        </p:spPr>
        <p:txBody>
          <a:bodyPr/>
          <a:lstStyle/>
          <a:p>
            <a:pPr>
              <a:buFont typeface="ZapfDingbats" charset="0"/>
              <a:buNone/>
            </a:pPr>
            <a:r>
              <a:rPr lang="en-US" sz="2400" dirty="0">
                <a:solidFill>
                  <a:srgbClr val="000000"/>
                </a:solidFill>
              </a:rPr>
              <a:t>Comparison with HTTP/1.x:</a:t>
            </a:r>
          </a:p>
          <a:p>
            <a:pPr>
              <a:spcBef>
                <a:spcPct val="50000"/>
              </a:spcBef>
            </a:pPr>
            <a:r>
              <a:rPr lang="en-US" sz="2000" dirty="0"/>
              <a:t>HTTP: pull</a:t>
            </a:r>
          </a:p>
          <a:p>
            <a:pPr>
              <a:spcAft>
                <a:spcPts val="0"/>
              </a:spcAft>
            </a:pPr>
            <a:r>
              <a:rPr lang="en-US" sz="2000" dirty="0"/>
              <a:t>STMP: push</a:t>
            </a:r>
          </a:p>
          <a:p>
            <a:pPr lvl="1">
              <a:spcAft>
                <a:spcPts val="0"/>
              </a:spcAft>
            </a:pPr>
            <a:r>
              <a:rPr lang="en-US" sz="1600" dirty="0"/>
              <a:t>until final server!</a:t>
            </a:r>
          </a:p>
          <a:p>
            <a:pPr lvl="1"/>
            <a:r>
              <a:rPr lang="nb-NO" sz="1600" dirty="0" err="1"/>
              <a:t>historical</a:t>
            </a:r>
            <a:r>
              <a:rPr lang="en-US" sz="1600" dirty="0"/>
              <a:t>: reading mails stored on server using NFS</a:t>
            </a:r>
          </a:p>
          <a:p>
            <a:pPr>
              <a:spcAft>
                <a:spcPct val="50000"/>
              </a:spcAft>
            </a:pPr>
            <a:r>
              <a:rPr lang="en-US" sz="2000" dirty="0"/>
              <a:t>both have ASCII command/response interaction, status codes</a:t>
            </a:r>
          </a:p>
          <a:p>
            <a:r>
              <a:rPr lang="en-US" sz="2000" dirty="0"/>
              <a:t>HTTP</a:t>
            </a:r>
          </a:p>
          <a:p>
            <a:pPr lvl="1"/>
            <a:r>
              <a:rPr lang="en-US" sz="2000" dirty="0"/>
              <a:t>each object encapsulated in its own response </a:t>
            </a:r>
            <a:r>
              <a:rPr lang="en-US" sz="2000" dirty="0" err="1"/>
              <a:t>msg</a:t>
            </a:r>
            <a:endParaRPr lang="en-US" sz="2000" dirty="0"/>
          </a:p>
          <a:p>
            <a:r>
              <a:rPr lang="en-US" sz="2000" dirty="0"/>
              <a:t>SMTP</a:t>
            </a:r>
          </a:p>
          <a:p>
            <a:pPr lvl="1"/>
            <a:r>
              <a:rPr lang="en-US" sz="2000" dirty="0"/>
              <a:t>originally the same</a:t>
            </a:r>
          </a:p>
          <a:p>
            <a:pPr lvl="1"/>
            <a:r>
              <a:rPr lang="en-US" sz="2000" dirty="0"/>
              <a:t>now: multiple objects sent in multipart </a:t>
            </a:r>
            <a:r>
              <a:rPr lang="en-US" sz="2000" dirty="0" err="1"/>
              <a:t>msg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071875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468" grpId="0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latin typeface="Eurostile" panose="020B0504020202050204" pitchFamily="34" charset="77"/>
                <a:cs typeface="Arial"/>
              </a:rPr>
              <a:t>Mail message format</a:t>
            </a:r>
            <a:endParaRPr lang="en-US" dirty="0">
              <a:latin typeface="Eurostile" panose="020B0504020202050204" pitchFamily="34" charset="77"/>
              <a:cs typeface="Arial"/>
            </a:endParaRPr>
          </a:p>
        </p:txBody>
      </p:sp>
      <p:sp>
        <p:nvSpPr>
          <p:cNvPr id="63491" name="Rectangle 3"/>
          <p:cNvSpPr>
            <a:spLocks noGrp="1" noChangeArrowheads="1"/>
          </p:cNvSpPr>
          <p:nvPr>
            <p:ph idx="1"/>
          </p:nvPr>
        </p:nvSpPr>
        <p:spPr>
          <a:xfrm>
            <a:off x="0" y="866775"/>
            <a:ext cx="3779912" cy="5648325"/>
          </a:xfrm>
        </p:spPr>
        <p:txBody>
          <a:bodyPr/>
          <a:lstStyle/>
          <a:p>
            <a:pPr>
              <a:buFont typeface="ZapfDingbats" charset="0"/>
              <a:buNone/>
            </a:pPr>
            <a:r>
              <a:rPr lang="en-US" sz="2000" dirty="0">
                <a:latin typeface="Eurostile" panose="020B0504020202050204" pitchFamily="34" charset="77"/>
                <a:cs typeface="Arial"/>
              </a:rPr>
              <a:t>SMTP: protocol for exchanging email </a:t>
            </a:r>
            <a:r>
              <a:rPr lang="en-US" sz="2000" dirty="0" err="1">
                <a:latin typeface="Eurostile" panose="020B0504020202050204" pitchFamily="34" charset="77"/>
                <a:cs typeface="Arial"/>
              </a:rPr>
              <a:t>msgs</a:t>
            </a:r>
            <a:endParaRPr lang="en-US" sz="2000" dirty="0">
              <a:latin typeface="Eurostile" panose="020B0504020202050204" pitchFamily="34" charset="77"/>
              <a:cs typeface="Arial"/>
            </a:endParaRPr>
          </a:p>
          <a:p>
            <a:pPr>
              <a:buFont typeface="ZapfDingbats" charset="0"/>
              <a:buNone/>
            </a:pPr>
            <a:r>
              <a:rPr lang="en-US" sz="2000" dirty="0">
                <a:latin typeface="Eurostile" panose="020B0504020202050204" pitchFamily="34" charset="77"/>
                <a:cs typeface="Arial"/>
              </a:rPr>
              <a:t>Standard for text message format:</a:t>
            </a:r>
          </a:p>
          <a:p>
            <a:r>
              <a:rPr lang="en-US" sz="2000" dirty="0">
                <a:latin typeface="Eurostile" panose="020B0504020202050204" pitchFamily="34" charset="77"/>
                <a:cs typeface="Arial"/>
              </a:rPr>
              <a:t>header lines, e.g.,</a:t>
            </a:r>
          </a:p>
          <a:p>
            <a:pPr lvl="1"/>
            <a:r>
              <a:rPr lang="en-US" sz="1800" dirty="0">
                <a:latin typeface="Eurostile" panose="020B0504020202050204" pitchFamily="34" charset="77"/>
                <a:cs typeface="Arial"/>
              </a:rPr>
              <a:t>To:</a:t>
            </a:r>
          </a:p>
          <a:p>
            <a:pPr lvl="1"/>
            <a:r>
              <a:rPr lang="en-US" sz="1800" dirty="0">
                <a:latin typeface="Eurostile" panose="020B0504020202050204" pitchFamily="34" charset="77"/>
                <a:cs typeface="Arial"/>
              </a:rPr>
              <a:t>From:</a:t>
            </a:r>
          </a:p>
          <a:p>
            <a:pPr lvl="1"/>
            <a:r>
              <a:rPr lang="en-US" sz="1800" dirty="0">
                <a:latin typeface="Eurostile" panose="020B0504020202050204" pitchFamily="34" charset="77"/>
                <a:cs typeface="Arial"/>
              </a:rPr>
              <a:t>Subject:</a:t>
            </a:r>
          </a:p>
          <a:p>
            <a:pPr lvl="1">
              <a:buFont typeface="ZapfDingbats" charset="0"/>
              <a:buNone/>
            </a:pPr>
            <a:r>
              <a:rPr lang="en-US" sz="1800" i="1" dirty="0">
                <a:solidFill>
                  <a:srgbClr val="FF0000"/>
                </a:solidFill>
                <a:latin typeface="Eurostile" panose="020B0504020202050204" pitchFamily="34" charset="77"/>
                <a:cs typeface="Arial"/>
              </a:rPr>
              <a:t>different</a:t>
            </a:r>
            <a:r>
              <a:rPr lang="en-US" sz="1800" i="1" dirty="0">
                <a:solidFill>
                  <a:srgbClr val="66FFCC"/>
                </a:solidFill>
                <a:latin typeface="Eurostile" panose="020B0504020202050204" pitchFamily="34" charset="77"/>
                <a:cs typeface="Arial"/>
              </a:rPr>
              <a:t> </a:t>
            </a:r>
            <a:r>
              <a:rPr lang="en-US" sz="1800" i="1" dirty="0">
                <a:latin typeface="Eurostile" panose="020B0504020202050204" pitchFamily="34" charset="77"/>
                <a:cs typeface="Arial"/>
              </a:rPr>
              <a:t>from SMTP commands</a:t>
            </a:r>
            <a:r>
              <a:rPr lang="en-US" sz="1800" dirty="0">
                <a:latin typeface="Eurostile" panose="020B0504020202050204" pitchFamily="34" charset="77"/>
                <a:cs typeface="Arial"/>
              </a:rPr>
              <a:t>!</a:t>
            </a:r>
          </a:p>
          <a:p>
            <a:r>
              <a:rPr lang="en-US" sz="2000" dirty="0">
                <a:latin typeface="Eurostile" panose="020B0504020202050204" pitchFamily="34" charset="77"/>
                <a:cs typeface="Arial"/>
              </a:rPr>
              <a:t>body</a:t>
            </a:r>
          </a:p>
          <a:p>
            <a:pPr lvl="1"/>
            <a:r>
              <a:rPr lang="en-US" sz="1800" dirty="0">
                <a:latin typeface="Eurostile" panose="020B0504020202050204" pitchFamily="34" charset="77"/>
                <a:cs typeface="Arial"/>
              </a:rPr>
              <a:t>the </a:t>
            </a:r>
            <a:r>
              <a:rPr lang="ja-JP" altLang="en-US" sz="1800" dirty="0">
                <a:latin typeface="Eurostile" panose="020B0504020202050204" pitchFamily="34" charset="77"/>
                <a:cs typeface="Arial"/>
              </a:rPr>
              <a:t>“</a:t>
            </a:r>
            <a:r>
              <a:rPr lang="en-US" sz="1800" dirty="0">
                <a:latin typeface="Eurostile" panose="020B0504020202050204" pitchFamily="34" charset="77"/>
                <a:cs typeface="Arial"/>
              </a:rPr>
              <a:t>message</a:t>
            </a:r>
            <a:r>
              <a:rPr lang="ja-JP" altLang="en-US" sz="1800" dirty="0">
                <a:latin typeface="Eurostile" panose="020B0504020202050204" pitchFamily="34" charset="77"/>
                <a:cs typeface="Arial"/>
              </a:rPr>
              <a:t>”</a:t>
            </a:r>
            <a:r>
              <a:rPr lang="en-US" sz="1800" dirty="0">
                <a:latin typeface="Eurostile" panose="020B0504020202050204" pitchFamily="34" charset="77"/>
                <a:cs typeface="Arial"/>
              </a:rPr>
              <a:t>, ASCII characters only</a:t>
            </a:r>
          </a:p>
        </p:txBody>
      </p:sp>
      <p:sp>
        <p:nvSpPr>
          <p:cNvPr id="63493" name="Rectangle 5"/>
          <p:cNvSpPr>
            <a:spLocks noChangeArrowheads="1"/>
          </p:cNvSpPr>
          <p:nvPr/>
        </p:nvSpPr>
        <p:spPr bwMode="auto">
          <a:xfrm>
            <a:off x="5005263" y="1887116"/>
            <a:ext cx="28321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dirty="0">
                <a:solidFill>
                  <a:srgbClr val="000000"/>
                </a:solidFill>
                <a:latin typeface="Arial"/>
                <a:cs typeface="Arial"/>
              </a:rPr>
              <a:t>header</a:t>
            </a:r>
          </a:p>
        </p:txBody>
      </p:sp>
      <p:sp>
        <p:nvSpPr>
          <p:cNvPr id="63495" name="Rectangle 7"/>
          <p:cNvSpPr>
            <a:spLocks noChangeArrowheads="1"/>
          </p:cNvSpPr>
          <p:nvPr/>
        </p:nvSpPr>
        <p:spPr bwMode="auto">
          <a:xfrm>
            <a:off x="5005263" y="2699916"/>
            <a:ext cx="2832100" cy="17399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dirty="0">
                <a:solidFill>
                  <a:schemeClr val="bg1"/>
                </a:solidFill>
                <a:latin typeface="Arial"/>
                <a:cs typeface="Arial"/>
              </a:rPr>
              <a:t>body</a:t>
            </a:r>
          </a:p>
        </p:txBody>
      </p:sp>
      <p:sp>
        <p:nvSpPr>
          <p:cNvPr id="63497" name="Rectangle 9"/>
          <p:cNvSpPr>
            <a:spLocks noChangeArrowheads="1"/>
          </p:cNvSpPr>
          <p:nvPr/>
        </p:nvSpPr>
        <p:spPr bwMode="auto">
          <a:xfrm>
            <a:off x="4802063" y="1772816"/>
            <a:ext cx="3238500" cy="30734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Arial"/>
              <a:cs typeface="Arial"/>
            </a:endParaRPr>
          </a:p>
        </p:txBody>
      </p:sp>
      <p:sp>
        <p:nvSpPr>
          <p:cNvPr id="63498" name="Line 10"/>
          <p:cNvSpPr>
            <a:spLocks noChangeShapeType="1"/>
          </p:cNvSpPr>
          <p:nvPr/>
        </p:nvSpPr>
        <p:spPr bwMode="auto">
          <a:xfrm flipV="1">
            <a:off x="3131840" y="2153816"/>
            <a:ext cx="1822623" cy="33908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Arial"/>
              <a:cs typeface="Arial"/>
            </a:endParaRPr>
          </a:p>
        </p:txBody>
      </p:sp>
      <p:sp>
        <p:nvSpPr>
          <p:cNvPr id="63499" name="Line 11"/>
          <p:cNvSpPr>
            <a:spLocks noChangeShapeType="1"/>
          </p:cNvSpPr>
          <p:nvPr/>
        </p:nvSpPr>
        <p:spPr bwMode="auto">
          <a:xfrm flipV="1">
            <a:off x="3203847" y="3322216"/>
            <a:ext cx="1737915" cy="1042888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Arial"/>
              <a:cs typeface="Arial"/>
            </a:endParaRPr>
          </a:p>
        </p:txBody>
      </p:sp>
      <p:sp>
        <p:nvSpPr>
          <p:cNvPr id="63501" name="Text Box 13"/>
          <p:cNvSpPr txBox="1">
            <a:spLocks noChangeArrowheads="1"/>
          </p:cNvSpPr>
          <p:nvPr/>
        </p:nvSpPr>
        <p:spPr bwMode="auto">
          <a:xfrm>
            <a:off x="8159626" y="2107779"/>
            <a:ext cx="804862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>
                <a:latin typeface="Arial"/>
                <a:cs typeface="Arial"/>
              </a:rPr>
              <a:t>blank</a:t>
            </a:r>
          </a:p>
          <a:p>
            <a:r>
              <a:rPr lang="en-US" sz="2000">
                <a:latin typeface="Arial"/>
                <a:cs typeface="Arial"/>
              </a:rPr>
              <a:t>line</a:t>
            </a:r>
          </a:p>
        </p:txBody>
      </p:sp>
      <p:sp>
        <p:nvSpPr>
          <p:cNvPr id="63502" name="Line 14"/>
          <p:cNvSpPr>
            <a:spLocks noChangeShapeType="1"/>
          </p:cNvSpPr>
          <p:nvPr/>
        </p:nvSpPr>
        <p:spPr bwMode="auto">
          <a:xfrm flipH="1">
            <a:off x="7278563" y="2547516"/>
            <a:ext cx="965200" cy="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426606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8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>
                <a:latin typeface="Eurostile" panose="020B0504020202050204" pitchFamily="34" charset="77"/>
                <a:cs typeface="Arial"/>
              </a:rPr>
              <a:t>Message format: multimedia extensions</a:t>
            </a:r>
            <a:endParaRPr lang="en-US" dirty="0">
              <a:latin typeface="Eurostile" panose="020B0504020202050204" pitchFamily="34" charset="77"/>
              <a:cs typeface="Arial"/>
            </a:endParaRPr>
          </a:p>
        </p:txBody>
      </p:sp>
      <p:sp>
        <p:nvSpPr>
          <p:cNvPr id="64519" name="Rectangle 7"/>
          <p:cNvSpPr>
            <a:spLocks noGrp="1" noChangeArrowheads="1"/>
          </p:cNvSpPr>
          <p:nvPr>
            <p:ph idx="1"/>
          </p:nvPr>
        </p:nvSpPr>
        <p:spPr>
          <a:xfrm>
            <a:off x="0" y="866775"/>
            <a:ext cx="9144000" cy="1410097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>
                <a:latin typeface="Eurostile" panose="020B0504020202050204" pitchFamily="34" charset="77"/>
                <a:cs typeface="Arial"/>
              </a:rPr>
              <a:t>MIME: multipurpose Internet mail extension</a:t>
            </a:r>
          </a:p>
          <a:p>
            <a:pPr marL="0" indent="0">
              <a:buNone/>
            </a:pPr>
            <a:endParaRPr lang="en-US" sz="2400" dirty="0">
              <a:latin typeface="Eurostile" panose="020B0504020202050204" pitchFamily="34" charset="77"/>
              <a:cs typeface="Arial"/>
            </a:endParaRPr>
          </a:p>
          <a:p>
            <a:pPr marL="0" indent="0">
              <a:buNone/>
            </a:pPr>
            <a:r>
              <a:rPr lang="en-US" sz="2400" dirty="0">
                <a:latin typeface="Eurostile" panose="020B0504020202050204" pitchFamily="34" charset="77"/>
                <a:cs typeface="Arial"/>
              </a:rPr>
              <a:t>additional lines in </a:t>
            </a:r>
            <a:r>
              <a:rPr lang="en-US" sz="2400" dirty="0" err="1">
                <a:latin typeface="Eurostile" panose="020B0504020202050204" pitchFamily="34" charset="77"/>
                <a:cs typeface="Arial"/>
              </a:rPr>
              <a:t>msg</a:t>
            </a:r>
            <a:r>
              <a:rPr lang="en-US" sz="2400" dirty="0">
                <a:latin typeface="Eurostile" panose="020B0504020202050204" pitchFamily="34" charset="77"/>
                <a:cs typeface="Arial"/>
              </a:rPr>
              <a:t> header declare MIME content type</a:t>
            </a:r>
            <a:endParaRPr lang="en-US" dirty="0">
              <a:latin typeface="Eurostile" panose="020B0504020202050204" pitchFamily="34" charset="77"/>
              <a:cs typeface="Arial"/>
            </a:endParaRPr>
          </a:p>
        </p:txBody>
      </p:sp>
      <p:grpSp>
        <p:nvGrpSpPr>
          <p:cNvPr id="64522" name="Group 10"/>
          <p:cNvGrpSpPr>
            <a:grpSpLocks/>
          </p:cNvGrpSpPr>
          <p:nvPr/>
        </p:nvGrpSpPr>
        <p:grpSpPr bwMode="auto">
          <a:xfrm>
            <a:off x="3943350" y="2420888"/>
            <a:ext cx="5003800" cy="3113088"/>
            <a:chOff x="1424" y="1808"/>
            <a:chExt cx="3152" cy="2152"/>
          </a:xfrm>
        </p:grpSpPr>
        <p:sp>
          <p:nvSpPr>
            <p:cNvPr id="64517" name="Text Box 5"/>
            <p:cNvSpPr txBox="1">
              <a:spLocks noChangeArrowheads="1"/>
            </p:cNvSpPr>
            <p:nvPr/>
          </p:nvSpPr>
          <p:spPr bwMode="auto">
            <a:xfrm>
              <a:off x="1440" y="1808"/>
              <a:ext cx="3136" cy="21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l"/>
              <a:r>
                <a:rPr lang="en-US" sz="1800" b="1" dirty="0">
                  <a:latin typeface="Courier"/>
                  <a:cs typeface="Courier"/>
                </a:rPr>
                <a:t>From: </a:t>
              </a:r>
              <a:r>
                <a:rPr lang="en-US" sz="1800" b="1" dirty="0" err="1">
                  <a:latin typeface="Courier"/>
                  <a:cs typeface="Courier"/>
                </a:rPr>
                <a:t>alice@crepes.fr</a:t>
              </a:r>
              <a:r>
                <a:rPr lang="en-US" sz="1800" b="1" dirty="0">
                  <a:latin typeface="Courier"/>
                  <a:cs typeface="Courier"/>
                </a:rPr>
                <a:t> </a:t>
              </a:r>
            </a:p>
            <a:p>
              <a:pPr algn="l"/>
              <a:r>
                <a:rPr lang="en-US" sz="1800" b="1" dirty="0">
                  <a:latin typeface="Courier"/>
                  <a:cs typeface="Courier"/>
                </a:rPr>
                <a:t>To: </a:t>
              </a:r>
              <a:r>
                <a:rPr lang="en-US" sz="1800" b="1" dirty="0" err="1">
                  <a:latin typeface="Courier"/>
                  <a:cs typeface="Courier"/>
                </a:rPr>
                <a:t>bob@hamburger.edu</a:t>
              </a:r>
              <a:r>
                <a:rPr lang="en-US" sz="1800" b="1" dirty="0">
                  <a:latin typeface="Courier"/>
                  <a:cs typeface="Courier"/>
                </a:rPr>
                <a:t> </a:t>
              </a:r>
            </a:p>
            <a:p>
              <a:pPr algn="l"/>
              <a:r>
                <a:rPr lang="en-US" sz="1800" b="1" dirty="0">
                  <a:latin typeface="Courier"/>
                  <a:cs typeface="Courier"/>
                </a:rPr>
                <a:t>Subject: Picture of yummy crepe. </a:t>
              </a:r>
            </a:p>
            <a:p>
              <a:pPr algn="l"/>
              <a:r>
                <a:rPr lang="en-US" sz="1800" b="1" dirty="0">
                  <a:latin typeface="Courier"/>
                  <a:cs typeface="Courier"/>
                </a:rPr>
                <a:t>MIME-Version: 1.0 </a:t>
              </a:r>
            </a:p>
            <a:p>
              <a:pPr algn="l"/>
              <a:r>
                <a:rPr lang="en-US" sz="1800" b="1" dirty="0">
                  <a:latin typeface="Courier"/>
                  <a:cs typeface="Courier"/>
                </a:rPr>
                <a:t>Content-Transfer-Encoding: base64 </a:t>
              </a:r>
            </a:p>
            <a:p>
              <a:pPr algn="l"/>
              <a:r>
                <a:rPr lang="en-US" sz="1800" b="1" dirty="0">
                  <a:latin typeface="Courier"/>
                  <a:cs typeface="Courier"/>
                </a:rPr>
                <a:t>Content-Type: image/jpeg </a:t>
              </a:r>
            </a:p>
            <a:p>
              <a:pPr algn="l"/>
              <a:endParaRPr lang="en-US" sz="1800" b="1" dirty="0">
                <a:latin typeface="Courier"/>
                <a:cs typeface="Courier"/>
              </a:endParaRPr>
            </a:p>
            <a:p>
              <a:pPr algn="l"/>
              <a:r>
                <a:rPr lang="en-US" sz="1800" b="1" dirty="0">
                  <a:latin typeface="Courier"/>
                  <a:cs typeface="Courier"/>
                </a:rPr>
                <a:t>base64 encoded data ..... </a:t>
              </a:r>
            </a:p>
            <a:p>
              <a:pPr algn="l"/>
              <a:r>
                <a:rPr lang="en-US" sz="1800" b="1" dirty="0">
                  <a:latin typeface="Courier"/>
                  <a:cs typeface="Courier"/>
                </a:rPr>
                <a:t>......................... </a:t>
              </a:r>
            </a:p>
            <a:p>
              <a:pPr algn="l"/>
              <a:r>
                <a:rPr lang="en-US" sz="1800" b="1" dirty="0">
                  <a:latin typeface="Courier"/>
                  <a:cs typeface="Courier"/>
                </a:rPr>
                <a:t>......base64 encoded data </a:t>
              </a:r>
            </a:p>
            <a:p>
              <a:pPr algn="l"/>
              <a:r>
                <a:rPr lang="en-US" sz="1800" b="1" dirty="0">
                  <a:latin typeface="Courier"/>
                  <a:cs typeface="Courier"/>
                </a:rPr>
                <a:t> </a:t>
              </a:r>
            </a:p>
          </p:txBody>
        </p:sp>
        <p:sp>
          <p:nvSpPr>
            <p:cNvPr id="64521" name="Rectangle 9"/>
            <p:cNvSpPr>
              <a:spLocks noChangeArrowheads="1"/>
            </p:cNvSpPr>
            <p:nvPr/>
          </p:nvSpPr>
          <p:spPr bwMode="auto">
            <a:xfrm>
              <a:off x="1424" y="1808"/>
              <a:ext cx="2984" cy="2024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Arial"/>
                <a:cs typeface="Arial"/>
              </a:endParaRPr>
            </a:p>
          </p:txBody>
        </p:sp>
      </p:grpSp>
      <p:sp>
        <p:nvSpPr>
          <p:cNvPr id="64523" name="Text Box 11"/>
          <p:cNvSpPr txBox="1">
            <a:spLocks noChangeArrowheads="1"/>
          </p:cNvSpPr>
          <p:nvPr/>
        </p:nvSpPr>
        <p:spPr bwMode="auto">
          <a:xfrm>
            <a:off x="252370" y="3917901"/>
            <a:ext cx="2687680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/>
            <a:r>
              <a:rPr lang="en-US" sz="2000" dirty="0">
                <a:latin typeface="Eurostile" panose="020B0504020202050204" pitchFamily="34" charset="77"/>
                <a:cs typeface="Arial"/>
              </a:rPr>
              <a:t>multimedia data</a:t>
            </a:r>
          </a:p>
          <a:p>
            <a:pPr algn="r"/>
            <a:r>
              <a:rPr lang="en-US" sz="2000" dirty="0">
                <a:latin typeface="Eurostile" panose="020B0504020202050204" pitchFamily="34" charset="77"/>
                <a:cs typeface="Arial"/>
              </a:rPr>
              <a:t>type, subtype, </a:t>
            </a:r>
          </a:p>
          <a:p>
            <a:pPr algn="r"/>
            <a:r>
              <a:rPr lang="en-US" sz="2000" dirty="0">
                <a:latin typeface="Eurostile" panose="020B0504020202050204" pitchFamily="34" charset="77"/>
                <a:cs typeface="Arial"/>
              </a:rPr>
              <a:t>parameter declaration</a:t>
            </a:r>
            <a:endParaRPr lang="en-US" dirty="0">
              <a:latin typeface="Eurostile" panose="020B0504020202050204" pitchFamily="34" charset="77"/>
              <a:cs typeface="Arial"/>
            </a:endParaRPr>
          </a:p>
        </p:txBody>
      </p:sp>
      <p:sp>
        <p:nvSpPr>
          <p:cNvPr id="64524" name="Text Box 12"/>
          <p:cNvSpPr txBox="1">
            <a:spLocks noChangeArrowheads="1"/>
          </p:cNvSpPr>
          <p:nvPr/>
        </p:nvSpPr>
        <p:spPr bwMode="auto">
          <a:xfrm>
            <a:off x="1063560" y="3130501"/>
            <a:ext cx="1779653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/>
            <a:r>
              <a:rPr lang="en-US" sz="2000" dirty="0">
                <a:latin typeface="Eurostile" panose="020B0504020202050204" pitchFamily="34" charset="77"/>
                <a:cs typeface="Arial"/>
              </a:rPr>
              <a:t>method used</a:t>
            </a:r>
          </a:p>
          <a:p>
            <a:pPr algn="r"/>
            <a:r>
              <a:rPr lang="en-US" sz="2000" dirty="0">
                <a:latin typeface="Eurostile" panose="020B0504020202050204" pitchFamily="34" charset="77"/>
                <a:cs typeface="Arial"/>
              </a:rPr>
              <a:t>to encode data</a:t>
            </a:r>
            <a:endParaRPr lang="en-US" dirty="0">
              <a:latin typeface="Eurostile" panose="020B0504020202050204" pitchFamily="34" charset="77"/>
              <a:cs typeface="Arial"/>
            </a:endParaRPr>
          </a:p>
        </p:txBody>
      </p:sp>
      <p:sp>
        <p:nvSpPr>
          <p:cNvPr id="64525" name="Text Box 13"/>
          <p:cNvSpPr txBox="1">
            <a:spLocks noChangeArrowheads="1"/>
          </p:cNvSpPr>
          <p:nvPr/>
        </p:nvSpPr>
        <p:spPr bwMode="auto">
          <a:xfrm>
            <a:off x="973138" y="2571701"/>
            <a:ext cx="1635384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 dirty="0">
                <a:latin typeface="Eurostile" panose="020B0504020202050204" pitchFamily="34" charset="77"/>
                <a:cs typeface="Arial"/>
              </a:rPr>
              <a:t>MIME version</a:t>
            </a:r>
            <a:endParaRPr lang="en-US" dirty="0">
              <a:latin typeface="Eurostile" panose="020B0504020202050204" pitchFamily="34" charset="77"/>
              <a:cs typeface="Arial"/>
            </a:endParaRPr>
          </a:p>
        </p:txBody>
      </p:sp>
      <p:sp>
        <p:nvSpPr>
          <p:cNvPr id="64526" name="Text Box 14"/>
          <p:cNvSpPr txBox="1">
            <a:spLocks noChangeArrowheads="1"/>
          </p:cNvSpPr>
          <p:nvPr/>
        </p:nvSpPr>
        <p:spPr bwMode="auto">
          <a:xfrm>
            <a:off x="1106488" y="5099001"/>
            <a:ext cx="1633781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>
                <a:latin typeface="Eurostile" panose="020B0504020202050204" pitchFamily="34" charset="77"/>
                <a:cs typeface="Arial"/>
              </a:rPr>
              <a:t>encoded data</a:t>
            </a:r>
            <a:endParaRPr lang="en-US">
              <a:latin typeface="Eurostile" panose="020B0504020202050204" pitchFamily="34" charset="77"/>
              <a:cs typeface="Arial"/>
            </a:endParaRPr>
          </a:p>
        </p:txBody>
      </p:sp>
      <p:sp>
        <p:nvSpPr>
          <p:cNvPr id="64527" name="Line 15"/>
          <p:cNvSpPr>
            <a:spLocks noChangeShapeType="1"/>
          </p:cNvSpPr>
          <p:nvPr/>
        </p:nvSpPr>
        <p:spPr bwMode="auto">
          <a:xfrm>
            <a:off x="2857500" y="2846338"/>
            <a:ext cx="1155700" cy="546100"/>
          </a:xfrm>
          <a:prstGeom prst="line">
            <a:avLst/>
          </a:prstGeom>
          <a:noFill/>
          <a:ln w="28575" cmpd="sng">
            <a:solidFill>
              <a:srgbClr val="FF66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Arial"/>
              <a:cs typeface="Arial"/>
            </a:endParaRPr>
          </a:p>
        </p:txBody>
      </p:sp>
      <p:sp>
        <p:nvSpPr>
          <p:cNvPr id="64528" name="Line 16"/>
          <p:cNvSpPr>
            <a:spLocks noChangeShapeType="1"/>
          </p:cNvSpPr>
          <p:nvPr/>
        </p:nvSpPr>
        <p:spPr bwMode="auto">
          <a:xfrm>
            <a:off x="2832100" y="3481338"/>
            <a:ext cx="1181100" cy="190500"/>
          </a:xfrm>
          <a:prstGeom prst="line">
            <a:avLst/>
          </a:prstGeom>
          <a:noFill/>
          <a:ln w="28575" cmpd="sng">
            <a:solidFill>
              <a:srgbClr val="FF66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Arial"/>
              <a:cs typeface="Arial"/>
            </a:endParaRPr>
          </a:p>
        </p:txBody>
      </p:sp>
      <p:sp>
        <p:nvSpPr>
          <p:cNvPr id="64529" name="Line 17"/>
          <p:cNvSpPr>
            <a:spLocks noChangeShapeType="1"/>
          </p:cNvSpPr>
          <p:nvPr/>
        </p:nvSpPr>
        <p:spPr bwMode="auto">
          <a:xfrm flipV="1">
            <a:off x="2806700" y="3989338"/>
            <a:ext cx="1244600" cy="355600"/>
          </a:xfrm>
          <a:prstGeom prst="line">
            <a:avLst/>
          </a:prstGeom>
          <a:noFill/>
          <a:ln w="28575" cmpd="sng">
            <a:solidFill>
              <a:srgbClr val="FF66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Arial"/>
              <a:cs typeface="Arial"/>
            </a:endParaRPr>
          </a:p>
        </p:txBody>
      </p:sp>
      <p:sp>
        <p:nvSpPr>
          <p:cNvPr id="64530" name="Line 18"/>
          <p:cNvSpPr>
            <a:spLocks noChangeShapeType="1"/>
          </p:cNvSpPr>
          <p:nvPr/>
        </p:nvSpPr>
        <p:spPr bwMode="auto">
          <a:xfrm flipV="1">
            <a:off x="2844800" y="4738638"/>
            <a:ext cx="1003300" cy="508000"/>
          </a:xfrm>
          <a:prstGeom prst="line">
            <a:avLst/>
          </a:prstGeom>
          <a:noFill/>
          <a:ln w="28575" cmpd="sng">
            <a:solidFill>
              <a:srgbClr val="FF66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Arial"/>
              <a:cs typeface="Arial"/>
            </a:endParaRPr>
          </a:p>
        </p:txBody>
      </p:sp>
      <p:sp>
        <p:nvSpPr>
          <p:cNvPr id="64531" name="Freeform 19"/>
          <p:cNvSpPr>
            <a:spLocks/>
          </p:cNvSpPr>
          <p:nvPr/>
        </p:nvSpPr>
        <p:spPr bwMode="auto">
          <a:xfrm>
            <a:off x="3871913" y="4379863"/>
            <a:ext cx="309562" cy="881063"/>
          </a:xfrm>
          <a:custGeom>
            <a:avLst/>
            <a:gdLst>
              <a:gd name="T0" fmla="*/ 159 w 195"/>
              <a:gd name="T1" fmla="*/ 3 h 555"/>
              <a:gd name="T2" fmla="*/ 0 w 195"/>
              <a:gd name="T3" fmla="*/ 0 h 555"/>
              <a:gd name="T4" fmla="*/ 0 w 195"/>
              <a:gd name="T5" fmla="*/ 555 h 555"/>
              <a:gd name="T6" fmla="*/ 195 w 195"/>
              <a:gd name="T7" fmla="*/ 552 h 5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95" h="555">
                <a:moveTo>
                  <a:pt x="159" y="3"/>
                </a:moveTo>
                <a:lnTo>
                  <a:pt x="0" y="0"/>
                </a:lnTo>
                <a:lnTo>
                  <a:pt x="0" y="555"/>
                </a:lnTo>
                <a:lnTo>
                  <a:pt x="195" y="552"/>
                </a:lnTo>
              </a:path>
            </a:pathLst>
          </a:custGeom>
          <a:noFill/>
          <a:ln w="28575" cap="flat" cmpd="sng">
            <a:solidFill>
              <a:srgbClr val="FF6600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Arial"/>
              <a:cs typeface="Arial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414992" y="5589240"/>
            <a:ext cx="3621504" cy="923330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txBody>
          <a:bodyPr wrap="none" rtlCol="0">
            <a:spAutoFit/>
          </a:bodyPr>
          <a:lstStyle/>
          <a:p>
            <a:r>
              <a:rPr lang="en-US" dirty="0">
                <a:latin typeface="Eurostile"/>
                <a:cs typeface="Eurostile"/>
              </a:rPr>
              <a:t>“classical” mail may indicate:</a:t>
            </a:r>
          </a:p>
          <a:p>
            <a:r>
              <a:rPr lang="en-US" dirty="0">
                <a:latin typeface="Eurostile"/>
                <a:cs typeface="Eurostile"/>
              </a:rPr>
              <a:t>Content-type: text/</a:t>
            </a:r>
            <a:r>
              <a:rPr lang="en-US" dirty="0" err="1">
                <a:latin typeface="Eurostile"/>
                <a:cs typeface="Eurostile"/>
              </a:rPr>
              <a:t>ascii</a:t>
            </a:r>
            <a:endParaRPr lang="en-US" dirty="0">
              <a:latin typeface="Eurostile"/>
              <a:cs typeface="Eurostile"/>
            </a:endParaRPr>
          </a:p>
          <a:p>
            <a:r>
              <a:rPr lang="en-US" dirty="0">
                <a:latin typeface="Eurostile"/>
                <a:cs typeface="Eurostile"/>
              </a:rPr>
              <a:t>but 7-bit ASCII text is still the default</a:t>
            </a:r>
          </a:p>
        </p:txBody>
      </p:sp>
    </p:spTree>
    <p:extLst>
      <p:ext uri="{BB962C8B-B14F-4D97-AF65-F5344CB8AC3E}">
        <p14:creationId xmlns:p14="http://schemas.microsoft.com/office/powerpoint/2010/main" val="394681253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>
                <a:latin typeface="Eurostile" panose="020B0504020202050204" pitchFamily="34" charset="77"/>
                <a:cs typeface="Arial"/>
              </a:rPr>
              <a:t>MIME types</a:t>
            </a:r>
          </a:p>
        </p:txBody>
      </p:sp>
      <p:sp>
        <p:nvSpPr>
          <p:cNvPr id="65539" name="Rectangle 3"/>
          <p:cNvSpPr>
            <a:spLocks noGrp="1" noChangeArrowheads="1"/>
          </p:cNvSpPr>
          <p:nvPr>
            <p:ph idx="1"/>
          </p:nvPr>
        </p:nvSpPr>
        <p:spPr>
          <a:xfrm>
            <a:off x="0" y="866775"/>
            <a:ext cx="9144000" cy="618009"/>
          </a:xfrm>
        </p:spPr>
        <p:txBody>
          <a:bodyPr/>
          <a:lstStyle/>
          <a:p>
            <a:pPr>
              <a:buFont typeface="ZapfDingbats" charset="0"/>
              <a:buNone/>
            </a:pPr>
            <a:r>
              <a:rPr lang="en-US" sz="2400" b="1" dirty="0">
                <a:latin typeface="Courier"/>
                <a:cs typeface="Courier"/>
              </a:rPr>
              <a:t>Content-Type: type/subtype; parameters</a:t>
            </a:r>
          </a:p>
          <a:p>
            <a:pPr>
              <a:buFont typeface="ZapfDingbats" charset="0"/>
              <a:buNone/>
            </a:pPr>
            <a:endParaRPr lang="en-US" sz="2400" b="1" dirty="0">
              <a:latin typeface="Courier"/>
              <a:cs typeface="Courier"/>
            </a:endParaRPr>
          </a:p>
        </p:txBody>
      </p:sp>
      <p:sp>
        <p:nvSpPr>
          <p:cNvPr id="65540" name="Rectangle 4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932040" y="1628800"/>
            <a:ext cx="3771900" cy="4114800"/>
          </a:xfrm>
        </p:spPr>
        <p:txBody>
          <a:bodyPr/>
          <a:lstStyle/>
          <a:p>
            <a:pPr>
              <a:buFont typeface="ZapfDingbats" charset="0"/>
              <a:buNone/>
            </a:pPr>
            <a:r>
              <a:rPr lang="en-US" sz="2400" dirty="0">
                <a:solidFill>
                  <a:srgbClr val="000000"/>
                </a:solidFill>
                <a:latin typeface="Eurostile" panose="020B0504020202050204" pitchFamily="34" charset="77"/>
                <a:cs typeface="Arial"/>
              </a:rPr>
              <a:t>Video</a:t>
            </a:r>
          </a:p>
          <a:p>
            <a:r>
              <a:rPr lang="en-US" sz="2000" dirty="0">
                <a:solidFill>
                  <a:srgbClr val="000000"/>
                </a:solidFill>
                <a:latin typeface="Eurostile" panose="020B0504020202050204" pitchFamily="34" charset="77"/>
                <a:cs typeface="Arial"/>
              </a:rPr>
              <a:t>example subtypes: </a:t>
            </a:r>
            <a:r>
              <a:rPr lang="en-US" sz="2000" b="1" dirty="0">
                <a:solidFill>
                  <a:srgbClr val="000000"/>
                </a:solidFill>
                <a:latin typeface="Eurostile" panose="020B0504020202050204" pitchFamily="34" charset="77"/>
                <a:cs typeface="Arial"/>
              </a:rPr>
              <a:t>mpeg, </a:t>
            </a:r>
            <a:r>
              <a:rPr lang="en-US" sz="2000" b="1" dirty="0" err="1">
                <a:solidFill>
                  <a:srgbClr val="000000"/>
                </a:solidFill>
                <a:latin typeface="Eurostile" panose="020B0504020202050204" pitchFamily="34" charset="77"/>
                <a:cs typeface="Arial"/>
              </a:rPr>
              <a:t>quicktime</a:t>
            </a:r>
            <a:endParaRPr lang="en-US" sz="2400" b="1" dirty="0">
              <a:solidFill>
                <a:srgbClr val="000000"/>
              </a:solidFill>
              <a:latin typeface="Eurostile" panose="020B0504020202050204" pitchFamily="34" charset="77"/>
              <a:cs typeface="Arial"/>
            </a:endParaRPr>
          </a:p>
          <a:p>
            <a:endParaRPr lang="en-US" sz="2400" dirty="0">
              <a:solidFill>
                <a:srgbClr val="000000"/>
              </a:solidFill>
              <a:latin typeface="Eurostile" panose="020B0504020202050204" pitchFamily="34" charset="77"/>
              <a:cs typeface="Arial"/>
            </a:endParaRPr>
          </a:p>
          <a:p>
            <a:pPr>
              <a:buFont typeface="ZapfDingbats" charset="0"/>
              <a:buNone/>
            </a:pPr>
            <a:r>
              <a:rPr lang="en-US" sz="2400" dirty="0">
                <a:solidFill>
                  <a:srgbClr val="000000"/>
                </a:solidFill>
                <a:latin typeface="Eurostile" panose="020B0504020202050204" pitchFamily="34" charset="77"/>
                <a:cs typeface="Arial"/>
              </a:rPr>
              <a:t>Application</a:t>
            </a:r>
          </a:p>
          <a:p>
            <a:r>
              <a:rPr lang="en-US" sz="2000" dirty="0">
                <a:solidFill>
                  <a:srgbClr val="000000"/>
                </a:solidFill>
                <a:latin typeface="Eurostile" panose="020B0504020202050204" pitchFamily="34" charset="77"/>
                <a:cs typeface="Arial"/>
              </a:rPr>
              <a:t>other data that must be processed by reader before </a:t>
            </a:r>
            <a:r>
              <a:rPr lang="ja-JP" altLang="en-US" sz="2000" dirty="0">
                <a:solidFill>
                  <a:srgbClr val="000000"/>
                </a:solidFill>
                <a:latin typeface="Eurostile" panose="020B0504020202050204" pitchFamily="34" charset="77"/>
                <a:cs typeface="Arial"/>
              </a:rPr>
              <a:t>“</a:t>
            </a:r>
            <a:r>
              <a:rPr lang="en-US" sz="2000" dirty="0">
                <a:solidFill>
                  <a:srgbClr val="000000"/>
                </a:solidFill>
                <a:latin typeface="Eurostile" panose="020B0504020202050204" pitchFamily="34" charset="77"/>
                <a:cs typeface="Arial"/>
              </a:rPr>
              <a:t>viewable</a:t>
            </a:r>
            <a:r>
              <a:rPr lang="ja-JP" altLang="en-US" sz="2000" dirty="0">
                <a:solidFill>
                  <a:srgbClr val="000000"/>
                </a:solidFill>
                <a:latin typeface="Eurostile" panose="020B0504020202050204" pitchFamily="34" charset="77"/>
                <a:cs typeface="Arial"/>
              </a:rPr>
              <a:t>”</a:t>
            </a:r>
            <a:endParaRPr lang="en-US" sz="2000" dirty="0">
              <a:solidFill>
                <a:srgbClr val="000000"/>
              </a:solidFill>
              <a:latin typeface="Eurostile" panose="020B0504020202050204" pitchFamily="34" charset="77"/>
              <a:cs typeface="Arial"/>
            </a:endParaRPr>
          </a:p>
          <a:p>
            <a:r>
              <a:rPr lang="en-US" sz="2000" dirty="0">
                <a:solidFill>
                  <a:srgbClr val="000000"/>
                </a:solidFill>
                <a:latin typeface="Eurostile" panose="020B0504020202050204" pitchFamily="34" charset="77"/>
                <a:cs typeface="Arial"/>
              </a:rPr>
              <a:t>example subtypes: </a:t>
            </a:r>
            <a:r>
              <a:rPr lang="en-US" sz="2000" b="1" dirty="0" err="1">
                <a:solidFill>
                  <a:srgbClr val="000000"/>
                </a:solidFill>
                <a:latin typeface="Eurostile" panose="020B0504020202050204" pitchFamily="34" charset="77"/>
                <a:cs typeface="Arial"/>
              </a:rPr>
              <a:t>msword</a:t>
            </a:r>
            <a:r>
              <a:rPr lang="en-US" sz="2000" b="1" dirty="0">
                <a:solidFill>
                  <a:srgbClr val="000000"/>
                </a:solidFill>
                <a:latin typeface="Eurostile" panose="020B0504020202050204" pitchFamily="34" charset="77"/>
                <a:cs typeface="Arial"/>
              </a:rPr>
              <a:t>, octet-stream </a:t>
            </a:r>
          </a:p>
        </p:txBody>
      </p:sp>
      <p:sp>
        <p:nvSpPr>
          <p:cNvPr id="5" name="Rectangle 4"/>
          <p:cNvSpPr txBox="1">
            <a:spLocks noChangeArrowheads="1"/>
          </p:cNvSpPr>
          <p:nvPr/>
        </p:nvSpPr>
        <p:spPr bwMode="auto">
          <a:xfrm>
            <a:off x="323528" y="1628800"/>
            <a:ext cx="37719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5400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SzPct val="120000"/>
              <a:buFont typeface="Wingdings" charset="2"/>
              <a:buChar char="§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Tahoma" charset="0"/>
              <a:buChar char="−"/>
              <a:defRPr sz="2400">
                <a:solidFill>
                  <a:schemeClr val="tx1"/>
                </a:solidFill>
                <a:latin typeface="+mn-lt"/>
                <a:ea typeface="ＭＳ Ｐゴシック" charset="-128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Char char="•"/>
              <a:defRPr sz="2000">
                <a:solidFill>
                  <a:schemeClr val="tx1"/>
                </a:solidFill>
                <a:latin typeface="+mn-lt"/>
                <a:ea typeface="ＭＳ Ｐゴシック" charset="-128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Wingdings" charset="2"/>
              <a:buChar char="§"/>
              <a:defRPr sz="1900">
                <a:solidFill>
                  <a:schemeClr val="tx1"/>
                </a:solidFill>
                <a:latin typeface="+mn-lt"/>
                <a:ea typeface="ＭＳ Ｐゴシック" charset="-128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pPr>
              <a:buFont typeface="ZapfDingbats" charset="0"/>
              <a:buNone/>
            </a:pPr>
            <a:r>
              <a:rPr lang="en-US" sz="2400" dirty="0">
                <a:solidFill>
                  <a:srgbClr val="000000"/>
                </a:solidFill>
                <a:latin typeface="Eurostile" panose="020B0504020202050204" pitchFamily="34" charset="77"/>
                <a:cs typeface="Arial"/>
              </a:rPr>
              <a:t>Text</a:t>
            </a:r>
            <a:endParaRPr lang="en-US" sz="2000" dirty="0">
              <a:solidFill>
                <a:srgbClr val="000000"/>
              </a:solidFill>
              <a:latin typeface="Eurostile" panose="020B0504020202050204" pitchFamily="34" charset="77"/>
              <a:cs typeface="Arial"/>
            </a:endParaRPr>
          </a:p>
          <a:p>
            <a:r>
              <a:rPr lang="en-US" sz="2000" dirty="0">
                <a:solidFill>
                  <a:srgbClr val="000000"/>
                </a:solidFill>
                <a:latin typeface="Eurostile" panose="020B0504020202050204" pitchFamily="34" charset="77"/>
                <a:cs typeface="Arial"/>
              </a:rPr>
              <a:t>example subtypes: </a:t>
            </a:r>
            <a:r>
              <a:rPr lang="en-US" sz="2000" b="1" dirty="0">
                <a:solidFill>
                  <a:srgbClr val="000000"/>
                </a:solidFill>
                <a:latin typeface="Eurostile" panose="020B0504020202050204" pitchFamily="34" charset="77"/>
                <a:cs typeface="Arial"/>
              </a:rPr>
              <a:t>plain, html</a:t>
            </a:r>
          </a:p>
          <a:p>
            <a:endParaRPr lang="en-US" sz="2000" dirty="0">
              <a:solidFill>
                <a:srgbClr val="000000"/>
              </a:solidFill>
              <a:latin typeface="Eurostile" panose="020B0504020202050204" pitchFamily="34" charset="77"/>
              <a:cs typeface="Arial"/>
            </a:endParaRPr>
          </a:p>
          <a:p>
            <a:pPr>
              <a:buFont typeface="ZapfDingbats" charset="0"/>
              <a:buNone/>
            </a:pPr>
            <a:r>
              <a:rPr lang="en-US" sz="2400" dirty="0">
                <a:solidFill>
                  <a:srgbClr val="000000"/>
                </a:solidFill>
                <a:latin typeface="Eurostile" panose="020B0504020202050204" pitchFamily="34" charset="77"/>
                <a:cs typeface="Arial"/>
              </a:rPr>
              <a:t>Image</a:t>
            </a:r>
            <a:endParaRPr lang="en-US" sz="2000" dirty="0">
              <a:solidFill>
                <a:srgbClr val="000000"/>
              </a:solidFill>
              <a:latin typeface="Eurostile" panose="020B0504020202050204" pitchFamily="34" charset="77"/>
              <a:cs typeface="Arial"/>
            </a:endParaRPr>
          </a:p>
          <a:p>
            <a:r>
              <a:rPr lang="en-US" sz="2000" dirty="0">
                <a:solidFill>
                  <a:srgbClr val="000000"/>
                </a:solidFill>
                <a:latin typeface="Eurostile" panose="020B0504020202050204" pitchFamily="34" charset="77"/>
                <a:cs typeface="Arial"/>
              </a:rPr>
              <a:t>example subtypes: </a:t>
            </a:r>
            <a:r>
              <a:rPr lang="en-US" sz="2000" b="1" dirty="0">
                <a:solidFill>
                  <a:srgbClr val="000000"/>
                </a:solidFill>
                <a:latin typeface="Eurostile" panose="020B0504020202050204" pitchFamily="34" charset="77"/>
                <a:cs typeface="Arial"/>
              </a:rPr>
              <a:t>jpeg, gif</a:t>
            </a:r>
            <a:endParaRPr lang="en-US" sz="2000" dirty="0">
              <a:solidFill>
                <a:srgbClr val="000000"/>
              </a:solidFill>
              <a:latin typeface="Eurostile" panose="020B0504020202050204" pitchFamily="34" charset="77"/>
              <a:cs typeface="Arial"/>
            </a:endParaRPr>
          </a:p>
          <a:p>
            <a:endParaRPr lang="en-US" sz="2000" dirty="0">
              <a:solidFill>
                <a:srgbClr val="000000"/>
              </a:solidFill>
              <a:latin typeface="Eurostile" panose="020B0504020202050204" pitchFamily="34" charset="77"/>
              <a:cs typeface="Arial"/>
            </a:endParaRPr>
          </a:p>
          <a:p>
            <a:pPr>
              <a:buFont typeface="ZapfDingbats" charset="0"/>
              <a:buNone/>
            </a:pPr>
            <a:r>
              <a:rPr lang="en-US" sz="2400" dirty="0">
                <a:solidFill>
                  <a:srgbClr val="000000"/>
                </a:solidFill>
                <a:latin typeface="Eurostile" panose="020B0504020202050204" pitchFamily="34" charset="77"/>
                <a:cs typeface="Arial"/>
              </a:rPr>
              <a:t>Audio</a:t>
            </a:r>
            <a:endParaRPr lang="en-US" sz="2000" dirty="0">
              <a:solidFill>
                <a:srgbClr val="000000"/>
              </a:solidFill>
              <a:latin typeface="Eurostile" panose="020B0504020202050204" pitchFamily="34" charset="77"/>
              <a:cs typeface="Arial"/>
            </a:endParaRPr>
          </a:p>
          <a:p>
            <a:r>
              <a:rPr lang="en-US" sz="2000" dirty="0">
                <a:solidFill>
                  <a:srgbClr val="000000"/>
                </a:solidFill>
                <a:latin typeface="Eurostile" panose="020B0504020202050204" pitchFamily="34" charset="77"/>
                <a:cs typeface="Arial"/>
              </a:rPr>
              <a:t>example subtypes: </a:t>
            </a:r>
            <a:r>
              <a:rPr lang="en-US" sz="2000" b="1" dirty="0">
                <a:solidFill>
                  <a:srgbClr val="000000"/>
                </a:solidFill>
                <a:latin typeface="Eurostile" panose="020B0504020202050204" pitchFamily="34" charset="77"/>
                <a:cs typeface="Arial"/>
              </a:rPr>
              <a:t>basic</a:t>
            </a:r>
            <a:r>
              <a:rPr lang="en-US" sz="2000" dirty="0">
                <a:solidFill>
                  <a:srgbClr val="000000"/>
                </a:solidFill>
                <a:latin typeface="Eurostile" panose="020B0504020202050204" pitchFamily="34" charset="77"/>
                <a:cs typeface="Arial"/>
              </a:rPr>
              <a:t/>
            </a:r>
            <a:br>
              <a:rPr lang="en-US" sz="2000" dirty="0">
                <a:solidFill>
                  <a:srgbClr val="000000"/>
                </a:solidFill>
                <a:latin typeface="Eurostile" panose="020B0504020202050204" pitchFamily="34" charset="77"/>
                <a:cs typeface="Arial"/>
              </a:rPr>
            </a:br>
            <a:r>
              <a:rPr lang="en-US" sz="2000" dirty="0">
                <a:solidFill>
                  <a:srgbClr val="000000"/>
                </a:solidFill>
                <a:latin typeface="Eurostile" panose="020B0504020202050204" pitchFamily="34" charset="77"/>
                <a:cs typeface="Arial"/>
              </a:rPr>
              <a:t>(8-bit mu-law encoded),</a:t>
            </a:r>
            <a:br>
              <a:rPr lang="en-US" sz="2000" dirty="0">
                <a:solidFill>
                  <a:srgbClr val="000000"/>
                </a:solidFill>
                <a:latin typeface="Eurostile" panose="020B0504020202050204" pitchFamily="34" charset="77"/>
                <a:cs typeface="Arial"/>
              </a:rPr>
            </a:br>
            <a:r>
              <a:rPr lang="en-US" sz="2000" b="1" dirty="0">
                <a:solidFill>
                  <a:srgbClr val="000000"/>
                </a:solidFill>
                <a:latin typeface="Eurostile" panose="020B0504020202050204" pitchFamily="34" charset="77"/>
                <a:cs typeface="Arial"/>
              </a:rPr>
              <a:t>32kadpcm </a:t>
            </a:r>
            <a:r>
              <a:rPr lang="en-US" sz="2000" dirty="0">
                <a:solidFill>
                  <a:srgbClr val="000000"/>
                </a:solidFill>
                <a:latin typeface="Eurostile" panose="020B0504020202050204" pitchFamily="34" charset="77"/>
                <a:cs typeface="Arial"/>
              </a:rPr>
              <a:t>(32 kbps coding)</a:t>
            </a:r>
          </a:p>
        </p:txBody>
      </p:sp>
    </p:spTree>
    <p:extLst>
      <p:ext uri="{BB962C8B-B14F-4D97-AF65-F5344CB8AC3E}">
        <p14:creationId xmlns:p14="http://schemas.microsoft.com/office/powerpoint/2010/main" val="235341199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Multipart Type</a:t>
            </a:r>
            <a:endParaRPr lang="en-US" dirty="0"/>
          </a:p>
        </p:txBody>
      </p:sp>
      <p:sp>
        <p:nvSpPr>
          <p:cNvPr id="75781" name="Text Box 5"/>
          <p:cNvSpPr txBox="1">
            <a:spLocks noChangeArrowheads="1"/>
          </p:cNvSpPr>
          <p:nvPr/>
        </p:nvSpPr>
        <p:spPr bwMode="auto">
          <a:xfrm>
            <a:off x="467544" y="909091"/>
            <a:ext cx="7346950" cy="5256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en-US" sz="1600" b="1" dirty="0">
                <a:latin typeface="Courier New" charset="0"/>
              </a:rPr>
              <a:t>From: </a:t>
            </a:r>
            <a:r>
              <a:rPr lang="en-US" sz="1600" b="1" dirty="0" err="1">
                <a:latin typeface="Courier New" charset="0"/>
              </a:rPr>
              <a:t>alice@crepes.fr</a:t>
            </a:r>
            <a:r>
              <a:rPr lang="en-US" sz="1600" b="1" dirty="0">
                <a:latin typeface="Courier New" charset="0"/>
              </a:rPr>
              <a:t> </a:t>
            </a:r>
          </a:p>
          <a:p>
            <a:pPr algn="l"/>
            <a:r>
              <a:rPr lang="en-US" sz="1600" b="1" dirty="0">
                <a:latin typeface="Courier New" charset="0"/>
              </a:rPr>
              <a:t>To: </a:t>
            </a:r>
            <a:r>
              <a:rPr lang="en-US" sz="1600" b="1" dirty="0" err="1">
                <a:latin typeface="Courier New" charset="0"/>
              </a:rPr>
              <a:t>bob@hamburger.edu</a:t>
            </a:r>
            <a:r>
              <a:rPr lang="en-US" sz="1600" b="1" dirty="0">
                <a:latin typeface="Courier New" charset="0"/>
              </a:rPr>
              <a:t> </a:t>
            </a:r>
          </a:p>
          <a:p>
            <a:pPr algn="l"/>
            <a:r>
              <a:rPr lang="en-US" sz="1600" b="1" dirty="0">
                <a:latin typeface="Courier New" charset="0"/>
              </a:rPr>
              <a:t>Subject: Picture of yummy crepe. </a:t>
            </a:r>
          </a:p>
          <a:p>
            <a:pPr algn="l"/>
            <a:r>
              <a:rPr lang="en-US" sz="1600" b="1" dirty="0">
                <a:latin typeface="Courier New" charset="0"/>
              </a:rPr>
              <a:t>MIME-Version: 1.0 </a:t>
            </a:r>
          </a:p>
          <a:p>
            <a:pPr algn="l"/>
            <a:r>
              <a:rPr lang="en-US" sz="1600" b="1" dirty="0">
                <a:latin typeface="Courier New" charset="0"/>
              </a:rPr>
              <a:t>Content-Type: multipart/mixed; boundary=98766789</a:t>
            </a:r>
          </a:p>
          <a:p>
            <a:pPr algn="l"/>
            <a:r>
              <a:rPr lang="en-US" sz="1600" b="1" dirty="0">
                <a:latin typeface="Courier New" charset="0"/>
              </a:rPr>
              <a:t> </a:t>
            </a:r>
          </a:p>
          <a:p>
            <a:pPr algn="l"/>
            <a:r>
              <a:rPr lang="en-US" sz="1600" b="1" dirty="0">
                <a:latin typeface="Courier New" charset="0"/>
              </a:rPr>
              <a:t>--98766789</a:t>
            </a:r>
          </a:p>
          <a:p>
            <a:pPr algn="l"/>
            <a:r>
              <a:rPr lang="en-US" sz="1600" b="1" dirty="0">
                <a:latin typeface="Courier New" charset="0"/>
              </a:rPr>
              <a:t>Content-Transfer-Encoding: quoted-printable</a:t>
            </a:r>
          </a:p>
          <a:p>
            <a:pPr algn="l"/>
            <a:r>
              <a:rPr lang="en-US" sz="1600" b="1" dirty="0">
                <a:latin typeface="Courier New" charset="0"/>
              </a:rPr>
              <a:t>Content-Type: text/plain</a:t>
            </a:r>
          </a:p>
          <a:p>
            <a:pPr algn="l"/>
            <a:endParaRPr lang="en-US" sz="1600" b="1" dirty="0">
              <a:latin typeface="Courier New" charset="0"/>
            </a:endParaRPr>
          </a:p>
          <a:p>
            <a:pPr algn="l"/>
            <a:r>
              <a:rPr lang="en-US" sz="1600" b="1" dirty="0">
                <a:latin typeface="Courier New" charset="0"/>
              </a:rPr>
              <a:t>Dear Bob, </a:t>
            </a:r>
          </a:p>
          <a:p>
            <a:pPr algn="l"/>
            <a:r>
              <a:rPr lang="en-US" sz="1600" b="1" dirty="0">
                <a:latin typeface="Courier New" charset="0"/>
              </a:rPr>
              <a:t>Please find a picture of a crepe.</a:t>
            </a:r>
          </a:p>
          <a:p>
            <a:pPr algn="l"/>
            <a:r>
              <a:rPr lang="en-US" sz="1600" b="1" dirty="0">
                <a:latin typeface="Courier New" charset="0"/>
              </a:rPr>
              <a:t>--98766789</a:t>
            </a:r>
          </a:p>
          <a:p>
            <a:pPr algn="l"/>
            <a:r>
              <a:rPr lang="en-US" sz="1600" b="1" dirty="0">
                <a:latin typeface="Courier New" charset="0"/>
              </a:rPr>
              <a:t>Content-Transfer-Encoding: base64</a:t>
            </a:r>
          </a:p>
          <a:p>
            <a:pPr algn="l"/>
            <a:r>
              <a:rPr lang="en-US" sz="1600" b="1" dirty="0">
                <a:latin typeface="Courier New" charset="0"/>
              </a:rPr>
              <a:t>Content-Type: image/jpeg</a:t>
            </a:r>
          </a:p>
          <a:p>
            <a:pPr algn="l"/>
            <a:endParaRPr lang="en-US" sz="1600" b="1" dirty="0">
              <a:latin typeface="Courier New" charset="0"/>
            </a:endParaRPr>
          </a:p>
          <a:p>
            <a:pPr algn="l"/>
            <a:r>
              <a:rPr lang="en-US" sz="1600" b="1" dirty="0">
                <a:latin typeface="Courier New" charset="0"/>
              </a:rPr>
              <a:t>base64 encoded data ..... </a:t>
            </a:r>
          </a:p>
          <a:p>
            <a:pPr algn="l"/>
            <a:r>
              <a:rPr lang="en-US" sz="1600" b="1" dirty="0">
                <a:latin typeface="Courier New" charset="0"/>
              </a:rPr>
              <a:t>......................... </a:t>
            </a:r>
          </a:p>
          <a:p>
            <a:pPr algn="l"/>
            <a:r>
              <a:rPr lang="en-US" sz="1600" b="1" dirty="0">
                <a:latin typeface="Courier New" charset="0"/>
              </a:rPr>
              <a:t>......base64 encoded data </a:t>
            </a:r>
          </a:p>
          <a:p>
            <a:pPr algn="l"/>
            <a:r>
              <a:rPr lang="en-US" sz="1600" b="1" dirty="0">
                <a:latin typeface="Courier New" charset="0"/>
              </a:rPr>
              <a:t>--98766789--</a:t>
            </a:r>
          </a:p>
          <a:p>
            <a:pPr algn="l"/>
            <a:endParaRPr lang="en-US" sz="1800" b="1" dirty="0">
              <a:latin typeface="Courier New" charset="0"/>
            </a:endParaRPr>
          </a:p>
        </p:txBody>
      </p:sp>
      <p:sp>
        <p:nvSpPr>
          <p:cNvPr id="75792" name="Freeform 16"/>
          <p:cNvSpPr>
            <a:spLocks/>
          </p:cNvSpPr>
          <p:nvPr/>
        </p:nvSpPr>
        <p:spPr bwMode="auto">
          <a:xfrm>
            <a:off x="6444208" y="2636912"/>
            <a:ext cx="323850" cy="1174626"/>
          </a:xfrm>
          <a:custGeom>
            <a:avLst/>
            <a:gdLst>
              <a:gd name="T0" fmla="*/ 32 w 204"/>
              <a:gd name="T1" fmla="*/ 0 h 806"/>
              <a:gd name="T2" fmla="*/ 204 w 204"/>
              <a:gd name="T3" fmla="*/ 0 h 806"/>
              <a:gd name="T4" fmla="*/ 203 w 204"/>
              <a:gd name="T5" fmla="*/ 806 h 806"/>
              <a:gd name="T6" fmla="*/ 0 w 204"/>
              <a:gd name="T7" fmla="*/ 806 h 8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04" h="806">
                <a:moveTo>
                  <a:pt x="32" y="0"/>
                </a:moveTo>
                <a:lnTo>
                  <a:pt x="204" y="0"/>
                </a:lnTo>
                <a:lnTo>
                  <a:pt x="203" y="806"/>
                </a:lnTo>
                <a:lnTo>
                  <a:pt x="0" y="806"/>
                </a:lnTo>
              </a:path>
            </a:pathLst>
          </a:custGeom>
          <a:noFill/>
          <a:ln w="38100" cap="flat" cmpd="sng">
            <a:solidFill>
              <a:srgbClr val="FF6600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5793" name="Freeform 17"/>
          <p:cNvSpPr>
            <a:spLocks/>
          </p:cNvSpPr>
          <p:nvPr/>
        </p:nvSpPr>
        <p:spPr bwMode="auto">
          <a:xfrm>
            <a:off x="6444208" y="3933056"/>
            <a:ext cx="323850" cy="1600200"/>
          </a:xfrm>
          <a:custGeom>
            <a:avLst/>
            <a:gdLst>
              <a:gd name="T0" fmla="*/ 32 w 204"/>
              <a:gd name="T1" fmla="*/ 0 h 806"/>
              <a:gd name="T2" fmla="*/ 204 w 204"/>
              <a:gd name="T3" fmla="*/ 0 h 806"/>
              <a:gd name="T4" fmla="*/ 203 w 204"/>
              <a:gd name="T5" fmla="*/ 806 h 806"/>
              <a:gd name="T6" fmla="*/ 0 w 204"/>
              <a:gd name="T7" fmla="*/ 806 h 8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04" h="806">
                <a:moveTo>
                  <a:pt x="32" y="0"/>
                </a:moveTo>
                <a:lnTo>
                  <a:pt x="204" y="0"/>
                </a:lnTo>
                <a:lnTo>
                  <a:pt x="203" y="806"/>
                </a:lnTo>
                <a:lnTo>
                  <a:pt x="0" y="806"/>
                </a:lnTo>
              </a:path>
            </a:pathLst>
          </a:custGeom>
          <a:noFill/>
          <a:ln w="38100" cap="flat" cmpd="sng">
            <a:solidFill>
              <a:srgbClr val="FF6600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5794" name="Line 18"/>
          <p:cNvSpPr>
            <a:spLocks noChangeShapeType="1"/>
          </p:cNvSpPr>
          <p:nvPr/>
        </p:nvSpPr>
        <p:spPr bwMode="auto">
          <a:xfrm>
            <a:off x="2264594" y="2212429"/>
            <a:ext cx="4194175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" name="Freeform 16"/>
          <p:cNvSpPr>
            <a:spLocks/>
          </p:cNvSpPr>
          <p:nvPr/>
        </p:nvSpPr>
        <p:spPr bwMode="auto">
          <a:xfrm>
            <a:off x="6444208" y="908720"/>
            <a:ext cx="323850" cy="1390650"/>
          </a:xfrm>
          <a:custGeom>
            <a:avLst/>
            <a:gdLst>
              <a:gd name="T0" fmla="*/ 32 w 204"/>
              <a:gd name="T1" fmla="*/ 0 h 806"/>
              <a:gd name="T2" fmla="*/ 204 w 204"/>
              <a:gd name="T3" fmla="*/ 0 h 806"/>
              <a:gd name="T4" fmla="*/ 203 w 204"/>
              <a:gd name="T5" fmla="*/ 806 h 806"/>
              <a:gd name="T6" fmla="*/ 0 w 204"/>
              <a:gd name="T7" fmla="*/ 806 h 8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04" h="806">
                <a:moveTo>
                  <a:pt x="32" y="0"/>
                </a:moveTo>
                <a:lnTo>
                  <a:pt x="204" y="0"/>
                </a:lnTo>
                <a:lnTo>
                  <a:pt x="203" y="806"/>
                </a:lnTo>
                <a:lnTo>
                  <a:pt x="0" y="806"/>
                </a:lnTo>
              </a:path>
            </a:pathLst>
          </a:custGeom>
          <a:noFill/>
          <a:ln w="38100" cap="flat" cmpd="sng">
            <a:solidFill>
              <a:srgbClr val="FF6600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" name="Freeform 16"/>
          <p:cNvSpPr>
            <a:spLocks/>
          </p:cNvSpPr>
          <p:nvPr/>
        </p:nvSpPr>
        <p:spPr bwMode="auto">
          <a:xfrm>
            <a:off x="7524328" y="2348880"/>
            <a:ext cx="323850" cy="3528392"/>
          </a:xfrm>
          <a:custGeom>
            <a:avLst/>
            <a:gdLst>
              <a:gd name="T0" fmla="*/ 32 w 204"/>
              <a:gd name="T1" fmla="*/ 0 h 806"/>
              <a:gd name="T2" fmla="*/ 204 w 204"/>
              <a:gd name="T3" fmla="*/ 0 h 806"/>
              <a:gd name="T4" fmla="*/ 203 w 204"/>
              <a:gd name="T5" fmla="*/ 806 h 806"/>
              <a:gd name="T6" fmla="*/ 0 w 204"/>
              <a:gd name="T7" fmla="*/ 806 h 8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04" h="806">
                <a:moveTo>
                  <a:pt x="32" y="0"/>
                </a:moveTo>
                <a:lnTo>
                  <a:pt x="204" y="0"/>
                </a:lnTo>
                <a:lnTo>
                  <a:pt x="203" y="806"/>
                </a:lnTo>
                <a:lnTo>
                  <a:pt x="0" y="806"/>
                </a:lnTo>
              </a:path>
            </a:pathLst>
          </a:custGeom>
          <a:noFill/>
          <a:ln w="38100" cap="flat" cmpd="sng">
            <a:solidFill>
              <a:srgbClr val="FF6600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" name="TextBox 2"/>
          <p:cNvSpPr txBox="1"/>
          <p:nvPr/>
        </p:nvSpPr>
        <p:spPr>
          <a:xfrm rot="3972893">
            <a:off x="6557767" y="1328457"/>
            <a:ext cx="1505540" cy="369332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txBody>
          <a:bodyPr wrap="none" rtlCol="0">
            <a:spAutoFit/>
          </a:bodyPr>
          <a:lstStyle/>
          <a:p>
            <a:r>
              <a:rPr lang="en-US" dirty="0">
                <a:latin typeface="Eurostile"/>
                <a:cs typeface="Eurostile"/>
              </a:rPr>
              <a:t>SMTP header</a:t>
            </a:r>
          </a:p>
        </p:txBody>
      </p:sp>
      <p:sp>
        <p:nvSpPr>
          <p:cNvPr id="11" name="TextBox 10"/>
          <p:cNvSpPr txBox="1"/>
          <p:nvPr/>
        </p:nvSpPr>
        <p:spPr>
          <a:xfrm rot="3972893">
            <a:off x="7655812" y="3958037"/>
            <a:ext cx="1266806" cy="369332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txBody>
          <a:bodyPr wrap="none" rtlCol="0">
            <a:spAutoFit/>
          </a:bodyPr>
          <a:lstStyle/>
          <a:p>
            <a:r>
              <a:rPr lang="en-US" dirty="0">
                <a:latin typeface="Eurostile"/>
                <a:cs typeface="Eurostile"/>
              </a:rPr>
              <a:t>SMTP body</a:t>
            </a:r>
          </a:p>
        </p:txBody>
      </p:sp>
      <p:sp>
        <p:nvSpPr>
          <p:cNvPr id="12" name="TextBox 11"/>
          <p:cNvSpPr txBox="1"/>
          <p:nvPr/>
        </p:nvSpPr>
        <p:spPr>
          <a:xfrm rot="3972893">
            <a:off x="6531710" y="2987798"/>
            <a:ext cx="1479892" cy="369332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txBody>
          <a:bodyPr wrap="none" rtlCol="0">
            <a:spAutoFit/>
          </a:bodyPr>
          <a:lstStyle/>
          <a:p>
            <a:r>
              <a:rPr lang="en-US" dirty="0">
                <a:latin typeface="Eurostile"/>
                <a:cs typeface="Eurostile"/>
              </a:rPr>
              <a:t>MIME header</a:t>
            </a:r>
          </a:p>
        </p:txBody>
      </p:sp>
      <p:sp>
        <p:nvSpPr>
          <p:cNvPr id="13" name="TextBox 12"/>
          <p:cNvSpPr txBox="1"/>
          <p:nvPr/>
        </p:nvSpPr>
        <p:spPr>
          <a:xfrm rot="3972893">
            <a:off x="6600578" y="4538368"/>
            <a:ext cx="1249060" cy="369332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txBody>
          <a:bodyPr wrap="none" rtlCol="0">
            <a:spAutoFit/>
          </a:bodyPr>
          <a:lstStyle/>
          <a:p>
            <a:r>
              <a:rPr lang="en-US" dirty="0">
                <a:latin typeface="Eurostile"/>
                <a:cs typeface="Eurostile"/>
              </a:rPr>
              <a:t>MIME body</a:t>
            </a:r>
          </a:p>
        </p:txBody>
      </p:sp>
    </p:spTree>
    <p:extLst>
      <p:ext uri="{BB962C8B-B14F-4D97-AF65-F5344CB8AC3E}">
        <p14:creationId xmlns:p14="http://schemas.microsoft.com/office/powerpoint/2010/main" val="339245706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Eurostile" panose="020B0504020202050204" pitchFamily="34" charset="77"/>
                <a:cs typeface="Arial"/>
              </a:rPr>
              <a:t>Mail access protocols</a:t>
            </a:r>
          </a:p>
        </p:txBody>
      </p:sp>
      <p:sp>
        <p:nvSpPr>
          <p:cNvPr id="67587" name="Rectangle 3"/>
          <p:cNvSpPr>
            <a:spLocks noGrp="1" noChangeArrowheads="1"/>
          </p:cNvSpPr>
          <p:nvPr>
            <p:ph idx="1"/>
          </p:nvPr>
        </p:nvSpPr>
        <p:spPr>
          <a:xfrm>
            <a:off x="0" y="3284984"/>
            <a:ext cx="9144000" cy="3230116"/>
          </a:xfrm>
        </p:spPr>
        <p:txBody>
          <a:bodyPr/>
          <a:lstStyle/>
          <a:p>
            <a:r>
              <a:rPr lang="en-US" sz="2000" dirty="0">
                <a:latin typeface="Eurostile" panose="020B0504020202050204" pitchFamily="34" charset="77"/>
                <a:cs typeface="Arial"/>
              </a:rPr>
              <a:t>SMTP: delivery/storage to receiver</a:t>
            </a:r>
            <a:r>
              <a:rPr lang="ja-JP" altLang="en-US" sz="2000" dirty="0">
                <a:latin typeface="Eurostile" panose="020B0504020202050204" pitchFamily="34" charset="77"/>
                <a:cs typeface="Arial"/>
              </a:rPr>
              <a:t>’</a:t>
            </a:r>
            <a:r>
              <a:rPr lang="en-US" sz="2000" dirty="0">
                <a:latin typeface="Eurostile" panose="020B0504020202050204" pitchFamily="34" charset="77"/>
                <a:cs typeface="Arial"/>
              </a:rPr>
              <a:t>s server</a:t>
            </a:r>
          </a:p>
          <a:p>
            <a:r>
              <a:rPr lang="en-US" sz="2000" dirty="0">
                <a:latin typeface="Eurostile" panose="020B0504020202050204" pitchFamily="34" charset="77"/>
                <a:cs typeface="Arial"/>
              </a:rPr>
              <a:t>Mail access protocol: retrieval from server</a:t>
            </a:r>
          </a:p>
          <a:p>
            <a:pPr lvl="1"/>
            <a:r>
              <a:rPr lang="en-US" sz="2000" dirty="0">
                <a:latin typeface="Eurostile" panose="020B0504020202050204" pitchFamily="34" charset="77"/>
                <a:cs typeface="Arial"/>
              </a:rPr>
              <a:t>POP: Post Office Protocol</a:t>
            </a:r>
          </a:p>
          <a:p>
            <a:pPr lvl="2"/>
            <a:r>
              <a:rPr lang="en-US" dirty="0">
                <a:latin typeface="Eurostile" panose="020B0504020202050204" pitchFamily="34" charset="77"/>
                <a:cs typeface="Arial"/>
              </a:rPr>
              <a:t>authorization (agent &lt;==&gt; server) and download </a:t>
            </a:r>
          </a:p>
          <a:p>
            <a:pPr lvl="1"/>
            <a:r>
              <a:rPr lang="en-US" sz="2000" dirty="0">
                <a:latin typeface="Eurostile" panose="020B0504020202050204" pitchFamily="34" charset="77"/>
                <a:cs typeface="Arial"/>
              </a:rPr>
              <a:t>IMAP: Internet Mail Access Protocol   (</a:t>
            </a:r>
            <a:r>
              <a:rPr lang="en-US" sz="2000" i="1" dirty="0" err="1">
                <a:latin typeface="Eurostile" panose="020B0504020202050204" pitchFamily="34" charset="77"/>
                <a:cs typeface="Arial"/>
              </a:rPr>
              <a:t>Interim</a:t>
            </a:r>
            <a:r>
              <a:rPr lang="en-US" sz="2000" i="1" dirty="0" err="1">
                <a:latin typeface="Eurostile" panose="020B0504020202050204" pitchFamily="34" charset="77"/>
                <a:ea typeface="Wingdings"/>
                <a:cs typeface="Wingdings"/>
                <a:sym typeface="Wingdings"/>
              </a:rPr>
              <a:t></a:t>
            </a:r>
            <a:r>
              <a:rPr lang="en-US" sz="2000" i="1" dirty="0" err="1">
                <a:latin typeface="Eurostile" panose="020B0504020202050204" pitchFamily="34" charset="77"/>
                <a:cs typeface="Arial"/>
              </a:rPr>
              <a:t>Interactive</a:t>
            </a:r>
            <a:r>
              <a:rPr lang="en-US" sz="2000" i="1" dirty="0" err="1">
                <a:latin typeface="Eurostile" panose="020B0504020202050204" pitchFamily="34" charset="77"/>
                <a:ea typeface="Wingdings"/>
                <a:cs typeface="Wingdings"/>
                <a:sym typeface="Wingdings"/>
              </a:rPr>
              <a:t></a:t>
            </a:r>
            <a:r>
              <a:rPr lang="en-US" sz="2000" i="1" dirty="0" err="1">
                <a:latin typeface="Eurostile" panose="020B0504020202050204" pitchFamily="34" charset="77"/>
                <a:cs typeface="Arial"/>
              </a:rPr>
              <a:t>Internet</a:t>
            </a:r>
            <a:r>
              <a:rPr lang="en-US" sz="2000" dirty="0">
                <a:latin typeface="Eurostile" panose="020B0504020202050204" pitchFamily="34" charset="77"/>
                <a:cs typeface="Arial"/>
              </a:rPr>
              <a:t>)</a:t>
            </a:r>
          </a:p>
          <a:p>
            <a:pPr lvl="2"/>
            <a:r>
              <a:rPr lang="en-US" dirty="0">
                <a:latin typeface="Eurostile" panose="020B0504020202050204" pitchFamily="34" charset="77"/>
                <a:cs typeface="Arial"/>
              </a:rPr>
              <a:t>more features (more complex)</a:t>
            </a:r>
          </a:p>
          <a:p>
            <a:pPr lvl="2"/>
            <a:r>
              <a:rPr lang="en-US" dirty="0">
                <a:latin typeface="Eurostile" panose="020B0504020202050204" pitchFamily="34" charset="77"/>
                <a:cs typeface="Arial"/>
              </a:rPr>
              <a:t>manipulation of stored messages on server</a:t>
            </a:r>
          </a:p>
          <a:p>
            <a:pPr lvl="1"/>
            <a:r>
              <a:rPr lang="en-US" sz="2000" dirty="0">
                <a:latin typeface="Eurostile" panose="020B0504020202050204" pitchFamily="34" charset="77"/>
                <a:cs typeface="Arial"/>
              </a:rPr>
              <a:t>HTTP: web readers for Outlook, Google mail, etc.</a:t>
            </a:r>
            <a:endParaRPr lang="en-US" dirty="0">
              <a:latin typeface="Eurostile" panose="020B0504020202050204" pitchFamily="34" charset="77"/>
              <a:cs typeface="Arial"/>
            </a:endParaRPr>
          </a:p>
          <a:p>
            <a:pPr lvl="1"/>
            <a:endParaRPr lang="en-US" sz="2000" dirty="0">
              <a:latin typeface="Eurostile" panose="020B0504020202050204" pitchFamily="34" charset="77"/>
              <a:cs typeface="Arial"/>
            </a:endParaRPr>
          </a:p>
        </p:txBody>
      </p:sp>
      <p:sp>
        <p:nvSpPr>
          <p:cNvPr id="67590" name="Line 6"/>
          <p:cNvSpPr>
            <a:spLocks noChangeShapeType="1"/>
          </p:cNvSpPr>
          <p:nvPr/>
        </p:nvSpPr>
        <p:spPr bwMode="auto">
          <a:xfrm>
            <a:off x="2238375" y="1799555"/>
            <a:ext cx="847725" cy="9525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Arial"/>
              <a:cs typeface="Arial"/>
            </a:endParaRPr>
          </a:p>
        </p:txBody>
      </p:sp>
      <p:grpSp>
        <p:nvGrpSpPr>
          <p:cNvPr id="67616" name="Group 32"/>
          <p:cNvGrpSpPr>
            <a:grpSpLocks/>
          </p:cNvGrpSpPr>
          <p:nvPr/>
        </p:nvGrpSpPr>
        <p:grpSpPr bwMode="auto">
          <a:xfrm>
            <a:off x="7018338" y="1488405"/>
            <a:ext cx="709612" cy="703263"/>
            <a:chOff x="4337" y="290"/>
            <a:chExt cx="447" cy="443"/>
          </a:xfrm>
        </p:grpSpPr>
        <p:graphicFrame>
          <p:nvGraphicFramePr>
            <p:cNvPr id="67617" name="Object 33"/>
            <p:cNvGraphicFramePr>
              <a:graphicFrameLocks noChangeAspect="1"/>
            </p:cNvGraphicFramePr>
            <p:nvPr/>
          </p:nvGraphicFramePr>
          <p:xfrm>
            <a:off x="4338" y="290"/>
            <a:ext cx="392" cy="31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97" name="ClipArt" r:id="rId3" imgW="1305000" imgH="1085760" progId="MS_ClipArt_Gallery.2">
                    <p:embed/>
                  </p:oleObj>
                </mc:Choice>
                <mc:Fallback>
                  <p:oleObj name="ClipArt" r:id="rId3" imgW="1305000" imgH="1085760" progId="MS_ClipArt_Gallery.2">
                    <p:embed/>
                    <p:pic>
                      <p:nvPicPr>
                        <p:cNvPr id="67617" name="Object 3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338" y="290"/>
                          <a:ext cx="392" cy="31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 xmlns="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xmlns="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blurRad="63500" dist="38099" dir="2700000" algn="ctr" rotWithShape="0">
                                  <a:srgbClr val="000000">
                                    <a:alpha val="74998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67618" name="Group 34"/>
            <p:cNvGrpSpPr>
              <a:grpSpLocks/>
            </p:cNvGrpSpPr>
            <p:nvPr/>
          </p:nvGrpSpPr>
          <p:grpSpPr bwMode="auto">
            <a:xfrm>
              <a:off x="4337" y="367"/>
              <a:ext cx="447" cy="366"/>
              <a:chOff x="4189" y="817"/>
              <a:chExt cx="521" cy="366"/>
            </a:xfrm>
          </p:grpSpPr>
          <p:sp>
            <p:nvSpPr>
              <p:cNvPr id="67619" name="Rectangle 35"/>
              <p:cNvSpPr>
                <a:spLocks noChangeArrowheads="1"/>
              </p:cNvSpPr>
              <p:nvPr/>
            </p:nvSpPr>
            <p:spPr bwMode="auto">
              <a:xfrm>
                <a:off x="4224" y="846"/>
                <a:ext cx="444" cy="330"/>
              </a:xfrm>
              <a:prstGeom prst="rect">
                <a:avLst/>
              </a:prstGeom>
              <a:solidFill>
                <a:schemeClr val="hlink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latin typeface="Arial"/>
                  <a:cs typeface="Arial"/>
                </a:endParaRPr>
              </a:p>
            </p:txBody>
          </p:sp>
          <p:sp>
            <p:nvSpPr>
              <p:cNvPr id="67620" name="Text Box 36"/>
              <p:cNvSpPr txBox="1">
                <a:spLocks noChangeArrowheads="1"/>
              </p:cNvSpPr>
              <p:nvPr/>
            </p:nvSpPr>
            <p:spPr bwMode="auto">
              <a:xfrm>
                <a:off x="4189" y="817"/>
                <a:ext cx="521" cy="36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sz="1600">
                    <a:latin typeface="Arial"/>
                    <a:cs typeface="Arial"/>
                  </a:rPr>
                  <a:t>user</a:t>
                </a:r>
              </a:p>
              <a:p>
                <a:r>
                  <a:rPr lang="en-US" sz="1600">
                    <a:latin typeface="Arial"/>
                    <a:cs typeface="Arial"/>
                  </a:rPr>
                  <a:t>agent</a:t>
                </a:r>
                <a:endParaRPr lang="en-US">
                  <a:latin typeface="Arial"/>
                  <a:cs typeface="Arial"/>
                </a:endParaRPr>
              </a:p>
            </p:txBody>
          </p:sp>
        </p:grpSp>
      </p:grpSp>
      <p:grpSp>
        <p:nvGrpSpPr>
          <p:cNvPr id="67668" name="Group 84"/>
          <p:cNvGrpSpPr>
            <a:grpSpLocks/>
          </p:cNvGrpSpPr>
          <p:nvPr/>
        </p:nvGrpSpPr>
        <p:grpSpPr bwMode="auto">
          <a:xfrm>
            <a:off x="3135313" y="1583655"/>
            <a:ext cx="355600" cy="933450"/>
            <a:chOff x="4180" y="783"/>
            <a:chExt cx="150" cy="307"/>
          </a:xfrm>
        </p:grpSpPr>
        <p:sp>
          <p:nvSpPr>
            <p:cNvPr id="67669" name="AutoShape 85"/>
            <p:cNvSpPr>
              <a:spLocks noChangeArrowheads="1"/>
            </p:cNvSpPr>
            <p:nvPr/>
          </p:nvSpPr>
          <p:spPr bwMode="auto">
            <a:xfrm>
              <a:off x="4180" y="1019"/>
              <a:ext cx="150" cy="71"/>
            </a:xfrm>
            <a:prstGeom prst="parallelogram">
              <a:avLst>
                <a:gd name="adj" fmla="val 81387"/>
              </a:avLst>
            </a:prstGeom>
            <a:solidFill>
              <a:srgbClr val="33CC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Arial"/>
                <a:cs typeface="Arial"/>
              </a:endParaRPr>
            </a:p>
          </p:txBody>
        </p:sp>
        <p:sp>
          <p:nvSpPr>
            <p:cNvPr id="67670" name="Rectangle 86"/>
            <p:cNvSpPr>
              <a:spLocks noChangeArrowheads="1"/>
            </p:cNvSpPr>
            <p:nvPr/>
          </p:nvSpPr>
          <p:spPr bwMode="auto">
            <a:xfrm>
              <a:off x="4256" y="785"/>
              <a:ext cx="69" cy="236"/>
            </a:xfrm>
            <a:prstGeom prst="rect">
              <a:avLst/>
            </a:prstGeom>
            <a:solidFill>
              <a:srgbClr val="33CC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Arial"/>
                <a:cs typeface="Arial"/>
              </a:endParaRPr>
            </a:p>
          </p:txBody>
        </p:sp>
        <p:sp>
          <p:nvSpPr>
            <p:cNvPr id="67671" name="Rectangle 87"/>
            <p:cNvSpPr>
              <a:spLocks noChangeArrowheads="1"/>
            </p:cNvSpPr>
            <p:nvPr/>
          </p:nvSpPr>
          <p:spPr bwMode="auto">
            <a:xfrm>
              <a:off x="4181" y="852"/>
              <a:ext cx="95" cy="236"/>
            </a:xfrm>
            <a:prstGeom prst="rect">
              <a:avLst/>
            </a:prstGeom>
            <a:solidFill>
              <a:srgbClr val="33CC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Arial"/>
                <a:cs typeface="Arial"/>
              </a:endParaRPr>
            </a:p>
          </p:txBody>
        </p:sp>
        <p:sp>
          <p:nvSpPr>
            <p:cNvPr id="67672" name="AutoShape 88"/>
            <p:cNvSpPr>
              <a:spLocks noChangeArrowheads="1"/>
            </p:cNvSpPr>
            <p:nvPr/>
          </p:nvSpPr>
          <p:spPr bwMode="auto">
            <a:xfrm>
              <a:off x="4180" y="783"/>
              <a:ext cx="150" cy="71"/>
            </a:xfrm>
            <a:prstGeom prst="parallelogram">
              <a:avLst>
                <a:gd name="adj" fmla="val 81387"/>
              </a:avLst>
            </a:prstGeom>
            <a:solidFill>
              <a:srgbClr val="33CC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Arial"/>
                <a:cs typeface="Arial"/>
              </a:endParaRPr>
            </a:p>
          </p:txBody>
        </p:sp>
        <p:sp>
          <p:nvSpPr>
            <p:cNvPr id="67673" name="Line 89"/>
            <p:cNvSpPr>
              <a:spLocks noChangeShapeType="1"/>
            </p:cNvSpPr>
            <p:nvPr/>
          </p:nvSpPr>
          <p:spPr bwMode="auto">
            <a:xfrm>
              <a:off x="4330" y="788"/>
              <a:ext cx="0" cy="23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Arial"/>
                <a:cs typeface="Arial"/>
              </a:endParaRPr>
            </a:p>
          </p:txBody>
        </p:sp>
        <p:sp>
          <p:nvSpPr>
            <p:cNvPr id="67674" name="Line 90"/>
            <p:cNvSpPr>
              <a:spLocks noChangeShapeType="1"/>
            </p:cNvSpPr>
            <p:nvPr/>
          </p:nvSpPr>
          <p:spPr bwMode="auto">
            <a:xfrm flipH="1">
              <a:off x="4276" y="1019"/>
              <a:ext cx="54" cy="6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Arial"/>
                <a:cs typeface="Arial"/>
              </a:endParaRPr>
            </a:p>
          </p:txBody>
        </p:sp>
        <p:sp>
          <p:nvSpPr>
            <p:cNvPr id="67675" name="Rectangle 91"/>
            <p:cNvSpPr>
              <a:spLocks noChangeArrowheads="1"/>
            </p:cNvSpPr>
            <p:nvPr/>
          </p:nvSpPr>
          <p:spPr bwMode="auto">
            <a:xfrm>
              <a:off x="4193" y="883"/>
              <a:ext cx="63" cy="136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Arial"/>
                <a:cs typeface="Arial"/>
              </a:endParaRPr>
            </a:p>
          </p:txBody>
        </p:sp>
        <p:sp>
          <p:nvSpPr>
            <p:cNvPr id="67676" name="Rectangle 92"/>
            <p:cNvSpPr>
              <a:spLocks noChangeArrowheads="1"/>
            </p:cNvSpPr>
            <p:nvPr/>
          </p:nvSpPr>
          <p:spPr bwMode="auto">
            <a:xfrm>
              <a:off x="4202" y="924"/>
              <a:ext cx="48" cy="4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Arial"/>
                <a:cs typeface="Arial"/>
              </a:endParaRPr>
            </a:p>
          </p:txBody>
        </p:sp>
      </p:grpSp>
      <p:grpSp>
        <p:nvGrpSpPr>
          <p:cNvPr id="67742" name="Group 158"/>
          <p:cNvGrpSpPr>
            <a:grpSpLocks/>
          </p:cNvGrpSpPr>
          <p:nvPr/>
        </p:nvGrpSpPr>
        <p:grpSpPr bwMode="auto">
          <a:xfrm>
            <a:off x="2563814" y="1961480"/>
            <a:ext cx="1397000" cy="1182688"/>
            <a:chOff x="1789" y="1206"/>
            <a:chExt cx="880" cy="745"/>
          </a:xfrm>
        </p:grpSpPr>
        <p:sp>
          <p:nvSpPr>
            <p:cNvPr id="67679" name="Text Box 95"/>
            <p:cNvSpPr txBox="1">
              <a:spLocks noChangeArrowheads="1"/>
            </p:cNvSpPr>
            <p:nvPr/>
          </p:nvSpPr>
          <p:spPr bwMode="auto">
            <a:xfrm>
              <a:off x="1789" y="1583"/>
              <a:ext cx="880" cy="3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600" dirty="0">
                  <a:latin typeface="Arial"/>
                  <a:cs typeface="Arial"/>
                </a:rPr>
                <a:t>sender</a:t>
              </a:r>
              <a:r>
                <a:rPr lang="ja-JP" altLang="en-US" sz="1600" dirty="0">
                  <a:latin typeface="Arial"/>
                  <a:cs typeface="Arial"/>
                </a:rPr>
                <a:t>’</a:t>
              </a:r>
              <a:r>
                <a:rPr lang="en-US" sz="1600" dirty="0">
                  <a:latin typeface="Arial"/>
                  <a:cs typeface="Arial"/>
                </a:rPr>
                <a:t>s mail </a:t>
              </a:r>
            </a:p>
            <a:p>
              <a:r>
                <a:rPr lang="en-US" sz="1600" dirty="0">
                  <a:latin typeface="Arial"/>
                  <a:cs typeface="Arial"/>
                </a:rPr>
                <a:t>server</a:t>
              </a:r>
              <a:endParaRPr lang="en-US" dirty="0">
                <a:latin typeface="Arial"/>
                <a:cs typeface="Arial"/>
              </a:endParaRPr>
            </a:p>
          </p:txBody>
        </p:sp>
        <p:grpSp>
          <p:nvGrpSpPr>
            <p:cNvPr id="67741" name="Group 157"/>
            <p:cNvGrpSpPr>
              <a:grpSpLocks/>
            </p:cNvGrpSpPr>
            <p:nvPr/>
          </p:nvGrpSpPr>
          <p:grpSpPr bwMode="auto">
            <a:xfrm>
              <a:off x="1992" y="1206"/>
              <a:ext cx="510" cy="354"/>
              <a:chOff x="2070" y="2004"/>
              <a:chExt cx="510" cy="354"/>
            </a:xfrm>
          </p:grpSpPr>
          <p:sp>
            <p:nvSpPr>
              <p:cNvPr id="67678" name="Rectangle 94"/>
              <p:cNvSpPr>
                <a:spLocks noChangeArrowheads="1"/>
              </p:cNvSpPr>
              <p:nvPr/>
            </p:nvSpPr>
            <p:spPr bwMode="auto">
              <a:xfrm>
                <a:off x="2070" y="2004"/>
                <a:ext cx="510" cy="354"/>
              </a:xfrm>
              <a:prstGeom prst="rect">
                <a:avLst/>
              </a:prstGeom>
              <a:solidFill>
                <a:schemeClr val="hlink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latin typeface="Arial"/>
                  <a:cs typeface="Arial"/>
                </a:endParaRPr>
              </a:p>
            </p:txBody>
          </p:sp>
          <p:sp>
            <p:nvSpPr>
              <p:cNvPr id="67680" name="Rectangle 96"/>
              <p:cNvSpPr>
                <a:spLocks noChangeArrowheads="1"/>
              </p:cNvSpPr>
              <p:nvPr/>
            </p:nvSpPr>
            <p:spPr bwMode="auto">
              <a:xfrm>
                <a:off x="2094" y="2076"/>
                <a:ext cx="450" cy="120"/>
              </a:xfrm>
              <a:prstGeom prst="rect">
                <a:avLst/>
              </a:prstGeom>
              <a:solidFill>
                <a:srgbClr val="00FF00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latin typeface="Arial"/>
                  <a:cs typeface="Arial"/>
                </a:endParaRPr>
              </a:p>
            </p:txBody>
          </p:sp>
          <p:sp>
            <p:nvSpPr>
              <p:cNvPr id="67681" name="Line 97"/>
              <p:cNvSpPr>
                <a:spLocks noChangeShapeType="1"/>
              </p:cNvSpPr>
              <p:nvPr/>
            </p:nvSpPr>
            <p:spPr bwMode="auto">
              <a:xfrm>
                <a:off x="2143" y="2104"/>
                <a:ext cx="0" cy="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latin typeface="Arial"/>
                  <a:cs typeface="Arial"/>
                </a:endParaRPr>
              </a:p>
            </p:txBody>
          </p:sp>
          <p:sp>
            <p:nvSpPr>
              <p:cNvPr id="67682" name="Line 98"/>
              <p:cNvSpPr>
                <a:spLocks noChangeShapeType="1"/>
              </p:cNvSpPr>
              <p:nvPr/>
            </p:nvSpPr>
            <p:spPr bwMode="auto">
              <a:xfrm>
                <a:off x="2252" y="2103"/>
                <a:ext cx="0" cy="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latin typeface="Arial"/>
                  <a:cs typeface="Arial"/>
                </a:endParaRPr>
              </a:p>
            </p:txBody>
          </p:sp>
          <p:sp>
            <p:nvSpPr>
              <p:cNvPr id="67683" name="Line 99"/>
              <p:cNvSpPr>
                <a:spLocks noChangeShapeType="1"/>
              </p:cNvSpPr>
              <p:nvPr/>
            </p:nvSpPr>
            <p:spPr bwMode="auto">
              <a:xfrm>
                <a:off x="2307" y="2105"/>
                <a:ext cx="0" cy="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latin typeface="Arial"/>
                  <a:cs typeface="Arial"/>
                </a:endParaRPr>
              </a:p>
            </p:txBody>
          </p:sp>
          <p:sp>
            <p:nvSpPr>
              <p:cNvPr id="67684" name="Line 100"/>
              <p:cNvSpPr>
                <a:spLocks noChangeShapeType="1"/>
              </p:cNvSpPr>
              <p:nvPr/>
            </p:nvSpPr>
            <p:spPr bwMode="auto">
              <a:xfrm>
                <a:off x="2364" y="2103"/>
                <a:ext cx="0" cy="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latin typeface="Arial"/>
                  <a:cs typeface="Arial"/>
                </a:endParaRPr>
              </a:p>
            </p:txBody>
          </p:sp>
          <p:sp>
            <p:nvSpPr>
              <p:cNvPr id="67685" name="Line 101"/>
              <p:cNvSpPr>
                <a:spLocks noChangeShapeType="1"/>
              </p:cNvSpPr>
              <p:nvPr/>
            </p:nvSpPr>
            <p:spPr bwMode="auto">
              <a:xfrm>
                <a:off x="2425" y="2103"/>
                <a:ext cx="0" cy="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latin typeface="Arial"/>
                  <a:cs typeface="Arial"/>
                </a:endParaRPr>
              </a:p>
            </p:txBody>
          </p:sp>
          <p:sp>
            <p:nvSpPr>
              <p:cNvPr id="67686" name="Line 102"/>
              <p:cNvSpPr>
                <a:spLocks noChangeShapeType="1"/>
              </p:cNvSpPr>
              <p:nvPr/>
            </p:nvSpPr>
            <p:spPr bwMode="auto">
              <a:xfrm>
                <a:off x="2481" y="2103"/>
                <a:ext cx="0" cy="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latin typeface="Arial"/>
                  <a:cs typeface="Arial"/>
                </a:endParaRPr>
              </a:p>
            </p:txBody>
          </p:sp>
          <p:sp>
            <p:nvSpPr>
              <p:cNvPr id="67687" name="Line 103"/>
              <p:cNvSpPr>
                <a:spLocks noChangeShapeType="1"/>
              </p:cNvSpPr>
              <p:nvPr/>
            </p:nvSpPr>
            <p:spPr bwMode="auto">
              <a:xfrm>
                <a:off x="2196" y="2104"/>
                <a:ext cx="0" cy="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latin typeface="Arial"/>
                  <a:cs typeface="Arial"/>
                </a:endParaRPr>
              </a:p>
            </p:txBody>
          </p:sp>
          <p:sp>
            <p:nvSpPr>
              <p:cNvPr id="67688" name="Rectangle 104"/>
              <p:cNvSpPr>
                <a:spLocks noChangeArrowheads="1"/>
              </p:cNvSpPr>
              <p:nvPr/>
            </p:nvSpPr>
            <p:spPr bwMode="auto">
              <a:xfrm>
                <a:off x="2102" y="2243"/>
                <a:ext cx="64" cy="93"/>
              </a:xfrm>
              <a:prstGeom prst="rect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latin typeface="Arial"/>
                  <a:cs typeface="Arial"/>
                </a:endParaRPr>
              </a:p>
            </p:txBody>
          </p:sp>
          <p:sp>
            <p:nvSpPr>
              <p:cNvPr id="67689" name="Rectangle 105"/>
              <p:cNvSpPr>
                <a:spLocks noChangeArrowheads="1"/>
              </p:cNvSpPr>
              <p:nvPr/>
            </p:nvSpPr>
            <p:spPr bwMode="auto">
              <a:xfrm>
                <a:off x="2188" y="2243"/>
                <a:ext cx="64" cy="93"/>
              </a:xfrm>
              <a:prstGeom prst="rect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latin typeface="Arial"/>
                  <a:cs typeface="Arial"/>
                </a:endParaRPr>
              </a:p>
            </p:txBody>
          </p:sp>
          <p:sp>
            <p:nvSpPr>
              <p:cNvPr id="67690" name="Rectangle 106"/>
              <p:cNvSpPr>
                <a:spLocks noChangeArrowheads="1"/>
              </p:cNvSpPr>
              <p:nvPr/>
            </p:nvSpPr>
            <p:spPr bwMode="auto">
              <a:xfrm>
                <a:off x="2274" y="2242"/>
                <a:ext cx="64" cy="93"/>
              </a:xfrm>
              <a:prstGeom prst="rect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latin typeface="Arial"/>
                  <a:cs typeface="Arial"/>
                </a:endParaRPr>
              </a:p>
            </p:txBody>
          </p:sp>
          <p:sp>
            <p:nvSpPr>
              <p:cNvPr id="67691" name="Rectangle 107"/>
              <p:cNvSpPr>
                <a:spLocks noChangeArrowheads="1"/>
              </p:cNvSpPr>
              <p:nvPr/>
            </p:nvSpPr>
            <p:spPr bwMode="auto">
              <a:xfrm>
                <a:off x="2371" y="2240"/>
                <a:ext cx="64" cy="93"/>
              </a:xfrm>
              <a:prstGeom prst="rect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latin typeface="Arial"/>
                  <a:cs typeface="Arial"/>
                </a:endParaRPr>
              </a:p>
            </p:txBody>
          </p:sp>
          <p:sp>
            <p:nvSpPr>
              <p:cNvPr id="67692" name="Rectangle 108"/>
              <p:cNvSpPr>
                <a:spLocks noChangeArrowheads="1"/>
              </p:cNvSpPr>
              <p:nvPr/>
            </p:nvSpPr>
            <p:spPr bwMode="auto">
              <a:xfrm>
                <a:off x="2467" y="2240"/>
                <a:ext cx="64" cy="93"/>
              </a:xfrm>
              <a:prstGeom prst="rect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latin typeface="Arial"/>
                  <a:cs typeface="Arial"/>
                </a:endParaRPr>
              </a:p>
            </p:txBody>
          </p:sp>
        </p:grpSp>
      </p:grpSp>
      <p:grpSp>
        <p:nvGrpSpPr>
          <p:cNvPr id="67693" name="Group 109"/>
          <p:cNvGrpSpPr>
            <a:grpSpLocks/>
          </p:cNvGrpSpPr>
          <p:nvPr/>
        </p:nvGrpSpPr>
        <p:grpSpPr bwMode="auto">
          <a:xfrm>
            <a:off x="1570038" y="1593180"/>
            <a:ext cx="709612" cy="703263"/>
            <a:chOff x="4337" y="290"/>
            <a:chExt cx="447" cy="443"/>
          </a:xfrm>
        </p:grpSpPr>
        <p:graphicFrame>
          <p:nvGraphicFramePr>
            <p:cNvPr id="67694" name="Object 110"/>
            <p:cNvGraphicFramePr>
              <a:graphicFrameLocks noChangeAspect="1"/>
            </p:cNvGraphicFramePr>
            <p:nvPr/>
          </p:nvGraphicFramePr>
          <p:xfrm>
            <a:off x="4338" y="290"/>
            <a:ext cx="392" cy="31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98" name="ClipArt" r:id="rId5" imgW="1305000" imgH="1085760" progId="MS_ClipArt_Gallery.2">
                    <p:embed/>
                  </p:oleObj>
                </mc:Choice>
                <mc:Fallback>
                  <p:oleObj name="ClipArt" r:id="rId5" imgW="1305000" imgH="1085760" progId="MS_ClipArt_Gallery.2">
                    <p:embed/>
                    <p:pic>
                      <p:nvPicPr>
                        <p:cNvPr id="67694" name="Object 11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338" y="290"/>
                          <a:ext cx="392" cy="31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 xmlns="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xmlns="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blurRad="63500" dist="38099" dir="2700000" algn="ctr" rotWithShape="0">
                                  <a:srgbClr val="000000">
                                    <a:alpha val="74998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67695" name="Group 111"/>
            <p:cNvGrpSpPr>
              <a:grpSpLocks/>
            </p:cNvGrpSpPr>
            <p:nvPr/>
          </p:nvGrpSpPr>
          <p:grpSpPr bwMode="auto">
            <a:xfrm>
              <a:off x="4337" y="367"/>
              <a:ext cx="447" cy="366"/>
              <a:chOff x="4189" y="817"/>
              <a:chExt cx="521" cy="366"/>
            </a:xfrm>
          </p:grpSpPr>
          <p:sp>
            <p:nvSpPr>
              <p:cNvPr id="67696" name="Rectangle 112"/>
              <p:cNvSpPr>
                <a:spLocks noChangeArrowheads="1"/>
              </p:cNvSpPr>
              <p:nvPr/>
            </p:nvSpPr>
            <p:spPr bwMode="auto">
              <a:xfrm>
                <a:off x="4224" y="846"/>
                <a:ext cx="444" cy="330"/>
              </a:xfrm>
              <a:prstGeom prst="rect">
                <a:avLst/>
              </a:prstGeom>
              <a:solidFill>
                <a:schemeClr val="hlink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latin typeface="Arial"/>
                  <a:cs typeface="Arial"/>
                </a:endParaRPr>
              </a:p>
            </p:txBody>
          </p:sp>
          <p:sp>
            <p:nvSpPr>
              <p:cNvPr id="67697" name="Text Box 113"/>
              <p:cNvSpPr txBox="1">
                <a:spLocks noChangeArrowheads="1"/>
              </p:cNvSpPr>
              <p:nvPr/>
            </p:nvSpPr>
            <p:spPr bwMode="auto">
              <a:xfrm>
                <a:off x="4189" y="817"/>
                <a:ext cx="521" cy="36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sz="1600">
                    <a:latin typeface="Arial"/>
                    <a:cs typeface="Arial"/>
                  </a:rPr>
                  <a:t>user</a:t>
                </a:r>
              </a:p>
              <a:p>
                <a:r>
                  <a:rPr lang="en-US" sz="1600">
                    <a:latin typeface="Arial"/>
                    <a:cs typeface="Arial"/>
                  </a:rPr>
                  <a:t>agent</a:t>
                </a:r>
                <a:endParaRPr lang="en-US">
                  <a:latin typeface="Arial"/>
                  <a:cs typeface="Arial"/>
                </a:endParaRPr>
              </a:p>
            </p:txBody>
          </p:sp>
        </p:grpSp>
      </p:grpSp>
      <p:grpSp>
        <p:nvGrpSpPr>
          <p:cNvPr id="67703" name="Group 119"/>
          <p:cNvGrpSpPr>
            <a:grpSpLocks/>
          </p:cNvGrpSpPr>
          <p:nvPr/>
        </p:nvGrpSpPr>
        <p:grpSpPr bwMode="auto">
          <a:xfrm>
            <a:off x="2173291" y="1340768"/>
            <a:ext cx="941388" cy="400050"/>
            <a:chOff x="3745" y="2537"/>
            <a:chExt cx="593" cy="252"/>
          </a:xfrm>
        </p:grpSpPr>
        <p:sp>
          <p:nvSpPr>
            <p:cNvPr id="67704" name="Rectangle 120"/>
            <p:cNvSpPr>
              <a:spLocks noChangeArrowheads="1"/>
            </p:cNvSpPr>
            <p:nvPr/>
          </p:nvSpPr>
          <p:spPr bwMode="auto">
            <a:xfrm>
              <a:off x="3798" y="2580"/>
              <a:ext cx="540" cy="19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Arial"/>
                <a:cs typeface="Arial"/>
              </a:endParaRPr>
            </a:p>
          </p:txBody>
        </p:sp>
        <p:sp>
          <p:nvSpPr>
            <p:cNvPr id="67705" name="Text Box 121"/>
            <p:cNvSpPr txBox="1">
              <a:spLocks noChangeArrowheads="1"/>
            </p:cNvSpPr>
            <p:nvPr/>
          </p:nvSpPr>
          <p:spPr bwMode="auto">
            <a:xfrm>
              <a:off x="3745" y="2537"/>
              <a:ext cx="562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>
                  <a:solidFill>
                    <a:srgbClr val="FF0000"/>
                  </a:solidFill>
                  <a:latin typeface="Arial"/>
                  <a:cs typeface="Arial"/>
                </a:rPr>
                <a:t>SMTP</a:t>
              </a:r>
              <a:endParaRPr lang="en-US">
                <a:latin typeface="Arial"/>
                <a:cs typeface="Arial"/>
              </a:endParaRPr>
            </a:p>
          </p:txBody>
        </p:sp>
      </p:grpSp>
      <p:grpSp>
        <p:nvGrpSpPr>
          <p:cNvPr id="67710" name="Group 126"/>
          <p:cNvGrpSpPr>
            <a:grpSpLocks/>
          </p:cNvGrpSpPr>
          <p:nvPr/>
        </p:nvGrpSpPr>
        <p:grpSpPr bwMode="auto">
          <a:xfrm>
            <a:off x="5002213" y="1583655"/>
            <a:ext cx="355600" cy="933450"/>
            <a:chOff x="4180" y="783"/>
            <a:chExt cx="150" cy="307"/>
          </a:xfrm>
        </p:grpSpPr>
        <p:sp>
          <p:nvSpPr>
            <p:cNvPr id="67711" name="AutoShape 127"/>
            <p:cNvSpPr>
              <a:spLocks noChangeArrowheads="1"/>
            </p:cNvSpPr>
            <p:nvPr/>
          </p:nvSpPr>
          <p:spPr bwMode="auto">
            <a:xfrm>
              <a:off x="4180" y="1019"/>
              <a:ext cx="150" cy="71"/>
            </a:xfrm>
            <a:prstGeom prst="parallelogram">
              <a:avLst>
                <a:gd name="adj" fmla="val 81387"/>
              </a:avLst>
            </a:prstGeom>
            <a:solidFill>
              <a:srgbClr val="33CC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Arial"/>
                <a:cs typeface="Arial"/>
              </a:endParaRPr>
            </a:p>
          </p:txBody>
        </p:sp>
        <p:sp>
          <p:nvSpPr>
            <p:cNvPr id="67712" name="Rectangle 128"/>
            <p:cNvSpPr>
              <a:spLocks noChangeArrowheads="1"/>
            </p:cNvSpPr>
            <p:nvPr/>
          </p:nvSpPr>
          <p:spPr bwMode="auto">
            <a:xfrm>
              <a:off x="4256" y="785"/>
              <a:ext cx="69" cy="236"/>
            </a:xfrm>
            <a:prstGeom prst="rect">
              <a:avLst/>
            </a:prstGeom>
            <a:solidFill>
              <a:srgbClr val="33CC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Arial"/>
                <a:cs typeface="Arial"/>
              </a:endParaRPr>
            </a:p>
          </p:txBody>
        </p:sp>
        <p:sp>
          <p:nvSpPr>
            <p:cNvPr id="67713" name="Rectangle 129"/>
            <p:cNvSpPr>
              <a:spLocks noChangeArrowheads="1"/>
            </p:cNvSpPr>
            <p:nvPr/>
          </p:nvSpPr>
          <p:spPr bwMode="auto">
            <a:xfrm>
              <a:off x="4181" y="852"/>
              <a:ext cx="95" cy="236"/>
            </a:xfrm>
            <a:prstGeom prst="rect">
              <a:avLst/>
            </a:prstGeom>
            <a:solidFill>
              <a:srgbClr val="33CC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Arial"/>
                <a:cs typeface="Arial"/>
              </a:endParaRPr>
            </a:p>
          </p:txBody>
        </p:sp>
        <p:sp>
          <p:nvSpPr>
            <p:cNvPr id="67714" name="AutoShape 130"/>
            <p:cNvSpPr>
              <a:spLocks noChangeArrowheads="1"/>
            </p:cNvSpPr>
            <p:nvPr/>
          </p:nvSpPr>
          <p:spPr bwMode="auto">
            <a:xfrm>
              <a:off x="4180" y="783"/>
              <a:ext cx="150" cy="71"/>
            </a:xfrm>
            <a:prstGeom prst="parallelogram">
              <a:avLst>
                <a:gd name="adj" fmla="val 81387"/>
              </a:avLst>
            </a:prstGeom>
            <a:solidFill>
              <a:srgbClr val="33CC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Arial"/>
                <a:cs typeface="Arial"/>
              </a:endParaRPr>
            </a:p>
          </p:txBody>
        </p:sp>
        <p:sp>
          <p:nvSpPr>
            <p:cNvPr id="67715" name="Line 131"/>
            <p:cNvSpPr>
              <a:spLocks noChangeShapeType="1"/>
            </p:cNvSpPr>
            <p:nvPr/>
          </p:nvSpPr>
          <p:spPr bwMode="auto">
            <a:xfrm>
              <a:off x="4330" y="788"/>
              <a:ext cx="0" cy="23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Arial"/>
                <a:cs typeface="Arial"/>
              </a:endParaRPr>
            </a:p>
          </p:txBody>
        </p:sp>
        <p:sp>
          <p:nvSpPr>
            <p:cNvPr id="67716" name="Line 132"/>
            <p:cNvSpPr>
              <a:spLocks noChangeShapeType="1"/>
            </p:cNvSpPr>
            <p:nvPr/>
          </p:nvSpPr>
          <p:spPr bwMode="auto">
            <a:xfrm flipH="1">
              <a:off x="4276" y="1019"/>
              <a:ext cx="54" cy="6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Arial"/>
                <a:cs typeface="Arial"/>
              </a:endParaRPr>
            </a:p>
          </p:txBody>
        </p:sp>
        <p:sp>
          <p:nvSpPr>
            <p:cNvPr id="67717" name="Rectangle 133"/>
            <p:cNvSpPr>
              <a:spLocks noChangeArrowheads="1"/>
            </p:cNvSpPr>
            <p:nvPr/>
          </p:nvSpPr>
          <p:spPr bwMode="auto">
            <a:xfrm>
              <a:off x="4193" y="883"/>
              <a:ext cx="63" cy="136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Arial"/>
                <a:cs typeface="Arial"/>
              </a:endParaRPr>
            </a:p>
          </p:txBody>
        </p:sp>
        <p:sp>
          <p:nvSpPr>
            <p:cNvPr id="67718" name="Rectangle 134"/>
            <p:cNvSpPr>
              <a:spLocks noChangeArrowheads="1"/>
            </p:cNvSpPr>
            <p:nvPr/>
          </p:nvSpPr>
          <p:spPr bwMode="auto">
            <a:xfrm>
              <a:off x="4202" y="924"/>
              <a:ext cx="48" cy="4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Arial"/>
                <a:cs typeface="Arial"/>
              </a:endParaRPr>
            </a:p>
          </p:txBody>
        </p:sp>
      </p:grpSp>
      <p:sp>
        <p:nvSpPr>
          <p:cNvPr id="67735" name="Line 151"/>
          <p:cNvSpPr>
            <a:spLocks noChangeShapeType="1"/>
          </p:cNvSpPr>
          <p:nvPr/>
        </p:nvSpPr>
        <p:spPr bwMode="auto">
          <a:xfrm>
            <a:off x="3524250" y="1818605"/>
            <a:ext cx="1390650" cy="9525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Arial"/>
              <a:cs typeface="Arial"/>
            </a:endParaRPr>
          </a:p>
        </p:txBody>
      </p:sp>
      <p:sp>
        <p:nvSpPr>
          <p:cNvPr id="67737" name="Rectangle 153"/>
          <p:cNvSpPr>
            <a:spLocks noChangeArrowheads="1"/>
          </p:cNvSpPr>
          <p:nvPr/>
        </p:nvSpPr>
        <p:spPr bwMode="auto">
          <a:xfrm>
            <a:off x="3781425" y="1409030"/>
            <a:ext cx="857250" cy="3048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Arial"/>
              <a:cs typeface="Arial"/>
            </a:endParaRPr>
          </a:p>
        </p:txBody>
      </p:sp>
      <p:sp>
        <p:nvSpPr>
          <p:cNvPr id="67738" name="Text Box 154"/>
          <p:cNvSpPr txBox="1">
            <a:spLocks noChangeArrowheads="1"/>
          </p:cNvSpPr>
          <p:nvPr/>
        </p:nvSpPr>
        <p:spPr bwMode="auto">
          <a:xfrm>
            <a:off x="3697288" y="1340768"/>
            <a:ext cx="892492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>
                <a:solidFill>
                  <a:srgbClr val="FF0000"/>
                </a:solidFill>
                <a:latin typeface="Arial"/>
                <a:cs typeface="Arial"/>
              </a:rPr>
              <a:t>SMTP</a:t>
            </a:r>
            <a:endParaRPr lang="en-US">
              <a:latin typeface="Arial"/>
              <a:cs typeface="Arial"/>
            </a:endParaRPr>
          </a:p>
        </p:txBody>
      </p:sp>
      <p:sp>
        <p:nvSpPr>
          <p:cNvPr id="67739" name="Line 155"/>
          <p:cNvSpPr>
            <a:spLocks noChangeShapeType="1"/>
          </p:cNvSpPr>
          <p:nvPr/>
        </p:nvSpPr>
        <p:spPr bwMode="auto">
          <a:xfrm>
            <a:off x="5400675" y="1809080"/>
            <a:ext cx="1647825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Arial"/>
              <a:cs typeface="Arial"/>
            </a:endParaRPr>
          </a:p>
        </p:txBody>
      </p:sp>
      <p:sp>
        <p:nvSpPr>
          <p:cNvPr id="67740" name="Text Box 156"/>
          <p:cNvSpPr txBox="1">
            <a:spLocks noChangeArrowheads="1"/>
          </p:cNvSpPr>
          <p:nvPr/>
        </p:nvSpPr>
        <p:spPr bwMode="auto">
          <a:xfrm>
            <a:off x="5619750" y="1426493"/>
            <a:ext cx="1172116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>
                <a:solidFill>
                  <a:srgbClr val="FF0000"/>
                </a:solidFill>
                <a:latin typeface="Arial"/>
                <a:cs typeface="Arial"/>
              </a:rPr>
              <a:t>POP3 or</a:t>
            </a:r>
          </a:p>
          <a:p>
            <a:r>
              <a:rPr lang="en-US">
                <a:solidFill>
                  <a:srgbClr val="FF0000"/>
                </a:solidFill>
                <a:latin typeface="Arial"/>
                <a:cs typeface="Arial"/>
              </a:rPr>
              <a:t>IMAP</a:t>
            </a:r>
            <a:endParaRPr lang="en-US">
              <a:latin typeface="Arial"/>
              <a:cs typeface="Arial"/>
            </a:endParaRPr>
          </a:p>
        </p:txBody>
      </p:sp>
      <p:sp>
        <p:nvSpPr>
          <p:cNvPr id="67744" name="Text Box 160"/>
          <p:cNvSpPr txBox="1">
            <a:spLocks noChangeArrowheads="1"/>
          </p:cNvSpPr>
          <p:nvPr/>
        </p:nvSpPr>
        <p:spPr bwMode="auto">
          <a:xfrm>
            <a:off x="4338638" y="2550443"/>
            <a:ext cx="1499481" cy="5847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600">
                <a:latin typeface="Arial"/>
                <a:cs typeface="Arial"/>
              </a:rPr>
              <a:t>receiver</a:t>
            </a:r>
            <a:r>
              <a:rPr lang="ja-JP" altLang="en-US" sz="1600">
                <a:latin typeface="Arial"/>
                <a:cs typeface="Arial"/>
              </a:rPr>
              <a:t>’</a:t>
            </a:r>
            <a:r>
              <a:rPr lang="en-US" sz="1600">
                <a:latin typeface="Arial"/>
                <a:cs typeface="Arial"/>
              </a:rPr>
              <a:t>s mail </a:t>
            </a:r>
          </a:p>
          <a:p>
            <a:r>
              <a:rPr lang="en-US" sz="1600">
                <a:latin typeface="Arial"/>
                <a:cs typeface="Arial"/>
              </a:rPr>
              <a:t>server</a:t>
            </a:r>
            <a:endParaRPr lang="en-US">
              <a:latin typeface="Arial"/>
              <a:cs typeface="Arial"/>
            </a:endParaRPr>
          </a:p>
        </p:txBody>
      </p:sp>
      <p:grpSp>
        <p:nvGrpSpPr>
          <p:cNvPr id="67745" name="Group 161"/>
          <p:cNvGrpSpPr>
            <a:grpSpLocks/>
          </p:cNvGrpSpPr>
          <p:nvPr/>
        </p:nvGrpSpPr>
        <p:grpSpPr bwMode="auto">
          <a:xfrm>
            <a:off x="4733925" y="1951955"/>
            <a:ext cx="809625" cy="561975"/>
            <a:chOff x="2070" y="2004"/>
            <a:chExt cx="510" cy="354"/>
          </a:xfrm>
        </p:grpSpPr>
        <p:sp>
          <p:nvSpPr>
            <p:cNvPr id="67746" name="Rectangle 162"/>
            <p:cNvSpPr>
              <a:spLocks noChangeArrowheads="1"/>
            </p:cNvSpPr>
            <p:nvPr/>
          </p:nvSpPr>
          <p:spPr bwMode="auto">
            <a:xfrm>
              <a:off x="2070" y="2004"/>
              <a:ext cx="510" cy="354"/>
            </a:xfrm>
            <a:prstGeom prst="rect">
              <a:avLst/>
            </a:prstGeom>
            <a:solidFill>
              <a:schemeClr val="hlink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Arial"/>
                <a:cs typeface="Arial"/>
              </a:endParaRPr>
            </a:p>
          </p:txBody>
        </p:sp>
        <p:sp>
          <p:nvSpPr>
            <p:cNvPr id="67747" name="Rectangle 163"/>
            <p:cNvSpPr>
              <a:spLocks noChangeArrowheads="1"/>
            </p:cNvSpPr>
            <p:nvPr/>
          </p:nvSpPr>
          <p:spPr bwMode="auto">
            <a:xfrm>
              <a:off x="2094" y="2076"/>
              <a:ext cx="450" cy="120"/>
            </a:xfrm>
            <a:prstGeom prst="rect">
              <a:avLst/>
            </a:prstGeom>
            <a:solidFill>
              <a:srgbClr val="00FF00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Arial"/>
                <a:cs typeface="Arial"/>
              </a:endParaRPr>
            </a:p>
          </p:txBody>
        </p:sp>
        <p:sp>
          <p:nvSpPr>
            <p:cNvPr id="67748" name="Line 164"/>
            <p:cNvSpPr>
              <a:spLocks noChangeShapeType="1"/>
            </p:cNvSpPr>
            <p:nvPr/>
          </p:nvSpPr>
          <p:spPr bwMode="auto">
            <a:xfrm>
              <a:off x="2143" y="2104"/>
              <a:ext cx="0" cy="7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Arial"/>
                <a:cs typeface="Arial"/>
              </a:endParaRPr>
            </a:p>
          </p:txBody>
        </p:sp>
        <p:sp>
          <p:nvSpPr>
            <p:cNvPr id="67749" name="Line 165"/>
            <p:cNvSpPr>
              <a:spLocks noChangeShapeType="1"/>
            </p:cNvSpPr>
            <p:nvPr/>
          </p:nvSpPr>
          <p:spPr bwMode="auto">
            <a:xfrm>
              <a:off x="2252" y="2103"/>
              <a:ext cx="0" cy="7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Arial"/>
                <a:cs typeface="Arial"/>
              </a:endParaRPr>
            </a:p>
          </p:txBody>
        </p:sp>
        <p:sp>
          <p:nvSpPr>
            <p:cNvPr id="67750" name="Line 166"/>
            <p:cNvSpPr>
              <a:spLocks noChangeShapeType="1"/>
            </p:cNvSpPr>
            <p:nvPr/>
          </p:nvSpPr>
          <p:spPr bwMode="auto">
            <a:xfrm>
              <a:off x="2307" y="2105"/>
              <a:ext cx="0" cy="7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Arial"/>
                <a:cs typeface="Arial"/>
              </a:endParaRPr>
            </a:p>
          </p:txBody>
        </p:sp>
        <p:sp>
          <p:nvSpPr>
            <p:cNvPr id="67751" name="Line 167"/>
            <p:cNvSpPr>
              <a:spLocks noChangeShapeType="1"/>
            </p:cNvSpPr>
            <p:nvPr/>
          </p:nvSpPr>
          <p:spPr bwMode="auto">
            <a:xfrm>
              <a:off x="2364" y="2103"/>
              <a:ext cx="0" cy="7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Arial"/>
                <a:cs typeface="Arial"/>
              </a:endParaRPr>
            </a:p>
          </p:txBody>
        </p:sp>
        <p:sp>
          <p:nvSpPr>
            <p:cNvPr id="67752" name="Line 168"/>
            <p:cNvSpPr>
              <a:spLocks noChangeShapeType="1"/>
            </p:cNvSpPr>
            <p:nvPr/>
          </p:nvSpPr>
          <p:spPr bwMode="auto">
            <a:xfrm>
              <a:off x="2425" y="2103"/>
              <a:ext cx="0" cy="7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Arial"/>
                <a:cs typeface="Arial"/>
              </a:endParaRPr>
            </a:p>
          </p:txBody>
        </p:sp>
        <p:sp>
          <p:nvSpPr>
            <p:cNvPr id="67753" name="Line 169"/>
            <p:cNvSpPr>
              <a:spLocks noChangeShapeType="1"/>
            </p:cNvSpPr>
            <p:nvPr/>
          </p:nvSpPr>
          <p:spPr bwMode="auto">
            <a:xfrm>
              <a:off x="2481" y="2103"/>
              <a:ext cx="0" cy="7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Arial"/>
                <a:cs typeface="Arial"/>
              </a:endParaRPr>
            </a:p>
          </p:txBody>
        </p:sp>
        <p:sp>
          <p:nvSpPr>
            <p:cNvPr id="67754" name="Line 170"/>
            <p:cNvSpPr>
              <a:spLocks noChangeShapeType="1"/>
            </p:cNvSpPr>
            <p:nvPr/>
          </p:nvSpPr>
          <p:spPr bwMode="auto">
            <a:xfrm>
              <a:off x="2196" y="2104"/>
              <a:ext cx="0" cy="7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Arial"/>
                <a:cs typeface="Arial"/>
              </a:endParaRPr>
            </a:p>
          </p:txBody>
        </p:sp>
        <p:sp>
          <p:nvSpPr>
            <p:cNvPr id="67755" name="Rectangle 171"/>
            <p:cNvSpPr>
              <a:spLocks noChangeArrowheads="1"/>
            </p:cNvSpPr>
            <p:nvPr/>
          </p:nvSpPr>
          <p:spPr bwMode="auto">
            <a:xfrm>
              <a:off x="2102" y="2243"/>
              <a:ext cx="64" cy="93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Arial"/>
                <a:cs typeface="Arial"/>
              </a:endParaRPr>
            </a:p>
          </p:txBody>
        </p:sp>
        <p:sp>
          <p:nvSpPr>
            <p:cNvPr id="67756" name="Rectangle 172"/>
            <p:cNvSpPr>
              <a:spLocks noChangeArrowheads="1"/>
            </p:cNvSpPr>
            <p:nvPr/>
          </p:nvSpPr>
          <p:spPr bwMode="auto">
            <a:xfrm>
              <a:off x="2188" y="2243"/>
              <a:ext cx="64" cy="93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Arial"/>
                <a:cs typeface="Arial"/>
              </a:endParaRPr>
            </a:p>
          </p:txBody>
        </p:sp>
        <p:sp>
          <p:nvSpPr>
            <p:cNvPr id="67757" name="Rectangle 173"/>
            <p:cNvSpPr>
              <a:spLocks noChangeArrowheads="1"/>
            </p:cNvSpPr>
            <p:nvPr/>
          </p:nvSpPr>
          <p:spPr bwMode="auto">
            <a:xfrm>
              <a:off x="2274" y="2242"/>
              <a:ext cx="64" cy="93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Arial"/>
                <a:cs typeface="Arial"/>
              </a:endParaRPr>
            </a:p>
          </p:txBody>
        </p:sp>
        <p:sp>
          <p:nvSpPr>
            <p:cNvPr id="67758" name="Rectangle 174"/>
            <p:cNvSpPr>
              <a:spLocks noChangeArrowheads="1"/>
            </p:cNvSpPr>
            <p:nvPr/>
          </p:nvSpPr>
          <p:spPr bwMode="auto">
            <a:xfrm>
              <a:off x="2371" y="2240"/>
              <a:ext cx="64" cy="93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Arial"/>
                <a:cs typeface="Arial"/>
              </a:endParaRPr>
            </a:p>
          </p:txBody>
        </p:sp>
        <p:sp>
          <p:nvSpPr>
            <p:cNvPr id="67759" name="Rectangle 175"/>
            <p:cNvSpPr>
              <a:spLocks noChangeArrowheads="1"/>
            </p:cNvSpPr>
            <p:nvPr/>
          </p:nvSpPr>
          <p:spPr bwMode="auto">
            <a:xfrm>
              <a:off x="2467" y="2240"/>
              <a:ext cx="64" cy="93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Arial"/>
                <a:cs typeface="Arial"/>
              </a:endParaRPr>
            </a:p>
          </p:txBody>
        </p:sp>
      </p:grpSp>
      <p:pic>
        <p:nvPicPr>
          <p:cNvPr id="67760" name="Picture 176" descr="Alice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288" y="1585243"/>
            <a:ext cx="561975" cy="6937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7763" name="Picture 179" descr="Bob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1463" y="1523330"/>
            <a:ext cx="676275" cy="690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642285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POP3 protocol</a:t>
            </a:r>
            <a:endParaRPr lang="en-US" dirty="0"/>
          </a:p>
        </p:txBody>
      </p:sp>
      <p:sp>
        <p:nvSpPr>
          <p:cNvPr id="6861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buFont typeface="ZapfDingbats" charset="0"/>
              <a:buNone/>
            </a:pPr>
            <a:r>
              <a:rPr lang="en-US" sz="2400" dirty="0">
                <a:solidFill>
                  <a:srgbClr val="FF0000"/>
                </a:solidFill>
              </a:rPr>
              <a:t>authorization phase</a:t>
            </a:r>
            <a:endParaRPr lang="en-US" sz="2000" dirty="0"/>
          </a:p>
          <a:p>
            <a:r>
              <a:rPr lang="en-US" sz="2000" dirty="0"/>
              <a:t>client commands: </a:t>
            </a:r>
          </a:p>
          <a:p>
            <a:pPr lvl="1"/>
            <a:r>
              <a:rPr lang="en-US" sz="2000" b="1" dirty="0">
                <a:latin typeface="Courier New" charset="0"/>
              </a:rPr>
              <a:t>user:</a:t>
            </a:r>
            <a:r>
              <a:rPr lang="en-US" sz="2000" dirty="0"/>
              <a:t> declare username</a:t>
            </a:r>
          </a:p>
          <a:p>
            <a:pPr lvl="1"/>
            <a:r>
              <a:rPr lang="en-US" sz="2000" b="1" dirty="0">
                <a:latin typeface="Courier New" charset="0"/>
              </a:rPr>
              <a:t>pass:</a:t>
            </a:r>
            <a:r>
              <a:rPr lang="en-US" sz="2000" dirty="0"/>
              <a:t> password</a:t>
            </a:r>
            <a:br>
              <a:rPr lang="en-US" sz="2000" dirty="0"/>
            </a:br>
            <a:r>
              <a:rPr lang="en-US" sz="2000" dirty="0"/>
              <a:t>(</a:t>
            </a:r>
            <a:r>
              <a:rPr lang="en-US" sz="2000" dirty="0">
                <a:solidFill>
                  <a:srgbClr val="3366FF"/>
                </a:solidFill>
              </a:rPr>
              <a:t>plain text!</a:t>
            </a:r>
            <a:r>
              <a:rPr lang="en-US" sz="2000" dirty="0"/>
              <a:t>)</a:t>
            </a:r>
          </a:p>
          <a:p>
            <a:r>
              <a:rPr lang="en-US" sz="2000" dirty="0"/>
              <a:t>server responses</a:t>
            </a:r>
          </a:p>
          <a:p>
            <a:pPr lvl="1"/>
            <a:r>
              <a:rPr lang="en-US" sz="2000" b="1" dirty="0">
                <a:latin typeface="Courier New" charset="0"/>
              </a:rPr>
              <a:t>+OK</a:t>
            </a:r>
          </a:p>
          <a:p>
            <a:pPr lvl="1"/>
            <a:r>
              <a:rPr lang="en-US" sz="2000" b="1" dirty="0">
                <a:latin typeface="Courier New" charset="0"/>
              </a:rPr>
              <a:t>-ERR</a:t>
            </a:r>
            <a:endParaRPr lang="en-US" sz="1800" dirty="0"/>
          </a:p>
          <a:p>
            <a:pPr>
              <a:buFont typeface="ZapfDingbats" charset="0"/>
              <a:buNone/>
            </a:pPr>
            <a:r>
              <a:rPr lang="en-US" sz="2400" dirty="0">
                <a:solidFill>
                  <a:srgbClr val="FF0000"/>
                </a:solidFill>
              </a:rPr>
              <a:t>transaction phase, </a:t>
            </a:r>
            <a:r>
              <a:rPr lang="en-US" sz="2000" dirty="0">
                <a:solidFill>
                  <a:schemeClr val="tx2"/>
                </a:solidFill>
              </a:rPr>
              <a:t>client:</a:t>
            </a:r>
            <a:endParaRPr lang="en-US" sz="2000" dirty="0"/>
          </a:p>
          <a:p>
            <a:r>
              <a:rPr lang="en-US" sz="2000" b="1" dirty="0">
                <a:latin typeface="Courier New" charset="0"/>
              </a:rPr>
              <a:t>list:</a:t>
            </a:r>
            <a:r>
              <a:rPr lang="en-US" sz="2000" dirty="0"/>
              <a:t> list message numbers</a:t>
            </a:r>
          </a:p>
          <a:p>
            <a:r>
              <a:rPr lang="en-US" sz="2000" b="1" dirty="0" err="1">
                <a:latin typeface="Courier New" charset="0"/>
              </a:rPr>
              <a:t>retr</a:t>
            </a:r>
            <a:r>
              <a:rPr lang="en-US" sz="2000" b="1" dirty="0">
                <a:latin typeface="Courier New" charset="0"/>
              </a:rPr>
              <a:t>:</a:t>
            </a:r>
            <a:r>
              <a:rPr lang="en-US" sz="2000" dirty="0"/>
              <a:t> retrieve message by number</a:t>
            </a:r>
          </a:p>
          <a:p>
            <a:r>
              <a:rPr lang="en-US" sz="2000" b="1" dirty="0">
                <a:latin typeface="Courier New" charset="0"/>
              </a:rPr>
              <a:t>dele:</a:t>
            </a:r>
            <a:r>
              <a:rPr lang="en-US" sz="2000" dirty="0"/>
              <a:t> delete</a:t>
            </a:r>
          </a:p>
          <a:p>
            <a:r>
              <a:rPr lang="en-US" sz="2000" b="1" dirty="0">
                <a:latin typeface="Courier New" charset="0"/>
              </a:rPr>
              <a:t>quit</a:t>
            </a:r>
            <a:endParaRPr lang="en-US" sz="2000" dirty="0"/>
          </a:p>
        </p:txBody>
      </p:sp>
      <p:sp>
        <p:nvSpPr>
          <p:cNvPr id="68615" name="Text Box 7"/>
          <p:cNvSpPr txBox="1">
            <a:spLocks noChangeArrowheads="1"/>
          </p:cNvSpPr>
          <p:nvPr/>
        </p:nvSpPr>
        <p:spPr bwMode="auto">
          <a:xfrm>
            <a:off x="4340225" y="2309813"/>
            <a:ext cx="4268788" cy="4027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dirty="0"/>
              <a:t>         </a:t>
            </a:r>
            <a:r>
              <a:rPr lang="en-US" sz="1800" b="1" dirty="0">
                <a:latin typeface="Courier New" charset="0"/>
              </a:rPr>
              <a:t>C: list </a:t>
            </a:r>
          </a:p>
          <a:p>
            <a:pPr algn="l"/>
            <a:r>
              <a:rPr lang="en-US" sz="1800" b="1" dirty="0">
                <a:latin typeface="Courier New" charset="0"/>
              </a:rPr>
              <a:t>     S: 1 498 </a:t>
            </a:r>
          </a:p>
          <a:p>
            <a:pPr algn="l"/>
            <a:r>
              <a:rPr lang="en-US" sz="1800" b="1" dirty="0">
                <a:latin typeface="Courier New" charset="0"/>
              </a:rPr>
              <a:t>     S: 2 912 </a:t>
            </a:r>
          </a:p>
          <a:p>
            <a:pPr algn="l"/>
            <a:r>
              <a:rPr lang="en-US" sz="1800" b="1" dirty="0">
                <a:latin typeface="Courier New" charset="0"/>
              </a:rPr>
              <a:t>     S: . </a:t>
            </a:r>
          </a:p>
          <a:p>
            <a:pPr algn="l"/>
            <a:r>
              <a:rPr lang="en-US" sz="1800" b="1" dirty="0">
                <a:latin typeface="Courier New" charset="0"/>
              </a:rPr>
              <a:t>     C: </a:t>
            </a:r>
            <a:r>
              <a:rPr lang="en-US" sz="1800" b="1" dirty="0" err="1">
                <a:latin typeface="Courier New" charset="0"/>
              </a:rPr>
              <a:t>retr</a:t>
            </a:r>
            <a:r>
              <a:rPr lang="en-US" sz="1800" b="1" dirty="0">
                <a:latin typeface="Courier New" charset="0"/>
              </a:rPr>
              <a:t> 1 </a:t>
            </a:r>
          </a:p>
          <a:p>
            <a:pPr algn="l"/>
            <a:r>
              <a:rPr lang="en-US" sz="1800" b="1" dirty="0">
                <a:latin typeface="Courier New" charset="0"/>
              </a:rPr>
              <a:t>     S: &lt;message 1 contents&gt;</a:t>
            </a:r>
          </a:p>
          <a:p>
            <a:pPr algn="l"/>
            <a:r>
              <a:rPr lang="en-US" sz="1800" b="1" dirty="0">
                <a:latin typeface="Courier New" charset="0"/>
              </a:rPr>
              <a:t>     S: . </a:t>
            </a:r>
          </a:p>
          <a:p>
            <a:pPr algn="l"/>
            <a:r>
              <a:rPr lang="en-US" sz="1800" b="1" dirty="0">
                <a:latin typeface="Courier New" charset="0"/>
              </a:rPr>
              <a:t>     C: dele 1 </a:t>
            </a:r>
          </a:p>
          <a:p>
            <a:pPr algn="l"/>
            <a:r>
              <a:rPr lang="en-US" sz="1800" b="1" dirty="0">
                <a:latin typeface="Courier New" charset="0"/>
              </a:rPr>
              <a:t>     C: </a:t>
            </a:r>
            <a:r>
              <a:rPr lang="en-US" sz="1800" b="1" dirty="0" err="1">
                <a:latin typeface="Courier New" charset="0"/>
              </a:rPr>
              <a:t>retr</a:t>
            </a:r>
            <a:r>
              <a:rPr lang="en-US" sz="1800" b="1" dirty="0">
                <a:latin typeface="Courier New" charset="0"/>
              </a:rPr>
              <a:t> 2 </a:t>
            </a:r>
          </a:p>
          <a:p>
            <a:pPr algn="l"/>
            <a:r>
              <a:rPr lang="en-US" sz="1800" b="1" dirty="0">
                <a:latin typeface="Courier New" charset="0"/>
              </a:rPr>
              <a:t>     S: &lt;message 1 contents&gt;</a:t>
            </a:r>
          </a:p>
          <a:p>
            <a:pPr algn="l"/>
            <a:r>
              <a:rPr lang="en-US" sz="1800" b="1" dirty="0">
                <a:latin typeface="Courier New" charset="0"/>
              </a:rPr>
              <a:t>     S: . </a:t>
            </a:r>
          </a:p>
          <a:p>
            <a:pPr algn="l"/>
            <a:r>
              <a:rPr lang="en-US" sz="1800" b="1" dirty="0">
                <a:latin typeface="Courier New" charset="0"/>
              </a:rPr>
              <a:t>     C: dele 2 </a:t>
            </a:r>
          </a:p>
          <a:p>
            <a:pPr algn="l"/>
            <a:r>
              <a:rPr lang="en-US" sz="1800" b="1" dirty="0">
                <a:latin typeface="Courier New" charset="0"/>
              </a:rPr>
              <a:t>     C: quit </a:t>
            </a:r>
          </a:p>
          <a:p>
            <a:pPr algn="l"/>
            <a:r>
              <a:rPr lang="en-US" sz="1800" b="1" dirty="0">
                <a:latin typeface="Courier New" charset="0"/>
              </a:rPr>
              <a:t>     S: +OK </a:t>
            </a:r>
            <a:r>
              <a:rPr lang="en-US" sz="1400" b="1" dirty="0">
                <a:latin typeface="Courier New" charset="0"/>
              </a:rPr>
              <a:t>POP3 server signing off</a:t>
            </a:r>
            <a:endParaRPr lang="en-US" sz="1800" b="1" dirty="0">
              <a:latin typeface="Courier New" charset="0"/>
            </a:endParaRPr>
          </a:p>
        </p:txBody>
      </p:sp>
      <p:sp>
        <p:nvSpPr>
          <p:cNvPr id="68618" name="Text Box 10"/>
          <p:cNvSpPr txBox="1">
            <a:spLocks noChangeArrowheads="1"/>
          </p:cNvSpPr>
          <p:nvPr/>
        </p:nvSpPr>
        <p:spPr bwMode="auto">
          <a:xfrm>
            <a:off x="4989513" y="590550"/>
            <a:ext cx="3981450" cy="173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endParaRPr lang="en-US" sz="1800" b="1">
              <a:latin typeface="Courier New" charset="0"/>
            </a:endParaRPr>
          </a:p>
          <a:p>
            <a:pPr algn="l"/>
            <a:r>
              <a:rPr lang="en-US" sz="1800" b="1">
                <a:latin typeface="Courier New" charset="0"/>
              </a:rPr>
              <a:t>S: +OK POP3 server ready </a:t>
            </a:r>
          </a:p>
          <a:p>
            <a:pPr algn="l"/>
            <a:r>
              <a:rPr lang="en-US" sz="1800" b="1">
                <a:latin typeface="Courier New" charset="0"/>
              </a:rPr>
              <a:t>C: user alice </a:t>
            </a:r>
          </a:p>
          <a:p>
            <a:pPr algn="l"/>
            <a:r>
              <a:rPr lang="en-US" sz="1800" b="1">
                <a:latin typeface="Courier New" charset="0"/>
              </a:rPr>
              <a:t>S: +OK </a:t>
            </a:r>
          </a:p>
          <a:p>
            <a:pPr algn="l"/>
            <a:r>
              <a:rPr lang="en-US" sz="1800" b="1">
                <a:latin typeface="Courier New" charset="0"/>
              </a:rPr>
              <a:t>C: pass hungry </a:t>
            </a:r>
          </a:p>
          <a:p>
            <a:pPr algn="l"/>
            <a:r>
              <a:rPr lang="en-US" sz="1800" b="1">
                <a:latin typeface="Courier New" charset="0"/>
              </a:rPr>
              <a:t>S: +OK</a:t>
            </a:r>
            <a:r>
              <a:rPr lang="en-US" sz="1400" b="1">
                <a:latin typeface="Courier New" charset="0"/>
              </a:rPr>
              <a:t> user successfully logged on</a:t>
            </a:r>
            <a:endParaRPr lang="en-US"/>
          </a:p>
        </p:txBody>
      </p:sp>
      <p:sp>
        <p:nvSpPr>
          <p:cNvPr id="68619" name="Freeform 11"/>
          <p:cNvSpPr>
            <a:spLocks/>
          </p:cNvSpPr>
          <p:nvPr/>
        </p:nvSpPr>
        <p:spPr bwMode="auto">
          <a:xfrm>
            <a:off x="4972050" y="847725"/>
            <a:ext cx="371475" cy="1457325"/>
          </a:xfrm>
          <a:custGeom>
            <a:avLst/>
            <a:gdLst>
              <a:gd name="T0" fmla="*/ 234 w 234"/>
              <a:gd name="T1" fmla="*/ 0 h 918"/>
              <a:gd name="T2" fmla="*/ 0 w 234"/>
              <a:gd name="T3" fmla="*/ 0 h 918"/>
              <a:gd name="T4" fmla="*/ 0 w 234"/>
              <a:gd name="T5" fmla="*/ 918 h 918"/>
              <a:gd name="T6" fmla="*/ 228 w 234"/>
              <a:gd name="T7" fmla="*/ 918 h 9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34" h="918">
                <a:moveTo>
                  <a:pt x="234" y="0"/>
                </a:moveTo>
                <a:lnTo>
                  <a:pt x="0" y="0"/>
                </a:lnTo>
                <a:lnTo>
                  <a:pt x="0" y="918"/>
                </a:lnTo>
                <a:lnTo>
                  <a:pt x="228" y="918"/>
                </a:lnTo>
              </a:path>
            </a:pathLst>
          </a:custGeom>
          <a:noFill/>
          <a:ln w="19050" cap="flat" cmpd="sng">
            <a:solidFill>
              <a:srgbClr val="FF0000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621" name="Line 13"/>
          <p:cNvSpPr>
            <a:spLocks noChangeShapeType="1"/>
          </p:cNvSpPr>
          <p:nvPr/>
        </p:nvSpPr>
        <p:spPr bwMode="auto">
          <a:xfrm>
            <a:off x="2843808" y="1196752"/>
            <a:ext cx="2042517" cy="504056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622" name="Freeform 14"/>
          <p:cNvSpPr>
            <a:spLocks/>
          </p:cNvSpPr>
          <p:nvPr/>
        </p:nvSpPr>
        <p:spPr bwMode="auto">
          <a:xfrm>
            <a:off x="4962525" y="2428875"/>
            <a:ext cx="371475" cy="3895725"/>
          </a:xfrm>
          <a:custGeom>
            <a:avLst/>
            <a:gdLst>
              <a:gd name="T0" fmla="*/ 234 w 234"/>
              <a:gd name="T1" fmla="*/ 0 h 918"/>
              <a:gd name="T2" fmla="*/ 0 w 234"/>
              <a:gd name="T3" fmla="*/ 0 h 918"/>
              <a:gd name="T4" fmla="*/ 0 w 234"/>
              <a:gd name="T5" fmla="*/ 918 h 918"/>
              <a:gd name="T6" fmla="*/ 228 w 234"/>
              <a:gd name="T7" fmla="*/ 918 h 9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34" h="918">
                <a:moveTo>
                  <a:pt x="234" y="0"/>
                </a:moveTo>
                <a:lnTo>
                  <a:pt x="0" y="0"/>
                </a:lnTo>
                <a:lnTo>
                  <a:pt x="0" y="918"/>
                </a:lnTo>
                <a:lnTo>
                  <a:pt x="228" y="918"/>
                </a:lnTo>
              </a:path>
            </a:pathLst>
          </a:custGeom>
          <a:noFill/>
          <a:ln w="19050" cap="flat" cmpd="sng">
            <a:solidFill>
              <a:srgbClr val="FF0000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623" name="Line 15"/>
          <p:cNvSpPr>
            <a:spLocks noChangeShapeType="1"/>
          </p:cNvSpPr>
          <p:nvPr/>
        </p:nvSpPr>
        <p:spPr bwMode="auto">
          <a:xfrm>
            <a:off x="3635896" y="4149080"/>
            <a:ext cx="1250428" cy="252214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112918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IMAP protocol example </a:t>
            </a:r>
            <a:r>
              <a:rPr lang="en-US" sz="1200" dirty="0"/>
              <a:t>(from RFC3501)</a:t>
            </a:r>
          </a:p>
        </p:txBody>
      </p:sp>
      <p:sp>
        <p:nvSpPr>
          <p:cNvPr id="68611" name="Rectangle 3"/>
          <p:cNvSpPr>
            <a:spLocks noGrp="1" noChangeArrowheads="1"/>
          </p:cNvSpPr>
          <p:nvPr>
            <p:ph idx="1"/>
          </p:nvPr>
        </p:nvSpPr>
        <p:spPr/>
        <p:txBody>
          <a:bodyPr numCol="2" spcCol="180000"/>
          <a:lstStyle/>
          <a:p>
            <a:pPr marL="0" indent="0">
              <a:buNone/>
            </a:pPr>
            <a:r>
              <a:rPr lang="en-US" sz="1200" dirty="0"/>
              <a:t>C: &lt;open connection&gt;</a:t>
            </a:r>
          </a:p>
          <a:p>
            <a:pPr marL="0" indent="0">
              <a:buNone/>
            </a:pPr>
            <a:r>
              <a:rPr lang="en-US" sz="1200" dirty="0"/>
              <a:t>S:   * OK IMAP4rev1 Service Ready</a:t>
            </a:r>
          </a:p>
          <a:p>
            <a:pPr marL="0" indent="0">
              <a:buNone/>
            </a:pPr>
            <a:r>
              <a:rPr lang="en-US" sz="1200" dirty="0"/>
              <a:t>C:   a001 login </a:t>
            </a:r>
            <a:r>
              <a:rPr lang="en-US" sz="1200" dirty="0" err="1"/>
              <a:t>mrc</a:t>
            </a:r>
            <a:r>
              <a:rPr lang="en-US" sz="1200" dirty="0"/>
              <a:t> secret</a:t>
            </a:r>
          </a:p>
          <a:p>
            <a:pPr marL="0" indent="0">
              <a:buNone/>
            </a:pPr>
            <a:r>
              <a:rPr lang="en-US" sz="1200" dirty="0"/>
              <a:t>S:   a001 OK LOGIN completed</a:t>
            </a:r>
          </a:p>
          <a:p>
            <a:pPr marL="0" indent="0">
              <a:buNone/>
            </a:pPr>
            <a:r>
              <a:rPr lang="en-US" sz="1200" dirty="0"/>
              <a:t>C:   a002 select inbox</a:t>
            </a:r>
          </a:p>
          <a:p>
            <a:pPr marL="0" indent="0">
              <a:buNone/>
            </a:pPr>
            <a:r>
              <a:rPr lang="en-US" sz="1200" dirty="0"/>
              <a:t>S:   * 18 EXISTS</a:t>
            </a:r>
          </a:p>
          <a:p>
            <a:pPr marL="0" indent="0">
              <a:buNone/>
            </a:pPr>
            <a:r>
              <a:rPr lang="en-US" sz="1200" dirty="0"/>
              <a:t>S:   * FLAGS (\Answered \Flagged \Deleted \Seen \Draft)</a:t>
            </a:r>
          </a:p>
          <a:p>
            <a:pPr marL="0" indent="0">
              <a:buNone/>
            </a:pPr>
            <a:r>
              <a:rPr lang="en-US" sz="1200" dirty="0"/>
              <a:t>S:   * 2 RECENT</a:t>
            </a:r>
          </a:p>
          <a:p>
            <a:pPr marL="0" indent="0">
              <a:buNone/>
            </a:pPr>
            <a:r>
              <a:rPr lang="en-US" sz="1200" dirty="0"/>
              <a:t>S:   * OK [UNSEEN 17] Message 17 is the first unseen message</a:t>
            </a:r>
          </a:p>
          <a:p>
            <a:pPr marL="0" indent="0">
              <a:buNone/>
            </a:pPr>
            <a:r>
              <a:rPr lang="es-ES_tradnl" sz="1200" dirty="0"/>
              <a:t>S:   * OK [UIDVALIDITY 3857529045] </a:t>
            </a:r>
            <a:r>
              <a:rPr lang="es-ES_tradnl" sz="1200" dirty="0" err="1"/>
              <a:t>UIDs</a:t>
            </a:r>
            <a:r>
              <a:rPr lang="es-ES_tradnl" sz="1200" dirty="0"/>
              <a:t> </a:t>
            </a:r>
            <a:r>
              <a:rPr lang="es-ES_tradnl" sz="1200" dirty="0" err="1"/>
              <a:t>valid</a:t>
            </a:r>
            <a:endParaRPr lang="es-ES_tradnl" sz="1200" dirty="0"/>
          </a:p>
          <a:p>
            <a:pPr marL="0" indent="0">
              <a:buNone/>
            </a:pPr>
            <a:r>
              <a:rPr lang="es-ES_tradnl" sz="1200" dirty="0"/>
              <a:t>S:   a002 OK [READ-WRITE] SELECT </a:t>
            </a:r>
            <a:r>
              <a:rPr lang="es-ES_tradnl" sz="1200" dirty="0" err="1"/>
              <a:t>completed</a:t>
            </a:r>
            <a:endParaRPr lang="es-ES_tradnl" sz="1200" dirty="0"/>
          </a:p>
          <a:p>
            <a:pPr marL="0" indent="0">
              <a:buNone/>
            </a:pPr>
            <a:r>
              <a:rPr lang="is-IS" sz="1200" dirty="0"/>
              <a:t>C:   a003 fetch 12 full</a:t>
            </a:r>
          </a:p>
          <a:p>
            <a:pPr marL="0" indent="0">
              <a:buNone/>
            </a:pPr>
            <a:r>
              <a:rPr lang="nl-NL" sz="1200" dirty="0"/>
              <a:t>S:   * 12 FETCH (FLAGS (\</a:t>
            </a:r>
            <a:r>
              <a:rPr lang="nl-NL" sz="1200" dirty="0" err="1"/>
              <a:t>Seen</a:t>
            </a:r>
            <a:r>
              <a:rPr lang="nl-NL" sz="1200" dirty="0"/>
              <a:t>) INTERNALDATE "17-Jul-1996 02:44:25 -0700"</a:t>
            </a:r>
          </a:p>
          <a:p>
            <a:pPr marL="0" indent="0">
              <a:buNone/>
            </a:pPr>
            <a:r>
              <a:rPr lang="ro-RO" sz="1200" dirty="0"/>
              <a:t>      RFC822.SIZE 4286 ENVELOPE ("Wed, 17 Jul 1996 02:23:25 -0700 (PDT)"</a:t>
            </a:r>
          </a:p>
          <a:p>
            <a:pPr marL="0" indent="0">
              <a:buNone/>
            </a:pPr>
            <a:r>
              <a:rPr lang="ro-RO" sz="1200" dirty="0"/>
              <a:t>      "IMAP4rev1 WG mtg summary and minutes"</a:t>
            </a:r>
          </a:p>
          <a:p>
            <a:pPr marL="0" indent="0">
              <a:buNone/>
            </a:pPr>
            <a:r>
              <a:rPr lang="ro-RO" sz="1200" dirty="0"/>
              <a:t>      (("Terry Gray" NIL "gray" "cac.washington.edu"))</a:t>
            </a:r>
          </a:p>
          <a:p>
            <a:pPr marL="0" indent="0">
              <a:buNone/>
            </a:pPr>
            <a:r>
              <a:rPr lang="ro-RO" sz="1200" dirty="0"/>
              <a:t>      (("Terry Gray" NIL "gray" "cac.washington.edu"))</a:t>
            </a:r>
          </a:p>
          <a:p>
            <a:pPr marL="0" indent="0">
              <a:buNone/>
            </a:pPr>
            <a:r>
              <a:rPr lang="ro-RO" sz="1200" dirty="0"/>
              <a:t>      (("Terry Gray" NIL "gray" "cac.washington.edu"))</a:t>
            </a:r>
          </a:p>
          <a:p>
            <a:pPr marL="0" indent="0">
              <a:buNone/>
            </a:pPr>
            <a:r>
              <a:rPr lang="ro-RO" sz="1200" dirty="0"/>
              <a:t>      ((NIL NIL "imap" "cac.washington.edu"))</a:t>
            </a:r>
          </a:p>
          <a:p>
            <a:pPr marL="0" indent="0">
              <a:buNone/>
            </a:pPr>
            <a:r>
              <a:rPr lang="ro-RO" sz="1200" dirty="0"/>
              <a:t>      ((NIL NIL "minutes" "CNRI.Reston.VA.US")</a:t>
            </a:r>
          </a:p>
          <a:p>
            <a:pPr marL="0" indent="0">
              <a:buNone/>
            </a:pPr>
            <a:r>
              <a:rPr lang="ro-RO" sz="1200" dirty="0"/>
              <a:t>      ("John Klensin" NIL "KLENSIN" "MIT.EDU")) NIL NIL</a:t>
            </a:r>
          </a:p>
          <a:p>
            <a:pPr marL="0" indent="0">
              <a:buNone/>
            </a:pPr>
            <a:r>
              <a:rPr lang="en-US" sz="1200" dirty="0"/>
              <a:t>      "&lt;B27397-0100000@cac.washington.edu&gt;")</a:t>
            </a:r>
          </a:p>
          <a:p>
            <a:pPr marL="0" indent="0">
              <a:buNone/>
            </a:pPr>
            <a:r>
              <a:rPr lang="en-US" sz="1200" dirty="0"/>
              <a:t>      BODY ("TEXT" "PLAIN" ("CHARSET" "US-ASCII") NIL NIL "7BIT" 3028</a:t>
            </a:r>
          </a:p>
          <a:p>
            <a:pPr marL="0" indent="0">
              <a:buNone/>
            </a:pPr>
            <a:r>
              <a:rPr lang="en-US" sz="1200" dirty="0"/>
              <a:t>      92))</a:t>
            </a:r>
          </a:p>
          <a:p>
            <a:pPr marL="0" indent="0">
              <a:buNone/>
            </a:pPr>
            <a:r>
              <a:rPr lang="en-US" sz="1200" dirty="0"/>
              <a:t>S:   a003 OK FETCH completed</a:t>
            </a:r>
          </a:p>
          <a:p>
            <a:pPr marL="0" indent="0">
              <a:buNone/>
            </a:pPr>
            <a:r>
              <a:rPr lang="en-US" sz="1200" dirty="0"/>
              <a:t>C:   a004 fetch 12 body[header]</a:t>
            </a:r>
          </a:p>
          <a:p>
            <a:pPr marL="0" indent="0">
              <a:buNone/>
            </a:pPr>
            <a:r>
              <a:rPr lang="en-US" sz="1200" dirty="0"/>
              <a:t>S:   * 12 FETCH (BODY[HEADER] {342}</a:t>
            </a:r>
          </a:p>
          <a:p>
            <a:pPr marL="0" indent="0">
              <a:buNone/>
            </a:pPr>
            <a:r>
              <a:rPr lang="ro-RO" sz="1200" dirty="0"/>
              <a:t>S:   Date: Wed, 17 Jul 1996 02:23:25 -0700 (PDT)</a:t>
            </a:r>
          </a:p>
          <a:p>
            <a:pPr marL="0" indent="0">
              <a:buNone/>
            </a:pPr>
            <a:r>
              <a:rPr lang="ro-RO" sz="1200" dirty="0"/>
              <a:t>S:   From: Terry Gray &lt;gray@cac.washington.edu&gt;</a:t>
            </a:r>
          </a:p>
          <a:p>
            <a:pPr marL="0" indent="0">
              <a:buNone/>
            </a:pPr>
            <a:r>
              <a:rPr lang="ro-RO" sz="1200" dirty="0"/>
              <a:t>S:   Subject: IMAP4rev1 WG mtg summary and minutes</a:t>
            </a:r>
          </a:p>
          <a:p>
            <a:pPr marL="0" indent="0">
              <a:buNone/>
            </a:pPr>
            <a:r>
              <a:rPr lang="ro-RO" sz="1200" dirty="0"/>
              <a:t>S:   To: imap@cac.washington.edu</a:t>
            </a:r>
          </a:p>
          <a:p>
            <a:pPr marL="0" indent="0">
              <a:buNone/>
            </a:pPr>
            <a:r>
              <a:rPr lang="ro-RO" sz="1200" dirty="0"/>
              <a:t>S:   cc: minutes@CNRI.Reston.VA.US, John Klensin &lt;KLENSIN@MIT.EDU&gt;</a:t>
            </a:r>
          </a:p>
          <a:p>
            <a:pPr marL="0" indent="0">
              <a:buNone/>
            </a:pPr>
            <a:r>
              <a:rPr lang="ro-RO" sz="1200" dirty="0"/>
              <a:t>S:   Message-Id: &lt;B27397-0100000@cac.washington.edu&gt;</a:t>
            </a:r>
          </a:p>
          <a:p>
            <a:pPr marL="0" indent="0">
              <a:buNone/>
            </a:pPr>
            <a:r>
              <a:rPr lang="ro-RO" sz="1200" dirty="0"/>
              <a:t>S:   MIME-Version: 1.0</a:t>
            </a:r>
          </a:p>
          <a:p>
            <a:pPr marL="0" indent="0">
              <a:buNone/>
            </a:pPr>
            <a:r>
              <a:rPr lang="ro-RO" sz="1200" dirty="0"/>
              <a:t>S:   Content-Type: TEXT/PLAIN; CHARSET=US-ASCII</a:t>
            </a:r>
          </a:p>
          <a:p>
            <a:pPr marL="0" indent="0">
              <a:buNone/>
            </a:pPr>
            <a:r>
              <a:rPr lang="ro-RO" sz="1200" dirty="0"/>
              <a:t>S:   </a:t>
            </a:r>
            <a:r>
              <a:rPr lang="ro-RO" sz="1200" b="1" i="1" dirty="0">
                <a:solidFill>
                  <a:srgbClr val="FF3300"/>
                </a:solidFill>
                <a:latin typeface="Eurostile" panose="020B0504020202050204" pitchFamily="34" charset="77"/>
              </a:rPr>
              <a:t>DATA</a:t>
            </a:r>
          </a:p>
          <a:p>
            <a:pPr marL="0" indent="0">
              <a:buNone/>
            </a:pPr>
            <a:r>
              <a:rPr lang="ro-RO" sz="1200" dirty="0"/>
              <a:t>S:   )</a:t>
            </a:r>
          </a:p>
          <a:p>
            <a:pPr marL="0" indent="0">
              <a:buNone/>
            </a:pPr>
            <a:r>
              <a:rPr lang="ro-RO" sz="1200" dirty="0"/>
              <a:t>S:   a004 OK FETCH completed</a:t>
            </a:r>
          </a:p>
          <a:p>
            <a:pPr marL="0" indent="0">
              <a:buNone/>
            </a:pPr>
            <a:r>
              <a:rPr lang="ro-RO" sz="1200" dirty="0"/>
              <a:t>C    a005 store 12 +flags \deleted</a:t>
            </a:r>
          </a:p>
          <a:p>
            <a:pPr marL="0" indent="0">
              <a:buNone/>
            </a:pPr>
            <a:r>
              <a:rPr lang="ro-RO" sz="1200" dirty="0"/>
              <a:t>S:   * 12 FETCH (FLAGS (\Seen \Deleted))</a:t>
            </a:r>
          </a:p>
          <a:p>
            <a:pPr marL="0" indent="0">
              <a:buNone/>
            </a:pPr>
            <a:r>
              <a:rPr lang="ro-RO" sz="1200" dirty="0"/>
              <a:t>S:   a005 OK +FLAGS completed</a:t>
            </a:r>
          </a:p>
          <a:p>
            <a:pPr marL="0" indent="0">
              <a:buNone/>
            </a:pPr>
            <a:r>
              <a:rPr lang="fr-FR" sz="1200" dirty="0"/>
              <a:t>C:   a006 </a:t>
            </a:r>
            <a:r>
              <a:rPr lang="fr-FR" sz="1200" dirty="0" err="1"/>
              <a:t>logout</a:t>
            </a:r>
            <a:endParaRPr lang="fr-FR" sz="1200" dirty="0"/>
          </a:p>
          <a:p>
            <a:pPr marL="0" indent="0">
              <a:buNone/>
            </a:pPr>
            <a:r>
              <a:rPr lang="fr-FR" sz="1200" dirty="0"/>
              <a:t>S:   * BYE IMAP4rev1 server </a:t>
            </a:r>
            <a:r>
              <a:rPr lang="fr-FR" sz="1200" dirty="0" err="1"/>
              <a:t>terminating</a:t>
            </a:r>
            <a:r>
              <a:rPr lang="fr-FR" sz="1200" dirty="0"/>
              <a:t> </a:t>
            </a:r>
            <a:r>
              <a:rPr lang="fr-FR" sz="1200" dirty="0" err="1"/>
              <a:t>connection</a:t>
            </a:r>
            <a:endParaRPr lang="fr-FR" sz="1200" dirty="0"/>
          </a:p>
          <a:p>
            <a:pPr marL="0" indent="0">
              <a:buNone/>
            </a:pPr>
            <a:r>
              <a:rPr lang="fr-FR" sz="1200" dirty="0"/>
              <a:t>S:   a006 OK LOGOUT </a:t>
            </a:r>
            <a:r>
              <a:rPr lang="fr-FR" sz="1200" dirty="0" err="1"/>
              <a:t>completed</a:t>
            </a:r>
            <a:endParaRPr lang="en-US" sz="1200" dirty="0"/>
          </a:p>
        </p:txBody>
      </p:sp>
      <p:sp>
        <p:nvSpPr>
          <p:cNvPr id="2" name="Rectangle 1"/>
          <p:cNvSpPr/>
          <p:nvPr/>
        </p:nvSpPr>
        <p:spPr>
          <a:xfrm>
            <a:off x="107504" y="1556792"/>
            <a:ext cx="4464496" cy="203572"/>
          </a:xfrm>
          <a:prstGeom prst="rect">
            <a:avLst/>
          </a:prstGeom>
          <a:ln w="38100" cmpd="sng">
            <a:solidFill>
              <a:srgbClr val="FF0000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07504" y="1988840"/>
            <a:ext cx="4464496" cy="1296144"/>
          </a:xfrm>
          <a:prstGeom prst="rect">
            <a:avLst/>
          </a:prstGeom>
          <a:ln w="38100" cmpd="sng">
            <a:solidFill>
              <a:srgbClr val="FF0000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07504" y="3525912"/>
            <a:ext cx="4464496" cy="2999432"/>
          </a:xfrm>
          <a:prstGeom prst="rect">
            <a:avLst/>
          </a:prstGeom>
          <a:ln w="38100" cmpd="sng">
            <a:solidFill>
              <a:srgbClr val="FF0000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4631678" y="1772816"/>
            <a:ext cx="4176464" cy="2808312"/>
          </a:xfrm>
          <a:prstGeom prst="rect">
            <a:avLst/>
          </a:prstGeom>
          <a:ln w="38100" cmpd="sng">
            <a:solidFill>
              <a:srgbClr val="FF0000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50663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1" grpId="0" animBg="1"/>
      <p:bldP spid="12" grpId="0" animBg="1"/>
      <p:bldP spid="13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IMAP can do more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IMAP capabilities</a:t>
            </a:r>
          </a:p>
          <a:p>
            <a:pPr lvl="1"/>
            <a:r>
              <a:rPr lang="en-US" sz="2000" dirty="0"/>
              <a:t>create, delete, rename mail folders</a:t>
            </a:r>
          </a:p>
          <a:p>
            <a:pPr lvl="1"/>
            <a:r>
              <a:rPr lang="en-US" sz="2000" dirty="0"/>
              <a:t>check for new messages, remove messages, set and clear flags</a:t>
            </a:r>
          </a:p>
          <a:p>
            <a:pPr lvl="1"/>
            <a:r>
              <a:rPr lang="en-US" sz="2000" dirty="0"/>
              <a:t>parse, search, selective fetch</a:t>
            </a:r>
          </a:p>
          <a:p>
            <a:pPr lvl="1"/>
            <a:r>
              <a:rPr lang="en-US" sz="2000" dirty="0"/>
              <a:t>search WITHIN messages</a:t>
            </a:r>
          </a:p>
          <a:p>
            <a:pPr lvl="1"/>
            <a:r>
              <a:rPr lang="en-US" sz="2000" dirty="0"/>
              <a:t>STORE and conditional STORE</a:t>
            </a:r>
          </a:p>
          <a:p>
            <a:pPr lvl="1"/>
            <a:r>
              <a:rPr lang="en-US" sz="2000" dirty="0"/>
              <a:t>CATENATE (to concatenate)</a:t>
            </a:r>
          </a:p>
          <a:p>
            <a:pPr lvl="1"/>
            <a:endParaRPr lang="en-US" sz="2000" dirty="0"/>
          </a:p>
          <a:p>
            <a:r>
              <a:rPr lang="en-US" sz="2400" dirty="0"/>
              <a:t>often used for:</a:t>
            </a:r>
          </a:p>
          <a:p>
            <a:pPr lvl="1"/>
            <a:r>
              <a:rPr lang="en-US" sz="2000" dirty="0"/>
              <a:t>TODOs</a:t>
            </a:r>
          </a:p>
          <a:p>
            <a:pPr lvl="1"/>
            <a:r>
              <a:rPr lang="en-US" sz="2000" dirty="0"/>
              <a:t>Notes with or without Mime elements</a:t>
            </a:r>
          </a:p>
          <a:p>
            <a:endParaRPr lang="en-US" sz="2400" dirty="0"/>
          </a:p>
          <a:p>
            <a:r>
              <a:rPr lang="en-US" sz="2400" dirty="0"/>
              <a:t>but: replace “message” with “file” and you have a quite complete file system</a:t>
            </a:r>
          </a:p>
        </p:txBody>
      </p:sp>
    </p:spTree>
    <p:extLst>
      <p:ext uri="{BB962C8B-B14F-4D97-AF65-F5344CB8AC3E}">
        <p14:creationId xmlns:p14="http://schemas.microsoft.com/office/powerpoint/2010/main" val="6922240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First peek at structure of distributed applications</a:t>
            </a:r>
          </a:p>
          <a:p>
            <a:r>
              <a:rPr lang="en-US" dirty="0"/>
              <a:t>Presentation Layer functions</a:t>
            </a:r>
          </a:p>
          <a:p>
            <a:r>
              <a:rPr lang="en-US" dirty="0"/>
              <a:t>Domain Name Systems</a:t>
            </a:r>
          </a:p>
          <a:p>
            <a:pPr lvl="1"/>
            <a:r>
              <a:rPr lang="en-US" dirty="0"/>
              <a:t>with note on CDNs</a:t>
            </a:r>
          </a:p>
          <a:p>
            <a:r>
              <a:rPr lang="en-US" dirty="0"/>
              <a:t>HTTP</a:t>
            </a:r>
          </a:p>
          <a:p>
            <a:r>
              <a:rPr lang="en-US" dirty="0"/>
              <a:t>SMTP</a:t>
            </a:r>
          </a:p>
          <a:p>
            <a:pPr lvl="1"/>
            <a:r>
              <a:rPr lang="en-US" dirty="0"/>
              <a:t>and an example for POP3 and IMAP</a:t>
            </a:r>
          </a:p>
        </p:txBody>
      </p:sp>
    </p:spTree>
    <p:extLst>
      <p:ext uri="{BB962C8B-B14F-4D97-AF65-F5344CB8AC3E}">
        <p14:creationId xmlns:p14="http://schemas.microsoft.com/office/powerpoint/2010/main" val="1626048813"/>
      </p:ext>
    </p:extLst>
  </p:cSld>
  <p:clrMapOvr>
    <a:masterClrMapping/>
  </p:clrMapOvr>
</p:sld>
</file>

<file path=ppt/theme/theme1.xml><?xml version="1.0" encoding="utf-8"?>
<a:theme xmlns:a="http://schemas.openxmlformats.org/drawingml/2006/main" name="1_paalh">
  <a:themeElements>
    <a:clrScheme name="1_paalh 3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1_paalh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tx2">
            <a:lumMod val="40000"/>
            <a:lumOff val="60000"/>
          </a:schemeClr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rtlCol="0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3200" b="1" i="0" u="none" strike="noStrike" cap="none" normalizeH="0" baseline="0" dirty="0" smtClean="0">
            <a:ln>
              <a:noFill/>
            </a:ln>
            <a:solidFill>
              <a:schemeClr val="tx1"/>
            </a:solidFill>
            <a:effectLst/>
            <a:latin typeface="Eurostile"/>
            <a:cs typeface="Eurostile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ahoma" charset="0"/>
          </a:defRPr>
        </a:defPPr>
      </a:lstStyle>
    </a:lnDef>
    <a:txDef>
      <a:spPr>
        <a:solidFill>
          <a:schemeClr val="bg1"/>
        </a:solidFill>
        <a:ln>
          <a:noFill/>
        </a:ln>
        <a:effectLst/>
      </a:spPr>
      <a:bodyPr wrap="none" rtlCol="0">
        <a:spAutoFit/>
      </a:bodyPr>
      <a:lstStyle>
        <a:defPPr>
          <a:defRPr dirty="0" smtClean="0">
            <a:latin typeface="Eurostile"/>
            <a:cs typeface="Eurostile"/>
          </a:defRPr>
        </a:defPPr>
      </a:lstStyle>
    </a:txDef>
  </a:objectDefaults>
  <a:extraClrSchemeLst>
    <a:extraClrScheme>
      <a:clrScheme name="1_paalh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paalh 2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paalh 3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aalh 4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aalh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aalh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discuss.pptx</Template>
  <TotalTime>8722</TotalTime>
  <Words>3678</Words>
  <Application>Microsoft Office PowerPoint</Application>
  <PresentationFormat>On-screen Show (4:3)</PresentationFormat>
  <Paragraphs>747</Paragraphs>
  <Slides>43</Slides>
  <Notes>10</Notes>
  <HiddenSlides>0</HiddenSlides>
  <MMClips>0</MMClips>
  <ScaleCrop>false</ScaleCrop>
  <HeadingPairs>
    <vt:vector size="8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56" baseType="lpstr">
      <vt:lpstr>Times New Roman</vt:lpstr>
      <vt:lpstr>Eurostile</vt:lpstr>
      <vt:lpstr>Comic Sans MS</vt:lpstr>
      <vt:lpstr>MS PGothic</vt:lpstr>
      <vt:lpstr>Arial</vt:lpstr>
      <vt:lpstr>Tahoma</vt:lpstr>
      <vt:lpstr>Consolas</vt:lpstr>
      <vt:lpstr>Courier New</vt:lpstr>
      <vt:lpstr>Wingdings</vt:lpstr>
      <vt:lpstr>Courier</vt:lpstr>
      <vt:lpstr>ZapfDingbats</vt:lpstr>
      <vt:lpstr>1_paalh</vt:lpstr>
      <vt:lpstr>ClipArt</vt:lpstr>
      <vt:lpstr>Application layer</vt:lpstr>
      <vt:lpstr>What is it?</vt:lpstr>
      <vt:lpstr>Application layer</vt:lpstr>
      <vt:lpstr>Client-Server</vt:lpstr>
      <vt:lpstr>Publish-Subscribe</vt:lpstr>
      <vt:lpstr>Peer-to-Peer</vt:lpstr>
      <vt:lpstr>Application layer</vt:lpstr>
      <vt:lpstr>The presentation problem</vt:lpstr>
      <vt:lpstr>Solving the presentation problem</vt:lpstr>
      <vt:lpstr>XDR example</vt:lpstr>
      <vt:lpstr>REST example</vt:lpstr>
      <vt:lpstr>Application layer</vt:lpstr>
      <vt:lpstr>The Web: the HTTP protocol</vt:lpstr>
      <vt:lpstr>The HTTP protocol</vt:lpstr>
      <vt:lpstr>HTTP example</vt:lpstr>
      <vt:lpstr>HTTP example (cont.)</vt:lpstr>
      <vt:lpstr>Non-persistent, persistent connections</vt:lpstr>
      <vt:lpstr>HTTP/1.x message format: request</vt:lpstr>
      <vt:lpstr>HTTP/1.x message format: response</vt:lpstr>
      <vt:lpstr>HTTP/1.x response status code examples</vt:lpstr>
      <vt:lpstr>Trying out HTTP/1.x (client side) for yourself</vt:lpstr>
      <vt:lpstr>Cookies: keeping “state”</vt:lpstr>
      <vt:lpstr>Conditional GET: client-side caching</vt:lpstr>
      <vt:lpstr>Web Caches (proxy server)</vt:lpstr>
      <vt:lpstr>Changes in HTTP/2</vt:lpstr>
      <vt:lpstr>Changes in HTTP/2</vt:lpstr>
      <vt:lpstr>Changes in HTTP/2</vt:lpstr>
      <vt:lpstr>Application layer</vt:lpstr>
      <vt:lpstr>Electronic Mail</vt:lpstr>
      <vt:lpstr>Electronic Mail: mail servers</vt:lpstr>
      <vt:lpstr>Electronic Mail: SMTP</vt:lpstr>
      <vt:lpstr>Sample SMTP interaction</vt:lpstr>
      <vt:lpstr>Handmade SMTP</vt:lpstr>
      <vt:lpstr>SMTP: final words</vt:lpstr>
      <vt:lpstr>Mail message format</vt:lpstr>
      <vt:lpstr>Message format: multimedia extensions</vt:lpstr>
      <vt:lpstr>MIME types</vt:lpstr>
      <vt:lpstr>Multipart Type</vt:lpstr>
      <vt:lpstr>Mail access protocols</vt:lpstr>
      <vt:lpstr>POP3 protocol</vt:lpstr>
      <vt:lpstr>IMAP protocol example (from RFC3501)</vt:lpstr>
      <vt:lpstr>IMAP can do more</vt:lpstr>
      <vt:lpstr>Summary</vt:lpstr>
    </vt:vector>
  </TitlesOfParts>
  <Manager/>
  <Company>UNIK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Internet</dc:title>
  <dc:subject/>
  <dc:creator>Carsten Griwodz</dc:creator>
  <cp:keywords/>
  <dc:description/>
  <cp:lastModifiedBy>Magnus Klausen</cp:lastModifiedBy>
  <cp:revision>1592</cp:revision>
  <cp:lastPrinted>2020-05-08T17:02:26Z</cp:lastPrinted>
  <dcterms:created xsi:type="dcterms:W3CDTF">2003-03-06T08:24:12Z</dcterms:created>
  <dcterms:modified xsi:type="dcterms:W3CDTF">2022-05-11T18:39:45Z</dcterms:modified>
  <cp:category/>
</cp:coreProperties>
</file>