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83" r:id="rId3"/>
    <p:sldId id="291" r:id="rId4"/>
    <p:sldId id="322" r:id="rId5"/>
    <p:sldId id="323" r:id="rId6"/>
    <p:sldId id="324" r:id="rId7"/>
    <p:sldId id="325" r:id="rId8"/>
    <p:sldId id="321" r:id="rId9"/>
    <p:sldId id="326" r:id="rId10"/>
    <p:sldId id="327" r:id="rId11"/>
    <p:sldId id="329" r:id="rId12"/>
    <p:sldId id="330" r:id="rId13"/>
    <p:sldId id="331" r:id="rId14"/>
    <p:sldId id="328" r:id="rId15"/>
    <p:sldId id="312" r:id="rId16"/>
    <p:sldId id="304" r:id="rId17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33" autoAdjust="0"/>
  </p:normalViewPr>
  <p:slideViewPr>
    <p:cSldViewPr snapToGrid="0">
      <p:cViewPr>
        <p:scale>
          <a:sx n="66" d="100"/>
          <a:sy n="66" d="100"/>
        </p:scale>
        <p:origin x="744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056B9-FB20-4638-8B5B-BA459E2407B6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BEBD58-5263-4088-8688-3E8C3B50D9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7153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04EC0-FD53-4A63-8C47-2DC7CA31B46D}" type="slidenum">
              <a:rPr lang="en-150" smtClean="0"/>
              <a:t>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99050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Dette burde være kjent-</a:t>
            </a:r>
            <a:r>
              <a:rPr lang="nb-NO" dirty="0" err="1"/>
              <a:t>ish</a:t>
            </a:r>
            <a:r>
              <a:rPr lang="nb-NO" dirty="0"/>
              <a:t> for dere</a:t>
            </a:r>
          </a:p>
          <a:p>
            <a:r>
              <a:rPr lang="nb-NO" dirty="0"/>
              <a:t>IKKE ERLIK NULL eller IKKE LIK NULL – Opptil flere som gjorde feil på </a:t>
            </a:r>
            <a:r>
              <a:rPr lang="nb-NO" dirty="0" err="1"/>
              <a:t>oblig</a:t>
            </a:r>
            <a:r>
              <a:rPr lang="nb-NO" dirty="0"/>
              <a:t>, veldig skuffet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57585-9F70-40AE-AFBF-D510946D69DB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7255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her er jo veldig pent og fint, vi liker denne. Men – det er et bitteliteproblem, noen tanker? </a:t>
            </a:r>
          </a:p>
          <a:p>
            <a:r>
              <a:rPr lang="nb-NO" dirty="0"/>
              <a:t>Det er kanskje ganske uheldig at vi misser at det er flere sjangre, men i tillegg misser vi en film. Kanskje det hadde vært kult å vise den selv om vi ikke vet sjanger?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EBD58-5263-4088-8688-3E8C3B50D99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795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D9FB0-166F-D652-4F4A-D577106F6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D5CFB9-67BE-BC7D-BDC2-E586EBC873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B43D67-D073-85EA-C5B6-B6E60D802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løses fint med denne – en LEFT OUTER JOIN (eller bare </a:t>
            </a:r>
            <a:r>
              <a:rPr lang="nb-NO" dirty="0" err="1"/>
              <a:t>left</a:t>
            </a:r>
            <a:r>
              <a:rPr lang="nb-NO" dirty="0"/>
              <a:t> </a:t>
            </a:r>
            <a:r>
              <a:rPr lang="nb-NO" dirty="0" err="1"/>
              <a:t>join</a:t>
            </a:r>
            <a:r>
              <a:rPr lang="nb-NO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9C9122-876C-820D-C059-6F994744BF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EBD58-5263-4088-8688-3E8C3B50D999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2442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Dette er </a:t>
            </a:r>
            <a:r>
              <a:rPr lang="nb-NO" dirty="0" err="1"/>
              <a:t>long</a:t>
            </a:r>
            <a:r>
              <a:rPr lang="nb-NO" dirty="0"/>
              <a:t> and </a:t>
            </a:r>
            <a:r>
              <a:rPr lang="nb-NO" dirty="0" err="1"/>
              <a:t>short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it. SQL har ikke </a:t>
            </a:r>
            <a:r>
              <a:rPr lang="nb-NO" dirty="0" err="1"/>
              <a:t>inclusive</a:t>
            </a:r>
            <a:r>
              <a:rPr lang="nb-NO" dirty="0"/>
              <a:t>/</a:t>
            </a:r>
            <a:r>
              <a:rPr lang="nb-NO" dirty="0" err="1"/>
              <a:t>exclusive</a:t>
            </a:r>
            <a:r>
              <a:rPr lang="nb-NO" dirty="0"/>
              <a:t> syntaks i og for seg selv, men er snedig bruk av </a:t>
            </a:r>
            <a:r>
              <a:rPr lang="nb-NO" dirty="0" err="1"/>
              <a:t>joins</a:t>
            </a:r>
            <a:r>
              <a:rPr lang="nb-NO" dirty="0"/>
              <a:t>/nøkler. </a:t>
            </a:r>
          </a:p>
          <a:p>
            <a:r>
              <a:rPr lang="nb-NO" dirty="0"/>
              <a:t>De dere vil se mest av er </a:t>
            </a:r>
            <a:r>
              <a:rPr lang="nb-NO" dirty="0" err="1"/>
              <a:t>left</a:t>
            </a:r>
            <a:r>
              <a:rPr lang="nb-NO" dirty="0"/>
              <a:t> </a:t>
            </a:r>
            <a:r>
              <a:rPr lang="nb-NO" dirty="0" err="1"/>
              <a:t>inclusive</a:t>
            </a:r>
            <a:r>
              <a:rPr lang="nb-NO" dirty="0"/>
              <a:t>.  </a:t>
            </a:r>
          </a:p>
          <a:p>
            <a:r>
              <a:rPr lang="nb-NO" dirty="0"/>
              <a:t>Poenget med sånne er som regel for å </a:t>
            </a:r>
            <a:r>
              <a:rPr lang="nb-NO" dirty="0" err="1"/>
              <a:t>patche</a:t>
            </a:r>
            <a:r>
              <a:rPr lang="nb-NO" dirty="0"/>
              <a:t> data når den er litt mangelfull – «Mangelfull» er </a:t>
            </a:r>
            <a:r>
              <a:rPr lang="nb-NO" dirty="0" err="1"/>
              <a:t>cluet</a:t>
            </a:r>
            <a:r>
              <a:rPr lang="nb-NO" dirty="0"/>
              <a:t> deres inn her at det skal være en variant av </a:t>
            </a:r>
            <a:r>
              <a:rPr lang="nb-NO" dirty="0" err="1"/>
              <a:t>outer</a:t>
            </a:r>
            <a:r>
              <a:rPr lang="nb-NO" dirty="0"/>
              <a:t> </a:t>
            </a:r>
            <a:r>
              <a:rPr lang="nb-NO" dirty="0" err="1"/>
              <a:t>join</a:t>
            </a:r>
            <a:r>
              <a:rPr lang="nb-NO" dirty="0"/>
              <a:t>. </a:t>
            </a:r>
            <a:r>
              <a:rPr lang="nb-NO" dirty="0" err="1"/>
              <a:t>Left</a:t>
            </a:r>
            <a:r>
              <a:rPr lang="nb-NO" dirty="0"/>
              <a:t> og right gjør nøyaktig det samme, bare motsatt vei.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EBD58-5263-4088-8688-3E8C3B50D999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043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Ikke tenk for mye på det her, det er ganske nisje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EBD58-5263-4088-8688-3E8C3B50D999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7016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Her ser dere litt forskjeller – Per kommer med begge gangene. Union tar bare det de har til felles, mens UNION ALL tar med alt fra begge.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EBD58-5263-4088-8688-3E8C3B50D99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5497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Her blir </a:t>
            </a:r>
            <a:r>
              <a:rPr lang="nb-NO" dirty="0" err="1"/>
              <a:t>norge</a:t>
            </a:r>
            <a:r>
              <a:rPr lang="nb-NO" dirty="0"/>
              <a:t> med to ganger i INTERSECT ALL fordi det er de to begge tabellene har til felles. Den tredje ryker. </a:t>
            </a:r>
          </a:p>
          <a:p>
            <a:r>
              <a:rPr lang="nb-NO" dirty="0"/>
              <a:t>Tenk mengdeoperatorer, dere som har hatt 1150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EBD58-5263-4088-8688-3E8C3B50D999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2016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Denne er litt mer funky – i ALL her blir de «gjenværende» </a:t>
            </a:r>
            <a:r>
              <a:rPr lang="nb-NO" dirty="0" err="1"/>
              <a:t>norgene</a:t>
            </a:r>
            <a:r>
              <a:rPr lang="nb-NO" dirty="0"/>
              <a:t> med fordi vi tar de tre som er i </a:t>
            </a:r>
            <a:r>
              <a:rPr lang="nb-NO" dirty="0" err="1"/>
              <a:t>companies</a:t>
            </a:r>
            <a:r>
              <a:rPr lang="nb-NO" dirty="0"/>
              <a:t> minus de to i persons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EBD58-5263-4088-8688-3E8C3B50D999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468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Kan </a:t>
            </a:r>
            <a:r>
              <a:rPr lang="en-US" dirty="0" err="1"/>
              <a:t>ikke</a:t>
            </a:r>
            <a:r>
              <a:rPr lang="en-US" dirty="0"/>
              <a:t> overdrive </a:t>
            </a:r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viktig</a:t>
            </a:r>
            <a:r>
              <a:rPr lang="en-US" dirty="0"/>
              <a:t> det er at dug </a:t>
            </a:r>
            <a:r>
              <a:rPr lang="en-US" dirty="0" err="1"/>
              <a:t>gjør</a:t>
            </a:r>
            <a:r>
              <a:rPr lang="en-US" dirty="0"/>
              <a:t> </a:t>
            </a:r>
            <a:r>
              <a:rPr lang="en-US" dirty="0" err="1"/>
              <a:t>spørringer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Oppgaveteksten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hinte</a:t>
            </a:r>
            <a:r>
              <a:rPr lang="en-US" dirty="0"/>
              <a:t> Ganske </a:t>
            </a:r>
            <a:r>
              <a:rPr lang="en-US" dirty="0" err="1"/>
              <a:t>tydelig</a:t>
            </a:r>
            <a:r>
              <a:rPr lang="en-US" dirty="0"/>
              <a:t> </a:t>
            </a:r>
            <a:r>
              <a:rPr lang="en-US" dirty="0" err="1"/>
              <a:t>hvis</a:t>
            </a:r>
            <a:r>
              <a:rPr lang="en-US" dirty="0"/>
              <a:t> du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bruke</a:t>
            </a:r>
            <a:r>
              <a:rPr lang="en-US" dirty="0"/>
              <a:t> inner </a:t>
            </a:r>
            <a:r>
              <a:rPr lang="en-US" dirty="0" err="1"/>
              <a:t>eller</a:t>
            </a:r>
            <a:r>
              <a:rPr lang="en-US" dirty="0"/>
              <a:t> outer join – </a:t>
            </a:r>
            <a:r>
              <a:rPr lang="en-US" dirty="0" err="1"/>
              <a:t>Nevne</a:t>
            </a:r>
            <a:r>
              <a:rPr lang="en-US" dirty="0"/>
              <a:t> ting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mangelfull</a:t>
            </a:r>
            <a:r>
              <a:rPr lang="en-US" dirty="0"/>
              <a:t> data, </a:t>
            </a:r>
            <a:r>
              <a:rPr lang="en-US" dirty="0" err="1"/>
              <a:t>selv</a:t>
            </a:r>
            <a:r>
              <a:rPr lang="en-US" dirty="0"/>
              <a:t> om det </a:t>
            </a:r>
            <a:r>
              <a:rPr lang="en-US" dirty="0" err="1"/>
              <a:t>ikke</a:t>
            </a:r>
            <a:r>
              <a:rPr lang="en-US" dirty="0"/>
              <a:t> er </a:t>
            </a:r>
            <a:r>
              <a:rPr lang="en-US" dirty="0" err="1"/>
              <a:t>forekomster</a:t>
            </a:r>
            <a:r>
              <a:rPr lang="en-US" dirty="0"/>
              <a:t>, etc. </a:t>
            </a:r>
          </a:p>
          <a:p>
            <a:endParaRPr lang="en-US" dirty="0"/>
          </a:p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23864-3E8D-4C87-B80B-1DC3CC870EB4}" type="slidenum">
              <a:rPr lang="en-150" smtClean="0"/>
              <a:t>15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2816958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logoen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postgresql</a:t>
            </a:r>
            <a:r>
              <a:rPr lang="en-US" dirty="0"/>
              <a:t> 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elefant</a:t>
            </a:r>
            <a:r>
              <a:rPr lang="en-US" dirty="0"/>
              <a:t>)</a:t>
            </a:r>
          </a:p>
          <a:p>
            <a:r>
              <a:rPr lang="en-US" dirty="0" err="1"/>
              <a:t>Kommer</a:t>
            </a:r>
            <a:r>
              <a:rPr lang="en-US" dirty="0"/>
              <a:t> inn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ifimaskin</a:t>
            </a:r>
            <a:r>
              <a:rPr lang="en-US" dirty="0"/>
              <a:t> med </a:t>
            </a:r>
            <a:r>
              <a:rPr lang="en-US" dirty="0" err="1"/>
              <a:t>postgre</a:t>
            </a:r>
            <a:r>
              <a:rPr lang="en-US" dirty="0"/>
              <a:t> </a:t>
            </a:r>
            <a:r>
              <a:rPr lang="en-US" dirty="0" err="1"/>
              <a:t>installert</a:t>
            </a:r>
            <a:endParaRPr lang="en-US" dirty="0"/>
          </a:p>
          <a:p>
            <a:endParaRPr lang="nb-NO" dirty="0"/>
          </a:p>
          <a:p>
            <a:r>
              <a:rPr lang="nb-NO" dirty="0"/>
              <a:t>husk \</a:t>
            </a:r>
            <a:r>
              <a:rPr lang="nb-NO" dirty="0" err="1"/>
              <a:t>dt</a:t>
            </a:r>
            <a:r>
              <a:rPr lang="nb-NO" dirty="0"/>
              <a:t> for tabeller du kan </a:t>
            </a:r>
            <a:r>
              <a:rPr lang="nb-NO" dirty="0" err="1"/>
              <a:t>kuke</a:t>
            </a:r>
            <a:r>
              <a:rPr lang="nb-NO" dirty="0"/>
              <a:t> med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23864-3E8D-4C87-B80B-1DC3CC870EB4}" type="slidenum">
              <a:rPr lang="en-150" smtClean="0"/>
              <a:t>16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39243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E1DEB-570D-3F61-D524-A3A725F193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FE5AE6-92FD-B485-A7DF-2553AB78F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58404-BFA5-9C32-48FF-A5F26B99A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B482-F729-4424-9A45-096DFAFD67CB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094EB-CD96-A3A4-3E11-C6CDE4AA7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F1FFA-B771-3BAB-30FA-A0D0029E2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CD2E-0953-4231-AF1A-FA834E4E34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3833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50729-64D2-2F52-3084-094869715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FD1AF-3958-0945-769A-AC40067CD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50DBD-49BF-D591-4EB1-6C0652A7D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B482-F729-4424-9A45-096DFAFD67CB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6E03CD-3319-D132-8215-5C1BB86ED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135F7-C9D2-9909-9DFB-5A1D561C8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CD2E-0953-4231-AF1A-FA834E4E34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987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A1E35-B710-C50F-7D44-781BCC9A4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C05B14-3727-C046-30C3-27514F999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0C4B4-DAD8-5D54-94CB-873732CD5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B482-F729-4424-9A45-096DFAFD67CB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D577A-17D2-CB57-A4A5-6A39CDE6B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A3CD87-E42E-DFA0-60CE-1B559ECDD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CD2E-0953-4231-AF1A-FA834E4E34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0182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2AF73-9004-C304-C923-4239CE2F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71ADC-DE27-A97A-C8A6-1BAB73CFA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97CD1A-AE1C-D9FE-3FED-F82BCA8A62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DD4A87-278A-E9A1-74F1-93A2DC102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B482-F729-4424-9A45-096DFAFD67CB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A7A876-F0BE-7733-F186-CEF701AEF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01C058-604B-8B14-E0B9-03AE30C08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CD2E-0953-4231-AF1A-FA834E4E34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3293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79835-EF82-819D-47AA-04AFCDD56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D697F-E8B2-CF29-8CEF-2FF3B789B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6EE12F-672D-8909-D13F-8CD1A61FE3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35EDC9-8D6D-1263-EB7B-DBD4BF1D50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5C6B9B-5BF3-27EF-B193-18C33342A5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7DA5E4-4E82-DA37-BCFB-27218387B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B482-F729-4424-9A45-096DFAFD67CB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C2B87F-2A4E-0BCC-E8F1-128E1EDB5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AA20D9-3ECA-D9DB-11CB-1426107D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CD2E-0953-4231-AF1A-FA834E4E34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9795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EF80A-BDDC-C82A-D290-1D7EB51E8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444F16-DC37-ED4E-B06E-CB11754C3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B482-F729-4424-9A45-096DFAFD67CB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8C01FE-E33F-8DE2-0E02-CFDD08051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45D115-C9B8-C282-CAA1-5D144DB0A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CD2E-0953-4231-AF1A-FA834E4E34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5686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495614-61D6-0DD1-72DF-F91E757D6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B482-F729-4424-9A45-096DFAFD67CB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DABBD-B859-7FF9-455F-0975129F7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2475A-96D1-D1D5-9134-D36B8B97E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CD2E-0953-4231-AF1A-FA834E4E34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775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8E43-525C-A970-D183-FAE37446C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897EA-1587-B4DD-7241-69847A62D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B15BE-BE01-512D-6DB8-D7A12888AC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CBA5D4-BF58-7296-F908-A5EA1E149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B482-F729-4424-9A45-096DFAFD67CB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38AF3-EC02-4FCC-EBAB-E6530124E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999AC3-3155-428A-5CD9-9E6C8935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CD2E-0953-4231-AF1A-FA834E4E34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5952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8A86A-3BAE-6388-7C62-6A2CFD6CF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EDFC95-EE56-5115-1397-3A24DED842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17376-E65D-76B0-BCF7-AD4DF155A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A54DD-1599-A759-156B-B7782D16C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B482-F729-4424-9A45-096DFAFD67CB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C9E3B4-078F-4BF3-112A-1BD47FA87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ECE9D7-D1FC-0C19-0909-02DC7EC4F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CD2E-0953-4231-AF1A-FA834E4E34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6903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7607E-C50F-D460-C2A6-382D35EF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E7CF1F-FA9D-3840-1E54-9A5733DEC0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74E78-C66E-C6B1-1304-A0239BFFD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B482-F729-4424-9A45-096DFAFD67CB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18FDC-80DD-13DC-49F2-2ADFA9F9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ACB3E3-2186-F820-BCEC-F58B91944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CD2E-0953-4231-AF1A-FA834E4E34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8975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36A3CD-0922-82BA-163C-D5B8D7BCD3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99A84C-CFEC-55C9-D61E-517A3DB41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72805-2C44-E9BB-CD33-6FDAA6BF6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B482-F729-4424-9A45-096DFAFD67CB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4B2E7-1CAC-D9EF-4C8C-4DAF14CE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88F37-71C2-12D2-E36E-95D8B6B1A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CD2E-0953-4231-AF1A-FA834E4E34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635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E7B4B3-C2B5-2868-655C-C798F3367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DCCB4F-A7BA-F57D-7A12-17EFDEA37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62BC8-DA3D-F921-4CC6-DB2AD583E2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C9B482-F729-4424-9A45-096DFAFD67CB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03A81-792F-BE6B-FB48-43E34FE4C3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A3DA7-D2E5-C00C-357D-385BF0D81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4DCD2E-0953-4231-AF1A-FA834E4E34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7014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viljardh@ifi.uio.no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58AF545-77B8-A8F5-A227-492F35D3D438}"/>
              </a:ext>
            </a:extLst>
          </p:cNvPr>
          <p:cNvSpPr txBox="1">
            <a:spLocks/>
          </p:cNvSpPr>
          <p:nvPr/>
        </p:nvSpPr>
        <p:spPr>
          <a:xfrm>
            <a:off x="481013" y="3752849"/>
            <a:ext cx="3290887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3600"/>
              <a:t>IN2090 – Databaser og datamodellering</a:t>
            </a:r>
          </a:p>
        </p:txBody>
      </p:sp>
      <p:pic>
        <p:nvPicPr>
          <p:cNvPr id="1026" name="Picture 2" descr="RIGHT Join: SQL's neglected stepchild : r/ProgrammerHumor">
            <a:extLst>
              <a:ext uri="{FF2B5EF4-FFF2-40B4-BE49-F238E27FC236}">
                <a16:creationId xmlns:a16="http://schemas.microsoft.com/office/drawing/2014/main" id="{E5356C96-642C-FBCE-9637-FDBAAEFE0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48" b="18946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D239D4E2-4019-A101-D5B1-5818E04EB752}"/>
              </a:ext>
            </a:extLst>
          </p:cNvPr>
          <p:cNvSpPr txBox="1">
            <a:spLocks/>
          </p:cNvSpPr>
          <p:nvPr/>
        </p:nvSpPr>
        <p:spPr>
          <a:xfrm>
            <a:off x="4223982" y="3752850"/>
            <a:ext cx="7485413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Gruppe 3</a:t>
            </a:r>
          </a:p>
          <a:p>
            <a:pPr algn="l"/>
            <a:r>
              <a:rPr lang="en-US" sz="1800" dirty="0">
                <a:hlinkClick r:id="rId3"/>
              </a:rPr>
              <a:t>viljardh@ifi.uio.no</a:t>
            </a:r>
            <a:endParaRPr lang="en-US" sz="1800" dirty="0"/>
          </a:p>
          <a:p>
            <a:pPr algn="l"/>
            <a:r>
              <a:rPr lang="en-US" sz="3200" dirty="0"/>
              <a:t>Outer join, </a:t>
            </a:r>
            <a:r>
              <a:rPr lang="en-US" sz="3200" dirty="0" err="1"/>
              <a:t>mengder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29233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5D870-FC11-34FA-20BF-9FAFF1EA3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0022" y="58069"/>
            <a:ext cx="2278585" cy="1325563"/>
          </a:xfrm>
        </p:spPr>
        <p:txBody>
          <a:bodyPr/>
          <a:lstStyle/>
          <a:p>
            <a:pPr algn="ctr"/>
            <a:r>
              <a:rPr lang="en-US" dirty="0" err="1"/>
              <a:t>Ukens</a:t>
            </a:r>
            <a:r>
              <a:rPr lang="en-US" dirty="0"/>
              <a:t> </a:t>
            </a:r>
            <a:endParaRPr lang="en-1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74DC22-3758-9C28-5AAF-260372792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998" y="58069"/>
            <a:ext cx="1535062" cy="1092589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A04DC2B8-01A0-0591-4E8E-451D7083F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706" y="1302166"/>
            <a:ext cx="5268588" cy="527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625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5CC6D-39F6-ED6E-89C5-3CAC6F979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886"/>
            <a:ext cx="10515600" cy="1325563"/>
          </a:xfrm>
        </p:spPr>
        <p:txBody>
          <a:bodyPr/>
          <a:lstStyle/>
          <a:p>
            <a:r>
              <a:rPr lang="nb-NO" dirty="0"/>
              <a:t>Repetisjon: Null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54442-BEC9-39AC-42E4-8690843B0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5740400" cy="4351338"/>
          </a:xfrm>
        </p:spPr>
        <p:txBody>
          <a:bodyPr>
            <a:normAutofit/>
          </a:bodyPr>
          <a:lstStyle/>
          <a:p>
            <a:r>
              <a:rPr lang="nb-NO" dirty="0"/>
              <a:t>Viktig å forholde seg til</a:t>
            </a:r>
          </a:p>
          <a:p>
            <a:r>
              <a:rPr lang="nb-NO" dirty="0"/>
              <a:t>Sjekkes med </a:t>
            </a:r>
            <a:br>
              <a:rPr lang="nb-NO" dirty="0"/>
            </a:br>
            <a:r>
              <a:rPr lang="nb-NO" dirty="0">
                <a:latin typeface="Consolas" panose="020B0609020204030204" pitchFamily="49" charset="0"/>
              </a:rPr>
              <a:t>SELECT</a:t>
            </a:r>
            <a:r>
              <a:rPr lang="nb-NO" dirty="0"/>
              <a:t> 	</a:t>
            </a:r>
            <a:r>
              <a:rPr lang="nb-NO" dirty="0" err="1"/>
              <a:t>StdName</a:t>
            </a:r>
            <a:br>
              <a:rPr lang="nb-NO" dirty="0"/>
            </a:br>
            <a:r>
              <a:rPr lang="nb-NO" dirty="0">
                <a:latin typeface="Consolas" panose="020B0609020204030204" pitchFamily="49" charset="0"/>
              </a:rPr>
              <a:t>  FROM	</a:t>
            </a:r>
            <a:r>
              <a:rPr lang="nb-NO" dirty="0"/>
              <a:t>Students</a:t>
            </a:r>
            <a:br>
              <a:rPr lang="nb-NO" dirty="0"/>
            </a:br>
            <a:r>
              <a:rPr lang="nb-NO" dirty="0">
                <a:latin typeface="Consolas" panose="020B0609020204030204" pitchFamily="49" charset="0"/>
              </a:rPr>
              <a:t> WHERE</a:t>
            </a:r>
            <a:r>
              <a:rPr lang="nb-NO" dirty="0"/>
              <a:t> 	</a:t>
            </a:r>
            <a:r>
              <a:rPr lang="nb-NO" dirty="0" err="1"/>
              <a:t>StdBirthdate</a:t>
            </a:r>
            <a:r>
              <a:rPr lang="nb-NO" dirty="0"/>
              <a:t> </a:t>
            </a:r>
            <a:r>
              <a:rPr lang="nb-NO" dirty="0">
                <a:latin typeface="Consolas" panose="020B0609020204030204" pitchFamily="49" charset="0"/>
              </a:rPr>
              <a:t>IS</a:t>
            </a:r>
            <a:r>
              <a:rPr lang="nb-NO" dirty="0"/>
              <a:t> </a:t>
            </a:r>
            <a:r>
              <a:rPr lang="nb-NO" dirty="0">
                <a:latin typeface="Consolas" panose="020B0609020204030204" pitchFamily="49" charset="0"/>
              </a:rPr>
              <a:t>NULL</a:t>
            </a:r>
          </a:p>
          <a:p>
            <a:r>
              <a:rPr lang="nb-NO" dirty="0" err="1">
                <a:latin typeface="Consolas" panose="020B0609020204030204" pitchFamily="49" charset="0"/>
              </a:rPr>
              <a:t>Negajon</a:t>
            </a:r>
            <a:r>
              <a:rPr lang="nb-NO" dirty="0">
                <a:latin typeface="Consolas" panose="020B0609020204030204" pitchFamily="49" charset="0"/>
              </a:rPr>
              <a:t>: IS NOT NULL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D9746821-7EAD-C468-B57E-E3E52F332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47" y="3989117"/>
            <a:ext cx="8603773" cy="2910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3CE099-9939-7BDD-0894-740DCF19A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5949" y="2380404"/>
            <a:ext cx="4492047" cy="209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484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1E17A-048B-71B0-AF59-58C60901C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Aggregering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32619-814F-F8CC-EF45-33C8C85DB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26857"/>
          </a:xfrm>
        </p:spPr>
        <p:txBody>
          <a:bodyPr/>
          <a:lstStyle/>
          <a:p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sum</a:t>
            </a:r>
            <a:r>
              <a:rPr lang="nb-NO" dirty="0"/>
              <a:t>, </a:t>
            </a:r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min</a:t>
            </a:r>
            <a:r>
              <a:rPr lang="nb-NO" dirty="0"/>
              <a:t>, </a:t>
            </a:r>
            <a:r>
              <a:rPr lang="nb-NO" dirty="0" err="1">
                <a:solidFill>
                  <a:schemeClr val="accent1"/>
                </a:solidFill>
                <a:latin typeface="Lucida Console" panose="020B0609040504020204" pitchFamily="49" charset="0"/>
              </a:rPr>
              <a:t>max</a:t>
            </a:r>
            <a:r>
              <a:rPr lang="nb-NO" dirty="0"/>
              <a:t>, </a:t>
            </a:r>
            <a:r>
              <a:rPr lang="nb-NO" dirty="0" err="1">
                <a:solidFill>
                  <a:schemeClr val="accent1"/>
                </a:solidFill>
                <a:latin typeface="Lucida Console" panose="020B0609040504020204" pitchFamily="49" charset="0"/>
              </a:rPr>
              <a:t>avg</a:t>
            </a:r>
            <a:r>
              <a:rPr lang="nb-NO" dirty="0"/>
              <a:t> ignorerer </a:t>
            </a:r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NULL</a:t>
            </a:r>
          </a:p>
          <a:p>
            <a:r>
              <a:rPr lang="nb-NO" dirty="0" err="1">
                <a:solidFill>
                  <a:schemeClr val="accent1"/>
                </a:solidFill>
                <a:latin typeface="Lucida Console" panose="020B0609040504020204" pitchFamily="49" charset="0"/>
              </a:rPr>
              <a:t>count</a:t>
            </a:r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(*)</a:t>
            </a:r>
            <a:r>
              <a:rPr lang="nb-NO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nb-NO" dirty="0">
                <a:latin typeface="+mj-lt"/>
              </a:rPr>
              <a:t>teller med, unntatt hvis man ber om spesifikk kolonne</a:t>
            </a:r>
            <a:endParaRPr lang="nb-NO" dirty="0">
              <a:latin typeface="Lucida Console" panose="020B06090405040202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AAF458-4B44-70F0-A302-F0AE9C93E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029" y="3429000"/>
            <a:ext cx="9233942" cy="274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962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796CA-EB5F-2650-604A-6C5151838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022"/>
            <a:ext cx="10515600" cy="1325563"/>
          </a:xfrm>
        </p:spPr>
        <p:txBody>
          <a:bodyPr/>
          <a:lstStyle/>
          <a:p>
            <a:r>
              <a:rPr lang="nb-NO" dirty="0" err="1"/>
              <a:t>Inner</a:t>
            </a:r>
            <a:r>
              <a:rPr lang="nb-NO" dirty="0"/>
              <a:t> </a:t>
            </a:r>
            <a:r>
              <a:rPr lang="nb-NO" dirty="0" err="1"/>
              <a:t>joins</a:t>
            </a:r>
            <a:r>
              <a:rPr lang="nb-NO" dirty="0"/>
              <a:t> er kult, vi liker </a:t>
            </a:r>
            <a:r>
              <a:rPr lang="nb-NO" dirty="0" err="1"/>
              <a:t>inner</a:t>
            </a:r>
            <a:r>
              <a:rPr lang="nb-NO" dirty="0"/>
              <a:t> </a:t>
            </a:r>
            <a:r>
              <a:rPr lang="nb-NO" dirty="0" err="1"/>
              <a:t>joins</a:t>
            </a:r>
            <a:endParaRPr lang="nb-NO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D06313F-C191-4386-F59C-F3AB47C3C8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8129662"/>
              </p:ext>
            </p:extLst>
          </p:nvPr>
        </p:nvGraphicFramePr>
        <p:xfrm>
          <a:off x="293226" y="1048661"/>
          <a:ext cx="6187632" cy="18288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062544">
                  <a:extLst>
                    <a:ext uri="{9D8B030D-6E8A-4147-A177-3AD203B41FA5}">
                      <a16:colId xmlns:a16="http://schemas.microsoft.com/office/drawing/2014/main" val="728042767"/>
                    </a:ext>
                  </a:extLst>
                </a:gridCol>
                <a:gridCol w="2062544">
                  <a:extLst>
                    <a:ext uri="{9D8B030D-6E8A-4147-A177-3AD203B41FA5}">
                      <a16:colId xmlns:a16="http://schemas.microsoft.com/office/drawing/2014/main" val="2972327626"/>
                    </a:ext>
                  </a:extLst>
                </a:gridCol>
                <a:gridCol w="2062544">
                  <a:extLst>
                    <a:ext uri="{9D8B030D-6E8A-4147-A177-3AD203B41FA5}">
                      <a16:colId xmlns:a16="http://schemas.microsoft.com/office/drawing/2014/main" val="24636579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nb-NO" b="1" dirty="0" err="1">
                          <a:effectLst/>
                          <a:latin typeface="Lucida Console" panose="020B0609040504020204" pitchFamily="49" charset="0"/>
                        </a:rPr>
                        <a:t>filmid</a:t>
                      </a:r>
                      <a:endParaRPr lang="nb-NO" b="1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b="1" dirty="0">
                          <a:effectLst/>
                          <a:latin typeface="Lucida Console" panose="020B0609040504020204" pitchFamily="49" charset="0"/>
                        </a:rPr>
                        <a:t>tittel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b="1" dirty="0">
                          <a:effectLst/>
                          <a:latin typeface="Lucida Console" panose="020B0609040504020204" pitchFamily="49" charset="0"/>
                        </a:rPr>
                        <a:t>sjanger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82743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150" dirty="0">
                          <a:effectLst/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 err="1">
                          <a:effectLst/>
                          <a:latin typeface="Lucida Console" panose="020B0609040504020204" pitchFamily="49" charset="0"/>
                        </a:rPr>
                        <a:t>Snatch</a:t>
                      </a:r>
                      <a:endParaRPr lang="nb-NO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  <a:latin typeface="Lucida Console" panose="020B0609040504020204" pitchFamily="49" charset="0"/>
                        </a:rPr>
                        <a:t>1</a:t>
                      </a:r>
                      <a:endParaRPr lang="en-150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93051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150" dirty="0">
                          <a:effectLst/>
                          <a:latin typeface="Lucida Console" panose="020B060904050402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 err="1">
                          <a:effectLst/>
                          <a:latin typeface="Lucida Console" panose="020B0609040504020204" pitchFamily="49" charset="0"/>
                        </a:rPr>
                        <a:t>Trainspotting</a:t>
                      </a:r>
                      <a:endParaRPr lang="nb-NO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09171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150">
                          <a:effectLst/>
                          <a:latin typeface="Lucida Console" panose="020B0609040504020204" pitchFamily="49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Star </a:t>
                      </a:r>
                      <a:r>
                        <a:rPr lang="nb-NO" dirty="0" err="1">
                          <a:effectLst/>
                          <a:latin typeface="Lucida Console" panose="020B0609040504020204" pitchFamily="49" charset="0"/>
                        </a:rPr>
                        <a:t>Wars</a:t>
                      </a:r>
                      <a:endParaRPr lang="nb-NO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  <a:latin typeface="Lucida Console" panose="020B0609040504020204" pitchFamily="49" charset="0"/>
                        </a:rPr>
                        <a:t>2</a:t>
                      </a:r>
                      <a:endParaRPr lang="en-150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6893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150" dirty="0">
                          <a:effectLst/>
                          <a:latin typeface="Lucida Console" panose="020B0609040504020204" pitchFamily="49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Barbie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NULL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784720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7E9DE1F-F60E-9047-E62E-20902D8DD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99496"/>
              </p:ext>
            </p:extLst>
          </p:nvPr>
        </p:nvGraphicFramePr>
        <p:xfrm>
          <a:off x="6944810" y="1231541"/>
          <a:ext cx="4628910" cy="146304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14455">
                  <a:extLst>
                    <a:ext uri="{9D8B030D-6E8A-4147-A177-3AD203B41FA5}">
                      <a16:colId xmlns:a16="http://schemas.microsoft.com/office/drawing/2014/main" val="4286318366"/>
                    </a:ext>
                  </a:extLst>
                </a:gridCol>
                <a:gridCol w="2314455">
                  <a:extLst>
                    <a:ext uri="{9D8B030D-6E8A-4147-A177-3AD203B41FA5}">
                      <a16:colId xmlns:a16="http://schemas.microsoft.com/office/drawing/2014/main" val="2329346302"/>
                    </a:ext>
                  </a:extLst>
                </a:gridCol>
              </a:tblGrid>
              <a:tr h="185774">
                <a:tc>
                  <a:txBody>
                    <a:bodyPr/>
                    <a:lstStyle/>
                    <a:p>
                      <a:pPr algn="l"/>
                      <a:r>
                        <a:rPr lang="nb-NO" b="1" dirty="0" err="1">
                          <a:effectLst/>
                          <a:latin typeface="Lucida Console" panose="020B0609040504020204" pitchFamily="49" charset="0"/>
                        </a:rPr>
                        <a:t>sjangerid</a:t>
                      </a:r>
                      <a:endParaRPr lang="nb-NO" b="1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b="1" dirty="0">
                          <a:effectLst/>
                          <a:latin typeface="Lucida Console" panose="020B0609040504020204" pitchFamily="49" charset="0"/>
                        </a:rPr>
                        <a:t>sjanger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24890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150" dirty="0">
                          <a:effectLst/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Komedie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1301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150" dirty="0">
                          <a:effectLst/>
                          <a:latin typeface="Lucida Console" panose="020B060904050402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Science Fantasy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8515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150" dirty="0">
                          <a:effectLst/>
                          <a:latin typeface="Lucida Console" panose="020B0609040504020204" pitchFamily="49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Action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596638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F8D0A2D-558C-C7A3-15DF-5100D1075CEF}"/>
              </a:ext>
            </a:extLst>
          </p:cNvPr>
          <p:cNvSpPr txBox="1"/>
          <p:nvPr/>
        </p:nvSpPr>
        <p:spPr>
          <a:xfrm>
            <a:off x="3969151" y="3518772"/>
            <a:ext cx="65175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SELECT</a:t>
            </a:r>
            <a:r>
              <a:rPr lang="nb-NO" dirty="0">
                <a:latin typeface="Lucida Console" panose="020B0609040504020204" pitchFamily="49" charset="0"/>
              </a:rPr>
              <a:t> </a:t>
            </a:r>
            <a:r>
              <a:rPr lang="nb-NO" dirty="0" err="1">
                <a:latin typeface="Lucida Console" panose="020B0609040504020204" pitchFamily="49" charset="0"/>
              </a:rPr>
              <a:t>f.tittel</a:t>
            </a:r>
            <a:r>
              <a:rPr lang="nb-NO" dirty="0">
                <a:latin typeface="Lucida Console" panose="020B0609040504020204" pitchFamily="49" charset="0"/>
              </a:rPr>
              <a:t>, </a:t>
            </a:r>
            <a:r>
              <a:rPr lang="nb-NO" dirty="0" err="1">
                <a:latin typeface="Lucida Console" panose="020B0609040504020204" pitchFamily="49" charset="0"/>
              </a:rPr>
              <a:t>s.sjanger</a:t>
            </a:r>
            <a:endParaRPr lang="nb-NO" dirty="0">
              <a:latin typeface="Lucida Console" panose="020B0609040504020204" pitchFamily="49" charset="0"/>
            </a:endParaRPr>
          </a:p>
          <a:p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FROM</a:t>
            </a:r>
            <a:r>
              <a:rPr lang="nb-NO" dirty="0">
                <a:latin typeface="Lucida Console" panose="020B0609040504020204" pitchFamily="49" charset="0"/>
              </a:rPr>
              <a:t> film AS f </a:t>
            </a:r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JOIN</a:t>
            </a:r>
            <a:r>
              <a:rPr lang="nb-NO" dirty="0">
                <a:latin typeface="Lucida Console" panose="020B0609040504020204" pitchFamily="49" charset="0"/>
              </a:rPr>
              <a:t> sjanger </a:t>
            </a:r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AS</a:t>
            </a:r>
            <a:r>
              <a:rPr lang="nb-NO" dirty="0">
                <a:latin typeface="Lucida Console" panose="020B0609040504020204" pitchFamily="49" charset="0"/>
              </a:rPr>
              <a:t> s </a:t>
            </a:r>
            <a:br>
              <a:rPr lang="nb-NO" dirty="0">
                <a:latin typeface="Lucida Console" panose="020B060904050402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ON</a:t>
            </a:r>
            <a:r>
              <a:rPr lang="nb-NO" dirty="0">
                <a:latin typeface="Lucida Console" panose="020B0609040504020204" pitchFamily="49" charset="0"/>
              </a:rPr>
              <a:t> (</a:t>
            </a:r>
            <a:r>
              <a:rPr lang="nb-NO" dirty="0" err="1">
                <a:latin typeface="Lucida Console" panose="020B0609040504020204" pitchFamily="49" charset="0"/>
              </a:rPr>
              <a:t>f.sjanger</a:t>
            </a:r>
            <a:r>
              <a:rPr lang="nb-NO" dirty="0">
                <a:latin typeface="Lucida Console" panose="020B0609040504020204" pitchFamily="49" charset="0"/>
              </a:rPr>
              <a:t> = </a:t>
            </a:r>
            <a:r>
              <a:rPr lang="nb-NO" dirty="0" err="1">
                <a:latin typeface="Lucida Console" panose="020B0609040504020204" pitchFamily="49" charset="0"/>
              </a:rPr>
              <a:t>s.sjangerid</a:t>
            </a:r>
            <a:r>
              <a:rPr lang="nb-NO" dirty="0">
                <a:latin typeface="Lucida Console" panose="020B0609040504020204" pitchFamily="49" charset="0"/>
              </a:rPr>
              <a:t>);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F4B6C1F4-47E7-0F24-A451-09CB531991EF}"/>
              </a:ext>
            </a:extLst>
          </p:cNvPr>
          <p:cNvSpPr/>
          <p:nvPr/>
        </p:nvSpPr>
        <p:spPr>
          <a:xfrm rot="5400000">
            <a:off x="5732657" y="681450"/>
            <a:ext cx="399037" cy="509026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CF381D3-93E8-725F-60E1-1EB4F95A5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856645"/>
              </p:ext>
            </p:extLst>
          </p:nvPr>
        </p:nvGraphicFramePr>
        <p:xfrm>
          <a:off x="3816269" y="4810761"/>
          <a:ext cx="4628910" cy="146304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14455">
                  <a:extLst>
                    <a:ext uri="{9D8B030D-6E8A-4147-A177-3AD203B41FA5}">
                      <a16:colId xmlns:a16="http://schemas.microsoft.com/office/drawing/2014/main" val="4286318366"/>
                    </a:ext>
                  </a:extLst>
                </a:gridCol>
                <a:gridCol w="2314455">
                  <a:extLst>
                    <a:ext uri="{9D8B030D-6E8A-4147-A177-3AD203B41FA5}">
                      <a16:colId xmlns:a16="http://schemas.microsoft.com/office/drawing/2014/main" val="2329346302"/>
                    </a:ext>
                  </a:extLst>
                </a:gridCol>
              </a:tblGrid>
              <a:tr h="185774">
                <a:tc>
                  <a:txBody>
                    <a:bodyPr/>
                    <a:lstStyle/>
                    <a:p>
                      <a:pPr algn="l"/>
                      <a:r>
                        <a:rPr lang="nb-NO" b="1" dirty="0">
                          <a:effectLst/>
                          <a:latin typeface="Lucida Console" panose="020B0609040504020204" pitchFamily="49" charset="0"/>
                        </a:rPr>
                        <a:t>tittel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b="1" dirty="0">
                          <a:effectLst/>
                          <a:latin typeface="Lucida Console" panose="020B0609040504020204" pitchFamily="49" charset="0"/>
                        </a:rPr>
                        <a:t>sjanger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24890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  <a:latin typeface="Lucida Console" panose="020B0609040504020204" pitchFamily="49" charset="0"/>
                        </a:rPr>
                        <a:t>Snatch</a:t>
                      </a:r>
                      <a:endParaRPr lang="en-150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Komedie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1301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  <a:latin typeface="Lucida Console" panose="020B0609040504020204" pitchFamily="49" charset="0"/>
                        </a:rPr>
                        <a:t>Trainspotting</a:t>
                      </a:r>
                      <a:endParaRPr lang="en-150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Komedie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8515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  <a:latin typeface="Lucida Console" panose="020B0609040504020204" pitchFamily="49" charset="0"/>
                        </a:rPr>
                        <a:t>Star Wars</a:t>
                      </a:r>
                      <a:endParaRPr lang="en-150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Science Fantasy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5966385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31F52C9-A68A-93C1-A5E2-692D4EFC1561}"/>
              </a:ext>
            </a:extLst>
          </p:cNvPr>
          <p:cNvCxnSpPr/>
          <p:nvPr/>
        </p:nvCxnSpPr>
        <p:spPr>
          <a:xfrm>
            <a:off x="5932175" y="4442102"/>
            <a:ext cx="0" cy="2358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033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DCBD9-0E6F-4FC4-5D7D-B2D6F93D2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A5BCE-A0F2-4494-E507-4BA211D96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022"/>
            <a:ext cx="10515600" cy="1325563"/>
          </a:xfrm>
        </p:spPr>
        <p:txBody>
          <a:bodyPr/>
          <a:lstStyle/>
          <a:p>
            <a:r>
              <a:rPr lang="nb-NO" dirty="0"/>
              <a:t>Outer </a:t>
            </a:r>
            <a:r>
              <a:rPr lang="nb-NO" dirty="0" err="1"/>
              <a:t>joins</a:t>
            </a:r>
            <a:r>
              <a:rPr lang="nb-NO" dirty="0"/>
              <a:t> er kulere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3796FBE-A59B-72DC-F88A-46D40D234EC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93226" y="1048661"/>
          <a:ext cx="6187632" cy="18288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062544">
                  <a:extLst>
                    <a:ext uri="{9D8B030D-6E8A-4147-A177-3AD203B41FA5}">
                      <a16:colId xmlns:a16="http://schemas.microsoft.com/office/drawing/2014/main" val="728042767"/>
                    </a:ext>
                  </a:extLst>
                </a:gridCol>
                <a:gridCol w="2062544">
                  <a:extLst>
                    <a:ext uri="{9D8B030D-6E8A-4147-A177-3AD203B41FA5}">
                      <a16:colId xmlns:a16="http://schemas.microsoft.com/office/drawing/2014/main" val="2972327626"/>
                    </a:ext>
                  </a:extLst>
                </a:gridCol>
                <a:gridCol w="2062544">
                  <a:extLst>
                    <a:ext uri="{9D8B030D-6E8A-4147-A177-3AD203B41FA5}">
                      <a16:colId xmlns:a16="http://schemas.microsoft.com/office/drawing/2014/main" val="24636579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nb-NO" b="1" dirty="0" err="1">
                          <a:effectLst/>
                          <a:latin typeface="Lucida Console" panose="020B0609040504020204" pitchFamily="49" charset="0"/>
                        </a:rPr>
                        <a:t>filmid</a:t>
                      </a:r>
                      <a:endParaRPr lang="nb-NO" b="1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b="1" dirty="0">
                          <a:effectLst/>
                          <a:latin typeface="Lucida Console" panose="020B0609040504020204" pitchFamily="49" charset="0"/>
                        </a:rPr>
                        <a:t>tittel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b="1" dirty="0">
                          <a:effectLst/>
                          <a:latin typeface="Lucida Console" panose="020B0609040504020204" pitchFamily="49" charset="0"/>
                        </a:rPr>
                        <a:t>sjanger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82743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150" dirty="0">
                          <a:effectLst/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 err="1">
                          <a:effectLst/>
                          <a:latin typeface="Lucida Console" panose="020B0609040504020204" pitchFamily="49" charset="0"/>
                        </a:rPr>
                        <a:t>Snatch</a:t>
                      </a:r>
                      <a:endParaRPr lang="nb-NO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  <a:latin typeface="Lucida Console" panose="020B0609040504020204" pitchFamily="49" charset="0"/>
                        </a:rPr>
                        <a:t>1</a:t>
                      </a:r>
                      <a:endParaRPr lang="en-150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93051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150" dirty="0">
                          <a:effectLst/>
                          <a:latin typeface="Lucida Console" panose="020B060904050402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 err="1">
                          <a:effectLst/>
                          <a:latin typeface="Lucida Console" panose="020B0609040504020204" pitchFamily="49" charset="0"/>
                        </a:rPr>
                        <a:t>Trainspotting</a:t>
                      </a:r>
                      <a:endParaRPr lang="nb-NO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09171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150">
                          <a:effectLst/>
                          <a:latin typeface="Lucida Console" panose="020B0609040504020204" pitchFamily="49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Star </a:t>
                      </a:r>
                      <a:r>
                        <a:rPr lang="nb-NO" dirty="0" err="1">
                          <a:effectLst/>
                          <a:latin typeface="Lucida Console" panose="020B0609040504020204" pitchFamily="49" charset="0"/>
                        </a:rPr>
                        <a:t>Wars</a:t>
                      </a:r>
                      <a:endParaRPr lang="nb-NO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  <a:latin typeface="Lucida Console" panose="020B0609040504020204" pitchFamily="49" charset="0"/>
                        </a:rPr>
                        <a:t>2</a:t>
                      </a:r>
                      <a:endParaRPr lang="en-150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6893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150" dirty="0">
                          <a:effectLst/>
                          <a:latin typeface="Lucida Console" panose="020B0609040504020204" pitchFamily="49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Barbie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NULL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784720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AE37F02-1655-D2C3-3986-DD5D38FEBD8E}"/>
              </a:ext>
            </a:extLst>
          </p:cNvPr>
          <p:cNvGraphicFramePr>
            <a:graphicFrameLocks noGrp="1"/>
          </p:cNvGraphicFramePr>
          <p:nvPr/>
        </p:nvGraphicFramePr>
        <p:xfrm>
          <a:off x="6944810" y="1231541"/>
          <a:ext cx="4628910" cy="146304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14455">
                  <a:extLst>
                    <a:ext uri="{9D8B030D-6E8A-4147-A177-3AD203B41FA5}">
                      <a16:colId xmlns:a16="http://schemas.microsoft.com/office/drawing/2014/main" val="4286318366"/>
                    </a:ext>
                  </a:extLst>
                </a:gridCol>
                <a:gridCol w="2314455">
                  <a:extLst>
                    <a:ext uri="{9D8B030D-6E8A-4147-A177-3AD203B41FA5}">
                      <a16:colId xmlns:a16="http://schemas.microsoft.com/office/drawing/2014/main" val="2329346302"/>
                    </a:ext>
                  </a:extLst>
                </a:gridCol>
              </a:tblGrid>
              <a:tr h="185774">
                <a:tc>
                  <a:txBody>
                    <a:bodyPr/>
                    <a:lstStyle/>
                    <a:p>
                      <a:pPr algn="l"/>
                      <a:r>
                        <a:rPr lang="nb-NO" b="1" dirty="0" err="1">
                          <a:effectLst/>
                          <a:latin typeface="Lucida Console" panose="020B0609040504020204" pitchFamily="49" charset="0"/>
                        </a:rPr>
                        <a:t>sjangerid</a:t>
                      </a:r>
                      <a:endParaRPr lang="nb-NO" b="1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b="1" dirty="0">
                          <a:effectLst/>
                          <a:latin typeface="Lucida Console" panose="020B0609040504020204" pitchFamily="49" charset="0"/>
                        </a:rPr>
                        <a:t>sjanger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24890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150" dirty="0">
                          <a:effectLst/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Komedie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1301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150" dirty="0">
                          <a:effectLst/>
                          <a:latin typeface="Lucida Console" panose="020B060904050402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Science Fantasy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8515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150" dirty="0">
                          <a:effectLst/>
                          <a:latin typeface="Lucida Console" panose="020B0609040504020204" pitchFamily="49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Action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596638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7731C17-AB8C-1ED1-2328-227ACB57E8EA}"/>
              </a:ext>
            </a:extLst>
          </p:cNvPr>
          <p:cNvSpPr txBox="1"/>
          <p:nvPr/>
        </p:nvSpPr>
        <p:spPr>
          <a:xfrm>
            <a:off x="3969151" y="3518772"/>
            <a:ext cx="65175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SELECT</a:t>
            </a:r>
            <a:r>
              <a:rPr lang="nb-NO" dirty="0">
                <a:latin typeface="Lucida Console" panose="020B0609040504020204" pitchFamily="49" charset="0"/>
              </a:rPr>
              <a:t> </a:t>
            </a:r>
            <a:r>
              <a:rPr lang="nb-NO" dirty="0" err="1">
                <a:latin typeface="Lucida Console" panose="020B0609040504020204" pitchFamily="49" charset="0"/>
              </a:rPr>
              <a:t>f.tittel</a:t>
            </a:r>
            <a:r>
              <a:rPr lang="nb-NO" dirty="0">
                <a:latin typeface="Lucida Console" panose="020B0609040504020204" pitchFamily="49" charset="0"/>
              </a:rPr>
              <a:t>, </a:t>
            </a:r>
            <a:r>
              <a:rPr lang="nb-NO" dirty="0" err="1">
                <a:latin typeface="Lucida Console" panose="020B0609040504020204" pitchFamily="49" charset="0"/>
              </a:rPr>
              <a:t>s.sjanger</a:t>
            </a:r>
            <a:endParaRPr lang="nb-NO" dirty="0">
              <a:latin typeface="Lucida Console" panose="020B0609040504020204" pitchFamily="49" charset="0"/>
            </a:endParaRPr>
          </a:p>
          <a:p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FROM</a:t>
            </a:r>
            <a:r>
              <a:rPr lang="nb-NO" dirty="0">
                <a:latin typeface="Lucida Console" panose="020B0609040504020204" pitchFamily="49" charset="0"/>
              </a:rPr>
              <a:t> film AS f </a:t>
            </a:r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LEFT JOIN</a:t>
            </a:r>
            <a:r>
              <a:rPr lang="nb-NO" dirty="0">
                <a:latin typeface="Lucida Console" panose="020B0609040504020204" pitchFamily="49" charset="0"/>
              </a:rPr>
              <a:t> sjanger </a:t>
            </a:r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AS</a:t>
            </a:r>
            <a:r>
              <a:rPr lang="nb-NO" dirty="0">
                <a:latin typeface="Lucida Console" panose="020B0609040504020204" pitchFamily="49" charset="0"/>
              </a:rPr>
              <a:t> s </a:t>
            </a:r>
            <a:br>
              <a:rPr lang="nb-NO" dirty="0">
                <a:latin typeface="Lucida Console" panose="020B060904050402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ON</a:t>
            </a:r>
            <a:r>
              <a:rPr lang="nb-NO" dirty="0">
                <a:latin typeface="Lucida Console" panose="020B0609040504020204" pitchFamily="49" charset="0"/>
              </a:rPr>
              <a:t> (</a:t>
            </a:r>
            <a:r>
              <a:rPr lang="nb-NO" dirty="0" err="1">
                <a:latin typeface="Lucida Console" panose="020B0609040504020204" pitchFamily="49" charset="0"/>
              </a:rPr>
              <a:t>f.sjanger</a:t>
            </a:r>
            <a:r>
              <a:rPr lang="nb-NO" dirty="0">
                <a:latin typeface="Lucida Console" panose="020B0609040504020204" pitchFamily="49" charset="0"/>
              </a:rPr>
              <a:t> = </a:t>
            </a:r>
            <a:r>
              <a:rPr lang="nb-NO" dirty="0" err="1">
                <a:latin typeface="Lucida Console" panose="020B0609040504020204" pitchFamily="49" charset="0"/>
              </a:rPr>
              <a:t>s.sjangerid</a:t>
            </a:r>
            <a:r>
              <a:rPr lang="nb-NO" dirty="0">
                <a:latin typeface="Lucida Console" panose="020B0609040504020204" pitchFamily="49" charset="0"/>
              </a:rPr>
              <a:t>);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F6FA0350-B4F0-0BC4-7FD9-8891FD1B0144}"/>
              </a:ext>
            </a:extLst>
          </p:cNvPr>
          <p:cNvSpPr/>
          <p:nvPr/>
        </p:nvSpPr>
        <p:spPr>
          <a:xfrm rot="5400000">
            <a:off x="5732657" y="681450"/>
            <a:ext cx="399037" cy="509026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735DD6D-AA60-F3F7-CDFC-36E11E81D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49880"/>
              </p:ext>
            </p:extLst>
          </p:nvPr>
        </p:nvGraphicFramePr>
        <p:xfrm>
          <a:off x="3816269" y="4810761"/>
          <a:ext cx="4628910" cy="18288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14455">
                  <a:extLst>
                    <a:ext uri="{9D8B030D-6E8A-4147-A177-3AD203B41FA5}">
                      <a16:colId xmlns:a16="http://schemas.microsoft.com/office/drawing/2014/main" val="4286318366"/>
                    </a:ext>
                  </a:extLst>
                </a:gridCol>
                <a:gridCol w="2314455">
                  <a:extLst>
                    <a:ext uri="{9D8B030D-6E8A-4147-A177-3AD203B41FA5}">
                      <a16:colId xmlns:a16="http://schemas.microsoft.com/office/drawing/2014/main" val="2329346302"/>
                    </a:ext>
                  </a:extLst>
                </a:gridCol>
              </a:tblGrid>
              <a:tr h="185774">
                <a:tc>
                  <a:txBody>
                    <a:bodyPr/>
                    <a:lstStyle/>
                    <a:p>
                      <a:pPr algn="l"/>
                      <a:r>
                        <a:rPr lang="nb-NO" b="1" dirty="0">
                          <a:effectLst/>
                          <a:latin typeface="Lucida Console" panose="020B0609040504020204" pitchFamily="49" charset="0"/>
                        </a:rPr>
                        <a:t>tittel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b="1" dirty="0">
                          <a:effectLst/>
                          <a:latin typeface="Lucida Console" panose="020B0609040504020204" pitchFamily="49" charset="0"/>
                        </a:rPr>
                        <a:t>sjanger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24890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  <a:latin typeface="Lucida Console" panose="020B0609040504020204" pitchFamily="49" charset="0"/>
                        </a:rPr>
                        <a:t>Snatch</a:t>
                      </a:r>
                      <a:endParaRPr lang="en-150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Komedie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1301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  <a:latin typeface="Lucida Console" panose="020B0609040504020204" pitchFamily="49" charset="0"/>
                        </a:rPr>
                        <a:t>Trainspotting</a:t>
                      </a:r>
                      <a:endParaRPr lang="en-150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Komedie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8515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  <a:latin typeface="Lucida Console" panose="020B0609040504020204" pitchFamily="49" charset="0"/>
                        </a:rPr>
                        <a:t>Star Wars</a:t>
                      </a:r>
                      <a:endParaRPr lang="en-150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Science Fantasy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59663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  <a:latin typeface="Lucida Console" panose="020B0609040504020204" pitchFamily="49" charset="0"/>
                        </a:rPr>
                        <a:t>Barbie</a:t>
                      </a:r>
                      <a:endParaRPr lang="en-150" dirty="0"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  <a:latin typeface="Lucida Console" panose="020B0609040504020204" pitchFamily="49" charset="0"/>
                        </a:rPr>
                        <a:t>NULL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6349647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E7ADCA2-0CB9-68DD-CA1F-9A64CCB35821}"/>
              </a:ext>
            </a:extLst>
          </p:cNvPr>
          <p:cNvCxnSpPr/>
          <p:nvPr/>
        </p:nvCxnSpPr>
        <p:spPr>
          <a:xfrm>
            <a:off x="5932175" y="4442102"/>
            <a:ext cx="0" cy="2358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1595957-3DD1-7956-DC37-4ED50C14B057}"/>
              </a:ext>
            </a:extLst>
          </p:cNvPr>
          <p:cNvSpPr/>
          <p:nvPr/>
        </p:nvSpPr>
        <p:spPr>
          <a:xfrm>
            <a:off x="6096000" y="3858838"/>
            <a:ext cx="1381246" cy="25959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0625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41F8E-D789-A622-FBA6-77456FF1B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02DAF-B26F-DB86-F27C-2F329165D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100" name="Picture 4" descr="SQL Inner Join Tutorial">
            <a:extLst>
              <a:ext uri="{FF2B5EF4-FFF2-40B4-BE49-F238E27FC236}">
                <a16:creationId xmlns:a16="http://schemas.microsoft.com/office/drawing/2014/main" id="{1CA08CDB-FC6F-EEB1-B34E-7C273C324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482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016A9-4BEF-699A-D54F-FAEA04B47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/>
              <a:t>Vannpause</a:t>
            </a:r>
            <a:endParaRPr lang="nb-NO" dirty="0"/>
          </a:p>
        </p:txBody>
      </p:sp>
      <p:pic>
        <p:nvPicPr>
          <p:cNvPr id="2050" name="Picture 2" descr="kittyboo (@Booo1998Reyes) / X">
            <a:extLst>
              <a:ext uri="{FF2B5EF4-FFF2-40B4-BE49-F238E27FC236}">
                <a16:creationId xmlns:a16="http://schemas.microsoft.com/office/drawing/2014/main" id="{E5761F52-5BF4-615D-E7FC-2EFABCD5042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105" y="1825625"/>
            <a:ext cx="439379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321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EBE86-7F9D-1D3F-016E-7C180A18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Mengdeoperatorer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8FA1C-B6A8-2AB3-7FA4-47A3E3FEC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550" y="1811110"/>
            <a:ext cx="5156200" cy="4807404"/>
          </a:xfrm>
        </p:spPr>
        <p:txBody>
          <a:bodyPr>
            <a:normAutofit fontScale="92500" lnSpcReduction="10000"/>
          </a:bodyPr>
          <a:lstStyle/>
          <a:p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UNION</a:t>
            </a:r>
            <a:r>
              <a:rPr lang="nb-NO" dirty="0"/>
              <a:t> – Kombinere svaret fra to spørringer</a:t>
            </a:r>
          </a:p>
          <a:p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INTERSECT</a:t>
            </a:r>
            <a:r>
              <a:rPr lang="nb-NO" dirty="0"/>
              <a:t> – Kombinere det to spørringer har til felles</a:t>
            </a:r>
          </a:p>
          <a:p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EXCEPT</a:t>
            </a:r>
            <a:r>
              <a:rPr lang="nb-NO" dirty="0"/>
              <a:t> – Kun det den ene spørringen har som ikke er i den andre</a:t>
            </a:r>
          </a:p>
          <a:p>
            <a:endParaRPr lang="nb-NO" dirty="0"/>
          </a:p>
          <a:p>
            <a:r>
              <a:rPr lang="nb-NO" dirty="0"/>
              <a:t>Viktig at spørringene har samme attributter og datatyper!</a:t>
            </a:r>
          </a:p>
          <a:p>
            <a:endParaRPr lang="nb-NO" dirty="0"/>
          </a:p>
          <a:p>
            <a:r>
              <a:rPr lang="nb-NO" dirty="0"/>
              <a:t>Disse har også </a:t>
            </a:r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ALL</a:t>
            </a:r>
            <a:r>
              <a:rPr lang="nb-NO" dirty="0"/>
              <a:t>-varianter</a:t>
            </a:r>
          </a:p>
        </p:txBody>
      </p:sp>
      <p:pic>
        <p:nvPicPr>
          <p:cNvPr id="5122" name="Picture 2" descr="The Complete Reference - Set Operations In MS SQL - UNION [ALL], INTERSECT,  EXCEPT">
            <a:extLst>
              <a:ext uri="{FF2B5EF4-FFF2-40B4-BE49-F238E27FC236}">
                <a16:creationId xmlns:a16="http://schemas.microsoft.com/office/drawing/2014/main" id="{F4DC82B4-F934-31B4-FD90-6734A8F2A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0" y="1690688"/>
            <a:ext cx="6134100" cy="43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8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EBCD9-F4D1-6CF2-0746-CD0A9F890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ALL</a:t>
            </a:r>
            <a:r>
              <a:rPr lang="nb-NO" dirty="0"/>
              <a:t>-varianter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56C9F-03F8-08B8-1B61-14EF20F49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982" y="1825624"/>
            <a:ext cx="5451247" cy="4865461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UNION ALL </a:t>
            </a:r>
            <a:r>
              <a:rPr lang="nb-NO" dirty="0"/>
              <a:t>– Alle forekomster fra begge spørringer, inkludert duplikater</a:t>
            </a:r>
          </a:p>
          <a:p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INTERSECT ALL </a:t>
            </a:r>
            <a:r>
              <a:rPr lang="nb-NO" dirty="0"/>
              <a:t>– Minst antall forekomster mellom de to spørringene</a:t>
            </a:r>
          </a:p>
          <a:p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EXCEPT ALL</a:t>
            </a:r>
            <a:r>
              <a:rPr lang="nb-NO" dirty="0"/>
              <a:t> – Antall forekomster fra spørring 1 minus antall forekomster fra spørring 2</a:t>
            </a:r>
          </a:p>
        </p:txBody>
      </p:sp>
      <p:pic>
        <p:nvPicPr>
          <p:cNvPr id="6146" name="Picture 2" descr="THE MEME DILEMMA: How Memes Help to Destroy Creative Thought and Popularize  Ignorance | by Jake Aaron Ward | Medium">
            <a:extLst>
              <a:ext uri="{FF2B5EF4-FFF2-40B4-BE49-F238E27FC236}">
                <a16:creationId xmlns:a16="http://schemas.microsoft.com/office/drawing/2014/main" id="{6AAA4AE0-3409-BBC5-8111-0F7198EE2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77257"/>
            <a:ext cx="5451248" cy="46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473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52113-BAAE-40E5-855F-BA3C02F68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UNION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4F8A02-43EF-0DA9-B351-6CD9767341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98394" y="1825469"/>
            <a:ext cx="9595211" cy="4785788"/>
          </a:xfrm>
        </p:spPr>
      </p:pic>
    </p:spTree>
    <p:extLst>
      <p:ext uri="{BB962C8B-B14F-4D97-AF65-F5344CB8AC3E}">
        <p14:creationId xmlns:p14="http://schemas.microsoft.com/office/powerpoint/2010/main" val="1032902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04A74C1-DF1D-B6A5-C1D9-D8D48F8997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4596" y="1690688"/>
            <a:ext cx="9042807" cy="4560817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CF86EFF-DD7A-4618-5500-BE45D62D2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INTERSECT</a:t>
            </a:r>
          </a:p>
        </p:txBody>
      </p:sp>
    </p:spTree>
    <p:extLst>
      <p:ext uri="{BB962C8B-B14F-4D97-AF65-F5344CB8AC3E}">
        <p14:creationId xmlns:p14="http://schemas.microsoft.com/office/powerpoint/2010/main" val="2785084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C40E99A-7DB6-0DC5-AAC3-BEA5E5A0C9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96153" y="1745192"/>
            <a:ext cx="9399694" cy="4747683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C3D16C1-34A4-1969-C5E7-0482831F8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EXCEPT</a:t>
            </a:r>
          </a:p>
        </p:txBody>
      </p:sp>
    </p:spTree>
    <p:extLst>
      <p:ext uri="{BB962C8B-B14F-4D97-AF65-F5344CB8AC3E}">
        <p14:creationId xmlns:p14="http://schemas.microsoft.com/office/powerpoint/2010/main" val="881621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B08A2-0A53-3FD8-9359-38ABD8660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>
                <a:solidFill>
                  <a:schemeClr val="accent1"/>
                </a:solidFill>
                <a:latin typeface="Lucida Console" panose="020B0609040504020204" pitchFamily="49" charset="0"/>
              </a:rPr>
              <a:t>EXISTS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B5E48-DFB5-E5B1-6FE4-CA811369C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54718"/>
          </a:xfrm>
        </p:spPr>
        <p:txBody>
          <a:bodyPr/>
          <a:lstStyle/>
          <a:p>
            <a:r>
              <a:rPr lang="nb-NO" dirty="0"/>
              <a:t>True/False – «Dukker dette opp i denne spørringen»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B847FA-C825-2FF5-2FFB-28144D8B5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831" y="2248921"/>
            <a:ext cx="8204337" cy="445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13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8269C-CDFC-E8A8-CC23-EF6A54170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 dirty="0" err="1"/>
              <a:t>Ukens</a:t>
            </a:r>
            <a:r>
              <a:rPr lang="en-US" sz="4800" dirty="0"/>
              <a:t> </a:t>
            </a:r>
            <a:r>
              <a:rPr lang="en-US" sz="4800" dirty="0" err="1"/>
              <a:t>cowboytips</a:t>
            </a:r>
            <a:endParaRPr lang="en-150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AE2B4-0C8F-75B8-FC8E-C03A42F3D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2" y="1561553"/>
            <a:ext cx="4784179" cy="5172621"/>
          </a:xfrm>
        </p:spPr>
        <p:txBody>
          <a:bodyPr anchor="ctr">
            <a:normAutofit/>
          </a:bodyPr>
          <a:lstStyle/>
          <a:p>
            <a:r>
              <a:rPr lang="nb-NO" sz="2400" dirty="0"/>
              <a:t>Gjør </a:t>
            </a:r>
            <a:r>
              <a:rPr lang="nb-NO" sz="2400" b="1" i="1" dirty="0"/>
              <a:t>enda flere </a:t>
            </a:r>
            <a:r>
              <a:rPr lang="nb-NO" sz="2400" dirty="0"/>
              <a:t>spørringer</a:t>
            </a:r>
          </a:p>
          <a:p>
            <a:endParaRPr lang="nb-NO" sz="2400" dirty="0"/>
          </a:p>
          <a:p>
            <a:r>
              <a:rPr lang="nb-NO" sz="2400" dirty="0"/>
              <a:t>Ikke heng deg for mye opp i </a:t>
            </a:r>
            <a:r>
              <a:rPr lang="nb-NO" sz="2400" dirty="0">
                <a:solidFill>
                  <a:schemeClr val="accent1"/>
                </a:solidFill>
                <a:latin typeface="Lucida Console" panose="020B0609040504020204" pitchFamily="49" charset="0"/>
              </a:rPr>
              <a:t>LEFT/RIGHT JOIN </a:t>
            </a:r>
            <a:r>
              <a:rPr lang="nb-NO" sz="2400" dirty="0"/>
              <a:t>– bare bruk </a:t>
            </a:r>
            <a:r>
              <a:rPr lang="nb-NO" sz="2400" dirty="0">
                <a:solidFill>
                  <a:schemeClr val="accent1"/>
                </a:solidFill>
                <a:latin typeface="Lucida Console" panose="020B0609040504020204" pitchFamily="49" charset="0"/>
              </a:rPr>
              <a:t>LEFT</a:t>
            </a:r>
          </a:p>
          <a:p>
            <a:r>
              <a:rPr lang="nb-NO" sz="2400" dirty="0"/>
              <a:t>Sjelden du får bruk for de – Oppgaveteksten vil hinte</a:t>
            </a:r>
            <a:endParaRPr lang="nb-NO" sz="2400" dirty="0">
              <a:solidFill>
                <a:schemeClr val="accent1"/>
              </a:solidFill>
              <a:latin typeface="Lucida Console" panose="020B0609040504020204" pitchFamily="49" charset="0"/>
            </a:endParaRPr>
          </a:p>
          <a:p>
            <a:endParaRPr lang="nb-NO" sz="2400" dirty="0"/>
          </a:p>
          <a:p>
            <a:r>
              <a:rPr lang="nb-NO" sz="2400" dirty="0"/>
              <a:t>Lever .</a:t>
            </a:r>
            <a:r>
              <a:rPr lang="nb-NO" sz="2400" dirty="0" err="1"/>
              <a:t>sql</a:t>
            </a:r>
            <a:r>
              <a:rPr lang="nb-NO" sz="2400" dirty="0"/>
              <a:t>-fil, ikke PDF</a:t>
            </a:r>
            <a:endParaRPr lang="nb-NO" sz="2400" dirty="0">
              <a:solidFill>
                <a:schemeClr val="accent1"/>
              </a:solidFill>
              <a:latin typeface="Lucida Console" panose="020B0609040504020204" pitchFamily="49" charset="0"/>
            </a:endParaRPr>
          </a:p>
        </p:txBody>
      </p:sp>
      <p:pic>
        <p:nvPicPr>
          <p:cNvPr id="11" name="Picture 10" descr="A white rodent wearing a brown hat&#10;&#10;Description automatically generated">
            <a:extLst>
              <a:ext uri="{FF2B5EF4-FFF2-40B4-BE49-F238E27FC236}">
                <a16:creationId xmlns:a16="http://schemas.microsoft.com/office/drawing/2014/main" id="{05BFACA0-AEFE-7276-A20B-11597BF92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331" y="2484255"/>
            <a:ext cx="3240678" cy="371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9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aby elephant Meme Generator">
            <a:extLst>
              <a:ext uri="{FF2B5EF4-FFF2-40B4-BE49-F238E27FC236}">
                <a16:creationId xmlns:a16="http://schemas.microsoft.com/office/drawing/2014/main" id="{2536BA2F-23E0-4D20-AF5B-EF4D8526B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8" r="-1" b="11323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4F58BE-BE8B-8B0F-9842-74F2AE705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63490" y="804862"/>
            <a:ext cx="14315931" cy="47958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viljardh@ifi.uio.no </a:t>
            </a: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 err="1">
                <a:solidFill>
                  <a:schemeClr val="bg1"/>
                </a:solidFill>
              </a:rPr>
              <a:t>Oblig</a:t>
            </a:r>
            <a:r>
              <a:rPr lang="en-US" sz="3600" dirty="0">
                <a:solidFill>
                  <a:schemeClr val="bg1"/>
                </a:solidFill>
              </a:rPr>
              <a:t> 4 </a:t>
            </a:r>
            <a:r>
              <a:rPr lang="en-US" sz="3600" dirty="0" err="1">
                <a:solidFill>
                  <a:schemeClr val="bg1"/>
                </a:solidFill>
              </a:rPr>
              <a:t>ute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gogogogo</a:t>
            </a: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ssh brukernavn@login.ifi.uio.no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 err="1">
                <a:solidFill>
                  <a:schemeClr val="bg1"/>
                </a:solidFill>
              </a:rPr>
              <a:t>psql</a:t>
            </a:r>
            <a:r>
              <a:rPr lang="en-US" sz="3600" dirty="0">
                <a:solidFill>
                  <a:schemeClr val="bg1"/>
                </a:solidFill>
              </a:rPr>
              <a:t> -h dbpg-ifi-kurs03 -U </a:t>
            </a:r>
            <a:r>
              <a:rPr lang="en-US" sz="3600" dirty="0" err="1">
                <a:solidFill>
                  <a:schemeClr val="bg1"/>
                </a:solidFill>
              </a:rPr>
              <a:t>brukernavn</a:t>
            </a:r>
            <a:r>
              <a:rPr lang="en-US" sz="3600" dirty="0">
                <a:solidFill>
                  <a:schemeClr val="bg1"/>
                </a:solidFill>
              </a:rPr>
              <a:t> -d </a:t>
            </a:r>
            <a:r>
              <a:rPr lang="en-US" sz="3600" dirty="0" err="1">
                <a:solidFill>
                  <a:schemeClr val="bg1"/>
                </a:solidFill>
              </a:rPr>
              <a:t>fdb</a:t>
            </a: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Neste uke: </a:t>
            </a:r>
            <a:r>
              <a:rPr lang="en-US" sz="3600" dirty="0" err="1">
                <a:solidFill>
                  <a:schemeClr val="bg1"/>
                </a:solidFill>
              </a:rPr>
              <a:t>Progge</a:t>
            </a:r>
            <a:r>
              <a:rPr lang="en-US" sz="3600" dirty="0">
                <a:solidFill>
                  <a:schemeClr val="bg1"/>
                </a:solidFill>
              </a:rPr>
              <a:t> SQL</a:t>
            </a:r>
          </a:p>
        </p:txBody>
      </p:sp>
    </p:spTree>
    <p:extLst>
      <p:ext uri="{BB962C8B-B14F-4D97-AF65-F5344CB8AC3E}">
        <p14:creationId xmlns:p14="http://schemas.microsoft.com/office/powerpoint/2010/main" val="1148561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756</Words>
  <Application>Microsoft Office PowerPoint</Application>
  <PresentationFormat>Widescreen</PresentationFormat>
  <Paragraphs>139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Consolas</vt:lpstr>
      <vt:lpstr>Lucida Console</vt:lpstr>
      <vt:lpstr>Office Theme</vt:lpstr>
      <vt:lpstr>PowerPoint Presentation</vt:lpstr>
      <vt:lpstr>Ukens </vt:lpstr>
      <vt:lpstr>Repetisjon: Null</vt:lpstr>
      <vt:lpstr>Aggregering</vt:lpstr>
      <vt:lpstr>Inner joins er kult, vi liker inner joins</vt:lpstr>
      <vt:lpstr>Outer joins er kulere</vt:lpstr>
      <vt:lpstr>PowerPoint Presentation</vt:lpstr>
      <vt:lpstr>Vannpause</vt:lpstr>
      <vt:lpstr>Mengdeoperatorer</vt:lpstr>
      <vt:lpstr>ALL-varianter</vt:lpstr>
      <vt:lpstr>UNION</vt:lpstr>
      <vt:lpstr>INTERSECT</vt:lpstr>
      <vt:lpstr>EXCEPT</vt:lpstr>
      <vt:lpstr>EXISTS</vt:lpstr>
      <vt:lpstr>Ukens cowboytips</vt:lpstr>
      <vt:lpstr>viljardh@ifi.uio.no   Oblig 4 ute gogogogo  ssh brukernavn@login.ifi.uio.no psql -h dbpg-ifi-kurs03 -U brukernavn -d fdb   Neste uke: Progge SQL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Viljar Hardersen</dc:creator>
  <cp:lastModifiedBy>Viljar Hardersen</cp:lastModifiedBy>
  <cp:revision>21</cp:revision>
  <dcterms:created xsi:type="dcterms:W3CDTF">2024-10-23T12:40:15Z</dcterms:created>
  <dcterms:modified xsi:type="dcterms:W3CDTF">2024-10-24T13:25:53Z</dcterms:modified>
</cp:coreProperties>
</file>