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y="5143500" cx="9144000"/>
  <p:notesSz cx="6858000" cy="9144000"/>
  <p:embeddedFontLst>
    <p:embeddedFont>
      <p:font typeface="Source Code Pro Light"/>
      <p:regular r:id="rId46"/>
      <p:bold r:id="rId47"/>
      <p:italic r:id="rId48"/>
      <p:boldItalic r:id="rId49"/>
    </p:embeddedFont>
    <p:embeddedFont>
      <p:font typeface="Raleway"/>
      <p:regular r:id="rId50"/>
      <p:bold r:id="rId51"/>
      <p:italic r:id="rId52"/>
      <p:boldItalic r:id="rId53"/>
    </p:embeddedFont>
    <p:embeddedFont>
      <p:font typeface="Source Code Pro"/>
      <p:regular r:id="rId54"/>
      <p:bold r:id="rId55"/>
      <p:italic r:id="rId56"/>
      <p:boldItalic r:id="rId57"/>
    </p:embeddedFont>
    <p:embeddedFont>
      <p:font typeface="Oswald"/>
      <p:regular r:id="rId58"/>
      <p:bold r:id="rId5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C9944CA-C6DF-453B-80B2-C09BA0F48BCC}">
  <a:tblStyle styleId="{3C9944CA-C6DF-453B-80B2-C09BA0F48BC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font" Target="fonts/SourceCodeProLight-regular.fntdata"/><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SourceCodeProLight-italic.fntdata"/><Relationship Id="rId47" Type="http://schemas.openxmlformats.org/officeDocument/2006/relationships/font" Target="fonts/SourceCodeProLight-bold.fntdata"/><Relationship Id="rId49" Type="http://schemas.openxmlformats.org/officeDocument/2006/relationships/font" Target="fonts/SourceCodeProLight-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Raleway-bold.fntdata"/><Relationship Id="rId50" Type="http://schemas.openxmlformats.org/officeDocument/2006/relationships/font" Target="fonts/Raleway-regular.fntdata"/><Relationship Id="rId53" Type="http://schemas.openxmlformats.org/officeDocument/2006/relationships/font" Target="fonts/Raleway-boldItalic.fntdata"/><Relationship Id="rId52" Type="http://schemas.openxmlformats.org/officeDocument/2006/relationships/font" Target="fonts/Raleway-italic.fntdata"/><Relationship Id="rId11" Type="http://schemas.openxmlformats.org/officeDocument/2006/relationships/slide" Target="slides/slide5.xml"/><Relationship Id="rId55" Type="http://schemas.openxmlformats.org/officeDocument/2006/relationships/font" Target="fonts/SourceCodePro-bold.fntdata"/><Relationship Id="rId10" Type="http://schemas.openxmlformats.org/officeDocument/2006/relationships/slide" Target="slides/slide4.xml"/><Relationship Id="rId54" Type="http://schemas.openxmlformats.org/officeDocument/2006/relationships/font" Target="fonts/SourceCodePro-regular.fntdata"/><Relationship Id="rId13" Type="http://schemas.openxmlformats.org/officeDocument/2006/relationships/slide" Target="slides/slide7.xml"/><Relationship Id="rId57" Type="http://schemas.openxmlformats.org/officeDocument/2006/relationships/font" Target="fonts/SourceCodePro-boldItalic.fntdata"/><Relationship Id="rId12" Type="http://schemas.openxmlformats.org/officeDocument/2006/relationships/slide" Target="slides/slide6.xml"/><Relationship Id="rId56" Type="http://schemas.openxmlformats.org/officeDocument/2006/relationships/font" Target="fonts/SourceCodePro-italic.fntdata"/><Relationship Id="rId15" Type="http://schemas.openxmlformats.org/officeDocument/2006/relationships/slide" Target="slides/slide9.xml"/><Relationship Id="rId59" Type="http://schemas.openxmlformats.org/officeDocument/2006/relationships/font" Target="fonts/Oswald-bold.fntdata"/><Relationship Id="rId14" Type="http://schemas.openxmlformats.org/officeDocument/2006/relationships/slide" Target="slides/slide8.xml"/><Relationship Id="rId58" Type="http://schemas.openxmlformats.org/officeDocument/2006/relationships/font" Target="fonts/Oswald-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27d5d5cf94f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27d5d5cf94f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27d5d5cf94f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27d5d5cf94f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27d5d5cf94f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27d5d5cf94f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7d5d5cf94f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27d5d5cf94f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no"/>
              <a:t>inspirert av hvordan en bilist styrer når hen kjører gjennom en tunell - dette er overført til 2D UI-elementer i HCI</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27d5d5cf94f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27d5d5cf94f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no"/>
              <a:t>som dere ser på eksempelet fra forelesningen, er denne typen interaksjon noe som krever presisjon og nøyaktighet fra brukeren, som vil gjøre at handlingen å finne fram til solitaire tar lengre tid enn med en annen type løsning som krever mindre presisjon</a:t>
            </a:r>
            <a:endParaRPr/>
          </a:p>
          <a:p>
            <a:pPr indent="-298450" lvl="0" marL="457200" rtl="0" algn="l">
              <a:spcBef>
                <a:spcPts val="0"/>
              </a:spcBef>
              <a:spcAft>
                <a:spcPts val="0"/>
              </a:spcAft>
              <a:buSzPts val="1100"/>
              <a:buChar char="-"/>
            </a:pPr>
            <a:r>
              <a:rPr lang="no"/>
              <a:t>løsning: gjør targets større, planlegg interaksjonen smartere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27d5d5cf94f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27d5d5cf94f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no"/>
              <a:t>modellen fokuserer på ekspertbrukere, og ønsker å systematisk forutse hvordan deres bruk av et system utarter seg</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7d5d5cf94f_0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27d5d5cf94f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akronym</a:t>
            </a:r>
            <a:endParaRPr/>
          </a:p>
          <a:p>
            <a:pPr indent="-298450" lvl="0" marL="457200" rtl="0" algn="l">
              <a:spcBef>
                <a:spcPts val="0"/>
              </a:spcBef>
              <a:spcAft>
                <a:spcPts val="0"/>
              </a:spcAft>
              <a:buSzPts val="1100"/>
              <a:buChar char="-"/>
            </a:pPr>
            <a:r>
              <a:rPr lang="no"/>
              <a:t>goals - det du vil oppnå, målet du ønsker å nå</a:t>
            </a:r>
            <a:endParaRPr/>
          </a:p>
          <a:p>
            <a:pPr indent="-298450" lvl="0" marL="457200" rtl="0" algn="l">
              <a:spcBef>
                <a:spcPts val="0"/>
              </a:spcBef>
              <a:spcAft>
                <a:spcPts val="0"/>
              </a:spcAft>
              <a:buSzPts val="1100"/>
              <a:buChar char="-"/>
            </a:pPr>
            <a:r>
              <a:rPr lang="no"/>
              <a:t>operators - handlinger du må gjøre for å nå målet</a:t>
            </a:r>
            <a:endParaRPr/>
          </a:p>
          <a:p>
            <a:pPr indent="-298450" lvl="0" marL="457200" rtl="0" algn="l">
              <a:spcBef>
                <a:spcPts val="0"/>
              </a:spcBef>
              <a:spcAft>
                <a:spcPts val="0"/>
              </a:spcAft>
              <a:buSzPts val="1100"/>
              <a:buChar char="-"/>
            </a:pPr>
            <a:r>
              <a:rPr lang="no"/>
              <a:t>methods - planen som består av en sekvens av operasjoner</a:t>
            </a:r>
            <a:endParaRPr/>
          </a:p>
          <a:p>
            <a:pPr indent="-298450" lvl="0" marL="457200" rtl="0" algn="l">
              <a:spcBef>
                <a:spcPts val="0"/>
              </a:spcBef>
              <a:spcAft>
                <a:spcPts val="0"/>
              </a:spcAft>
              <a:buSzPts val="1100"/>
              <a:buChar char="-"/>
            </a:pPr>
            <a:r>
              <a:rPr lang="no"/>
              <a:t>selectors - det finnes flere metoder å velge mellom, man ønsker gjerne å velge den mest effektive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27d5d5cf94f_0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27d5d5cf94f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7d5d5cf94f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7d5d5cf94f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rgbClr val="424242"/>
              </a:buClr>
              <a:buSzPts val="1200"/>
              <a:buChar char="●"/>
            </a:pPr>
            <a:r>
              <a:rPr lang="no" sz="1200">
                <a:solidFill>
                  <a:srgbClr val="424242"/>
                </a:solidFill>
              </a:rPr>
              <a:t>bokstavene representerer mikrohandlinger som til sammen utgjør større handlinger</a:t>
            </a:r>
            <a:endParaRPr sz="1200">
              <a:solidFill>
                <a:srgbClr val="424242"/>
              </a:solidFill>
            </a:endParaRPr>
          </a:p>
          <a:p>
            <a:pPr indent="-304800" lvl="0" marL="457200" rtl="0" algn="l">
              <a:lnSpc>
                <a:spcPct val="115000"/>
              </a:lnSpc>
              <a:spcBef>
                <a:spcPts val="0"/>
              </a:spcBef>
              <a:spcAft>
                <a:spcPts val="0"/>
              </a:spcAft>
              <a:buClr>
                <a:srgbClr val="424242"/>
              </a:buClr>
              <a:buSzPts val="1200"/>
              <a:buChar char="●"/>
            </a:pPr>
            <a:r>
              <a:rPr lang="no" sz="1200">
                <a:solidFill>
                  <a:srgbClr val="424242"/>
                </a:solidFill>
              </a:rPr>
              <a:t>alle bokstavenes tid satt sammen blir hvor lang tid hele handlingen tar</a:t>
            </a:r>
            <a:endParaRPr sz="50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27d5d5cf94f_0_3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27d5d5cf94f_0_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7d5d5cf94f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27d5d5cf94f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27d5d5cf94f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27d5d5cf94f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å samle krav gjør man i denne delen av designprosessen</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7d5d5cf94f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27d5d5cf94f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7d5d5cf94f_0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27d5d5cf94f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7d5d5cf94f_0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27d5d5cf94f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27d5d5cf94f_0_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27d5d5cf94f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man kan selvfølgelig prøve å sette tall på flere av disse eksemplene, men mange nyanser går tapt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7d5d5cf94f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27d5d5cf94f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no"/>
              <a:t>ingen er bedre enn den andre, men de har ulike formål og brukskontekster</a:t>
            </a:r>
            <a:endParaRPr/>
          </a:p>
          <a:p>
            <a:pPr indent="-298450" lvl="0" marL="457200" rtl="0" algn="l">
              <a:spcBef>
                <a:spcPts val="0"/>
              </a:spcBef>
              <a:spcAft>
                <a:spcPts val="0"/>
              </a:spcAft>
              <a:buSzPts val="1100"/>
              <a:buChar char="-"/>
            </a:pPr>
            <a:r>
              <a:rPr lang="no"/>
              <a:t>hvilken data du vil samle kommer an på hva det er du ønsker å finne ut av</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27d5d5cf94f_0_3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27d5d5cf94f_0_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her er noen av de vanligste metodene innen kvalitativ forskning</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27d5d5cf94f_0_2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27d5d5cf94f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7d5d5cf94f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27d5d5cf94f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rike beskrivelser og dyp forståelse er viktige nøkkelord for hva som gjør kvalitativ data viktig</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27d5d5cf94f_0_2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27d5d5cf94f_0_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PAUSE?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27d5d5cf94f_0_2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27d5d5cf94f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no"/>
              <a:t>her går vi litt mer i dybden enn det ble gjort i forelesning, det meste er hentet fra boka</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27d5d5cf94f_0_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27d5d5cf94f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no"/>
              <a:t>har trenton sagt noe om at disse begrepene er viktige å skille på?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27d5d5cf94f_0_3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27d5d5cf94f_0_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7d5d5cf94f_0_2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27d5d5cf94f_0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27d5d5cf94f_0_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27d5d5cf94f_0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27d5d5cf94f_0_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27d5d5cf94f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27d5d5cf94f_0_3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27d5d5cf94f_0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eksempler på feil som kan føre til at dataen du samler får bias, eller at du ikke samler tilstrekkelig eller rett data</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27d5d5cf94f_0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27d5d5cf94f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no"/>
              <a:t>det er en gitt sannsynlighet for å bli valgt ut til spørreundersøkelsen, for eksempel skal 10% av en gruppe mennesker få mulighet til å svare på undersøkelsen, om du tilhører denne gruppen er det 10% sjanse for å få tilsendt undersøkelsen</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27d5d5cf94f_0_3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27d5d5cf94f_0_3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no"/>
              <a:t>her er det ikke kjent hvor stor sjanse det er for å bli valgt ut til å delta</a:t>
            </a:r>
            <a:endParaRPr/>
          </a:p>
          <a:p>
            <a:pPr indent="-298450" lvl="0" marL="457200" rtl="0" algn="l">
              <a:spcBef>
                <a:spcPts val="0"/>
              </a:spcBef>
              <a:spcAft>
                <a:spcPts val="0"/>
              </a:spcAft>
              <a:buSzPts val="1100"/>
              <a:buChar char="-"/>
            </a:pPr>
            <a:r>
              <a:rPr lang="no"/>
              <a:t>det er ikke alltid gjennomførbart eller ønskelig med random sampling og populasjonsestimater, og da fungerer denne utvalgsmetoden</a:t>
            </a:r>
            <a:endParaRPr/>
          </a:p>
          <a:p>
            <a:pPr indent="-298450" lvl="0" marL="457200" rtl="0" algn="l">
              <a:spcBef>
                <a:spcPts val="0"/>
              </a:spcBef>
              <a:spcAft>
                <a:spcPts val="0"/>
              </a:spcAft>
              <a:buSzPts val="1100"/>
              <a:buChar char="-"/>
            </a:pPr>
            <a:r>
              <a:rPr lang="no"/>
              <a:t>ikke alltid en klart definert populasjon</a:t>
            </a:r>
            <a:endParaRPr/>
          </a:p>
          <a:p>
            <a:pPr indent="-298450" lvl="0" marL="457200" rtl="0" algn="l">
              <a:spcBef>
                <a:spcPts val="0"/>
              </a:spcBef>
              <a:spcAft>
                <a:spcPts val="0"/>
              </a:spcAft>
              <a:buSzPts val="1100"/>
              <a:buChar char="-"/>
            </a:pPr>
            <a:r>
              <a:rPr lang="no"/>
              <a:t>self selected - folk velger selv å bli deltaker, f.eks om man henger opp flyers</a:t>
            </a:r>
            <a:endParaRPr/>
          </a:p>
          <a:p>
            <a:pPr indent="-298450" lvl="0" marL="457200" rtl="0" algn="l">
              <a:spcBef>
                <a:spcPts val="0"/>
              </a:spcBef>
              <a:spcAft>
                <a:spcPts val="0"/>
              </a:spcAft>
              <a:buSzPts val="1100"/>
              <a:buChar char="-"/>
            </a:pPr>
            <a:r>
              <a:rPr lang="no"/>
              <a:t>frivillige paneler - feks norstat?</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7d5d5cf94f_0_3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27d5d5cf94f_0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hvor mange har gjort denne metoder?</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en samtale mellom forsker og en til flere deltakere</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27d5d5cf94f_0_3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27d5d5cf94f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no"/>
              <a:t>hvorfor tror dere pilottest er viktig?</a:t>
            </a:r>
            <a:endParaRPr/>
          </a:p>
          <a:p>
            <a:pPr indent="-298450" lvl="0" marL="457200" rtl="0" algn="l">
              <a:spcBef>
                <a:spcPts val="0"/>
              </a:spcBef>
              <a:spcAft>
                <a:spcPts val="0"/>
              </a:spcAft>
              <a:buSzPts val="1100"/>
              <a:buChar char="-"/>
            </a:pPr>
            <a:r>
              <a:rPr lang="no"/>
              <a:t>hvorfor er det dumt med doublebarreled questions?</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27d5d5cf94f_0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27d5d5cf94f_0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27d5d5cf94f_0_3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27d5d5cf94f_0_3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oppfølgingspørsmål - tilpassing av planen underveis</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27d5d5cf94f_0_3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27d5d5cf94f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27d5d5cf94f_0_3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27d5d5cf94f_0_3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27d5d5cf94f_0_3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27d5d5cf94f_0_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27d5d5cf94f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27d5d5cf94f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10800000">
            <a:off x="4226100" y="2933550"/>
            <a:ext cx="691800" cy="3885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5" y="0"/>
            <a:ext cx="9144000" cy="312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p:txBody>
      </p:sp>
      <p:sp>
        <p:nvSpPr>
          <p:cNvPr id="13" name="Google Shape;13;p2"/>
          <p:cNvSpPr txBox="1"/>
          <p:nvPr>
            <p:ph idx="1" type="subTitle"/>
          </p:nvPr>
        </p:nvSpPr>
        <p:spPr>
          <a:xfrm>
            <a:off x="411175" y="3398250"/>
            <a:ext cx="8282400" cy="12606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a:off x="0" y="1567350"/>
            <a:ext cx="9144000" cy="200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cxnSp>
        <p:nvCxnSpPr>
          <p:cNvPr id="20" name="Google Shape;20;p4"/>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1" name="Google Shape;21;p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cxnSp>
        <p:nvCxnSpPr>
          <p:cNvPr id="25" name="Google Shape;25;p5"/>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6" name="Google Shape;26;p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7" name="Google Shape;27;p5"/>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cxnSp>
        <p:nvCxnSpPr>
          <p:cNvPr id="34" name="Google Shape;34;p7"/>
          <p:cNvCxnSpPr/>
          <p:nvPr/>
        </p:nvCxnSpPr>
        <p:spPr>
          <a:xfrm>
            <a:off x="418675" y="1457787"/>
            <a:ext cx="614100" cy="0"/>
          </a:xfrm>
          <a:prstGeom prst="straightConnector1">
            <a:avLst/>
          </a:prstGeom>
          <a:noFill/>
          <a:ln cap="flat" cmpd="sng" w="19050">
            <a:solidFill>
              <a:schemeClr val="dk2"/>
            </a:solidFill>
            <a:prstDash val="lgDash"/>
            <a:round/>
            <a:headEnd len="sm" w="sm" type="none"/>
            <a:tailEnd len="sm" w="sm" type="none"/>
          </a:ln>
        </p:spPr>
      </p:cxnSp>
      <p:sp>
        <p:nvSpPr>
          <p:cNvPr id="35" name="Google Shape;35;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6" name="Google Shape;36;p7"/>
          <p:cNvSpPr txBox="1"/>
          <p:nvPr>
            <p:ph idx="1" type="body"/>
          </p:nvPr>
        </p:nvSpPr>
        <p:spPr>
          <a:xfrm>
            <a:off x="311700" y="1618204"/>
            <a:ext cx="2808000" cy="2950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7" name="Google Shape;37;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8" name="Shape 38"/>
        <p:cNvGrpSpPr/>
        <p:nvPr/>
      </p:nvGrpSpPr>
      <p:grpSpPr>
        <a:xfrm>
          <a:off x="0" y="0"/>
          <a:ext cx="0" cy="0"/>
          <a:chOff x="0" y="0"/>
          <a:chExt cx="0" cy="0"/>
        </a:xfrm>
      </p:grpSpPr>
      <p:sp>
        <p:nvSpPr>
          <p:cNvPr id="39" name="Google Shape;39;p8"/>
          <p:cNvSpPr txBox="1"/>
          <p:nvPr>
            <p:ph type="title"/>
          </p:nvPr>
        </p:nvSpPr>
        <p:spPr>
          <a:xfrm>
            <a:off x="490250" y="528900"/>
            <a:ext cx="5678100" cy="40857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1"/>
        </a:solidFill>
      </p:bgPr>
    </p:bg>
    <p:spTree>
      <p:nvGrpSpPr>
        <p:cNvPr id="41" name="Shape 41"/>
        <p:cNvGrpSpPr/>
        <p:nvPr/>
      </p:nvGrpSpPr>
      <p:grpSpPr>
        <a:xfrm>
          <a:off x="0" y="0"/>
          <a:ext cx="0" cy="0"/>
          <a:chOff x="0" y="0"/>
          <a:chExt cx="0" cy="0"/>
        </a:xfrm>
      </p:grpSpPr>
      <p:sp>
        <p:nvSpPr>
          <p:cNvPr id="42" name="Google Shape;42;p9"/>
          <p:cNvSpPr/>
          <p:nvPr/>
        </p:nvSpPr>
        <p:spPr>
          <a:xfrm>
            <a:off x="4572000" y="17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577200" cy="0"/>
          </a:xfrm>
          <a:prstGeom prst="straightConnector1">
            <a:avLst/>
          </a:prstGeom>
          <a:noFill/>
          <a:ln cap="flat" cmpd="sng" w="19050">
            <a:solidFill>
              <a:schemeClr val="dk1"/>
            </a:solidFill>
            <a:prstDash val="lgDash"/>
            <a:round/>
            <a:headEnd len="sm" w="sm" type="none"/>
            <a:tailEnd len="sm" w="sm" type="none"/>
          </a:ln>
        </p:spPr>
      </p:cxnSp>
      <p:sp>
        <p:nvSpPr>
          <p:cNvPr id="44" name="Google Shape;44;p9"/>
          <p:cNvSpPr txBox="1"/>
          <p:nvPr>
            <p:ph type="title"/>
          </p:nvPr>
        </p:nvSpPr>
        <p:spPr>
          <a:xfrm>
            <a:off x="265500" y="1078750"/>
            <a:ext cx="4045200" cy="1789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p:txBody>
      </p:sp>
      <p:sp>
        <p:nvSpPr>
          <p:cNvPr id="45" name="Google Shape;45;p9"/>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Font typeface="Oswald"/>
              <a:buNone/>
              <a:defRPr sz="2100">
                <a:latin typeface="Oswald"/>
                <a:ea typeface="Oswald"/>
                <a:cs typeface="Oswald"/>
                <a:sym typeface="Oswald"/>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cxnSp>
        <p:nvCxnSpPr>
          <p:cNvPr id="52" name="Google Shape;52;p11"/>
          <p:cNvCxnSpPr/>
          <p:nvPr/>
        </p:nvCxnSpPr>
        <p:spPr>
          <a:xfrm>
            <a:off x="413275" y="2988275"/>
            <a:ext cx="910500" cy="0"/>
          </a:xfrm>
          <a:prstGeom prst="straightConnector1">
            <a:avLst/>
          </a:prstGeom>
          <a:noFill/>
          <a:ln cap="flat" cmpd="sng" w="28575">
            <a:solidFill>
              <a:schemeClr val="dk1"/>
            </a:solidFill>
            <a:prstDash val="lgDash"/>
            <a:round/>
            <a:headEnd len="sm" w="sm" type="none"/>
            <a:tailEnd len="sm" w="sm" type="none"/>
          </a:ln>
        </p:spPr>
      </p:cxnSp>
      <p:sp>
        <p:nvSpPr>
          <p:cNvPr id="53" name="Google Shape;53;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4" name="Google Shape;54;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dern-writer">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p:txBody>
      </p:sp>
      <p:sp>
        <p:nvSpPr>
          <p:cNvPr id="7" name="Google Shape;7;p1"/>
          <p:cNvSpPr txBox="1"/>
          <p:nvPr>
            <p:ph idx="1" type="body"/>
          </p:nvPr>
        </p:nvSpPr>
        <p:spPr>
          <a:xfrm>
            <a:off x="311700" y="1468825"/>
            <a:ext cx="8520600" cy="3099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no"/>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3"/>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no"/>
              <a:t>Gruppetime 12.09.23</a:t>
            </a:r>
            <a:endParaRPr/>
          </a:p>
        </p:txBody>
      </p:sp>
      <p:sp>
        <p:nvSpPr>
          <p:cNvPr id="63" name="Google Shape;63;p13"/>
          <p:cNvSpPr txBox="1"/>
          <p:nvPr>
            <p:ph idx="1" type="subTitle"/>
          </p:nvPr>
        </p:nvSpPr>
        <p:spPr>
          <a:xfrm>
            <a:off x="411175" y="3398250"/>
            <a:ext cx="8282400" cy="1260600"/>
          </a:xfrm>
          <a:prstGeom prst="rect">
            <a:avLst/>
          </a:prstGeom>
        </p:spPr>
        <p:txBody>
          <a:bodyPr anchorCtr="0" anchor="ctr" bIns="91425" lIns="91425" spcFirstLastPara="1" rIns="91425" wrap="square" tIns="91425">
            <a:normAutofit/>
          </a:bodyPr>
          <a:lstStyle/>
          <a:p>
            <a:pPr indent="0" lvl="0" marL="0" rtl="0" algn="ctr">
              <a:lnSpc>
                <a:spcPct val="150000"/>
              </a:lnSpc>
              <a:spcBef>
                <a:spcPts val="0"/>
              </a:spcBef>
              <a:spcAft>
                <a:spcPts val="0"/>
              </a:spcAft>
              <a:buClr>
                <a:srgbClr val="000000"/>
              </a:buClr>
              <a:buSzPts val="440"/>
              <a:buFont typeface="Arial"/>
              <a:buNone/>
            </a:pPr>
            <a:r>
              <a:rPr lang="no" sz="1240"/>
              <a:t>Gruppe 1 med Marte Nilsen Holdø</a:t>
            </a:r>
            <a:endParaRPr sz="1240"/>
          </a:p>
          <a:p>
            <a:pPr indent="0" lvl="0" marL="0" rtl="0" algn="ctr">
              <a:lnSpc>
                <a:spcPct val="150000"/>
              </a:lnSpc>
              <a:spcBef>
                <a:spcPts val="0"/>
              </a:spcBef>
              <a:spcAft>
                <a:spcPts val="0"/>
              </a:spcAft>
              <a:buClr>
                <a:srgbClr val="000000"/>
              </a:buClr>
              <a:buSzPts val="440"/>
              <a:buFont typeface="Arial"/>
              <a:buNone/>
            </a:pPr>
            <a:r>
              <a:rPr lang="no" sz="1240"/>
              <a:t>Noen modeller og innsamling av krav</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4"/>
          <p:cNvSpPr txBox="1"/>
          <p:nvPr>
            <p:ph type="title"/>
          </p:nvPr>
        </p:nvSpPr>
        <p:spPr>
          <a:xfrm>
            <a:off x="265500" y="1677150"/>
            <a:ext cx="4045200" cy="17892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no"/>
              <a:t>Er det noe dere lurer på?</a:t>
            </a:r>
            <a:endParaRPr/>
          </a:p>
        </p:txBody>
      </p:sp>
      <p:sp>
        <p:nvSpPr>
          <p:cNvPr id="69" name="Google Shape;69;p14"/>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p>
            <a:pPr indent="-342900" lvl="0" marL="457200" rtl="0" algn="l">
              <a:spcBef>
                <a:spcPts val="0"/>
              </a:spcBef>
              <a:spcAft>
                <a:spcPts val="0"/>
              </a:spcAft>
              <a:buSzPts val="1800"/>
              <a:buChar char="-"/>
            </a:pPr>
            <a:r>
              <a:rPr lang="no"/>
              <a:t>fra forelesning</a:t>
            </a:r>
            <a:endParaRPr/>
          </a:p>
          <a:p>
            <a:pPr indent="-342900" lvl="0" marL="457200" rtl="0" algn="l">
              <a:spcBef>
                <a:spcPts val="0"/>
              </a:spcBef>
              <a:spcAft>
                <a:spcPts val="0"/>
              </a:spcAft>
              <a:buSzPts val="1800"/>
              <a:buChar char="-"/>
            </a:pPr>
            <a:r>
              <a:rPr lang="no"/>
              <a:t>fra obligen (OBS! Frist på torsdag)</a:t>
            </a:r>
            <a:endParaRPr/>
          </a:p>
          <a:p>
            <a:pPr indent="-342900" lvl="0" marL="457200" rtl="0" algn="l">
              <a:spcBef>
                <a:spcPts val="0"/>
              </a:spcBef>
              <a:spcAft>
                <a:spcPts val="0"/>
              </a:spcAft>
              <a:buSzPts val="1800"/>
              <a:buChar char="-"/>
            </a:pPr>
            <a:r>
              <a:rPr lang="no"/>
              <a:t>fra pensum</a:t>
            </a:r>
            <a:endParaRPr/>
          </a:p>
          <a:p>
            <a:pPr indent="-342900" lvl="0" marL="457200" rtl="0" algn="l">
              <a:spcBef>
                <a:spcPts val="0"/>
              </a:spcBef>
              <a:spcAft>
                <a:spcPts val="0"/>
              </a:spcAft>
              <a:buSzPts val="1800"/>
              <a:buChar char="-"/>
            </a:pPr>
            <a:r>
              <a:rPr lang="no"/>
              <a:t>generelt i faget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Dagens program</a:t>
            </a:r>
            <a:endParaRPr/>
          </a:p>
        </p:txBody>
      </p:sp>
      <p:sp>
        <p:nvSpPr>
          <p:cNvPr id="75" name="Google Shape;75;p15"/>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Fra forelesning 05.09. → </a:t>
            </a:r>
            <a:r>
              <a:rPr lang="no"/>
              <a:t>Models in HCI</a:t>
            </a:r>
            <a:endParaRPr/>
          </a:p>
          <a:p>
            <a:pPr indent="-317500" lvl="1" marL="914400" rtl="0" algn="l">
              <a:spcBef>
                <a:spcPts val="0"/>
              </a:spcBef>
              <a:spcAft>
                <a:spcPts val="0"/>
              </a:spcAft>
              <a:buSzPts val="1400"/>
              <a:buChar char="○"/>
            </a:pPr>
            <a:r>
              <a:rPr lang="no"/>
              <a:t>Steering law</a:t>
            </a:r>
            <a:endParaRPr/>
          </a:p>
          <a:p>
            <a:pPr indent="-317500" lvl="1" marL="914400" rtl="0" algn="l">
              <a:spcBef>
                <a:spcPts val="0"/>
              </a:spcBef>
              <a:spcAft>
                <a:spcPts val="0"/>
              </a:spcAft>
              <a:buSzPts val="1400"/>
              <a:buChar char="○"/>
            </a:pPr>
            <a:r>
              <a:rPr lang="no"/>
              <a:t>GOMS</a:t>
            </a:r>
            <a:endParaRPr/>
          </a:p>
          <a:p>
            <a:pPr indent="-317500" lvl="1" marL="914400" rtl="0" algn="l">
              <a:spcBef>
                <a:spcPts val="0"/>
              </a:spcBef>
              <a:spcAft>
                <a:spcPts val="0"/>
              </a:spcAft>
              <a:buSzPts val="1400"/>
              <a:buChar char="○"/>
            </a:pPr>
            <a:r>
              <a:rPr lang="no"/>
              <a:t>The keystroke-level model</a:t>
            </a:r>
            <a:endParaRPr/>
          </a:p>
          <a:p>
            <a:pPr indent="-342900" lvl="0" marL="457200" rtl="0" algn="l">
              <a:spcBef>
                <a:spcPts val="0"/>
              </a:spcBef>
              <a:spcAft>
                <a:spcPts val="0"/>
              </a:spcAft>
              <a:buSzPts val="1800"/>
              <a:buChar char="●"/>
            </a:pPr>
            <a:r>
              <a:rPr lang="no"/>
              <a:t>Fra forelesning i dag → Understanding users - gathering requirements</a:t>
            </a:r>
            <a:endParaRPr/>
          </a:p>
          <a:p>
            <a:pPr indent="-317500" lvl="1" marL="914400" rtl="0" algn="l">
              <a:spcBef>
                <a:spcPts val="0"/>
              </a:spcBef>
              <a:spcAft>
                <a:spcPts val="0"/>
              </a:spcAft>
              <a:buSzPts val="1400"/>
              <a:buChar char="○"/>
            </a:pPr>
            <a:r>
              <a:rPr lang="no"/>
              <a:t>Forstå bruk og brukere</a:t>
            </a:r>
            <a:endParaRPr/>
          </a:p>
          <a:p>
            <a:pPr indent="-317500" lvl="1" marL="914400" rtl="0" algn="l">
              <a:spcBef>
                <a:spcPts val="0"/>
              </a:spcBef>
              <a:spcAft>
                <a:spcPts val="0"/>
              </a:spcAft>
              <a:buSzPts val="1400"/>
              <a:buChar char="○"/>
            </a:pPr>
            <a:r>
              <a:rPr lang="no"/>
              <a:t>Kvalitativ data - hva og hvorfor?</a:t>
            </a:r>
            <a:endParaRPr/>
          </a:p>
          <a:p>
            <a:pPr indent="-317500" lvl="1" marL="914400" rtl="0" algn="l">
              <a:spcBef>
                <a:spcPts val="0"/>
              </a:spcBef>
              <a:spcAft>
                <a:spcPts val="0"/>
              </a:spcAft>
              <a:buSzPts val="1400"/>
              <a:buChar char="○"/>
            </a:pPr>
            <a:r>
              <a:rPr lang="no"/>
              <a:t>Surveys/questionnaires </a:t>
            </a:r>
            <a:endParaRPr/>
          </a:p>
          <a:p>
            <a:pPr indent="-317500" lvl="1" marL="914400" rtl="0" algn="l">
              <a:spcBef>
                <a:spcPts val="0"/>
              </a:spcBef>
              <a:spcAft>
                <a:spcPts val="0"/>
              </a:spcAft>
              <a:buSzPts val="1400"/>
              <a:buChar char="○"/>
            </a:pPr>
            <a:r>
              <a:rPr lang="no"/>
              <a:t>Intervjuer</a:t>
            </a:r>
            <a:endParaRPr/>
          </a:p>
          <a:p>
            <a:pPr indent="-317500" lvl="1" marL="914400" rtl="0" algn="l">
              <a:spcBef>
                <a:spcPts val="0"/>
              </a:spcBef>
              <a:spcAft>
                <a:spcPts val="0"/>
              </a:spcAft>
              <a:buSzPts val="1400"/>
              <a:buChar char="○"/>
            </a:pPr>
            <a:r>
              <a:rPr lang="no"/>
              <a:t>Fokusgrupper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ph type="title"/>
          </p:nvPr>
        </p:nvSpPr>
        <p:spPr>
          <a:xfrm>
            <a:off x="265500" y="1078750"/>
            <a:ext cx="4045200" cy="17892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no"/>
              <a:t>Models in HCI</a:t>
            </a:r>
            <a:endParaRPr/>
          </a:p>
        </p:txBody>
      </p:sp>
      <p:sp>
        <p:nvSpPr>
          <p:cNvPr id="81" name="Google Shape;81;p16"/>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sp>
        <p:nvSpPr>
          <p:cNvPr id="82" name="Google Shape;82;p16"/>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p>
            <a:pPr indent="-342900" lvl="0" marL="457200" rtl="0" algn="l">
              <a:spcBef>
                <a:spcPts val="0"/>
              </a:spcBef>
              <a:spcAft>
                <a:spcPts val="0"/>
              </a:spcAft>
              <a:buSzPts val="1800"/>
              <a:buChar char="●"/>
            </a:pPr>
            <a:r>
              <a:rPr lang="no"/>
              <a:t>Steering law</a:t>
            </a:r>
            <a:endParaRPr/>
          </a:p>
          <a:p>
            <a:pPr indent="-342900" lvl="0" marL="457200" rtl="0" algn="l">
              <a:spcBef>
                <a:spcPts val="0"/>
              </a:spcBef>
              <a:spcAft>
                <a:spcPts val="0"/>
              </a:spcAft>
              <a:buSzPts val="1800"/>
              <a:buChar char="●"/>
            </a:pPr>
            <a:r>
              <a:rPr lang="no"/>
              <a:t>GOMS</a:t>
            </a:r>
            <a:endParaRPr/>
          </a:p>
          <a:p>
            <a:pPr indent="-342900" lvl="0" marL="457200" rtl="0" algn="l">
              <a:spcBef>
                <a:spcPts val="0"/>
              </a:spcBef>
              <a:spcAft>
                <a:spcPts val="0"/>
              </a:spcAft>
              <a:buSzPts val="1800"/>
              <a:buChar char="●"/>
            </a:pPr>
            <a:r>
              <a:rPr lang="no"/>
              <a:t>The keystroke-level model</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Steering law</a:t>
            </a:r>
            <a:endParaRPr/>
          </a:p>
        </p:txBody>
      </p:sp>
      <p:sp>
        <p:nvSpPr>
          <p:cNvPr id="88" name="Google Shape;88;p17"/>
          <p:cNvSpPr txBox="1"/>
          <p:nvPr>
            <p:ph idx="1" type="body"/>
          </p:nvPr>
        </p:nvSpPr>
        <p:spPr>
          <a:xfrm>
            <a:off x="311700" y="1468825"/>
            <a:ext cx="8520600" cy="1491600"/>
          </a:xfrm>
          <a:prstGeom prst="rect">
            <a:avLst/>
          </a:prstGeom>
        </p:spPr>
        <p:txBody>
          <a:bodyPr anchorCtr="0" anchor="t" bIns="91425" lIns="91425" spcFirstLastPara="1" rIns="91425" wrap="square" tIns="91425">
            <a:normAutofit fontScale="92500" lnSpcReduction="20000"/>
          </a:bodyPr>
          <a:lstStyle/>
          <a:p>
            <a:pPr indent="-334327" lvl="0" marL="457200" rtl="0" algn="l">
              <a:spcBef>
                <a:spcPts val="0"/>
              </a:spcBef>
              <a:spcAft>
                <a:spcPts val="0"/>
              </a:spcAft>
              <a:buSzPct val="100000"/>
              <a:buChar char="●"/>
            </a:pPr>
            <a:r>
              <a:rPr lang="no"/>
              <a:t>Utviklet av Accot og Zhai i 1997</a:t>
            </a:r>
            <a:endParaRPr/>
          </a:p>
          <a:p>
            <a:pPr indent="-334327" lvl="0" marL="457200" rtl="0" algn="l">
              <a:spcBef>
                <a:spcPts val="0"/>
              </a:spcBef>
              <a:spcAft>
                <a:spcPts val="0"/>
              </a:spcAft>
              <a:buSzPct val="100000"/>
              <a:buChar char="●"/>
            </a:pPr>
            <a:r>
              <a:rPr lang="no"/>
              <a:t>Inspirert av hvordan man styrer gjennom en tunnel, overført til hvordan man navigerer ulike UI-elementer i HCI</a:t>
            </a:r>
            <a:endParaRPr/>
          </a:p>
          <a:p>
            <a:pPr indent="-334327" lvl="0" marL="457200" rtl="0" algn="l">
              <a:spcBef>
                <a:spcPts val="0"/>
              </a:spcBef>
              <a:spcAft>
                <a:spcPts val="0"/>
              </a:spcAft>
              <a:buSzPct val="100000"/>
              <a:buChar char="●"/>
            </a:pPr>
            <a:r>
              <a:rPr lang="no"/>
              <a:t>Loven beskriver hvor lang tid det tar for en bruker å navigere seg, eller styre seg gjennom en 2-dimensjonell tunnel </a:t>
            </a:r>
            <a:endParaRPr/>
          </a:p>
        </p:txBody>
      </p:sp>
      <p:pic>
        <p:nvPicPr>
          <p:cNvPr id="89" name="Google Shape;89;p17"/>
          <p:cNvPicPr preferRelativeResize="0"/>
          <p:nvPr/>
        </p:nvPicPr>
        <p:blipFill>
          <a:blip r:embed="rId3">
            <a:alphaModFix/>
          </a:blip>
          <a:stretch>
            <a:fillRect/>
          </a:stretch>
        </p:blipFill>
        <p:spPr>
          <a:xfrm>
            <a:off x="2967288" y="2960526"/>
            <a:ext cx="3209424" cy="17506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8"/>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Steering law - nøkkelpoenger</a:t>
            </a:r>
            <a:endParaRPr/>
          </a:p>
        </p:txBody>
      </p:sp>
      <p:sp>
        <p:nvSpPr>
          <p:cNvPr id="95" name="Google Shape;95;p18"/>
          <p:cNvSpPr txBox="1"/>
          <p:nvPr>
            <p:ph idx="1" type="body"/>
          </p:nvPr>
        </p:nvSpPr>
        <p:spPr>
          <a:xfrm>
            <a:off x="311700" y="1468825"/>
            <a:ext cx="43506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Et mål bør plasseres på en måte som ikke krever lange og presise bevegelser fra bruker</a:t>
            </a:r>
            <a:endParaRPr/>
          </a:p>
          <a:p>
            <a:pPr indent="-342900" lvl="0" marL="457200" rtl="0" algn="l">
              <a:spcBef>
                <a:spcPts val="0"/>
              </a:spcBef>
              <a:spcAft>
                <a:spcPts val="0"/>
              </a:spcAft>
              <a:buSzPts val="1800"/>
              <a:buChar char="●"/>
            </a:pPr>
            <a:r>
              <a:rPr lang="no"/>
              <a:t>Kan også være en fordel å gjøre mål (knapper, ikoner) større, for å gjøre dem enklere å klikke på</a:t>
            </a:r>
            <a:endParaRPr/>
          </a:p>
        </p:txBody>
      </p:sp>
      <p:pic>
        <p:nvPicPr>
          <p:cNvPr id="96" name="Google Shape;96;p18"/>
          <p:cNvPicPr preferRelativeResize="0"/>
          <p:nvPr/>
        </p:nvPicPr>
        <p:blipFill>
          <a:blip r:embed="rId3">
            <a:alphaModFix/>
          </a:blip>
          <a:stretch>
            <a:fillRect/>
          </a:stretch>
        </p:blipFill>
        <p:spPr>
          <a:xfrm>
            <a:off x="4886725" y="1682700"/>
            <a:ext cx="3469273" cy="24583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9"/>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GOMS</a:t>
            </a:r>
            <a:endParaRPr/>
          </a:p>
        </p:txBody>
      </p:sp>
      <p:sp>
        <p:nvSpPr>
          <p:cNvPr id="102" name="Google Shape;102;p19"/>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Utviklet av Card, Moran og Newell, introdusert i deres bok </a:t>
            </a:r>
            <a:r>
              <a:rPr i="1" lang="no"/>
              <a:t>The Psychology of Human Computer Interaction</a:t>
            </a:r>
            <a:r>
              <a:rPr lang="no"/>
              <a:t> i 1983</a:t>
            </a:r>
            <a:endParaRPr/>
          </a:p>
          <a:p>
            <a:pPr indent="-342900" lvl="0" marL="457200" rtl="0" algn="l">
              <a:spcBef>
                <a:spcPts val="0"/>
              </a:spcBef>
              <a:spcAft>
                <a:spcPts val="0"/>
              </a:spcAft>
              <a:buSzPts val="1800"/>
              <a:buChar char="●"/>
            </a:pPr>
            <a:r>
              <a:rPr lang="no"/>
              <a:t>Modellen forutser hvordan eksperter bruker et system</a:t>
            </a:r>
            <a:endParaRPr/>
          </a:p>
          <a:p>
            <a:pPr indent="-317500" lvl="1" marL="914400" rtl="0" algn="l">
              <a:spcBef>
                <a:spcPts val="0"/>
              </a:spcBef>
              <a:spcAft>
                <a:spcPts val="0"/>
              </a:spcAft>
              <a:buSzPts val="1400"/>
              <a:buChar char="○"/>
            </a:pPr>
            <a:r>
              <a:rPr lang="no"/>
              <a:t>Både tid og vei gjennom systemet</a:t>
            </a:r>
            <a:endParaRPr/>
          </a:p>
          <a:p>
            <a:pPr indent="-342900" lvl="0" marL="457200" rtl="0" algn="l">
              <a:spcBef>
                <a:spcPts val="0"/>
              </a:spcBef>
              <a:spcAft>
                <a:spcPts val="0"/>
              </a:spcAft>
              <a:buSzPts val="1800"/>
              <a:buChar char="●"/>
            </a:pPr>
            <a:r>
              <a:rPr lang="no"/>
              <a:t>En systematisk måte å tenke på hvordan brukere setter, planlegger og gjennomfører oppgaver</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0"/>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GOMS</a:t>
            </a:r>
            <a:endParaRPr/>
          </a:p>
        </p:txBody>
      </p:sp>
      <p:sp>
        <p:nvSpPr>
          <p:cNvPr id="108" name="Google Shape;108;p20"/>
          <p:cNvSpPr txBox="1"/>
          <p:nvPr>
            <p:ph idx="1" type="body"/>
          </p:nvPr>
        </p:nvSpPr>
        <p:spPr>
          <a:xfrm>
            <a:off x="311700" y="1468825"/>
            <a:ext cx="8520600" cy="3099900"/>
          </a:xfrm>
          <a:prstGeom prst="rect">
            <a:avLst/>
          </a:prstGeom>
        </p:spPr>
        <p:txBody>
          <a:bodyPr anchorCtr="0" anchor="t" bIns="91425" lIns="91425" spcFirstLastPara="1" rIns="91425" wrap="square" tIns="91425">
            <a:normAutofit fontScale="85000" lnSpcReduction="10000"/>
          </a:bodyPr>
          <a:lstStyle/>
          <a:p>
            <a:pPr indent="-325755" lvl="0" marL="457200" rtl="0" algn="l">
              <a:spcBef>
                <a:spcPts val="0"/>
              </a:spcBef>
              <a:spcAft>
                <a:spcPts val="0"/>
              </a:spcAft>
              <a:buSzPct val="100000"/>
              <a:buChar char="●"/>
            </a:pPr>
            <a:r>
              <a:rPr b="1" lang="no"/>
              <a:t>GOMS</a:t>
            </a:r>
            <a:r>
              <a:rPr lang="no"/>
              <a:t> = </a:t>
            </a:r>
            <a:r>
              <a:rPr b="1" lang="no"/>
              <a:t>G</a:t>
            </a:r>
            <a:r>
              <a:rPr lang="no"/>
              <a:t>oals, </a:t>
            </a:r>
            <a:r>
              <a:rPr b="1" lang="no"/>
              <a:t>O</a:t>
            </a:r>
            <a:r>
              <a:rPr lang="no"/>
              <a:t>perators, </a:t>
            </a:r>
            <a:r>
              <a:rPr b="1" lang="no"/>
              <a:t>M</a:t>
            </a:r>
            <a:r>
              <a:rPr lang="no"/>
              <a:t>ethods, and </a:t>
            </a:r>
            <a:r>
              <a:rPr b="1" lang="no"/>
              <a:t>S</a:t>
            </a:r>
            <a:r>
              <a:rPr lang="no"/>
              <a:t>electors</a:t>
            </a:r>
            <a:endParaRPr/>
          </a:p>
          <a:p>
            <a:pPr indent="0" lvl="0" marL="0" rtl="0" algn="l">
              <a:spcBef>
                <a:spcPts val="1200"/>
              </a:spcBef>
              <a:spcAft>
                <a:spcPts val="0"/>
              </a:spcAft>
              <a:buNone/>
            </a:pPr>
            <a:r>
              <a:t/>
            </a:r>
            <a:endParaRPr/>
          </a:p>
          <a:p>
            <a:pPr indent="-325755" lvl="0" marL="457200" rtl="0" algn="l">
              <a:spcBef>
                <a:spcPts val="1200"/>
              </a:spcBef>
              <a:spcAft>
                <a:spcPts val="0"/>
              </a:spcAft>
              <a:buSzPct val="100000"/>
              <a:buChar char="●"/>
            </a:pPr>
            <a:r>
              <a:rPr b="1" lang="no"/>
              <a:t>Goals</a:t>
            </a:r>
            <a:r>
              <a:rPr lang="no"/>
              <a:t> - mål du vil oppnå/oppgaver du vil gjennomføre når du bruker en løsning</a:t>
            </a:r>
            <a:endParaRPr/>
          </a:p>
          <a:p>
            <a:pPr indent="-325755" lvl="0" marL="457200" rtl="0" algn="l">
              <a:spcBef>
                <a:spcPts val="0"/>
              </a:spcBef>
              <a:spcAft>
                <a:spcPts val="0"/>
              </a:spcAft>
              <a:buSzPct val="100000"/>
              <a:buChar char="●"/>
            </a:pPr>
            <a:r>
              <a:rPr b="1" lang="no"/>
              <a:t>Operators</a:t>
            </a:r>
            <a:r>
              <a:rPr lang="no"/>
              <a:t> - grunnleggende handlinger du kan gjennomføre i løsningen</a:t>
            </a:r>
            <a:endParaRPr/>
          </a:p>
          <a:p>
            <a:pPr indent="-325755" lvl="0" marL="457200" rtl="0" algn="l">
              <a:spcBef>
                <a:spcPts val="0"/>
              </a:spcBef>
              <a:spcAft>
                <a:spcPts val="0"/>
              </a:spcAft>
              <a:buSzPct val="100000"/>
              <a:buChar char="●"/>
            </a:pPr>
            <a:r>
              <a:rPr b="1" lang="no"/>
              <a:t>Methods</a:t>
            </a:r>
            <a:r>
              <a:rPr lang="no"/>
              <a:t> - prosedyren/planen for å nå målet, sekvensen av operasjoner</a:t>
            </a:r>
            <a:endParaRPr/>
          </a:p>
          <a:p>
            <a:pPr indent="-325755" lvl="0" marL="457200" rtl="0" algn="l">
              <a:spcBef>
                <a:spcPts val="0"/>
              </a:spcBef>
              <a:spcAft>
                <a:spcPts val="0"/>
              </a:spcAft>
              <a:buSzPct val="100000"/>
              <a:buChar char="●"/>
            </a:pPr>
            <a:r>
              <a:rPr b="1" lang="no"/>
              <a:t>Selectors</a:t>
            </a:r>
            <a:r>
              <a:rPr lang="no"/>
              <a:t> - det kan være flere tilgjengelige metoder for å nå målet som brukeren må velge mellom, bruker prøver å velge den mest effektive metoden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1"/>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GOMS</a:t>
            </a:r>
            <a:endParaRPr/>
          </a:p>
        </p:txBody>
      </p:sp>
      <p:sp>
        <p:nvSpPr>
          <p:cNvPr id="114" name="Google Shape;114;p21"/>
          <p:cNvSpPr txBox="1"/>
          <p:nvPr>
            <p:ph idx="1" type="body"/>
          </p:nvPr>
        </p:nvSpPr>
        <p:spPr>
          <a:xfrm>
            <a:off x="311700" y="1468825"/>
            <a:ext cx="8520600" cy="3119700"/>
          </a:xfrm>
          <a:prstGeom prst="rect">
            <a:avLst/>
          </a:prstGeom>
        </p:spPr>
        <p:txBody>
          <a:bodyPr anchorCtr="0" anchor="t" bIns="91425" lIns="91425" spcFirstLastPara="1" rIns="91425" wrap="square" tIns="91425">
            <a:normAutofit lnSpcReduction="10000"/>
          </a:bodyPr>
          <a:lstStyle/>
          <a:p>
            <a:pPr indent="-323850" lvl="0" marL="457200" rtl="0" algn="l">
              <a:spcBef>
                <a:spcPts val="0"/>
              </a:spcBef>
              <a:spcAft>
                <a:spcPts val="0"/>
              </a:spcAft>
              <a:buSzPts val="1500"/>
              <a:buChar char="●"/>
            </a:pPr>
            <a:r>
              <a:rPr b="1" lang="no" sz="1500"/>
              <a:t>GOMS</a:t>
            </a:r>
            <a:r>
              <a:rPr lang="no" sz="1500"/>
              <a:t> = </a:t>
            </a:r>
            <a:r>
              <a:rPr b="1" lang="no" sz="1500"/>
              <a:t>G</a:t>
            </a:r>
            <a:r>
              <a:rPr lang="no" sz="1500"/>
              <a:t>oals, </a:t>
            </a:r>
            <a:r>
              <a:rPr b="1" lang="no" sz="1500"/>
              <a:t>O</a:t>
            </a:r>
            <a:r>
              <a:rPr lang="no" sz="1500"/>
              <a:t>perators, </a:t>
            </a:r>
            <a:r>
              <a:rPr b="1" lang="no" sz="1500"/>
              <a:t>M</a:t>
            </a:r>
            <a:r>
              <a:rPr lang="no" sz="1500"/>
              <a:t>ethods, and </a:t>
            </a:r>
            <a:r>
              <a:rPr b="1" lang="no" sz="1500"/>
              <a:t>S</a:t>
            </a:r>
            <a:r>
              <a:rPr lang="no" sz="1500"/>
              <a:t>electors</a:t>
            </a:r>
            <a:endParaRPr sz="1500"/>
          </a:p>
          <a:p>
            <a:pPr indent="0" lvl="0" marL="0" rtl="0" algn="l">
              <a:spcBef>
                <a:spcPts val="1200"/>
              </a:spcBef>
              <a:spcAft>
                <a:spcPts val="0"/>
              </a:spcAft>
              <a:buNone/>
            </a:pPr>
            <a:r>
              <a:t/>
            </a:r>
            <a:endParaRPr sz="1500"/>
          </a:p>
          <a:p>
            <a:pPr indent="-323850" lvl="0" marL="457200" rtl="0" algn="l">
              <a:spcBef>
                <a:spcPts val="1200"/>
              </a:spcBef>
              <a:spcAft>
                <a:spcPts val="0"/>
              </a:spcAft>
              <a:buSzPts val="1500"/>
              <a:buChar char="●"/>
            </a:pPr>
            <a:r>
              <a:rPr b="1" lang="no" sz="1500"/>
              <a:t>Goals</a:t>
            </a:r>
            <a:r>
              <a:rPr lang="no" sz="1500"/>
              <a:t> - Jeg vil kjøpe en billett</a:t>
            </a:r>
            <a:endParaRPr sz="1500"/>
          </a:p>
          <a:p>
            <a:pPr indent="-323850" lvl="0" marL="457200" rtl="0" algn="l">
              <a:spcBef>
                <a:spcPts val="0"/>
              </a:spcBef>
              <a:spcAft>
                <a:spcPts val="0"/>
              </a:spcAft>
              <a:buSzPts val="1500"/>
              <a:buChar char="●"/>
            </a:pPr>
            <a:r>
              <a:rPr b="1" lang="no" sz="1500"/>
              <a:t>Operators</a:t>
            </a:r>
            <a:r>
              <a:rPr lang="no" sz="1500"/>
              <a:t> - Skrive inn ruten for reisen</a:t>
            </a:r>
            <a:endParaRPr sz="1500"/>
          </a:p>
          <a:p>
            <a:pPr indent="-323850" lvl="0" marL="457200" rtl="0" algn="l">
              <a:spcBef>
                <a:spcPts val="0"/>
              </a:spcBef>
              <a:spcAft>
                <a:spcPts val="0"/>
              </a:spcAft>
              <a:buSzPts val="1500"/>
              <a:buChar char="●"/>
            </a:pPr>
            <a:r>
              <a:rPr b="1" lang="no" sz="1500"/>
              <a:t>Methods</a:t>
            </a:r>
            <a:r>
              <a:rPr lang="no" sz="1500"/>
              <a:t> - Bruke tastatur? Diktafon?</a:t>
            </a:r>
            <a:endParaRPr sz="1500"/>
          </a:p>
          <a:p>
            <a:pPr indent="-323850" lvl="0" marL="457200" rtl="0" algn="l">
              <a:spcBef>
                <a:spcPts val="0"/>
              </a:spcBef>
              <a:spcAft>
                <a:spcPts val="0"/>
              </a:spcAft>
              <a:buSzPts val="1500"/>
              <a:buChar char="●"/>
            </a:pPr>
            <a:r>
              <a:rPr b="1" lang="no" sz="1500"/>
              <a:t>Selectors</a:t>
            </a:r>
            <a:r>
              <a:rPr lang="no" sz="1500"/>
              <a:t> - Hvorfor valgte jeg å bruke tastatur ovenfor diktafon?</a:t>
            </a:r>
            <a:endParaRPr sz="1500"/>
          </a:p>
          <a:p>
            <a:pPr indent="0" lvl="0" marL="0" rtl="0" algn="l">
              <a:spcBef>
                <a:spcPts val="1200"/>
              </a:spcBef>
              <a:spcAft>
                <a:spcPts val="0"/>
              </a:spcAft>
              <a:buNone/>
            </a:pPr>
            <a:r>
              <a:t/>
            </a:r>
            <a:endParaRPr sz="1500"/>
          </a:p>
          <a:p>
            <a:pPr indent="-323850" lvl="0" marL="457200" rtl="0" algn="l">
              <a:spcBef>
                <a:spcPts val="1200"/>
              </a:spcBef>
              <a:spcAft>
                <a:spcPts val="0"/>
              </a:spcAft>
              <a:buSzPts val="1500"/>
              <a:buChar char="●"/>
            </a:pPr>
            <a:r>
              <a:rPr lang="no" sz="1500"/>
              <a:t>Hjelper oss å bryte ned og forutse en interaksjon</a:t>
            </a:r>
            <a:endParaRPr sz="1500"/>
          </a:p>
          <a:p>
            <a:pPr indent="-323850" lvl="0" marL="457200" rtl="0" algn="l">
              <a:spcBef>
                <a:spcPts val="0"/>
              </a:spcBef>
              <a:spcAft>
                <a:spcPts val="0"/>
              </a:spcAft>
              <a:buSzPts val="1500"/>
              <a:buChar char="●"/>
            </a:pPr>
            <a:r>
              <a:rPr lang="no" sz="1500"/>
              <a:t>Tydeliggjør hindringer</a:t>
            </a:r>
            <a:endParaRPr sz="15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2"/>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The keystroke-level model</a:t>
            </a:r>
            <a:endParaRPr/>
          </a:p>
        </p:txBody>
      </p:sp>
      <p:sp>
        <p:nvSpPr>
          <p:cNvPr id="120" name="Google Shape;120;p22"/>
          <p:cNvSpPr txBox="1"/>
          <p:nvPr>
            <p:ph idx="1" type="body"/>
          </p:nvPr>
        </p:nvSpPr>
        <p:spPr>
          <a:xfrm>
            <a:off x="311700" y="1468825"/>
            <a:ext cx="8520600" cy="1234200"/>
          </a:xfrm>
          <a:prstGeom prst="rect">
            <a:avLst/>
          </a:prstGeom>
        </p:spPr>
        <p:txBody>
          <a:bodyPr anchorCtr="0" anchor="t" bIns="91425" lIns="91425" spcFirstLastPara="1" rIns="91425" wrap="square" tIns="91425">
            <a:normAutofit fontScale="70000" lnSpcReduction="20000"/>
          </a:bodyPr>
          <a:lstStyle/>
          <a:p>
            <a:pPr indent="-308610" lvl="0" marL="457200" rtl="0" algn="l">
              <a:spcBef>
                <a:spcPts val="0"/>
              </a:spcBef>
              <a:spcAft>
                <a:spcPts val="0"/>
              </a:spcAft>
              <a:buSzPct val="100000"/>
              <a:buChar char="●"/>
            </a:pPr>
            <a:r>
              <a:rPr lang="no"/>
              <a:t>Også utviklet av </a:t>
            </a:r>
            <a:r>
              <a:rPr lang="no"/>
              <a:t>Card, Moran og Newell i 1983</a:t>
            </a:r>
            <a:endParaRPr/>
          </a:p>
          <a:p>
            <a:pPr indent="-308610" lvl="0" marL="457200" rtl="0" algn="l">
              <a:spcBef>
                <a:spcPts val="0"/>
              </a:spcBef>
              <a:spcAft>
                <a:spcPts val="0"/>
              </a:spcAft>
              <a:buSzPct val="100000"/>
              <a:buChar char="●"/>
            </a:pPr>
            <a:r>
              <a:rPr lang="no"/>
              <a:t>Fokuserer på tastetrykk og musebevegelser</a:t>
            </a:r>
            <a:endParaRPr/>
          </a:p>
          <a:p>
            <a:pPr indent="-308610" lvl="0" marL="457200" rtl="0" algn="l">
              <a:spcBef>
                <a:spcPts val="0"/>
              </a:spcBef>
              <a:spcAft>
                <a:spcPts val="0"/>
              </a:spcAft>
              <a:buSzPct val="100000"/>
              <a:buChar char="●"/>
            </a:pPr>
            <a:r>
              <a:rPr lang="no"/>
              <a:t>Består av 5 operatører: K, P, H, M og R(t)</a:t>
            </a:r>
            <a:endParaRPr/>
          </a:p>
          <a:p>
            <a:pPr indent="-290830" lvl="1" marL="914400" rtl="0" algn="l">
              <a:spcBef>
                <a:spcPts val="0"/>
              </a:spcBef>
              <a:spcAft>
                <a:spcPts val="0"/>
              </a:spcAft>
              <a:buSzPct val="100000"/>
              <a:buChar char="○"/>
            </a:pPr>
            <a:r>
              <a:rPr lang="no"/>
              <a:t>Disse lister man opp til å bli en sekvens som representerer interaksjonen med en løsning</a:t>
            </a:r>
            <a:endParaRPr/>
          </a:p>
          <a:p>
            <a:pPr indent="-290830" lvl="1" marL="914400" rtl="0" algn="l">
              <a:spcBef>
                <a:spcPts val="0"/>
              </a:spcBef>
              <a:spcAft>
                <a:spcPts val="0"/>
              </a:spcAft>
              <a:buSzPct val="100000"/>
              <a:buChar char="○"/>
            </a:pPr>
            <a:r>
              <a:rPr lang="no"/>
              <a:t>Tiden hver bokstav representerer i en sekvens legges sammen, og så får man tiden det tar å gjennomføre en interaksjon med en løsning</a:t>
            </a:r>
            <a:endParaRPr/>
          </a:p>
        </p:txBody>
      </p:sp>
      <p:pic>
        <p:nvPicPr>
          <p:cNvPr id="121" name="Google Shape;121;p22"/>
          <p:cNvPicPr preferRelativeResize="0"/>
          <p:nvPr/>
        </p:nvPicPr>
        <p:blipFill>
          <a:blip r:embed="rId3">
            <a:alphaModFix/>
          </a:blip>
          <a:stretch>
            <a:fillRect/>
          </a:stretch>
        </p:blipFill>
        <p:spPr>
          <a:xfrm>
            <a:off x="1607425" y="2703075"/>
            <a:ext cx="4057700" cy="2210750"/>
          </a:xfrm>
          <a:prstGeom prst="rect">
            <a:avLst/>
          </a:prstGeom>
          <a:noFill/>
          <a:ln>
            <a:noFill/>
          </a:ln>
        </p:spPr>
      </p:pic>
      <p:sp>
        <p:nvSpPr>
          <p:cNvPr id="122" name="Google Shape;122;p22"/>
          <p:cNvSpPr txBox="1"/>
          <p:nvPr/>
        </p:nvSpPr>
        <p:spPr>
          <a:xfrm>
            <a:off x="6427125" y="3595000"/>
            <a:ext cx="1485600" cy="42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a:latin typeface="Source Code Pro"/>
                <a:ea typeface="Source Code Pro"/>
                <a:cs typeface="Source Code Pro"/>
                <a:sym typeface="Source Code Pro"/>
              </a:rPr>
              <a:t>HMPKHMKKKMK</a:t>
            </a:r>
            <a:endParaRPr>
              <a:latin typeface="Source Code Pro"/>
              <a:ea typeface="Source Code Pro"/>
              <a:cs typeface="Source Code Pro"/>
              <a:sym typeface="Source Code Pro"/>
            </a:endParaRPr>
          </a:p>
        </p:txBody>
      </p:sp>
      <p:cxnSp>
        <p:nvCxnSpPr>
          <p:cNvPr id="123" name="Google Shape;123;p22"/>
          <p:cNvCxnSpPr>
            <a:endCxn id="122" idx="1"/>
          </p:cNvCxnSpPr>
          <p:nvPr/>
        </p:nvCxnSpPr>
        <p:spPr>
          <a:xfrm>
            <a:off x="5795025" y="3808450"/>
            <a:ext cx="632100" cy="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3"/>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no"/>
              <a:t>Spørsmål?</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4"/>
          <p:cNvSpPr txBox="1"/>
          <p:nvPr>
            <p:ph type="title"/>
          </p:nvPr>
        </p:nvSpPr>
        <p:spPr>
          <a:xfrm>
            <a:off x="265500" y="1078750"/>
            <a:ext cx="4045200" cy="17892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no"/>
              <a:t>Gathering requirements</a:t>
            </a:r>
            <a:endParaRPr/>
          </a:p>
        </p:txBody>
      </p:sp>
      <p:sp>
        <p:nvSpPr>
          <p:cNvPr id="134" name="Google Shape;134;p24"/>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sp>
        <p:nvSpPr>
          <p:cNvPr id="135" name="Google Shape;135;p24"/>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p>
            <a:pPr indent="-342900" lvl="0" marL="457200" rtl="0" algn="l">
              <a:spcBef>
                <a:spcPts val="0"/>
              </a:spcBef>
              <a:spcAft>
                <a:spcPts val="0"/>
              </a:spcAft>
              <a:buSzPts val="1800"/>
              <a:buChar char="●"/>
            </a:pPr>
            <a:r>
              <a:rPr lang="no"/>
              <a:t>Forstå bruk og brukere</a:t>
            </a:r>
            <a:endParaRPr/>
          </a:p>
          <a:p>
            <a:pPr indent="-342900" lvl="0" marL="457200" rtl="0" algn="l">
              <a:spcBef>
                <a:spcPts val="0"/>
              </a:spcBef>
              <a:spcAft>
                <a:spcPts val="0"/>
              </a:spcAft>
              <a:buSzPts val="1800"/>
              <a:buChar char="●"/>
            </a:pPr>
            <a:r>
              <a:rPr lang="no"/>
              <a:t>Kvalitativ data - hva og hvorfor?</a:t>
            </a:r>
            <a:endParaRPr/>
          </a:p>
          <a:p>
            <a:pPr indent="-342900" lvl="0" marL="457200" rtl="0" algn="l">
              <a:spcBef>
                <a:spcPts val="0"/>
              </a:spcBef>
              <a:spcAft>
                <a:spcPts val="0"/>
              </a:spcAft>
              <a:buSzPts val="1800"/>
              <a:buChar char="●"/>
            </a:pPr>
            <a:r>
              <a:rPr lang="no"/>
              <a:t>Surveys/questionnaires</a:t>
            </a:r>
            <a:endParaRPr/>
          </a:p>
          <a:p>
            <a:pPr indent="-342900" lvl="0" marL="457200" rtl="0" algn="l">
              <a:spcBef>
                <a:spcPts val="0"/>
              </a:spcBef>
              <a:spcAft>
                <a:spcPts val="0"/>
              </a:spcAft>
              <a:buSzPts val="1800"/>
              <a:buChar char="●"/>
            </a:pPr>
            <a:r>
              <a:rPr lang="no"/>
              <a:t>Intervjuer</a:t>
            </a:r>
            <a:endParaRPr/>
          </a:p>
          <a:p>
            <a:pPr indent="-342900" lvl="0" marL="457200" rtl="0" algn="l">
              <a:spcBef>
                <a:spcPts val="0"/>
              </a:spcBef>
              <a:spcAft>
                <a:spcPts val="0"/>
              </a:spcAft>
              <a:buSzPts val="1800"/>
              <a:buChar char="●"/>
            </a:pPr>
            <a:r>
              <a:rPr lang="no"/>
              <a:t>Fokusgrupper</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Forstå bruk og brukere</a:t>
            </a:r>
            <a:endParaRPr/>
          </a:p>
        </p:txBody>
      </p:sp>
      <p:pic>
        <p:nvPicPr>
          <p:cNvPr id="141" name="Google Shape;141;p25"/>
          <p:cNvPicPr preferRelativeResize="0"/>
          <p:nvPr/>
        </p:nvPicPr>
        <p:blipFill>
          <a:blip r:embed="rId3">
            <a:alphaModFix/>
          </a:blip>
          <a:stretch>
            <a:fillRect/>
          </a:stretch>
        </p:blipFill>
        <p:spPr>
          <a:xfrm>
            <a:off x="2541275" y="941625"/>
            <a:ext cx="3965550" cy="3965550"/>
          </a:xfrm>
          <a:prstGeom prst="rect">
            <a:avLst/>
          </a:prstGeom>
          <a:noFill/>
          <a:ln>
            <a:noFill/>
          </a:ln>
        </p:spPr>
      </p:pic>
      <p:sp>
        <p:nvSpPr>
          <p:cNvPr id="142" name="Google Shape;142;p25"/>
          <p:cNvSpPr txBox="1"/>
          <p:nvPr/>
        </p:nvSpPr>
        <p:spPr>
          <a:xfrm>
            <a:off x="3650400" y="857250"/>
            <a:ext cx="1805700" cy="54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a:latin typeface="Source Code Pro"/>
                <a:ea typeface="Source Code Pro"/>
                <a:cs typeface="Source Code Pro"/>
                <a:sym typeface="Source Code Pro"/>
              </a:rPr>
              <a:t>Identifisere brukskontekst</a:t>
            </a:r>
            <a:endParaRPr>
              <a:latin typeface="Source Code Pro"/>
              <a:ea typeface="Source Code Pro"/>
              <a:cs typeface="Source Code Pro"/>
              <a:sym typeface="Source Code Pro"/>
            </a:endParaRPr>
          </a:p>
        </p:txBody>
      </p:sp>
      <p:sp>
        <p:nvSpPr>
          <p:cNvPr id="143" name="Google Shape;143;p25"/>
          <p:cNvSpPr txBox="1"/>
          <p:nvPr/>
        </p:nvSpPr>
        <p:spPr>
          <a:xfrm>
            <a:off x="5965150" y="2536375"/>
            <a:ext cx="1805700" cy="54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a:latin typeface="Source Code Pro"/>
                <a:ea typeface="Source Code Pro"/>
                <a:cs typeface="Source Code Pro"/>
                <a:sym typeface="Source Code Pro"/>
              </a:rPr>
              <a:t>Identifisere krav</a:t>
            </a:r>
            <a:endParaRPr>
              <a:latin typeface="Source Code Pro"/>
              <a:ea typeface="Source Code Pro"/>
              <a:cs typeface="Source Code Pro"/>
              <a:sym typeface="Source Code Pro"/>
            </a:endParaRPr>
          </a:p>
        </p:txBody>
      </p:sp>
      <p:sp>
        <p:nvSpPr>
          <p:cNvPr id="144" name="Google Shape;144;p25"/>
          <p:cNvSpPr txBox="1"/>
          <p:nvPr/>
        </p:nvSpPr>
        <p:spPr>
          <a:xfrm>
            <a:off x="3592950" y="4387875"/>
            <a:ext cx="1805700" cy="54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a:latin typeface="Source Code Pro"/>
                <a:ea typeface="Source Code Pro"/>
                <a:cs typeface="Source Code Pro"/>
                <a:sym typeface="Source Code Pro"/>
              </a:rPr>
              <a:t>Produsere designløsninger</a:t>
            </a:r>
            <a:endParaRPr>
              <a:latin typeface="Source Code Pro"/>
              <a:ea typeface="Source Code Pro"/>
              <a:cs typeface="Source Code Pro"/>
              <a:sym typeface="Source Code Pro"/>
            </a:endParaRPr>
          </a:p>
        </p:txBody>
      </p:sp>
      <p:sp>
        <p:nvSpPr>
          <p:cNvPr id="145" name="Google Shape;145;p25"/>
          <p:cNvSpPr txBox="1"/>
          <p:nvPr/>
        </p:nvSpPr>
        <p:spPr>
          <a:xfrm>
            <a:off x="1646075" y="2536375"/>
            <a:ext cx="1448100" cy="54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a:latin typeface="Source Code Pro"/>
                <a:ea typeface="Source Code Pro"/>
                <a:cs typeface="Source Code Pro"/>
                <a:sym typeface="Source Code Pro"/>
              </a:rPr>
              <a:t>Evaluere design</a:t>
            </a:r>
            <a:endParaRPr>
              <a:latin typeface="Source Code Pro"/>
              <a:ea typeface="Source Code Pro"/>
              <a:cs typeface="Source Code Pro"/>
              <a:sym typeface="Source Code Pro"/>
            </a:endParaRPr>
          </a:p>
        </p:txBody>
      </p:sp>
      <p:pic>
        <p:nvPicPr>
          <p:cNvPr id="146" name="Google Shape;146;p25"/>
          <p:cNvPicPr preferRelativeResize="0"/>
          <p:nvPr/>
        </p:nvPicPr>
        <p:blipFill>
          <a:blip r:embed="rId4">
            <a:alphaModFix/>
          </a:blip>
          <a:stretch>
            <a:fillRect/>
          </a:stretch>
        </p:blipFill>
        <p:spPr>
          <a:xfrm rot="-5400000">
            <a:off x="3516750" y="2714575"/>
            <a:ext cx="541801" cy="541801"/>
          </a:xfrm>
          <a:prstGeom prst="rect">
            <a:avLst/>
          </a:prstGeom>
          <a:noFill/>
          <a:ln>
            <a:noFill/>
          </a:ln>
        </p:spPr>
      </p:pic>
      <p:sp>
        <p:nvSpPr>
          <p:cNvPr id="147" name="Google Shape;147;p25"/>
          <p:cNvSpPr txBox="1"/>
          <p:nvPr/>
        </p:nvSpPr>
        <p:spPr>
          <a:xfrm>
            <a:off x="4026750" y="2506609"/>
            <a:ext cx="1448100" cy="93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a:latin typeface="Source Code Pro"/>
                <a:ea typeface="Source Code Pro"/>
                <a:cs typeface="Source Code Pro"/>
                <a:sym typeface="Source Code Pro"/>
              </a:rPr>
              <a:t>System tilfreds-</a:t>
            </a:r>
            <a:endParaRPr>
              <a:latin typeface="Source Code Pro"/>
              <a:ea typeface="Source Code Pro"/>
              <a:cs typeface="Source Code Pro"/>
              <a:sym typeface="Source Code Pro"/>
            </a:endParaRPr>
          </a:p>
          <a:p>
            <a:pPr indent="0" lvl="0" marL="0" rtl="0" algn="ctr">
              <a:spcBef>
                <a:spcPts val="0"/>
              </a:spcBef>
              <a:spcAft>
                <a:spcPts val="0"/>
              </a:spcAft>
              <a:buNone/>
            </a:pPr>
            <a:r>
              <a:rPr lang="no">
                <a:latin typeface="Source Code Pro"/>
                <a:ea typeface="Source Code Pro"/>
                <a:cs typeface="Source Code Pro"/>
                <a:sym typeface="Source Code Pro"/>
              </a:rPr>
              <a:t>stiller krav</a:t>
            </a:r>
            <a:endParaRPr>
              <a:latin typeface="Source Code Pro"/>
              <a:ea typeface="Source Code Pro"/>
              <a:cs typeface="Source Code Pro"/>
              <a:sym typeface="Source Code Pro"/>
            </a:endParaRPr>
          </a:p>
        </p:txBody>
      </p:sp>
      <p:sp>
        <p:nvSpPr>
          <p:cNvPr id="148" name="Google Shape;148;p25"/>
          <p:cNvSpPr/>
          <p:nvPr/>
        </p:nvSpPr>
        <p:spPr>
          <a:xfrm rot="1725254">
            <a:off x="3441457" y="1173152"/>
            <a:ext cx="4446491" cy="1589938"/>
          </a:xfrm>
          <a:prstGeom prst="ellipse">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9" name="Google Shape;149;p25"/>
          <p:cNvPicPr preferRelativeResize="0"/>
          <p:nvPr/>
        </p:nvPicPr>
        <p:blipFill>
          <a:blip r:embed="rId4">
            <a:alphaModFix/>
          </a:blip>
          <a:stretch>
            <a:fillRect/>
          </a:stretch>
        </p:blipFill>
        <p:spPr>
          <a:xfrm>
            <a:off x="4224900" y="371425"/>
            <a:ext cx="541801" cy="5418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Forstå bruk og brukere</a:t>
            </a:r>
            <a:endParaRPr/>
          </a:p>
        </p:txBody>
      </p:sp>
      <p:sp>
        <p:nvSpPr>
          <p:cNvPr id="155" name="Google Shape;155;p26"/>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Å lage et sett med krav for å forstå brukere er en viktig del av designprosessen</a:t>
            </a:r>
            <a:endParaRPr/>
          </a:p>
          <a:p>
            <a:pPr indent="-342900" lvl="0" marL="457200" rtl="0" algn="l">
              <a:spcBef>
                <a:spcPts val="0"/>
              </a:spcBef>
              <a:spcAft>
                <a:spcPts val="0"/>
              </a:spcAft>
              <a:buSzPts val="1800"/>
              <a:buChar char="●"/>
            </a:pPr>
            <a:r>
              <a:rPr lang="no"/>
              <a:t>Hvorfor?</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7"/>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Forstå bruk og brukere</a:t>
            </a:r>
            <a:endParaRPr/>
          </a:p>
        </p:txBody>
      </p:sp>
      <p:sp>
        <p:nvSpPr>
          <p:cNvPr id="161" name="Google Shape;161;p27"/>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Å lage et sett med krav for å forstå brukere er en viktig del av designprosessen</a:t>
            </a:r>
            <a:endParaRPr/>
          </a:p>
          <a:p>
            <a:pPr indent="-342900" lvl="0" marL="457200" rtl="0" algn="l">
              <a:spcBef>
                <a:spcPts val="0"/>
              </a:spcBef>
              <a:spcAft>
                <a:spcPts val="0"/>
              </a:spcAft>
              <a:buSzPts val="1800"/>
              <a:buChar char="●"/>
            </a:pPr>
            <a:r>
              <a:rPr lang="no"/>
              <a:t>Hvorfor?</a:t>
            </a:r>
            <a:endParaRPr/>
          </a:p>
          <a:p>
            <a:pPr indent="-317500" lvl="1" marL="914400" rtl="0" algn="l">
              <a:spcBef>
                <a:spcPts val="0"/>
              </a:spcBef>
              <a:spcAft>
                <a:spcPts val="0"/>
              </a:spcAft>
              <a:buSzPts val="1400"/>
              <a:buChar char="○"/>
            </a:pPr>
            <a:r>
              <a:rPr lang="no"/>
              <a:t>Å skape forståelse for brukere </a:t>
            </a:r>
            <a:r>
              <a:rPr b="1" lang="no"/>
              <a:t>gir retning</a:t>
            </a:r>
            <a:r>
              <a:rPr lang="no"/>
              <a:t> i designprosessen</a:t>
            </a:r>
            <a:endParaRPr/>
          </a:p>
          <a:p>
            <a:pPr indent="-317500" lvl="1" marL="914400" rtl="0" algn="l">
              <a:spcBef>
                <a:spcPts val="0"/>
              </a:spcBef>
              <a:spcAft>
                <a:spcPts val="0"/>
              </a:spcAft>
              <a:buSzPts val="1400"/>
              <a:buChar char="○"/>
            </a:pPr>
            <a:r>
              <a:rPr lang="no"/>
              <a:t>Å sette krav skaper et </a:t>
            </a:r>
            <a:r>
              <a:rPr b="1" lang="no"/>
              <a:t>felles språk</a:t>
            </a:r>
            <a:r>
              <a:rPr lang="no"/>
              <a:t> for designere, brukere og utviklere - fungerer som en brobygger</a:t>
            </a:r>
            <a:endParaRPr/>
          </a:p>
          <a:p>
            <a:pPr indent="-317500" lvl="1" marL="914400" rtl="0" algn="l">
              <a:spcBef>
                <a:spcPts val="0"/>
              </a:spcBef>
              <a:spcAft>
                <a:spcPts val="0"/>
              </a:spcAft>
              <a:buSzPts val="1400"/>
              <a:buChar char="○"/>
            </a:pPr>
            <a:r>
              <a:rPr b="1" lang="no"/>
              <a:t>Redusere kostnad</a:t>
            </a:r>
            <a:r>
              <a:rPr lang="no"/>
              <a:t> - mindre sjanse for at større endringer må gjøres senere</a:t>
            </a:r>
            <a:endParaRPr/>
          </a:p>
          <a:p>
            <a:pPr indent="-317500" lvl="1" marL="914400" rtl="0" algn="l">
              <a:spcBef>
                <a:spcPts val="0"/>
              </a:spcBef>
              <a:spcAft>
                <a:spcPts val="0"/>
              </a:spcAft>
              <a:buSzPts val="1400"/>
              <a:buChar char="○"/>
            </a:pPr>
            <a:r>
              <a:rPr b="1" lang="no"/>
              <a:t>Kvalitetssikring</a:t>
            </a:r>
            <a:endParaRPr b="1"/>
          </a:p>
          <a:p>
            <a:pPr indent="-317500" lvl="1" marL="914400" rtl="0" algn="l">
              <a:spcBef>
                <a:spcPts val="0"/>
              </a:spcBef>
              <a:spcAft>
                <a:spcPts val="0"/>
              </a:spcAft>
              <a:buSzPts val="1400"/>
              <a:buChar char="○"/>
            </a:pPr>
            <a:r>
              <a:rPr lang="no"/>
              <a:t>Høyere </a:t>
            </a:r>
            <a:r>
              <a:rPr b="1" lang="no"/>
              <a:t>suksessfaktor</a:t>
            </a:r>
            <a:endParaRPr b="1"/>
          </a:p>
          <a:p>
            <a:pPr indent="-317500" lvl="1" marL="914400" rtl="0" algn="l">
              <a:spcBef>
                <a:spcPts val="0"/>
              </a:spcBef>
              <a:spcAft>
                <a:spcPts val="0"/>
              </a:spcAft>
              <a:buSzPts val="1400"/>
              <a:buChar char="○"/>
            </a:pPr>
            <a:r>
              <a:rPr b="1" lang="no"/>
              <a:t>Øke aksept</a:t>
            </a:r>
            <a:r>
              <a:rPr lang="no"/>
              <a:t> og tilfredshet blant brukere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8"/>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Kvalitativ data</a:t>
            </a:r>
            <a:endParaRPr/>
          </a:p>
        </p:txBody>
      </p:sp>
      <p:sp>
        <p:nvSpPr>
          <p:cNvPr id="167" name="Google Shape;167;p28"/>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no"/>
              <a:t>Hva er kvalitativ data?</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9"/>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Kvalitativ data</a:t>
            </a:r>
            <a:endParaRPr/>
          </a:p>
        </p:txBody>
      </p:sp>
      <p:sp>
        <p:nvSpPr>
          <p:cNvPr id="173" name="Google Shape;173;p29"/>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Data som </a:t>
            </a:r>
            <a:r>
              <a:rPr i="1" lang="no"/>
              <a:t>ikke</a:t>
            </a:r>
            <a:r>
              <a:rPr lang="no"/>
              <a:t> kan direkte kvantifiseres (gjøres om til tall og statistikk)</a:t>
            </a:r>
            <a:endParaRPr/>
          </a:p>
          <a:p>
            <a:pPr indent="-317500" lvl="1" marL="914400" rtl="0" algn="l">
              <a:spcBef>
                <a:spcPts val="0"/>
              </a:spcBef>
              <a:spcAft>
                <a:spcPts val="0"/>
              </a:spcAft>
              <a:buSzPts val="1400"/>
              <a:buChar char="○"/>
            </a:pPr>
            <a:r>
              <a:rPr lang="no"/>
              <a:t>Verbale beskrivelser</a:t>
            </a:r>
            <a:endParaRPr/>
          </a:p>
          <a:p>
            <a:pPr indent="-317500" lvl="1" marL="914400" rtl="0" algn="l">
              <a:spcBef>
                <a:spcPts val="0"/>
              </a:spcBef>
              <a:spcAft>
                <a:spcPts val="0"/>
              </a:spcAft>
              <a:buSzPts val="1400"/>
              <a:buChar char="○"/>
            </a:pPr>
            <a:r>
              <a:rPr lang="no"/>
              <a:t>Observert atferd/oppførsel</a:t>
            </a:r>
            <a:endParaRPr/>
          </a:p>
          <a:p>
            <a:pPr indent="-317500" lvl="1" marL="914400" rtl="0" algn="l">
              <a:spcBef>
                <a:spcPts val="0"/>
              </a:spcBef>
              <a:spcAft>
                <a:spcPts val="0"/>
              </a:spcAft>
              <a:buSzPts val="1400"/>
              <a:buChar char="○"/>
            </a:pPr>
            <a:r>
              <a:rPr lang="no"/>
              <a:t>Karakteristikker</a:t>
            </a:r>
            <a:endParaRPr/>
          </a:p>
          <a:p>
            <a:pPr indent="-317500" lvl="1" marL="914400" rtl="0" algn="l">
              <a:spcBef>
                <a:spcPts val="0"/>
              </a:spcBef>
              <a:spcAft>
                <a:spcPts val="0"/>
              </a:spcAft>
              <a:buSzPts val="1400"/>
              <a:buChar char="○"/>
            </a:pPr>
            <a:r>
              <a:rPr lang="no"/>
              <a:t>Egenskaper</a:t>
            </a:r>
            <a:endParaRPr/>
          </a:p>
          <a:p>
            <a:pPr indent="-317500" lvl="1" marL="914400" rtl="0" algn="l">
              <a:spcBef>
                <a:spcPts val="0"/>
              </a:spcBef>
              <a:spcAft>
                <a:spcPts val="0"/>
              </a:spcAft>
              <a:buSzPts val="1400"/>
              <a:buChar char="○"/>
            </a:pPr>
            <a:r>
              <a:rPr lang="no"/>
              <a:t>Følelser</a:t>
            </a:r>
            <a:endParaRPr/>
          </a:p>
          <a:p>
            <a:pPr indent="-317500" lvl="1" marL="914400" rtl="0" algn="l">
              <a:spcBef>
                <a:spcPts val="0"/>
              </a:spcBef>
              <a:spcAft>
                <a:spcPts val="0"/>
              </a:spcAft>
              <a:buSzPts val="1400"/>
              <a:buChar char="○"/>
            </a:pPr>
            <a:r>
              <a:rPr lang="no"/>
              <a:t>Opplevelser</a:t>
            </a:r>
            <a:endParaRPr/>
          </a:p>
          <a:p>
            <a:pPr indent="-317500" lvl="1" marL="914400" rtl="0" algn="l">
              <a:spcBef>
                <a:spcPts val="0"/>
              </a:spcBef>
              <a:spcAft>
                <a:spcPts val="0"/>
              </a:spcAft>
              <a:buSzPts val="1400"/>
              <a:buChar char="○"/>
            </a:pPr>
            <a:r>
              <a:rPr lang="no"/>
              <a:t>Meninger og betraktninger</a:t>
            </a:r>
            <a:endParaRPr/>
          </a:p>
          <a:p>
            <a:pPr indent="-317500" lvl="1" marL="914400" rtl="0" algn="l">
              <a:spcBef>
                <a:spcPts val="0"/>
              </a:spcBef>
              <a:spcAft>
                <a:spcPts val="0"/>
              </a:spcAft>
              <a:buSzPts val="1400"/>
              <a:buChar char="○"/>
            </a:pPr>
            <a:r>
              <a:rPr lang="no"/>
              <a:t>Historier - rike beskrivelser</a:t>
            </a:r>
            <a:endParaRPr/>
          </a:p>
          <a:p>
            <a:pPr indent="-317500" lvl="1" marL="914400" rtl="0" algn="l">
              <a:spcBef>
                <a:spcPts val="0"/>
              </a:spcBef>
              <a:spcAft>
                <a:spcPts val="0"/>
              </a:spcAft>
              <a:buSzPts val="1400"/>
              <a:buChar char="○"/>
            </a:pPr>
            <a:r>
              <a:rPr lang="no"/>
              <a:t>Kulturell praksis, tradisjoner</a:t>
            </a:r>
            <a:endParaRPr/>
          </a:p>
        </p:txBody>
      </p:sp>
      <p:pic>
        <p:nvPicPr>
          <p:cNvPr id="174" name="Google Shape;174;p29"/>
          <p:cNvPicPr preferRelativeResize="0"/>
          <p:nvPr/>
        </p:nvPicPr>
        <p:blipFill>
          <a:blip r:embed="rId3">
            <a:alphaModFix/>
          </a:blip>
          <a:stretch>
            <a:fillRect/>
          </a:stretch>
        </p:blipFill>
        <p:spPr>
          <a:xfrm>
            <a:off x="5097351" y="2138713"/>
            <a:ext cx="3825050" cy="19125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0"/>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Kvalitativ vs. kvantitativ forskning </a:t>
            </a:r>
            <a:endParaRPr/>
          </a:p>
        </p:txBody>
      </p:sp>
      <p:graphicFrame>
        <p:nvGraphicFramePr>
          <p:cNvPr id="180" name="Google Shape;180;p30"/>
          <p:cNvGraphicFramePr/>
          <p:nvPr/>
        </p:nvGraphicFramePr>
        <p:xfrm>
          <a:off x="365725" y="1800600"/>
          <a:ext cx="3000000" cy="3000000"/>
        </p:xfrm>
        <a:graphic>
          <a:graphicData uri="http://schemas.openxmlformats.org/drawingml/2006/table">
            <a:tbl>
              <a:tblPr>
                <a:noFill/>
                <a:tableStyleId>{3C9944CA-C6DF-453B-80B2-C09BA0F48BCC}</a:tableStyleId>
              </a:tblPr>
              <a:tblGrid>
                <a:gridCol w="4206275"/>
                <a:gridCol w="4206275"/>
              </a:tblGrid>
              <a:tr h="209775">
                <a:tc>
                  <a:txBody>
                    <a:bodyPr/>
                    <a:lstStyle/>
                    <a:p>
                      <a:pPr indent="0" lvl="0" marL="0" rtl="0" algn="l">
                        <a:lnSpc>
                          <a:spcPct val="200000"/>
                        </a:lnSpc>
                        <a:spcBef>
                          <a:spcPts val="0"/>
                        </a:spcBef>
                        <a:spcAft>
                          <a:spcPts val="1600"/>
                        </a:spcAft>
                        <a:buNone/>
                      </a:pPr>
                      <a:r>
                        <a:rPr lang="no" sz="1200">
                          <a:solidFill>
                            <a:srgbClr val="000000"/>
                          </a:solidFill>
                          <a:latin typeface="Source Code Pro"/>
                          <a:ea typeface="Source Code Pro"/>
                          <a:cs typeface="Source Code Pro"/>
                          <a:sym typeface="Source Code Pro"/>
                        </a:rPr>
                        <a:t>Kvantitativ forskning</a:t>
                      </a:r>
                      <a:r>
                        <a:rPr lang="no" sz="1200">
                          <a:solidFill>
                            <a:srgbClr val="000000"/>
                          </a:solidFill>
                          <a:latin typeface="Source Code Pro Light"/>
                          <a:ea typeface="Source Code Pro Light"/>
                          <a:cs typeface="Source Code Pro Light"/>
                          <a:sym typeface="Source Code Pro Light"/>
                        </a:rPr>
                        <a:t> </a:t>
                      </a:r>
                      <a:endParaRPr>
                        <a:latin typeface="Source Code Pro"/>
                        <a:ea typeface="Source Code Pro"/>
                        <a:cs typeface="Source Code Pro"/>
                        <a:sym typeface="Source Code Pro"/>
                      </a:endParaRPr>
                    </a:p>
                  </a:txBody>
                  <a:tcPr marT="91425" marB="91425" marR="91425" marL="91425"/>
                </a:tc>
                <a:tc>
                  <a:txBody>
                    <a:bodyPr/>
                    <a:lstStyle/>
                    <a:p>
                      <a:pPr indent="0" lvl="0" marL="0" rtl="0" algn="l">
                        <a:lnSpc>
                          <a:spcPct val="200000"/>
                        </a:lnSpc>
                        <a:spcBef>
                          <a:spcPts val="0"/>
                        </a:spcBef>
                        <a:spcAft>
                          <a:spcPts val="1600"/>
                        </a:spcAft>
                        <a:buNone/>
                      </a:pPr>
                      <a:r>
                        <a:rPr b="1" lang="no" sz="1200">
                          <a:solidFill>
                            <a:srgbClr val="000000"/>
                          </a:solidFill>
                          <a:latin typeface="Source Code Pro"/>
                          <a:ea typeface="Source Code Pro"/>
                          <a:cs typeface="Source Code Pro"/>
                          <a:sym typeface="Source Code Pro"/>
                        </a:rPr>
                        <a:t>Kvalitativ forskning</a:t>
                      </a:r>
                      <a:endParaRPr>
                        <a:latin typeface="Source Code Pro"/>
                        <a:ea typeface="Source Code Pro"/>
                        <a:cs typeface="Source Code Pro"/>
                        <a:sym typeface="Source Code Pro"/>
                      </a:endParaRPr>
                    </a:p>
                  </a:txBody>
                  <a:tcPr marT="91425" marB="91425" marR="91425" marL="91425"/>
                </a:tc>
              </a:tr>
              <a:tr h="1619825">
                <a:tc>
                  <a:txBody>
                    <a:bodyPr/>
                    <a:lstStyle/>
                    <a:p>
                      <a:pPr indent="-304800" lvl="0" marL="457200" rtl="0" algn="l">
                        <a:lnSpc>
                          <a:spcPct val="200000"/>
                        </a:lnSpc>
                        <a:spcBef>
                          <a:spcPts val="0"/>
                        </a:spcBef>
                        <a:spcAft>
                          <a:spcPts val="0"/>
                        </a:spcAft>
                        <a:buClr>
                          <a:srgbClr val="000000"/>
                        </a:buClr>
                        <a:buSzPts val="1200"/>
                        <a:buFont typeface="Source Code Pro"/>
                        <a:buChar char="●"/>
                      </a:pPr>
                      <a:r>
                        <a:rPr lang="no" sz="1200">
                          <a:solidFill>
                            <a:srgbClr val="000000"/>
                          </a:solidFill>
                          <a:latin typeface="Source Code Pro Light"/>
                          <a:ea typeface="Source Code Pro Light"/>
                          <a:cs typeface="Source Code Pro Light"/>
                          <a:sym typeface="Source Code Pro Light"/>
                        </a:rPr>
                        <a:t>Bredde og generalisering</a:t>
                      </a:r>
                      <a:endParaRPr sz="1200">
                        <a:solidFill>
                          <a:srgbClr val="000000"/>
                        </a:solidFill>
                        <a:latin typeface="Source Code Pro Light"/>
                        <a:ea typeface="Source Code Pro Light"/>
                        <a:cs typeface="Source Code Pro Light"/>
                        <a:sym typeface="Source Code Pro Light"/>
                      </a:endParaRPr>
                    </a:p>
                    <a:p>
                      <a:pPr indent="-304800" lvl="0" marL="457200" rtl="0" algn="l">
                        <a:lnSpc>
                          <a:spcPct val="200000"/>
                        </a:lnSpc>
                        <a:spcBef>
                          <a:spcPts val="0"/>
                        </a:spcBef>
                        <a:spcAft>
                          <a:spcPts val="0"/>
                        </a:spcAft>
                        <a:buClr>
                          <a:srgbClr val="000000"/>
                        </a:buClr>
                        <a:buSzPts val="1200"/>
                        <a:buFont typeface="Source Code Pro Light"/>
                        <a:buChar char="●"/>
                      </a:pPr>
                      <a:r>
                        <a:rPr lang="no" sz="1200">
                          <a:solidFill>
                            <a:srgbClr val="000000"/>
                          </a:solidFill>
                          <a:latin typeface="Source Code Pro Light"/>
                          <a:ea typeface="Source Code Pro Light"/>
                          <a:cs typeface="Source Code Pro Light"/>
                          <a:sym typeface="Source Code Pro Light"/>
                        </a:rPr>
                        <a:t>Fokus på populasjonstall og statistikk</a:t>
                      </a:r>
                      <a:endParaRPr sz="1200">
                        <a:solidFill>
                          <a:srgbClr val="000000"/>
                        </a:solidFill>
                        <a:latin typeface="Source Code Pro Light"/>
                        <a:ea typeface="Source Code Pro Light"/>
                        <a:cs typeface="Source Code Pro Light"/>
                        <a:sym typeface="Source Code Pro Light"/>
                      </a:endParaRPr>
                    </a:p>
                    <a:p>
                      <a:pPr indent="-304800" lvl="0" marL="457200" rtl="0" algn="l">
                        <a:lnSpc>
                          <a:spcPct val="200000"/>
                        </a:lnSpc>
                        <a:spcBef>
                          <a:spcPts val="0"/>
                        </a:spcBef>
                        <a:spcAft>
                          <a:spcPts val="0"/>
                        </a:spcAft>
                        <a:buClr>
                          <a:srgbClr val="000000"/>
                        </a:buClr>
                        <a:buSzPts val="1200"/>
                        <a:buFont typeface="Source Code Pro Light"/>
                        <a:buChar char="●"/>
                      </a:pPr>
                      <a:r>
                        <a:rPr lang="no" sz="1200">
                          <a:solidFill>
                            <a:srgbClr val="000000"/>
                          </a:solidFill>
                          <a:latin typeface="Source Code Pro Light"/>
                          <a:ea typeface="Source Code Pro Light"/>
                          <a:cs typeface="Source Code Pro Light"/>
                          <a:sym typeface="Source Code Pro Light"/>
                        </a:rPr>
                        <a:t>Ønsker å generalisere påstander og hypoteser om visse ting, fenomener eller mennesker</a:t>
                      </a:r>
                      <a:endParaRPr>
                        <a:latin typeface="Source Code Pro"/>
                        <a:ea typeface="Source Code Pro"/>
                        <a:cs typeface="Source Code Pro"/>
                        <a:sym typeface="Source Code Pro"/>
                      </a:endParaRPr>
                    </a:p>
                  </a:txBody>
                  <a:tcPr marT="91425" marB="91425" marR="91425" marL="91425"/>
                </a:tc>
                <a:tc>
                  <a:txBody>
                    <a:bodyPr/>
                    <a:lstStyle/>
                    <a:p>
                      <a:pPr indent="-304800" lvl="0" marL="457200" rtl="0" algn="l">
                        <a:lnSpc>
                          <a:spcPct val="200000"/>
                        </a:lnSpc>
                        <a:spcBef>
                          <a:spcPts val="0"/>
                        </a:spcBef>
                        <a:spcAft>
                          <a:spcPts val="0"/>
                        </a:spcAft>
                        <a:buClr>
                          <a:srgbClr val="000000"/>
                        </a:buClr>
                        <a:buSzPts val="1200"/>
                        <a:buFont typeface="Source Code Pro"/>
                        <a:buChar char="●"/>
                      </a:pPr>
                      <a:r>
                        <a:rPr b="1" lang="no" sz="1200">
                          <a:solidFill>
                            <a:srgbClr val="000000"/>
                          </a:solidFill>
                          <a:latin typeface="Source Code Pro"/>
                          <a:ea typeface="Source Code Pro"/>
                          <a:cs typeface="Source Code Pro"/>
                          <a:sym typeface="Source Code Pro"/>
                        </a:rPr>
                        <a:t>Dybdeforståelse</a:t>
                      </a:r>
                      <a:endParaRPr b="1" sz="1200">
                        <a:solidFill>
                          <a:srgbClr val="000000"/>
                        </a:solidFill>
                        <a:latin typeface="Source Code Pro"/>
                        <a:ea typeface="Source Code Pro"/>
                        <a:cs typeface="Source Code Pro"/>
                        <a:sym typeface="Source Code Pro"/>
                      </a:endParaRPr>
                    </a:p>
                    <a:p>
                      <a:pPr indent="-304800" lvl="0" marL="457200" rtl="0" algn="l">
                        <a:lnSpc>
                          <a:spcPct val="200000"/>
                        </a:lnSpc>
                        <a:spcBef>
                          <a:spcPts val="0"/>
                        </a:spcBef>
                        <a:spcAft>
                          <a:spcPts val="0"/>
                        </a:spcAft>
                        <a:buClr>
                          <a:srgbClr val="000000"/>
                        </a:buClr>
                        <a:buSzPts val="1200"/>
                        <a:buFont typeface="Source Code Pro"/>
                        <a:buChar char="●"/>
                      </a:pPr>
                      <a:r>
                        <a:rPr b="1" lang="no" sz="1200">
                          <a:solidFill>
                            <a:srgbClr val="000000"/>
                          </a:solidFill>
                          <a:latin typeface="Source Code Pro"/>
                          <a:ea typeface="Source Code Pro"/>
                          <a:cs typeface="Source Code Pro"/>
                          <a:sym typeface="Source Code Pro"/>
                        </a:rPr>
                        <a:t>Fokus på subjektive opplevelser og forståelse av fenomener</a:t>
                      </a:r>
                      <a:endParaRPr b="1" sz="1200">
                        <a:solidFill>
                          <a:srgbClr val="000000"/>
                        </a:solidFill>
                        <a:latin typeface="Source Code Pro"/>
                        <a:ea typeface="Source Code Pro"/>
                        <a:cs typeface="Source Code Pro"/>
                        <a:sym typeface="Source Code Pro"/>
                      </a:endParaRPr>
                    </a:p>
                    <a:p>
                      <a:pPr indent="-304800" lvl="0" marL="457200" rtl="0" algn="l">
                        <a:lnSpc>
                          <a:spcPct val="200000"/>
                        </a:lnSpc>
                        <a:spcBef>
                          <a:spcPts val="0"/>
                        </a:spcBef>
                        <a:spcAft>
                          <a:spcPts val="0"/>
                        </a:spcAft>
                        <a:buClr>
                          <a:srgbClr val="000000"/>
                        </a:buClr>
                        <a:buSzPts val="1200"/>
                        <a:buFont typeface="Source Code Pro"/>
                        <a:buChar char="●"/>
                      </a:pPr>
                      <a:r>
                        <a:rPr b="1" lang="no" sz="1200">
                          <a:solidFill>
                            <a:srgbClr val="000000"/>
                          </a:solidFill>
                          <a:latin typeface="Source Code Pro"/>
                          <a:ea typeface="Source Code Pro"/>
                          <a:cs typeface="Source Code Pro"/>
                          <a:sym typeface="Source Code Pro"/>
                        </a:rPr>
                        <a:t>Målet er ikke å generalisere, men å lære i dybden</a:t>
                      </a:r>
                      <a:endParaRPr b="1">
                        <a:latin typeface="Source Code Pro"/>
                        <a:ea typeface="Source Code Pro"/>
                        <a:cs typeface="Source Code Pro"/>
                        <a:sym typeface="Source Code Pro"/>
                      </a:endParaRPr>
                    </a:p>
                  </a:txBody>
                  <a:tcPr marT="91425" marB="91425" marR="91425" marL="91425"/>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1"/>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Kvalitative forskningsmetoder</a:t>
            </a:r>
            <a:endParaRPr/>
          </a:p>
        </p:txBody>
      </p:sp>
      <p:sp>
        <p:nvSpPr>
          <p:cNvPr id="186" name="Google Shape;186;p31"/>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Metoder</a:t>
            </a:r>
            <a:endParaRPr/>
          </a:p>
          <a:p>
            <a:pPr indent="-317500" lvl="1" marL="914400" rtl="0" algn="l">
              <a:spcBef>
                <a:spcPts val="0"/>
              </a:spcBef>
              <a:spcAft>
                <a:spcPts val="0"/>
              </a:spcAft>
              <a:buSzPts val="1400"/>
              <a:buChar char="○"/>
            </a:pPr>
            <a:r>
              <a:rPr lang="no"/>
              <a:t>Survey</a:t>
            </a:r>
            <a:endParaRPr/>
          </a:p>
          <a:p>
            <a:pPr indent="-317500" lvl="1" marL="914400" rtl="0" algn="l">
              <a:spcBef>
                <a:spcPts val="0"/>
              </a:spcBef>
              <a:spcAft>
                <a:spcPts val="0"/>
              </a:spcAft>
              <a:buSzPts val="1400"/>
              <a:buChar char="○"/>
            </a:pPr>
            <a:r>
              <a:rPr lang="no"/>
              <a:t>Intervju</a:t>
            </a:r>
            <a:endParaRPr/>
          </a:p>
          <a:p>
            <a:pPr indent="-317500" lvl="1" marL="914400" rtl="0" algn="l">
              <a:spcBef>
                <a:spcPts val="0"/>
              </a:spcBef>
              <a:spcAft>
                <a:spcPts val="0"/>
              </a:spcAft>
              <a:buSzPts val="1400"/>
              <a:buChar char="○"/>
            </a:pPr>
            <a:r>
              <a:rPr lang="no"/>
              <a:t>Fokusgruppe</a:t>
            </a:r>
            <a:endParaRPr/>
          </a:p>
          <a:p>
            <a:pPr indent="-317500" lvl="1" marL="914400" rtl="0" algn="l">
              <a:spcBef>
                <a:spcPts val="0"/>
              </a:spcBef>
              <a:spcAft>
                <a:spcPts val="0"/>
              </a:spcAft>
              <a:buSzPts val="1400"/>
              <a:buChar char="○"/>
            </a:pPr>
            <a:r>
              <a:rPr lang="no"/>
              <a:t>Dagbokstudie</a:t>
            </a:r>
            <a:endParaRPr/>
          </a:p>
          <a:p>
            <a:pPr indent="-317500" lvl="1" marL="914400" rtl="0" algn="l">
              <a:spcBef>
                <a:spcPts val="0"/>
              </a:spcBef>
              <a:spcAft>
                <a:spcPts val="0"/>
              </a:spcAft>
              <a:buSzPts val="1400"/>
              <a:buChar char="○"/>
            </a:pPr>
            <a:r>
              <a:rPr lang="no"/>
              <a:t>Observasjon</a:t>
            </a:r>
            <a:endParaRPr/>
          </a:p>
        </p:txBody>
      </p:sp>
      <p:pic>
        <p:nvPicPr>
          <p:cNvPr id="187" name="Google Shape;187;p31"/>
          <p:cNvPicPr preferRelativeResize="0"/>
          <p:nvPr/>
        </p:nvPicPr>
        <p:blipFill>
          <a:blip r:embed="rId3">
            <a:alphaModFix/>
          </a:blip>
          <a:stretch>
            <a:fillRect/>
          </a:stretch>
        </p:blipFill>
        <p:spPr>
          <a:xfrm>
            <a:off x="5012700" y="1106000"/>
            <a:ext cx="3395150" cy="33951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2"/>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Kvalitativ data </a:t>
            </a:r>
            <a:endParaRPr/>
          </a:p>
        </p:txBody>
      </p:sp>
      <p:sp>
        <p:nvSpPr>
          <p:cNvPr id="193" name="Google Shape;193;p32"/>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no"/>
              <a:t>Hvorfor samler vi kvalitativ data?</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3"/>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Kvalitativ data </a:t>
            </a:r>
            <a:r>
              <a:rPr lang="no"/>
              <a:t>- hvorfor?</a:t>
            </a:r>
            <a:endParaRPr/>
          </a:p>
        </p:txBody>
      </p:sp>
      <p:sp>
        <p:nvSpPr>
          <p:cNvPr id="199" name="Google Shape;199;p33"/>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Kvantitativ data konstaterer tall, men sier ingenting om hvorfor ting er som de er</a:t>
            </a:r>
            <a:endParaRPr/>
          </a:p>
          <a:p>
            <a:pPr indent="-317500" lvl="1" marL="914400" rtl="0" algn="l">
              <a:spcBef>
                <a:spcPts val="0"/>
              </a:spcBef>
              <a:spcAft>
                <a:spcPts val="0"/>
              </a:spcAft>
              <a:buSzPts val="1400"/>
              <a:buChar char="○"/>
            </a:pPr>
            <a:r>
              <a:rPr lang="no"/>
              <a:t>Kvalitativ data kan berike en kvantitativ studie - kan forklare statistiske mønstre</a:t>
            </a:r>
            <a:endParaRPr/>
          </a:p>
          <a:p>
            <a:pPr indent="-342900" lvl="0" marL="457200" rtl="0" algn="l">
              <a:spcBef>
                <a:spcPts val="0"/>
              </a:spcBef>
              <a:spcAft>
                <a:spcPts val="0"/>
              </a:spcAft>
              <a:buSzPts val="1800"/>
              <a:buChar char="●"/>
            </a:pPr>
            <a:r>
              <a:rPr lang="no"/>
              <a:t>Kvalitativ data gir </a:t>
            </a:r>
            <a:r>
              <a:rPr b="1" lang="no"/>
              <a:t>rik innsikt</a:t>
            </a:r>
            <a:r>
              <a:rPr lang="no"/>
              <a:t> i menneskelig atferd</a:t>
            </a:r>
            <a:endParaRPr/>
          </a:p>
          <a:p>
            <a:pPr indent="-342900" lvl="0" marL="457200" rtl="0" algn="l">
              <a:spcBef>
                <a:spcPts val="0"/>
              </a:spcBef>
              <a:spcAft>
                <a:spcPts val="0"/>
              </a:spcAft>
              <a:buSzPts val="1800"/>
              <a:buChar char="●"/>
            </a:pPr>
            <a:r>
              <a:rPr lang="no"/>
              <a:t>Kontekstuell forståelse</a:t>
            </a:r>
            <a:endParaRPr/>
          </a:p>
          <a:p>
            <a:pPr indent="-342900" lvl="0" marL="457200" rtl="0" algn="l">
              <a:spcBef>
                <a:spcPts val="0"/>
              </a:spcBef>
              <a:spcAft>
                <a:spcPts val="0"/>
              </a:spcAft>
              <a:buSzPts val="1800"/>
              <a:buChar char="●"/>
            </a:pPr>
            <a:r>
              <a:rPr b="1" lang="no"/>
              <a:t>Dyp forståelse</a:t>
            </a:r>
            <a:r>
              <a:rPr lang="no"/>
              <a:t> av menneskelige meninger, opplevelser, perspektiver og kultur</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4"/>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no"/>
              <a:t>Metoder for å samle data om brukere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Surveys</a:t>
            </a:r>
            <a:endParaRPr/>
          </a:p>
        </p:txBody>
      </p:sp>
      <p:sp>
        <p:nvSpPr>
          <p:cNvPr id="210" name="Google Shape;210;p35"/>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rgbClr val="424242"/>
              </a:buClr>
              <a:buSzPts val="1800"/>
              <a:buChar char="●"/>
            </a:pPr>
            <a:r>
              <a:rPr lang="no">
                <a:solidFill>
                  <a:srgbClr val="424242"/>
                </a:solidFill>
              </a:rPr>
              <a:t>Et velskrevet, veldefinert sett med spørsmål som et utvalg mennesker/ respondenter er ment å svare på</a:t>
            </a:r>
            <a:endParaRPr>
              <a:solidFill>
                <a:srgbClr val="424242"/>
              </a:solidFill>
            </a:endParaRPr>
          </a:p>
          <a:p>
            <a:pPr indent="-342900" lvl="0" marL="457200" rtl="0" algn="l">
              <a:spcBef>
                <a:spcPts val="0"/>
              </a:spcBef>
              <a:spcAft>
                <a:spcPts val="0"/>
              </a:spcAft>
              <a:buClr>
                <a:srgbClr val="424242"/>
              </a:buClr>
              <a:buSzPts val="1800"/>
              <a:buChar char="●"/>
            </a:pPr>
            <a:r>
              <a:rPr lang="no">
                <a:solidFill>
                  <a:srgbClr val="424242"/>
                </a:solidFill>
              </a:rPr>
              <a:t>Kan være både kvalitativ og kvantitativ, kommer an på oppsett og hva slags data som samles</a:t>
            </a:r>
            <a:endParaRPr>
              <a:solidFill>
                <a:srgbClr val="424242"/>
              </a:solidFill>
            </a:endParaRPr>
          </a:p>
        </p:txBody>
      </p:sp>
      <p:pic>
        <p:nvPicPr>
          <p:cNvPr id="211" name="Google Shape;211;p35"/>
          <p:cNvPicPr preferRelativeResize="0"/>
          <p:nvPr/>
        </p:nvPicPr>
        <p:blipFill rotWithShape="1">
          <a:blip r:embed="rId3">
            <a:alphaModFix/>
          </a:blip>
          <a:srcRect b="13117" l="0" r="0" t="15279"/>
          <a:stretch/>
        </p:blipFill>
        <p:spPr>
          <a:xfrm>
            <a:off x="3345375" y="3020650"/>
            <a:ext cx="2453251" cy="175657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Surveys</a:t>
            </a:r>
            <a:endParaRPr/>
          </a:p>
        </p:txBody>
      </p:sp>
      <p:sp>
        <p:nvSpPr>
          <p:cNvPr id="217" name="Google Shape;217;p36"/>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rgbClr val="424242"/>
              </a:buClr>
              <a:buSzPts val="1800"/>
              <a:buChar char="●"/>
            </a:pPr>
            <a:r>
              <a:rPr lang="no">
                <a:solidFill>
                  <a:srgbClr val="424242"/>
                </a:solidFill>
              </a:rPr>
              <a:t>Et velskrevet, veldefinert sett med spørsmål som et utvalg mennesker/ respondenter er ment å svare på</a:t>
            </a:r>
            <a:endParaRPr>
              <a:solidFill>
                <a:srgbClr val="424242"/>
              </a:solidFill>
            </a:endParaRPr>
          </a:p>
          <a:p>
            <a:pPr indent="-342900" lvl="0" marL="457200" rtl="0" algn="l">
              <a:spcBef>
                <a:spcPts val="0"/>
              </a:spcBef>
              <a:spcAft>
                <a:spcPts val="0"/>
              </a:spcAft>
              <a:buClr>
                <a:srgbClr val="424242"/>
              </a:buClr>
              <a:buSzPts val="1800"/>
              <a:buChar char="●"/>
            </a:pPr>
            <a:r>
              <a:rPr lang="no">
                <a:solidFill>
                  <a:srgbClr val="424242"/>
                </a:solidFill>
              </a:rPr>
              <a:t>Kan være både kvalitativ og kvantitativ, kommer an på oppsett og hva slags data som samles</a:t>
            </a:r>
            <a:endParaRPr>
              <a:solidFill>
                <a:srgbClr val="424242"/>
              </a:solidFill>
            </a:endParaRPr>
          </a:p>
          <a:p>
            <a:pPr indent="0" lvl="0" marL="0" rtl="0" algn="l">
              <a:spcBef>
                <a:spcPts val="1200"/>
              </a:spcBef>
              <a:spcAft>
                <a:spcPts val="0"/>
              </a:spcAft>
              <a:buNone/>
            </a:pPr>
            <a:r>
              <a:rPr lang="no">
                <a:solidFill>
                  <a:srgbClr val="424242"/>
                </a:solidFill>
              </a:rPr>
              <a:t>Dette lærte vi en gang i tiden:</a:t>
            </a:r>
            <a:endParaRPr>
              <a:solidFill>
                <a:srgbClr val="424242"/>
              </a:solidFill>
            </a:endParaRPr>
          </a:p>
          <a:p>
            <a:pPr indent="-342900" lvl="0" marL="457200" rtl="0" algn="l">
              <a:spcBef>
                <a:spcPts val="1200"/>
              </a:spcBef>
              <a:spcAft>
                <a:spcPts val="0"/>
              </a:spcAft>
              <a:buClr>
                <a:srgbClr val="A61C00"/>
              </a:buClr>
              <a:buSzPts val="1800"/>
              <a:buChar char="●"/>
            </a:pPr>
            <a:r>
              <a:rPr lang="no">
                <a:solidFill>
                  <a:srgbClr val="A61C00"/>
                </a:solidFill>
              </a:rPr>
              <a:t>Surveys er ikke det samme som questionnaire:</a:t>
            </a:r>
            <a:endParaRPr>
              <a:solidFill>
                <a:srgbClr val="A61C00"/>
              </a:solidFill>
            </a:endParaRPr>
          </a:p>
          <a:p>
            <a:pPr indent="-317500" lvl="1" marL="914400" rtl="0" algn="l">
              <a:spcBef>
                <a:spcPts val="0"/>
              </a:spcBef>
              <a:spcAft>
                <a:spcPts val="0"/>
              </a:spcAft>
              <a:buClr>
                <a:srgbClr val="A61C00"/>
              </a:buClr>
              <a:buSzPts val="1400"/>
              <a:buChar char="○"/>
            </a:pPr>
            <a:r>
              <a:rPr b="1" lang="no">
                <a:solidFill>
                  <a:srgbClr val="A61C00"/>
                </a:solidFill>
              </a:rPr>
              <a:t>Survey</a:t>
            </a:r>
            <a:r>
              <a:rPr lang="no">
                <a:solidFill>
                  <a:srgbClr val="A61C00"/>
                </a:solidFill>
              </a:rPr>
              <a:t>: metodologisk tilnærming → forberedelse, rekruttering, gjennomføring, analyse, rapportering av resultater</a:t>
            </a:r>
            <a:endParaRPr>
              <a:solidFill>
                <a:srgbClr val="A61C00"/>
              </a:solidFill>
            </a:endParaRPr>
          </a:p>
          <a:p>
            <a:pPr indent="-317500" lvl="1" marL="914400" rtl="0" algn="l">
              <a:spcBef>
                <a:spcPts val="0"/>
              </a:spcBef>
              <a:spcAft>
                <a:spcPts val="0"/>
              </a:spcAft>
              <a:buClr>
                <a:srgbClr val="A61C00"/>
              </a:buClr>
              <a:buSzPts val="1400"/>
              <a:buChar char="○"/>
            </a:pPr>
            <a:r>
              <a:rPr b="1" lang="no">
                <a:solidFill>
                  <a:srgbClr val="A61C00"/>
                </a:solidFill>
              </a:rPr>
              <a:t>Questionnaire</a:t>
            </a:r>
            <a:r>
              <a:rPr lang="no">
                <a:solidFill>
                  <a:srgbClr val="A61C00"/>
                </a:solidFill>
              </a:rPr>
              <a:t>: selve settet med spørsmål som sendes til respondenter</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7"/>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Surveys</a:t>
            </a:r>
            <a:endParaRPr/>
          </a:p>
        </p:txBody>
      </p:sp>
      <p:sp>
        <p:nvSpPr>
          <p:cNvPr id="223" name="Google Shape;223;p37"/>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Kan inneholde: </a:t>
            </a:r>
            <a:endParaRPr/>
          </a:p>
          <a:p>
            <a:pPr indent="-342900" lvl="0" marL="457200" rtl="0" algn="l">
              <a:spcBef>
                <a:spcPts val="1200"/>
              </a:spcBef>
              <a:spcAft>
                <a:spcPts val="0"/>
              </a:spcAft>
              <a:buSzPts val="1800"/>
              <a:buChar char="●"/>
            </a:pPr>
            <a:r>
              <a:rPr lang="no"/>
              <a:t>Ja/nei-spørsmål</a:t>
            </a:r>
            <a:endParaRPr/>
          </a:p>
          <a:p>
            <a:pPr indent="-342900" lvl="0" marL="457200" rtl="0" algn="l">
              <a:spcBef>
                <a:spcPts val="0"/>
              </a:spcBef>
              <a:spcAft>
                <a:spcPts val="0"/>
              </a:spcAft>
              <a:buSzPts val="1800"/>
              <a:buChar char="●"/>
            </a:pPr>
            <a:r>
              <a:rPr lang="no"/>
              <a:t>Sjekkbokser med valgmuligheter</a:t>
            </a:r>
            <a:endParaRPr/>
          </a:p>
          <a:p>
            <a:pPr indent="-342900" lvl="0" marL="457200" rtl="0" algn="l">
              <a:spcBef>
                <a:spcPts val="0"/>
              </a:spcBef>
              <a:spcAft>
                <a:spcPts val="0"/>
              </a:spcAft>
              <a:buSzPts val="1800"/>
              <a:buChar char="●"/>
            </a:pPr>
            <a:r>
              <a:rPr lang="no"/>
              <a:t>Likert skala </a:t>
            </a:r>
            <a:r>
              <a:rPr i="1" lang="no"/>
              <a:t>(Eks: I hvilken grad er du enig: 1-5)</a:t>
            </a:r>
            <a:endParaRPr/>
          </a:p>
          <a:p>
            <a:pPr indent="-342900" lvl="0" marL="457200" rtl="0" algn="l">
              <a:spcBef>
                <a:spcPts val="0"/>
              </a:spcBef>
              <a:spcAft>
                <a:spcPts val="0"/>
              </a:spcAft>
              <a:buSzPts val="1800"/>
              <a:buChar char="●"/>
            </a:pPr>
            <a:r>
              <a:rPr lang="no"/>
              <a:t>Åpne spørsmål</a:t>
            </a:r>
            <a:endParaRPr/>
          </a:p>
          <a:p>
            <a:pPr indent="-317500" lvl="1" marL="914400" rtl="0" algn="l">
              <a:spcBef>
                <a:spcPts val="0"/>
              </a:spcBef>
              <a:spcAft>
                <a:spcPts val="0"/>
              </a:spcAft>
              <a:buSzPts val="1400"/>
              <a:buChar char="○"/>
            </a:pPr>
            <a:r>
              <a:rPr lang="no"/>
              <a:t>Lange og korte besvarelser</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8"/>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Surveys - hvorfor?</a:t>
            </a:r>
            <a:endParaRPr/>
          </a:p>
        </p:txBody>
      </p:sp>
      <p:sp>
        <p:nvSpPr>
          <p:cNvPr id="229" name="Google Shape;229;p38"/>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rgbClr val="424242"/>
              </a:buClr>
              <a:buSzPts val="1800"/>
              <a:buChar char="●"/>
            </a:pPr>
            <a:r>
              <a:rPr lang="no">
                <a:solidFill>
                  <a:srgbClr val="424242"/>
                </a:solidFill>
              </a:rPr>
              <a:t>Når vi ønsker å beskrive en populasjon, eller vite noe om et stort antall mennesker, spredt over geografiske områder</a:t>
            </a:r>
            <a:endParaRPr>
              <a:solidFill>
                <a:srgbClr val="424242"/>
              </a:solidFill>
            </a:endParaRPr>
          </a:p>
          <a:p>
            <a:pPr indent="-342900" lvl="0" marL="457200" rtl="0" algn="l">
              <a:spcBef>
                <a:spcPts val="0"/>
              </a:spcBef>
              <a:spcAft>
                <a:spcPts val="0"/>
              </a:spcAft>
              <a:buClr>
                <a:srgbClr val="424242"/>
              </a:buClr>
              <a:buSzPts val="1800"/>
              <a:buChar char="●"/>
            </a:pPr>
            <a:r>
              <a:rPr lang="no">
                <a:solidFill>
                  <a:srgbClr val="424242"/>
                </a:solidFill>
              </a:rPr>
              <a:t>Når vi vil forklare atferd og holdninger, f.eks. bruk av en teknologi, holdninger til og erfaringer ved bruk</a:t>
            </a:r>
            <a:endParaRPr>
              <a:solidFill>
                <a:srgbClr val="424242"/>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9"/>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Surveys - diskusjon</a:t>
            </a:r>
            <a:endParaRPr/>
          </a:p>
        </p:txBody>
      </p:sp>
      <p:sp>
        <p:nvSpPr>
          <p:cNvPr id="235" name="Google Shape;235;p39"/>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no"/>
              <a:t>Hvilke fordeler og ulemper finnes ved bruk av survey som metode?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40"/>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Surveys - fordeler og ulemper</a:t>
            </a:r>
            <a:endParaRPr/>
          </a:p>
        </p:txBody>
      </p:sp>
      <p:sp>
        <p:nvSpPr>
          <p:cNvPr id="241" name="Google Shape;241;p40"/>
          <p:cNvSpPr txBox="1"/>
          <p:nvPr>
            <p:ph idx="1" type="body"/>
          </p:nvPr>
        </p:nvSpPr>
        <p:spPr>
          <a:xfrm>
            <a:off x="311700" y="1468825"/>
            <a:ext cx="3999900" cy="28815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no">
                <a:solidFill>
                  <a:srgbClr val="424242"/>
                </a:solidFill>
              </a:rPr>
              <a:t>Fordeler:</a:t>
            </a:r>
            <a:endParaRPr>
              <a:solidFill>
                <a:srgbClr val="424242"/>
              </a:solidFill>
            </a:endParaRPr>
          </a:p>
          <a:p>
            <a:pPr indent="-310832" lvl="0" marL="457200" rtl="0" algn="l">
              <a:spcBef>
                <a:spcPts val="1200"/>
              </a:spcBef>
              <a:spcAft>
                <a:spcPts val="0"/>
              </a:spcAft>
              <a:buClr>
                <a:srgbClr val="424242"/>
              </a:buClr>
              <a:buSzPct val="100000"/>
              <a:buChar char="●"/>
            </a:pPr>
            <a:r>
              <a:rPr lang="no">
                <a:solidFill>
                  <a:srgbClr val="424242"/>
                </a:solidFill>
              </a:rPr>
              <a:t>Kan samle </a:t>
            </a:r>
            <a:r>
              <a:rPr b="1" lang="no">
                <a:solidFill>
                  <a:srgbClr val="424242"/>
                </a:solidFill>
              </a:rPr>
              <a:t>både kvalitativ og kvantitativ</a:t>
            </a:r>
            <a:r>
              <a:rPr lang="no">
                <a:solidFill>
                  <a:srgbClr val="424242"/>
                </a:solidFill>
              </a:rPr>
              <a:t> data</a:t>
            </a:r>
            <a:endParaRPr>
              <a:solidFill>
                <a:srgbClr val="424242"/>
              </a:solidFill>
            </a:endParaRPr>
          </a:p>
          <a:p>
            <a:pPr indent="-310832" lvl="0" marL="457200" rtl="0" algn="l">
              <a:spcBef>
                <a:spcPts val="0"/>
              </a:spcBef>
              <a:spcAft>
                <a:spcPts val="0"/>
              </a:spcAft>
              <a:buClr>
                <a:srgbClr val="424242"/>
              </a:buClr>
              <a:buSzPct val="100000"/>
              <a:buChar char="●"/>
            </a:pPr>
            <a:r>
              <a:rPr b="1" lang="no">
                <a:solidFill>
                  <a:srgbClr val="424242"/>
                </a:solidFill>
              </a:rPr>
              <a:t>Lite ressurskrevende</a:t>
            </a:r>
            <a:endParaRPr b="1">
              <a:solidFill>
                <a:srgbClr val="424242"/>
              </a:solidFill>
            </a:endParaRPr>
          </a:p>
          <a:p>
            <a:pPr indent="-310832" lvl="0" marL="457200" rtl="0" algn="l">
              <a:spcBef>
                <a:spcPts val="0"/>
              </a:spcBef>
              <a:spcAft>
                <a:spcPts val="0"/>
              </a:spcAft>
              <a:buClr>
                <a:srgbClr val="424242"/>
              </a:buClr>
              <a:buSzPct val="100000"/>
              <a:buChar char="●"/>
            </a:pPr>
            <a:r>
              <a:rPr b="1" lang="no">
                <a:solidFill>
                  <a:srgbClr val="424242"/>
                </a:solidFill>
              </a:rPr>
              <a:t>Rask</a:t>
            </a:r>
            <a:r>
              <a:rPr lang="no">
                <a:solidFill>
                  <a:srgbClr val="424242"/>
                </a:solidFill>
              </a:rPr>
              <a:t> måte å samle mye data</a:t>
            </a:r>
            <a:endParaRPr>
              <a:solidFill>
                <a:srgbClr val="424242"/>
              </a:solidFill>
            </a:endParaRPr>
          </a:p>
          <a:p>
            <a:pPr indent="-310832" lvl="0" marL="457200" rtl="0" algn="l">
              <a:spcBef>
                <a:spcPts val="0"/>
              </a:spcBef>
              <a:spcAft>
                <a:spcPts val="0"/>
              </a:spcAft>
              <a:buClr>
                <a:srgbClr val="424242"/>
              </a:buClr>
              <a:buSzPct val="100000"/>
              <a:buChar char="●"/>
            </a:pPr>
            <a:r>
              <a:rPr lang="no">
                <a:solidFill>
                  <a:srgbClr val="424242"/>
                </a:solidFill>
              </a:rPr>
              <a:t>Kan samle </a:t>
            </a:r>
            <a:r>
              <a:rPr b="1" lang="no">
                <a:solidFill>
                  <a:srgbClr val="424242"/>
                </a:solidFill>
              </a:rPr>
              <a:t>store mengder data</a:t>
            </a:r>
            <a:r>
              <a:rPr lang="no">
                <a:solidFill>
                  <a:srgbClr val="424242"/>
                </a:solidFill>
              </a:rPr>
              <a:t> fra respondenter som er spredt geografisk</a:t>
            </a:r>
            <a:endParaRPr>
              <a:solidFill>
                <a:srgbClr val="424242"/>
              </a:solidFill>
            </a:endParaRPr>
          </a:p>
          <a:p>
            <a:pPr indent="-310832" lvl="0" marL="457200" rtl="0" algn="l">
              <a:spcBef>
                <a:spcPts val="0"/>
              </a:spcBef>
              <a:spcAft>
                <a:spcPts val="0"/>
              </a:spcAft>
              <a:buClr>
                <a:srgbClr val="424242"/>
              </a:buClr>
              <a:buSzPct val="100000"/>
              <a:buChar char="●"/>
            </a:pPr>
            <a:r>
              <a:rPr lang="no">
                <a:solidFill>
                  <a:srgbClr val="424242"/>
                </a:solidFill>
              </a:rPr>
              <a:t>Kan gi et </a:t>
            </a:r>
            <a:r>
              <a:rPr b="1" lang="no">
                <a:solidFill>
                  <a:srgbClr val="424242"/>
                </a:solidFill>
              </a:rPr>
              <a:t>overblikk</a:t>
            </a:r>
            <a:r>
              <a:rPr lang="no">
                <a:solidFill>
                  <a:srgbClr val="424242"/>
                </a:solidFill>
              </a:rPr>
              <a:t> over et emne</a:t>
            </a:r>
            <a:endParaRPr>
              <a:solidFill>
                <a:srgbClr val="424242"/>
              </a:solidFill>
            </a:endParaRPr>
          </a:p>
          <a:p>
            <a:pPr indent="-310832" lvl="0" marL="457200" rtl="0" algn="l">
              <a:spcBef>
                <a:spcPts val="0"/>
              </a:spcBef>
              <a:spcAft>
                <a:spcPts val="0"/>
              </a:spcAft>
              <a:buClr>
                <a:srgbClr val="424242"/>
              </a:buClr>
              <a:buSzPct val="100000"/>
              <a:buChar char="●"/>
            </a:pPr>
            <a:r>
              <a:rPr b="1" lang="no">
                <a:solidFill>
                  <a:srgbClr val="424242"/>
                </a:solidFill>
              </a:rPr>
              <a:t>Enkelt</a:t>
            </a:r>
            <a:r>
              <a:rPr lang="no">
                <a:solidFill>
                  <a:srgbClr val="424242"/>
                </a:solidFill>
              </a:rPr>
              <a:t> å dele ut</a:t>
            </a:r>
            <a:endParaRPr>
              <a:solidFill>
                <a:srgbClr val="424242"/>
              </a:solidFill>
            </a:endParaRPr>
          </a:p>
          <a:p>
            <a:pPr indent="-310832" lvl="0" marL="457200" rtl="0" algn="l">
              <a:spcBef>
                <a:spcPts val="0"/>
              </a:spcBef>
              <a:spcAft>
                <a:spcPts val="0"/>
              </a:spcAft>
              <a:buClr>
                <a:srgbClr val="424242"/>
              </a:buClr>
              <a:buSzPct val="100000"/>
              <a:buChar char="●"/>
            </a:pPr>
            <a:r>
              <a:rPr lang="no">
                <a:solidFill>
                  <a:srgbClr val="424242"/>
                </a:solidFill>
              </a:rPr>
              <a:t>Samler overfladisk data, som kan være formålet med studiet</a:t>
            </a:r>
            <a:endParaRPr>
              <a:solidFill>
                <a:srgbClr val="424242"/>
              </a:solidFill>
            </a:endParaRPr>
          </a:p>
        </p:txBody>
      </p:sp>
      <p:sp>
        <p:nvSpPr>
          <p:cNvPr id="242" name="Google Shape;242;p40"/>
          <p:cNvSpPr txBox="1"/>
          <p:nvPr>
            <p:ph idx="2" type="body"/>
          </p:nvPr>
        </p:nvSpPr>
        <p:spPr>
          <a:xfrm>
            <a:off x="4832400" y="1468825"/>
            <a:ext cx="3999900" cy="32919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no">
                <a:solidFill>
                  <a:srgbClr val="424242"/>
                </a:solidFill>
              </a:rPr>
              <a:t>Ulemper: </a:t>
            </a:r>
            <a:endParaRPr>
              <a:solidFill>
                <a:srgbClr val="424242"/>
              </a:solidFill>
            </a:endParaRPr>
          </a:p>
          <a:p>
            <a:pPr indent="-310832" lvl="0" marL="457200" rtl="0" algn="l">
              <a:spcBef>
                <a:spcPts val="1200"/>
              </a:spcBef>
              <a:spcAft>
                <a:spcPts val="0"/>
              </a:spcAft>
              <a:buClr>
                <a:srgbClr val="424242"/>
              </a:buClr>
              <a:buSzPct val="100000"/>
              <a:buChar char="●"/>
            </a:pPr>
            <a:r>
              <a:rPr lang="no">
                <a:solidFill>
                  <a:srgbClr val="424242"/>
                </a:solidFill>
              </a:rPr>
              <a:t>Krevende å formulere </a:t>
            </a:r>
            <a:r>
              <a:rPr b="1" lang="no">
                <a:solidFill>
                  <a:srgbClr val="424242"/>
                </a:solidFill>
              </a:rPr>
              <a:t>nøyaktige spørsmål</a:t>
            </a:r>
            <a:r>
              <a:rPr lang="no">
                <a:solidFill>
                  <a:srgbClr val="424242"/>
                </a:solidFill>
              </a:rPr>
              <a:t> som samler nøyaktig de svarene vi er ute etter</a:t>
            </a:r>
            <a:endParaRPr>
              <a:solidFill>
                <a:srgbClr val="424242"/>
              </a:solidFill>
            </a:endParaRPr>
          </a:p>
          <a:p>
            <a:pPr indent="-310832" lvl="0" marL="457200" rtl="0" algn="l">
              <a:spcBef>
                <a:spcPts val="0"/>
              </a:spcBef>
              <a:spcAft>
                <a:spcPts val="0"/>
              </a:spcAft>
              <a:buClr>
                <a:srgbClr val="424242"/>
              </a:buClr>
              <a:buSzPct val="100000"/>
              <a:buChar char="●"/>
            </a:pPr>
            <a:r>
              <a:rPr b="1" lang="no">
                <a:solidFill>
                  <a:srgbClr val="424242"/>
                </a:solidFill>
              </a:rPr>
              <a:t>Misforståelser</a:t>
            </a:r>
            <a:r>
              <a:rPr lang="no">
                <a:solidFill>
                  <a:srgbClr val="424242"/>
                </a:solidFill>
              </a:rPr>
              <a:t> </a:t>
            </a:r>
            <a:endParaRPr>
              <a:solidFill>
                <a:srgbClr val="424242"/>
              </a:solidFill>
            </a:endParaRPr>
          </a:p>
          <a:p>
            <a:pPr indent="-310832" lvl="0" marL="457200" rtl="0" algn="l">
              <a:spcBef>
                <a:spcPts val="0"/>
              </a:spcBef>
              <a:spcAft>
                <a:spcPts val="0"/>
              </a:spcAft>
              <a:buClr>
                <a:srgbClr val="424242"/>
              </a:buClr>
              <a:buSzPct val="100000"/>
              <a:buChar char="●"/>
            </a:pPr>
            <a:r>
              <a:rPr lang="no">
                <a:solidFill>
                  <a:srgbClr val="424242"/>
                </a:solidFill>
              </a:rPr>
              <a:t>Risiko for </a:t>
            </a:r>
            <a:r>
              <a:rPr b="1" lang="no">
                <a:solidFill>
                  <a:srgbClr val="424242"/>
                </a:solidFill>
              </a:rPr>
              <a:t>biased</a:t>
            </a:r>
            <a:r>
              <a:rPr lang="no">
                <a:solidFill>
                  <a:srgbClr val="424242"/>
                </a:solidFill>
              </a:rPr>
              <a:t> data</a:t>
            </a:r>
            <a:endParaRPr>
              <a:solidFill>
                <a:srgbClr val="424242"/>
              </a:solidFill>
            </a:endParaRPr>
          </a:p>
          <a:p>
            <a:pPr indent="-310832" lvl="0" marL="457200" rtl="0" algn="l">
              <a:spcBef>
                <a:spcPts val="0"/>
              </a:spcBef>
              <a:spcAft>
                <a:spcPts val="0"/>
              </a:spcAft>
              <a:buClr>
                <a:srgbClr val="424242"/>
              </a:buClr>
              <a:buSzPct val="100000"/>
              <a:buChar char="●"/>
            </a:pPr>
            <a:r>
              <a:rPr lang="no">
                <a:solidFill>
                  <a:srgbClr val="424242"/>
                </a:solidFill>
              </a:rPr>
              <a:t>Kan være vanskelig å </a:t>
            </a:r>
            <a:r>
              <a:rPr b="1" lang="no">
                <a:solidFill>
                  <a:srgbClr val="424242"/>
                </a:solidFill>
              </a:rPr>
              <a:t>få respondenter til å svare</a:t>
            </a:r>
            <a:r>
              <a:rPr lang="no">
                <a:solidFill>
                  <a:srgbClr val="424242"/>
                </a:solidFill>
              </a:rPr>
              <a:t>, vanskelig å nå ut til tenkte respondenter</a:t>
            </a:r>
            <a:endParaRPr>
              <a:solidFill>
                <a:srgbClr val="424242"/>
              </a:solidFill>
            </a:endParaRPr>
          </a:p>
          <a:p>
            <a:pPr indent="-310832" lvl="0" marL="457200" rtl="0" algn="l">
              <a:spcBef>
                <a:spcPts val="0"/>
              </a:spcBef>
              <a:spcAft>
                <a:spcPts val="0"/>
              </a:spcAft>
              <a:buClr>
                <a:srgbClr val="424242"/>
              </a:buClr>
              <a:buSzPct val="100000"/>
              <a:buChar char="●"/>
            </a:pPr>
            <a:r>
              <a:rPr b="1" lang="no">
                <a:solidFill>
                  <a:srgbClr val="424242"/>
                </a:solidFill>
              </a:rPr>
              <a:t>Recall bias</a:t>
            </a:r>
            <a:endParaRPr b="1">
              <a:solidFill>
                <a:srgbClr val="424242"/>
              </a:solidFill>
            </a:endParaRPr>
          </a:p>
          <a:p>
            <a:pPr indent="-310832" lvl="0" marL="457200" rtl="0" algn="l">
              <a:spcBef>
                <a:spcPts val="0"/>
              </a:spcBef>
              <a:spcAft>
                <a:spcPts val="0"/>
              </a:spcAft>
              <a:buClr>
                <a:srgbClr val="424242"/>
              </a:buClr>
              <a:buSzPct val="100000"/>
              <a:buChar char="●"/>
            </a:pPr>
            <a:r>
              <a:rPr lang="no">
                <a:solidFill>
                  <a:srgbClr val="424242"/>
                </a:solidFill>
              </a:rPr>
              <a:t>Gir ikke dyp innsikt, mer </a:t>
            </a:r>
            <a:r>
              <a:rPr b="1" lang="no">
                <a:solidFill>
                  <a:srgbClr val="424242"/>
                </a:solidFill>
              </a:rPr>
              <a:t>overfladisk</a:t>
            </a:r>
            <a:endParaRPr b="1">
              <a:solidFill>
                <a:srgbClr val="424242"/>
              </a:solidFill>
            </a:endParaRPr>
          </a:p>
          <a:p>
            <a:pPr indent="-310832" lvl="0" marL="457200" rtl="0" algn="l">
              <a:spcBef>
                <a:spcPts val="0"/>
              </a:spcBef>
              <a:spcAft>
                <a:spcPts val="0"/>
              </a:spcAft>
              <a:buClr>
                <a:srgbClr val="424242"/>
              </a:buClr>
              <a:buSzPct val="100000"/>
              <a:buChar char="●"/>
            </a:pPr>
            <a:r>
              <a:rPr b="1" lang="no">
                <a:solidFill>
                  <a:srgbClr val="424242"/>
                </a:solidFill>
              </a:rPr>
              <a:t>Mye data å analysere</a:t>
            </a:r>
            <a:endParaRPr b="1">
              <a:solidFill>
                <a:srgbClr val="424242"/>
              </a:solidFill>
            </a:endParaRPr>
          </a:p>
          <a:p>
            <a:pPr indent="-310832" lvl="0" marL="457200" rtl="0" algn="l">
              <a:spcBef>
                <a:spcPts val="0"/>
              </a:spcBef>
              <a:spcAft>
                <a:spcPts val="0"/>
              </a:spcAft>
              <a:buClr>
                <a:srgbClr val="424242"/>
              </a:buClr>
              <a:buSzPct val="100000"/>
              <a:buChar char="●"/>
            </a:pPr>
            <a:r>
              <a:rPr lang="no">
                <a:solidFill>
                  <a:srgbClr val="424242"/>
                </a:solidFill>
              </a:rPr>
              <a:t>Åpner ikke for oppfølgingsspørsmål</a:t>
            </a:r>
            <a:endParaRPr>
              <a:solidFill>
                <a:srgbClr val="424242"/>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41"/>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Surveys - errors</a:t>
            </a:r>
            <a:endParaRPr/>
          </a:p>
        </p:txBody>
      </p:sp>
      <p:sp>
        <p:nvSpPr>
          <p:cNvPr id="248" name="Google Shape;248;p41"/>
          <p:cNvSpPr txBox="1"/>
          <p:nvPr>
            <p:ph idx="1" type="body"/>
          </p:nvPr>
        </p:nvSpPr>
        <p:spPr>
          <a:xfrm>
            <a:off x="311700" y="1468825"/>
            <a:ext cx="8520600" cy="30999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Clr>
                <a:srgbClr val="424242"/>
              </a:buClr>
              <a:buSzPts val="1800"/>
              <a:buFont typeface="Source Sans Pro"/>
              <a:buChar char="-"/>
            </a:pPr>
            <a:r>
              <a:rPr b="1" lang="no">
                <a:solidFill>
                  <a:srgbClr val="424242"/>
                </a:solidFill>
              </a:rPr>
              <a:t>Sampling error</a:t>
            </a:r>
            <a:r>
              <a:rPr lang="no">
                <a:solidFill>
                  <a:srgbClr val="424242"/>
                </a:solidFill>
              </a:rPr>
              <a:t> → ikke nok respondenter</a:t>
            </a:r>
            <a:endParaRPr>
              <a:solidFill>
                <a:srgbClr val="424242"/>
              </a:solidFill>
            </a:endParaRPr>
          </a:p>
          <a:p>
            <a:pPr indent="-317500" lvl="1" marL="914400" rtl="0" algn="l">
              <a:spcBef>
                <a:spcPts val="0"/>
              </a:spcBef>
              <a:spcAft>
                <a:spcPts val="0"/>
              </a:spcAft>
              <a:buClr>
                <a:srgbClr val="424242"/>
              </a:buClr>
              <a:buSzPts val="1400"/>
              <a:buFont typeface="Source Code Pro"/>
              <a:buChar char="-"/>
            </a:pPr>
            <a:r>
              <a:rPr lang="no">
                <a:solidFill>
                  <a:srgbClr val="424242"/>
                </a:solidFill>
              </a:rPr>
              <a:t>Ikke samlet nok data til å kunne generalisere</a:t>
            </a:r>
            <a:endParaRPr>
              <a:solidFill>
                <a:srgbClr val="424242"/>
              </a:solidFill>
            </a:endParaRPr>
          </a:p>
          <a:p>
            <a:pPr indent="-342900" lvl="0" marL="457200" rtl="0" algn="l">
              <a:spcBef>
                <a:spcPts val="0"/>
              </a:spcBef>
              <a:spcAft>
                <a:spcPts val="0"/>
              </a:spcAft>
              <a:buClr>
                <a:srgbClr val="424242"/>
              </a:buClr>
              <a:buSzPts val="1800"/>
              <a:buFont typeface="Source Sans Pro"/>
              <a:buChar char="-"/>
            </a:pPr>
            <a:r>
              <a:rPr b="1" lang="no">
                <a:solidFill>
                  <a:srgbClr val="424242"/>
                </a:solidFill>
              </a:rPr>
              <a:t>Coverage error</a:t>
            </a:r>
            <a:r>
              <a:rPr lang="no">
                <a:solidFill>
                  <a:srgbClr val="424242"/>
                </a:solidFill>
              </a:rPr>
              <a:t> → ikke alle deltagere i en populasjon har samme mulighet til å bli utvalgt</a:t>
            </a:r>
            <a:endParaRPr>
              <a:solidFill>
                <a:srgbClr val="424242"/>
              </a:solidFill>
            </a:endParaRPr>
          </a:p>
          <a:p>
            <a:pPr indent="-342900" lvl="0" marL="457200" rtl="0" algn="l">
              <a:spcBef>
                <a:spcPts val="0"/>
              </a:spcBef>
              <a:spcAft>
                <a:spcPts val="0"/>
              </a:spcAft>
              <a:buClr>
                <a:srgbClr val="424242"/>
              </a:buClr>
              <a:buSzPts val="1800"/>
              <a:buFont typeface="Source Sans Pro"/>
              <a:buChar char="-"/>
            </a:pPr>
            <a:r>
              <a:rPr b="1" lang="no">
                <a:solidFill>
                  <a:srgbClr val="424242"/>
                </a:solidFill>
              </a:rPr>
              <a:t>Measurement error</a:t>
            </a:r>
            <a:r>
              <a:rPr lang="no">
                <a:solidFill>
                  <a:srgbClr val="424242"/>
                </a:solidFill>
              </a:rPr>
              <a:t> → dårlig formulerte spørsmål </a:t>
            </a:r>
            <a:endParaRPr>
              <a:solidFill>
                <a:srgbClr val="424242"/>
              </a:solidFill>
            </a:endParaRPr>
          </a:p>
          <a:p>
            <a:pPr indent="-317500" lvl="1" marL="914400" rtl="0" algn="l">
              <a:spcBef>
                <a:spcPts val="0"/>
              </a:spcBef>
              <a:spcAft>
                <a:spcPts val="0"/>
              </a:spcAft>
              <a:buClr>
                <a:srgbClr val="424242"/>
              </a:buClr>
              <a:buSzPts val="1400"/>
              <a:buFont typeface="Source Code Pro"/>
              <a:buChar char="-"/>
            </a:pPr>
            <a:r>
              <a:rPr lang="no">
                <a:solidFill>
                  <a:srgbClr val="424242"/>
                </a:solidFill>
              </a:rPr>
              <a:t>Fører til at man ikke samler den dataen man i utgangspunktet ønsket</a:t>
            </a:r>
            <a:endParaRPr>
              <a:solidFill>
                <a:srgbClr val="424242"/>
              </a:solidFill>
            </a:endParaRPr>
          </a:p>
          <a:p>
            <a:pPr indent="-342900" lvl="0" marL="457200" rtl="0" algn="l">
              <a:spcBef>
                <a:spcPts val="0"/>
              </a:spcBef>
              <a:spcAft>
                <a:spcPts val="0"/>
              </a:spcAft>
              <a:buClr>
                <a:srgbClr val="424242"/>
              </a:buClr>
              <a:buSzPts val="1800"/>
              <a:buFont typeface="Source Sans Pro"/>
              <a:buChar char="-"/>
            </a:pPr>
            <a:r>
              <a:rPr b="1" lang="no">
                <a:solidFill>
                  <a:srgbClr val="424242"/>
                </a:solidFill>
              </a:rPr>
              <a:t>Non-response error</a:t>
            </a:r>
            <a:r>
              <a:rPr lang="no">
                <a:solidFill>
                  <a:srgbClr val="424242"/>
                </a:solidFill>
              </a:rPr>
              <a:t> → stort spenn i hvor mange som ble utvalgt og de som faktisk svarte</a:t>
            </a:r>
            <a:endParaRPr>
              <a:solidFill>
                <a:srgbClr val="424242"/>
              </a:solidFill>
            </a:endParaRPr>
          </a:p>
          <a:p>
            <a:pPr indent="-317500" lvl="1" marL="914400" rtl="0" algn="l">
              <a:spcBef>
                <a:spcPts val="0"/>
              </a:spcBef>
              <a:spcAft>
                <a:spcPts val="0"/>
              </a:spcAft>
              <a:buClr>
                <a:srgbClr val="424242"/>
              </a:buClr>
              <a:buSzPts val="1400"/>
              <a:buFont typeface="Source Code Pro"/>
              <a:buChar char="-"/>
            </a:pPr>
            <a:r>
              <a:rPr lang="no">
                <a:solidFill>
                  <a:srgbClr val="424242"/>
                </a:solidFill>
              </a:rPr>
              <a:t>Kan skyldes at respondenter ikke orker å delta</a:t>
            </a:r>
            <a:endParaRPr>
              <a:solidFill>
                <a:srgbClr val="424242"/>
              </a:solidFill>
            </a:endParaRPr>
          </a:p>
          <a:p>
            <a:pPr indent="-317500" lvl="1" marL="914400" rtl="0" algn="l">
              <a:spcBef>
                <a:spcPts val="0"/>
              </a:spcBef>
              <a:spcAft>
                <a:spcPts val="0"/>
              </a:spcAft>
              <a:buClr>
                <a:srgbClr val="424242"/>
              </a:buClr>
              <a:buSzPts val="1400"/>
              <a:buFont typeface="Source Code Pro"/>
              <a:buChar char="-"/>
            </a:pPr>
            <a:r>
              <a:rPr lang="no">
                <a:solidFill>
                  <a:srgbClr val="424242"/>
                </a:solidFill>
              </a:rPr>
              <a:t>Vanlig problem som ødelegger for forskning</a:t>
            </a:r>
            <a:endParaRPr>
              <a:solidFill>
                <a:srgbClr val="424242"/>
              </a:solidFill>
            </a:endParaRPr>
          </a:p>
          <a:p>
            <a:pPr indent="-317500" lvl="1" marL="914400" rtl="0" algn="l">
              <a:spcBef>
                <a:spcPts val="0"/>
              </a:spcBef>
              <a:spcAft>
                <a:spcPts val="0"/>
              </a:spcAft>
              <a:buClr>
                <a:srgbClr val="424242"/>
              </a:buClr>
              <a:buSzPts val="1400"/>
              <a:buFont typeface="Source Code Pro"/>
              <a:buChar char="-"/>
            </a:pPr>
            <a:r>
              <a:rPr lang="no">
                <a:solidFill>
                  <a:srgbClr val="424242"/>
                </a:solidFill>
              </a:rPr>
              <a:t>Eks: 90% av respondentene som svarte var menn, og 70% var i alderen 30-35</a:t>
            </a:r>
            <a:endParaRPr>
              <a:solidFill>
                <a:srgbClr val="424242"/>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42"/>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Surveys - utvalgsmetoder (1/2)</a:t>
            </a:r>
            <a:endParaRPr/>
          </a:p>
        </p:txBody>
      </p:sp>
      <p:sp>
        <p:nvSpPr>
          <p:cNvPr id="254" name="Google Shape;254;p42"/>
          <p:cNvSpPr txBox="1"/>
          <p:nvPr>
            <p:ph idx="1" type="body"/>
          </p:nvPr>
        </p:nvSpPr>
        <p:spPr>
          <a:xfrm>
            <a:off x="311700" y="1468825"/>
            <a:ext cx="6841500" cy="30999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b="1" lang="no" sz="1400">
                <a:solidFill>
                  <a:srgbClr val="424242"/>
                </a:solidFill>
              </a:rPr>
              <a:t>Probabilistisk sampling:</a:t>
            </a:r>
            <a:endParaRPr b="1" sz="1400">
              <a:solidFill>
                <a:srgbClr val="424242"/>
              </a:solidFill>
            </a:endParaRPr>
          </a:p>
          <a:p>
            <a:pPr indent="-297497" lvl="0" marL="457200" rtl="0" algn="l">
              <a:spcBef>
                <a:spcPts val="1200"/>
              </a:spcBef>
              <a:spcAft>
                <a:spcPts val="0"/>
              </a:spcAft>
              <a:buClr>
                <a:srgbClr val="424242"/>
              </a:buClr>
              <a:buSzPct val="100000"/>
              <a:buChar char="●"/>
            </a:pPr>
            <a:r>
              <a:rPr lang="no" sz="1400">
                <a:solidFill>
                  <a:srgbClr val="424242"/>
                </a:solidFill>
              </a:rPr>
              <a:t>Det er en kjent sannsynlighet for å bli utvalgt </a:t>
            </a:r>
            <a:endParaRPr sz="1400">
              <a:solidFill>
                <a:srgbClr val="424242"/>
              </a:solidFill>
            </a:endParaRPr>
          </a:p>
          <a:p>
            <a:pPr indent="-297497" lvl="0" marL="457200" rtl="0" algn="l">
              <a:spcBef>
                <a:spcPts val="0"/>
              </a:spcBef>
              <a:spcAft>
                <a:spcPts val="0"/>
              </a:spcAft>
              <a:buClr>
                <a:srgbClr val="424242"/>
              </a:buClr>
              <a:buSzPct val="100000"/>
              <a:buChar char="●"/>
            </a:pPr>
            <a:r>
              <a:rPr lang="no" sz="1400">
                <a:solidFill>
                  <a:srgbClr val="424242"/>
                </a:solidFill>
              </a:rPr>
              <a:t>Mål: oppnå et estimat for populasjon</a:t>
            </a:r>
            <a:endParaRPr sz="1400">
              <a:solidFill>
                <a:srgbClr val="424242"/>
              </a:solidFill>
            </a:endParaRPr>
          </a:p>
          <a:p>
            <a:pPr indent="-297497" lvl="0" marL="457200" rtl="0" algn="l">
              <a:spcBef>
                <a:spcPts val="0"/>
              </a:spcBef>
              <a:spcAft>
                <a:spcPts val="0"/>
              </a:spcAft>
              <a:buClr>
                <a:srgbClr val="424242"/>
              </a:buClr>
              <a:buSzPct val="100000"/>
              <a:buChar char="●"/>
            </a:pPr>
            <a:r>
              <a:rPr lang="no" sz="1400">
                <a:solidFill>
                  <a:srgbClr val="424242"/>
                </a:solidFill>
              </a:rPr>
              <a:t>Mest optimale: cencus/ folketelling (alle i target user population blir valgt ut)</a:t>
            </a:r>
            <a:endParaRPr sz="1400">
              <a:solidFill>
                <a:srgbClr val="424242"/>
              </a:solidFill>
            </a:endParaRPr>
          </a:p>
          <a:p>
            <a:pPr indent="0" lvl="0" marL="0" rtl="0" algn="l">
              <a:spcBef>
                <a:spcPts val="1200"/>
              </a:spcBef>
              <a:spcAft>
                <a:spcPts val="0"/>
              </a:spcAft>
              <a:buNone/>
            </a:pPr>
            <a:r>
              <a:rPr lang="no" sz="1400">
                <a:solidFill>
                  <a:srgbClr val="424242"/>
                </a:solidFill>
              </a:rPr>
              <a:t>To typer: </a:t>
            </a:r>
            <a:endParaRPr sz="1400">
              <a:solidFill>
                <a:srgbClr val="424242"/>
              </a:solidFill>
            </a:endParaRPr>
          </a:p>
          <a:p>
            <a:pPr indent="-297497" lvl="0" marL="457200" rtl="0" algn="l">
              <a:spcBef>
                <a:spcPts val="1200"/>
              </a:spcBef>
              <a:spcAft>
                <a:spcPts val="0"/>
              </a:spcAft>
              <a:buClr>
                <a:srgbClr val="424242"/>
              </a:buClr>
              <a:buSzPct val="100000"/>
              <a:buChar char="●"/>
            </a:pPr>
            <a:r>
              <a:rPr lang="no" sz="1400">
                <a:solidFill>
                  <a:srgbClr val="424242"/>
                </a:solidFill>
              </a:rPr>
              <a:t>Random sample</a:t>
            </a:r>
            <a:endParaRPr sz="1400">
              <a:solidFill>
                <a:srgbClr val="424242"/>
              </a:solidFill>
            </a:endParaRPr>
          </a:p>
          <a:p>
            <a:pPr indent="-287655" lvl="1" marL="914400" rtl="0" algn="l">
              <a:spcBef>
                <a:spcPts val="0"/>
              </a:spcBef>
              <a:spcAft>
                <a:spcPts val="0"/>
              </a:spcAft>
              <a:buClr>
                <a:srgbClr val="424242"/>
              </a:buClr>
              <a:buSzPct val="100000"/>
              <a:buChar char="○"/>
            </a:pPr>
            <a:r>
              <a:rPr lang="no" sz="1200">
                <a:solidFill>
                  <a:srgbClr val="424242"/>
                </a:solidFill>
              </a:rPr>
              <a:t>Ikke alle blir valgt ut, men man vet på forhånd sannsynligheten for å bli valgt ut (eks 1 av 100)</a:t>
            </a:r>
            <a:endParaRPr sz="1200">
              <a:solidFill>
                <a:srgbClr val="424242"/>
              </a:solidFill>
            </a:endParaRPr>
          </a:p>
          <a:p>
            <a:pPr indent="-297497" lvl="0" marL="457200" rtl="0" algn="l">
              <a:spcBef>
                <a:spcPts val="0"/>
              </a:spcBef>
              <a:spcAft>
                <a:spcPts val="0"/>
              </a:spcAft>
              <a:buClr>
                <a:srgbClr val="424242"/>
              </a:buClr>
              <a:buSzPct val="100000"/>
              <a:buChar char="●"/>
            </a:pPr>
            <a:r>
              <a:rPr lang="no" sz="1400">
                <a:solidFill>
                  <a:srgbClr val="424242"/>
                </a:solidFill>
              </a:rPr>
              <a:t>Stratified sample</a:t>
            </a:r>
            <a:endParaRPr sz="1400">
              <a:solidFill>
                <a:srgbClr val="424242"/>
              </a:solidFill>
            </a:endParaRPr>
          </a:p>
          <a:p>
            <a:pPr indent="-287655" lvl="1" marL="914400" rtl="0" algn="l">
              <a:spcBef>
                <a:spcPts val="0"/>
              </a:spcBef>
              <a:spcAft>
                <a:spcPts val="0"/>
              </a:spcAft>
              <a:buClr>
                <a:srgbClr val="424242"/>
              </a:buClr>
              <a:buSzPct val="100000"/>
              <a:buChar char="○"/>
            </a:pPr>
            <a:r>
              <a:rPr lang="no" sz="1200">
                <a:solidFill>
                  <a:srgbClr val="424242"/>
                </a:solidFill>
              </a:rPr>
              <a:t>Deler hele populasjonen i subpopulasjoner. Man har et passende antall fra hver gruppe representert i ditt utvalg</a:t>
            </a:r>
            <a:endParaRPr sz="1200">
              <a:solidFill>
                <a:srgbClr val="424242"/>
              </a:solidFill>
            </a:endParaRPr>
          </a:p>
          <a:p>
            <a:pPr indent="-287655" lvl="1" marL="914400" rtl="0" algn="l">
              <a:spcBef>
                <a:spcPts val="0"/>
              </a:spcBef>
              <a:spcAft>
                <a:spcPts val="0"/>
              </a:spcAft>
              <a:buClr>
                <a:srgbClr val="424242"/>
              </a:buClr>
              <a:buSzPct val="100000"/>
              <a:buChar char="○"/>
            </a:pPr>
            <a:r>
              <a:rPr lang="no" sz="1200">
                <a:solidFill>
                  <a:srgbClr val="424242"/>
                </a:solidFill>
              </a:rPr>
              <a:t>Eks: Gruppen mennesker til høyre er alle på IFI</a:t>
            </a:r>
            <a:endParaRPr sz="1200">
              <a:solidFill>
                <a:srgbClr val="424242"/>
              </a:solidFill>
            </a:endParaRPr>
          </a:p>
          <a:p>
            <a:pPr indent="-287655" lvl="2" marL="1371600" rtl="0" algn="l">
              <a:spcBef>
                <a:spcPts val="0"/>
              </a:spcBef>
              <a:spcAft>
                <a:spcPts val="0"/>
              </a:spcAft>
              <a:buClr>
                <a:srgbClr val="424242"/>
              </a:buClr>
              <a:buSzPct val="100000"/>
              <a:buChar char="■"/>
            </a:pPr>
            <a:r>
              <a:rPr lang="no" sz="1200">
                <a:solidFill>
                  <a:srgbClr val="424242"/>
                </a:solidFill>
              </a:rPr>
              <a:t>Et stratifisert utvalg kan settes opp så det er en jevn fordeling mellom alle klassene. Man kan bestemme på forhånd hvem man skal inkludere, hvor mange 1., 2., 3., 4. og 5.-klassinger som skal inkluderes</a:t>
            </a:r>
            <a:endParaRPr/>
          </a:p>
        </p:txBody>
      </p:sp>
      <p:sp>
        <p:nvSpPr>
          <p:cNvPr id="255" name="Google Shape;255;p42"/>
          <p:cNvSpPr txBox="1"/>
          <p:nvPr/>
        </p:nvSpPr>
        <p:spPr>
          <a:xfrm>
            <a:off x="7153350" y="1861354"/>
            <a:ext cx="2176500" cy="869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Clr>
                <a:srgbClr val="000000"/>
              </a:buClr>
              <a:buSzPts val="1100"/>
              <a:buFont typeface="Arial"/>
              <a:buNone/>
            </a:pPr>
            <a:r>
              <a:rPr lang="no" sz="1000">
                <a:solidFill>
                  <a:srgbClr val="000000"/>
                </a:solidFill>
                <a:latin typeface="Raleway"/>
                <a:ea typeface="Raleway"/>
                <a:cs typeface="Raleway"/>
                <a:sym typeface="Raleway"/>
              </a:rPr>
              <a:t>👩🏻‍💻👩🏻‍💻👩🏼‍💻👩🏽‍💻👩🏾‍💻👩🏿‍💻🧑🏼‍💻🧑🏾‍💻👨🏿‍💻</a:t>
            </a:r>
            <a:br>
              <a:rPr lang="no" sz="1000">
                <a:solidFill>
                  <a:srgbClr val="000000"/>
                </a:solidFill>
                <a:latin typeface="Raleway"/>
                <a:ea typeface="Raleway"/>
                <a:cs typeface="Raleway"/>
                <a:sym typeface="Raleway"/>
              </a:rPr>
            </a:br>
            <a:r>
              <a:rPr lang="no" sz="1000">
                <a:solidFill>
                  <a:srgbClr val="000000"/>
                </a:solidFill>
                <a:latin typeface="Raleway"/>
                <a:ea typeface="Raleway"/>
                <a:cs typeface="Raleway"/>
                <a:sym typeface="Raleway"/>
              </a:rPr>
              <a:t>👩🏻‍💻👩🏻‍💻👩🏼‍💻👩🏽‍💻👩🏾‍💻👩🏿‍💻🧑🏼‍💻🧑🏾‍💻👨🏿‍💻</a:t>
            </a:r>
            <a:br>
              <a:rPr lang="no" sz="1000">
                <a:solidFill>
                  <a:srgbClr val="000000"/>
                </a:solidFill>
                <a:latin typeface="Raleway"/>
                <a:ea typeface="Raleway"/>
                <a:cs typeface="Raleway"/>
                <a:sym typeface="Raleway"/>
              </a:rPr>
            </a:br>
            <a:r>
              <a:rPr lang="no" sz="1000">
                <a:solidFill>
                  <a:srgbClr val="000000"/>
                </a:solidFill>
                <a:latin typeface="Raleway"/>
                <a:ea typeface="Raleway"/>
                <a:cs typeface="Raleway"/>
                <a:sym typeface="Raleway"/>
              </a:rPr>
              <a:t>👩🏻‍💻👩🏻‍💻👩🏼‍💻👩🏽‍💻👩🏾‍💻👩🏿‍💻🧑🏼‍💻🧑🏾‍💻👨🏿‍💻</a:t>
            </a:r>
            <a:br>
              <a:rPr lang="no" sz="1000">
                <a:solidFill>
                  <a:srgbClr val="000000"/>
                </a:solidFill>
                <a:latin typeface="Raleway"/>
                <a:ea typeface="Raleway"/>
                <a:cs typeface="Raleway"/>
                <a:sym typeface="Raleway"/>
              </a:rPr>
            </a:br>
            <a:r>
              <a:rPr lang="no" sz="1000">
                <a:solidFill>
                  <a:srgbClr val="000000"/>
                </a:solidFill>
                <a:latin typeface="Raleway"/>
                <a:ea typeface="Raleway"/>
                <a:cs typeface="Raleway"/>
                <a:sym typeface="Raleway"/>
              </a:rPr>
              <a:t>👩🏻‍💻👩🏻‍💻👩🏼‍💻👩🏽‍💻👩🏾‍💻👩🏿‍💻🧑🏼‍💻🧑🏾‍💻👨🏿‍💻</a:t>
            </a:r>
            <a:endParaRPr sz="1000">
              <a:latin typeface="Source Sans Pro"/>
              <a:ea typeface="Source Sans Pro"/>
              <a:cs typeface="Source Sans Pro"/>
              <a:sym typeface="Source Sans Pro"/>
            </a:endParaRPr>
          </a:p>
        </p:txBody>
      </p:sp>
      <p:sp>
        <p:nvSpPr>
          <p:cNvPr id="256" name="Google Shape;256;p42"/>
          <p:cNvSpPr/>
          <p:nvPr/>
        </p:nvSpPr>
        <p:spPr>
          <a:xfrm>
            <a:off x="8430983" y="1866584"/>
            <a:ext cx="346500" cy="3378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42"/>
          <p:cNvSpPr txBox="1"/>
          <p:nvPr/>
        </p:nvSpPr>
        <p:spPr>
          <a:xfrm>
            <a:off x="7153350" y="3080563"/>
            <a:ext cx="1762800" cy="1046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None/>
            </a:pPr>
            <a:r>
              <a:rPr lang="no" sz="1000">
                <a:solidFill>
                  <a:srgbClr val="000000"/>
                </a:solidFill>
                <a:latin typeface="Raleway"/>
                <a:ea typeface="Raleway"/>
                <a:cs typeface="Raleway"/>
                <a:sym typeface="Raleway"/>
              </a:rPr>
              <a:t>1.👩🏻‍💻👩🏻‍💻👩🏼‍💻👩🏽‍💻👩🏾‍💻👩🏿‍💻🧑🏼‍🧑🏾‍💻👨🏿‍💻</a:t>
            </a:r>
            <a:br>
              <a:rPr lang="no" sz="1000">
                <a:solidFill>
                  <a:srgbClr val="000000"/>
                </a:solidFill>
                <a:latin typeface="Raleway"/>
                <a:ea typeface="Raleway"/>
                <a:cs typeface="Raleway"/>
                <a:sym typeface="Raleway"/>
              </a:rPr>
            </a:br>
            <a:r>
              <a:rPr lang="no" sz="1000">
                <a:solidFill>
                  <a:srgbClr val="000000"/>
                </a:solidFill>
                <a:latin typeface="Raleway"/>
                <a:ea typeface="Raleway"/>
                <a:cs typeface="Raleway"/>
                <a:sym typeface="Raleway"/>
              </a:rPr>
              <a:t>2.👩🏻‍💻👩🏼‍💻👩🏽‍💻👩🏾‍💻👩🏿‍💻🧑🏼‍🧑🏾‍💻👨🏿‍💻</a:t>
            </a:r>
            <a:r>
              <a:rPr lang="no" sz="1000">
                <a:latin typeface="Raleway"/>
                <a:ea typeface="Raleway"/>
                <a:cs typeface="Raleway"/>
                <a:sym typeface="Raleway"/>
              </a:rPr>
              <a:t>👩🏻‍💻</a:t>
            </a:r>
            <a:br>
              <a:rPr lang="no" sz="1000">
                <a:solidFill>
                  <a:srgbClr val="000000"/>
                </a:solidFill>
                <a:latin typeface="Raleway"/>
                <a:ea typeface="Raleway"/>
                <a:cs typeface="Raleway"/>
                <a:sym typeface="Raleway"/>
              </a:rPr>
            </a:br>
            <a:r>
              <a:rPr lang="no" sz="1000">
                <a:solidFill>
                  <a:srgbClr val="000000"/>
                </a:solidFill>
                <a:latin typeface="Raleway"/>
                <a:ea typeface="Raleway"/>
                <a:cs typeface="Raleway"/>
                <a:sym typeface="Raleway"/>
              </a:rPr>
              <a:t>3.👩🏼‍💻👩🏽‍💻👩🏾‍💻👩🏿‍💻🧑🏼‍🧑🏾‍💻👨🏿‍💻</a:t>
            </a:r>
            <a:r>
              <a:rPr lang="no" sz="1000">
                <a:latin typeface="Raleway"/>
                <a:ea typeface="Raleway"/>
                <a:cs typeface="Raleway"/>
                <a:sym typeface="Raleway"/>
              </a:rPr>
              <a:t>👩🏻‍💻👩🏻‍💻</a:t>
            </a:r>
            <a:br>
              <a:rPr lang="no" sz="1000">
                <a:solidFill>
                  <a:srgbClr val="000000"/>
                </a:solidFill>
                <a:latin typeface="Raleway"/>
                <a:ea typeface="Raleway"/>
                <a:cs typeface="Raleway"/>
                <a:sym typeface="Raleway"/>
              </a:rPr>
            </a:br>
            <a:r>
              <a:rPr lang="no" sz="1000">
                <a:solidFill>
                  <a:srgbClr val="000000"/>
                </a:solidFill>
                <a:latin typeface="Raleway"/>
                <a:ea typeface="Raleway"/>
                <a:cs typeface="Raleway"/>
                <a:sym typeface="Raleway"/>
              </a:rPr>
              <a:t>4.👩🏽‍💻👩🏾‍💻👩🏿‍💻🧑🏼‍🧑🏾‍💻👨🏿‍💻</a:t>
            </a:r>
            <a:r>
              <a:rPr lang="no" sz="1000">
                <a:latin typeface="Raleway"/>
                <a:ea typeface="Raleway"/>
                <a:cs typeface="Raleway"/>
                <a:sym typeface="Raleway"/>
              </a:rPr>
              <a:t>👩🏻‍💻👩🏻‍💻👩🏼‍💻</a:t>
            </a:r>
            <a:r>
              <a:rPr lang="no" sz="1000">
                <a:solidFill>
                  <a:srgbClr val="000000"/>
                </a:solidFill>
                <a:latin typeface="Raleway"/>
                <a:ea typeface="Raleway"/>
                <a:cs typeface="Raleway"/>
                <a:sym typeface="Raleway"/>
              </a:rPr>
              <a:t>5.👩🏾‍💻👩🏿‍💻🧑🏼‍🧑🏾‍💻👨🏿‍💻</a:t>
            </a:r>
            <a:r>
              <a:rPr lang="no" sz="1000">
                <a:latin typeface="Raleway"/>
                <a:ea typeface="Raleway"/>
                <a:cs typeface="Raleway"/>
                <a:sym typeface="Raleway"/>
              </a:rPr>
              <a:t>👩🏻‍💻👩🏻‍💻👩🏼‍💻👩🏽‍💻</a:t>
            </a:r>
            <a:endParaRPr sz="1000">
              <a:solidFill>
                <a:srgbClr val="000000"/>
              </a:solidFill>
              <a:latin typeface="Raleway"/>
              <a:ea typeface="Raleway"/>
              <a:cs typeface="Raleway"/>
              <a:sym typeface="Raleway"/>
            </a:endParaRPr>
          </a:p>
        </p:txBody>
      </p:sp>
      <p:sp>
        <p:nvSpPr>
          <p:cNvPr id="258" name="Google Shape;258;p42"/>
          <p:cNvSpPr/>
          <p:nvPr/>
        </p:nvSpPr>
        <p:spPr>
          <a:xfrm>
            <a:off x="8360450" y="3031675"/>
            <a:ext cx="346500" cy="10956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42"/>
          <p:cNvSpPr/>
          <p:nvPr/>
        </p:nvSpPr>
        <p:spPr>
          <a:xfrm>
            <a:off x="8444525" y="2393264"/>
            <a:ext cx="346500" cy="3378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42"/>
          <p:cNvSpPr/>
          <p:nvPr/>
        </p:nvSpPr>
        <p:spPr>
          <a:xfrm>
            <a:off x="7789784" y="2393264"/>
            <a:ext cx="346500" cy="3378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42"/>
          <p:cNvSpPr/>
          <p:nvPr/>
        </p:nvSpPr>
        <p:spPr>
          <a:xfrm>
            <a:off x="7467902" y="2036230"/>
            <a:ext cx="346500" cy="3378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43"/>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Surveys - utvalgsmetoder (2/2)</a:t>
            </a:r>
            <a:endParaRPr/>
          </a:p>
        </p:txBody>
      </p:sp>
      <p:sp>
        <p:nvSpPr>
          <p:cNvPr id="267" name="Google Shape;267;p43"/>
          <p:cNvSpPr txBox="1"/>
          <p:nvPr>
            <p:ph idx="1" type="body"/>
          </p:nvPr>
        </p:nvSpPr>
        <p:spPr>
          <a:xfrm>
            <a:off x="311700" y="1468825"/>
            <a:ext cx="8520600" cy="30999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b="1" lang="no" sz="1400">
                <a:solidFill>
                  <a:srgbClr val="424242"/>
                </a:solidFill>
              </a:rPr>
              <a:t>Ikke-probabilistisk sampling:</a:t>
            </a:r>
            <a:endParaRPr b="1" sz="1400">
              <a:solidFill>
                <a:srgbClr val="424242"/>
              </a:solidFill>
            </a:endParaRPr>
          </a:p>
          <a:p>
            <a:pPr indent="-304165" lvl="0" marL="457200" rtl="0" algn="l">
              <a:spcBef>
                <a:spcPts val="1200"/>
              </a:spcBef>
              <a:spcAft>
                <a:spcPts val="0"/>
              </a:spcAft>
              <a:buClr>
                <a:srgbClr val="424242"/>
              </a:buClr>
              <a:buSzPct val="100000"/>
              <a:buFont typeface="Source Code Pro"/>
              <a:buChar char="-"/>
            </a:pPr>
            <a:r>
              <a:rPr lang="no" sz="1400">
                <a:solidFill>
                  <a:srgbClr val="424242"/>
                </a:solidFill>
              </a:rPr>
              <a:t>Det er ikke kjent hvor sannsynlig det er å bli valgt ut</a:t>
            </a:r>
            <a:endParaRPr sz="1400">
              <a:solidFill>
                <a:srgbClr val="424242"/>
              </a:solidFill>
            </a:endParaRPr>
          </a:p>
          <a:p>
            <a:pPr indent="0" lvl="0" marL="0" rtl="0" algn="l">
              <a:spcBef>
                <a:spcPts val="1200"/>
              </a:spcBef>
              <a:spcAft>
                <a:spcPts val="0"/>
              </a:spcAft>
              <a:buNone/>
            </a:pPr>
            <a:r>
              <a:rPr lang="no" sz="1400">
                <a:solidFill>
                  <a:srgbClr val="424242"/>
                </a:solidFill>
              </a:rPr>
              <a:t>Når velges denne metoden?</a:t>
            </a:r>
            <a:endParaRPr sz="1400">
              <a:solidFill>
                <a:srgbClr val="424242"/>
              </a:solidFill>
            </a:endParaRPr>
          </a:p>
          <a:p>
            <a:pPr indent="-304165" lvl="0" marL="457200" rtl="0" algn="l">
              <a:spcBef>
                <a:spcPts val="1200"/>
              </a:spcBef>
              <a:spcAft>
                <a:spcPts val="0"/>
              </a:spcAft>
              <a:buClr>
                <a:srgbClr val="424242"/>
              </a:buClr>
              <a:buSzPct val="100000"/>
              <a:buFont typeface="Source Code Pro"/>
              <a:buChar char="-"/>
            </a:pPr>
            <a:r>
              <a:rPr lang="no" sz="1400">
                <a:solidFill>
                  <a:srgbClr val="424242"/>
                </a:solidFill>
              </a:rPr>
              <a:t>Man kan ikke bruke strict random sampling</a:t>
            </a:r>
            <a:endParaRPr sz="1400">
              <a:solidFill>
                <a:srgbClr val="424242"/>
              </a:solidFill>
            </a:endParaRPr>
          </a:p>
          <a:p>
            <a:pPr indent="-304165" lvl="0" marL="457200" rtl="0" algn="l">
              <a:spcBef>
                <a:spcPts val="0"/>
              </a:spcBef>
              <a:spcAft>
                <a:spcPts val="0"/>
              </a:spcAft>
              <a:buClr>
                <a:srgbClr val="424242"/>
              </a:buClr>
              <a:buSzPct val="100000"/>
              <a:buFont typeface="Source Code Pro"/>
              <a:buChar char="-"/>
            </a:pPr>
            <a:r>
              <a:rPr lang="no" sz="1400">
                <a:solidFill>
                  <a:srgbClr val="424242"/>
                </a:solidFill>
              </a:rPr>
              <a:t>Man vet ikke sannsynligheten for at et individ blir valgt</a:t>
            </a:r>
            <a:endParaRPr sz="1400">
              <a:solidFill>
                <a:srgbClr val="424242"/>
              </a:solidFill>
            </a:endParaRPr>
          </a:p>
          <a:p>
            <a:pPr indent="-304165" lvl="0" marL="457200" rtl="0" algn="l">
              <a:spcBef>
                <a:spcPts val="0"/>
              </a:spcBef>
              <a:spcAft>
                <a:spcPts val="0"/>
              </a:spcAft>
              <a:buClr>
                <a:srgbClr val="424242"/>
              </a:buClr>
              <a:buSzPct val="100000"/>
              <a:buFont typeface="Source Code Pro"/>
              <a:buChar char="-"/>
            </a:pPr>
            <a:r>
              <a:rPr lang="no" sz="1400">
                <a:solidFill>
                  <a:srgbClr val="424242"/>
                </a:solidFill>
              </a:rPr>
              <a:t>Man er ikke interessert i et populasjonsestimat</a:t>
            </a:r>
            <a:endParaRPr sz="1400">
              <a:solidFill>
                <a:srgbClr val="424242"/>
              </a:solidFill>
            </a:endParaRPr>
          </a:p>
          <a:p>
            <a:pPr indent="-304165" lvl="0" marL="457200" rtl="0" algn="l">
              <a:spcBef>
                <a:spcPts val="0"/>
              </a:spcBef>
              <a:spcAft>
                <a:spcPts val="0"/>
              </a:spcAft>
              <a:buClr>
                <a:srgbClr val="424242"/>
              </a:buClr>
              <a:buSzPct val="100000"/>
              <a:buFont typeface="Source Code Pro"/>
              <a:buChar char="-"/>
            </a:pPr>
            <a:r>
              <a:rPr lang="no" sz="1400">
                <a:solidFill>
                  <a:srgbClr val="424242"/>
                </a:solidFill>
              </a:rPr>
              <a:t>Man har ikke en klart definert populasjon av interesse</a:t>
            </a:r>
            <a:endParaRPr sz="1400">
              <a:solidFill>
                <a:srgbClr val="424242"/>
              </a:solidFill>
            </a:endParaRPr>
          </a:p>
          <a:p>
            <a:pPr indent="0" lvl="0" marL="0" rtl="0" algn="l">
              <a:spcBef>
                <a:spcPts val="1200"/>
              </a:spcBef>
              <a:spcAft>
                <a:spcPts val="0"/>
              </a:spcAft>
              <a:buNone/>
            </a:pPr>
            <a:r>
              <a:rPr lang="no" sz="1400">
                <a:solidFill>
                  <a:srgbClr val="424242"/>
                </a:solidFill>
              </a:rPr>
              <a:t>Typer:</a:t>
            </a:r>
            <a:endParaRPr sz="1400">
              <a:solidFill>
                <a:srgbClr val="424242"/>
              </a:solidFill>
            </a:endParaRPr>
          </a:p>
          <a:p>
            <a:pPr indent="-304165" lvl="0" marL="457200" rtl="0" algn="l">
              <a:spcBef>
                <a:spcPts val="1200"/>
              </a:spcBef>
              <a:spcAft>
                <a:spcPts val="0"/>
              </a:spcAft>
              <a:buClr>
                <a:srgbClr val="424242"/>
              </a:buClr>
              <a:buSzPct val="100000"/>
              <a:buFont typeface="Source Code Pro"/>
              <a:buChar char="-"/>
            </a:pPr>
            <a:r>
              <a:rPr lang="no" sz="1400">
                <a:solidFill>
                  <a:srgbClr val="424242"/>
                </a:solidFill>
              </a:rPr>
              <a:t>Self-selected (kan gi innblikk i grupper man ikke hadde tenkt på)</a:t>
            </a:r>
            <a:endParaRPr sz="1400">
              <a:solidFill>
                <a:srgbClr val="424242"/>
              </a:solidFill>
            </a:endParaRPr>
          </a:p>
          <a:p>
            <a:pPr indent="-304165" lvl="0" marL="457200" rtl="0" algn="l">
              <a:spcBef>
                <a:spcPts val="0"/>
              </a:spcBef>
              <a:spcAft>
                <a:spcPts val="0"/>
              </a:spcAft>
              <a:buClr>
                <a:srgbClr val="424242"/>
              </a:buClr>
              <a:buSzPct val="100000"/>
              <a:buFont typeface="Source Code Pro"/>
              <a:buChar char="-"/>
            </a:pPr>
            <a:r>
              <a:rPr lang="no" sz="1400">
                <a:solidFill>
                  <a:srgbClr val="424242"/>
                </a:solidFill>
              </a:rPr>
              <a:t>Snowball-recruiting</a:t>
            </a:r>
            <a:endParaRPr sz="1400">
              <a:solidFill>
                <a:srgbClr val="424242"/>
              </a:solidFill>
            </a:endParaRPr>
          </a:p>
          <a:p>
            <a:pPr indent="-304165" lvl="0" marL="457200" rtl="0" algn="l">
              <a:spcBef>
                <a:spcPts val="0"/>
              </a:spcBef>
              <a:spcAft>
                <a:spcPts val="0"/>
              </a:spcAft>
              <a:buClr>
                <a:srgbClr val="424242"/>
              </a:buClr>
              <a:buSzPct val="100000"/>
              <a:buFont typeface="Source Code Pro"/>
              <a:buChar char="-"/>
            </a:pPr>
            <a:r>
              <a:rPr lang="no" sz="1400">
                <a:solidFill>
                  <a:srgbClr val="424242"/>
                </a:solidFill>
              </a:rPr>
              <a:t>Convenience</a:t>
            </a:r>
            <a:endParaRPr sz="1400">
              <a:solidFill>
                <a:srgbClr val="424242"/>
              </a:solidFill>
            </a:endParaRPr>
          </a:p>
          <a:p>
            <a:pPr indent="-304165" lvl="0" marL="457200" rtl="0" algn="l">
              <a:spcBef>
                <a:spcPts val="0"/>
              </a:spcBef>
              <a:spcAft>
                <a:spcPts val="0"/>
              </a:spcAft>
              <a:buClr>
                <a:srgbClr val="424242"/>
              </a:buClr>
              <a:buSzPct val="100000"/>
              <a:buFont typeface="Source Code Pro"/>
              <a:buChar char="-"/>
            </a:pPr>
            <a:r>
              <a:rPr lang="no" sz="1400">
                <a:solidFill>
                  <a:srgbClr val="424242"/>
                </a:solidFill>
              </a:rPr>
              <a:t>Frivillige paneler</a:t>
            </a:r>
            <a:endParaRPr>
              <a:solidFill>
                <a:srgbClr val="424242"/>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4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Intervju</a:t>
            </a:r>
            <a:endParaRPr/>
          </a:p>
        </p:txBody>
      </p:sp>
      <p:sp>
        <p:nvSpPr>
          <p:cNvPr id="273" name="Google Shape;273;p44"/>
          <p:cNvSpPr txBox="1"/>
          <p:nvPr>
            <p:ph idx="1" type="body"/>
          </p:nvPr>
        </p:nvSpPr>
        <p:spPr>
          <a:xfrm>
            <a:off x="311700" y="1468825"/>
            <a:ext cx="5540700" cy="3099900"/>
          </a:xfrm>
          <a:prstGeom prst="rect">
            <a:avLst/>
          </a:prstGeom>
        </p:spPr>
        <p:txBody>
          <a:bodyPr anchorCtr="0" anchor="t" bIns="91425" lIns="91425" spcFirstLastPara="1" rIns="91425" wrap="square" tIns="91425">
            <a:normAutofit fontScale="85000" lnSpcReduction="20000"/>
          </a:bodyPr>
          <a:lstStyle/>
          <a:p>
            <a:pPr indent="-325755" lvl="0" marL="457200" rtl="0" algn="l">
              <a:spcBef>
                <a:spcPts val="0"/>
              </a:spcBef>
              <a:spcAft>
                <a:spcPts val="0"/>
              </a:spcAft>
              <a:buClr>
                <a:srgbClr val="424242"/>
              </a:buClr>
              <a:buSzPct val="100000"/>
              <a:buChar char="●"/>
            </a:pPr>
            <a:r>
              <a:rPr lang="no">
                <a:solidFill>
                  <a:srgbClr val="424242"/>
                </a:solidFill>
              </a:rPr>
              <a:t>En samtale mellom forsker og person eller gruppe som gir innsikt i deres erfaringer med en situasjon, praksis eller spesifikt design</a:t>
            </a:r>
            <a:endParaRPr>
              <a:solidFill>
                <a:srgbClr val="424242"/>
              </a:solidFill>
            </a:endParaRPr>
          </a:p>
          <a:p>
            <a:pPr indent="-325755" lvl="0" marL="457200" rtl="0" algn="l">
              <a:spcBef>
                <a:spcPts val="0"/>
              </a:spcBef>
              <a:spcAft>
                <a:spcPts val="0"/>
              </a:spcAft>
              <a:buClr>
                <a:srgbClr val="424242"/>
              </a:buClr>
              <a:buSzPct val="100000"/>
              <a:buChar char="●"/>
            </a:pPr>
            <a:r>
              <a:rPr lang="no">
                <a:solidFill>
                  <a:srgbClr val="424242"/>
                </a:solidFill>
              </a:rPr>
              <a:t>Kan gjøres med en eller flere personer samtidig:</a:t>
            </a:r>
            <a:endParaRPr>
              <a:solidFill>
                <a:srgbClr val="424242"/>
              </a:solidFill>
            </a:endParaRPr>
          </a:p>
          <a:p>
            <a:pPr indent="-304165" lvl="1" marL="914400" rtl="0" algn="l">
              <a:spcBef>
                <a:spcPts val="0"/>
              </a:spcBef>
              <a:spcAft>
                <a:spcPts val="0"/>
              </a:spcAft>
              <a:buClr>
                <a:srgbClr val="424242"/>
              </a:buClr>
              <a:buSzPct val="100000"/>
              <a:buChar char="○"/>
            </a:pPr>
            <a:r>
              <a:rPr lang="no">
                <a:solidFill>
                  <a:srgbClr val="424242"/>
                </a:solidFill>
              </a:rPr>
              <a:t>Individuelt: nyttig for å lære om personlige evalueringer</a:t>
            </a:r>
            <a:endParaRPr>
              <a:solidFill>
                <a:srgbClr val="424242"/>
              </a:solidFill>
            </a:endParaRPr>
          </a:p>
          <a:p>
            <a:pPr indent="-304165" lvl="1" marL="914400" rtl="0" algn="l">
              <a:spcBef>
                <a:spcPts val="0"/>
              </a:spcBef>
              <a:spcAft>
                <a:spcPts val="0"/>
              </a:spcAft>
              <a:buClr>
                <a:srgbClr val="424242"/>
              </a:buClr>
              <a:buSzPct val="100000"/>
              <a:buChar char="○"/>
            </a:pPr>
            <a:r>
              <a:rPr lang="no">
                <a:solidFill>
                  <a:srgbClr val="424242"/>
                </a:solidFill>
              </a:rPr>
              <a:t>I gruppe: nyttig for å lære om gruppedynamikker og ulike perspektiver</a:t>
            </a:r>
            <a:endParaRPr>
              <a:solidFill>
                <a:srgbClr val="424242"/>
              </a:solidFill>
            </a:endParaRPr>
          </a:p>
          <a:p>
            <a:pPr indent="-325755" lvl="0" marL="457200" rtl="0" algn="l">
              <a:spcBef>
                <a:spcPts val="0"/>
              </a:spcBef>
              <a:spcAft>
                <a:spcPts val="0"/>
              </a:spcAft>
              <a:buClr>
                <a:srgbClr val="424242"/>
              </a:buClr>
              <a:buSzPct val="100000"/>
              <a:buChar char="●"/>
            </a:pPr>
            <a:r>
              <a:rPr lang="no">
                <a:solidFill>
                  <a:srgbClr val="424242"/>
                </a:solidFill>
              </a:rPr>
              <a:t>Tre typer: </a:t>
            </a:r>
            <a:endParaRPr>
              <a:solidFill>
                <a:srgbClr val="424242"/>
              </a:solidFill>
            </a:endParaRPr>
          </a:p>
          <a:p>
            <a:pPr indent="-304165" lvl="1" marL="914400" rtl="0" algn="l">
              <a:spcBef>
                <a:spcPts val="0"/>
              </a:spcBef>
              <a:spcAft>
                <a:spcPts val="0"/>
              </a:spcAft>
              <a:buClr>
                <a:srgbClr val="424242"/>
              </a:buClr>
              <a:buSzPct val="100000"/>
              <a:buChar char="○"/>
            </a:pPr>
            <a:r>
              <a:rPr lang="no">
                <a:solidFill>
                  <a:srgbClr val="424242"/>
                </a:solidFill>
              </a:rPr>
              <a:t>Strukturert</a:t>
            </a:r>
            <a:endParaRPr>
              <a:solidFill>
                <a:srgbClr val="424242"/>
              </a:solidFill>
            </a:endParaRPr>
          </a:p>
          <a:p>
            <a:pPr indent="-304165" lvl="1" marL="914400" rtl="0" algn="l">
              <a:spcBef>
                <a:spcPts val="0"/>
              </a:spcBef>
              <a:spcAft>
                <a:spcPts val="0"/>
              </a:spcAft>
              <a:buClr>
                <a:srgbClr val="424242"/>
              </a:buClr>
              <a:buSzPct val="100000"/>
              <a:buChar char="○"/>
            </a:pPr>
            <a:r>
              <a:rPr lang="no">
                <a:solidFill>
                  <a:srgbClr val="424242"/>
                </a:solidFill>
              </a:rPr>
              <a:t>Semi-strukturert</a:t>
            </a:r>
            <a:endParaRPr>
              <a:solidFill>
                <a:srgbClr val="424242"/>
              </a:solidFill>
            </a:endParaRPr>
          </a:p>
          <a:p>
            <a:pPr indent="-304165" lvl="1" marL="914400" rtl="0" algn="l">
              <a:spcBef>
                <a:spcPts val="0"/>
              </a:spcBef>
              <a:spcAft>
                <a:spcPts val="0"/>
              </a:spcAft>
              <a:buClr>
                <a:srgbClr val="424242"/>
              </a:buClr>
              <a:buSzPct val="100000"/>
              <a:buChar char="○"/>
            </a:pPr>
            <a:r>
              <a:rPr lang="no">
                <a:solidFill>
                  <a:srgbClr val="424242"/>
                </a:solidFill>
              </a:rPr>
              <a:t>Ustrukturert</a:t>
            </a:r>
            <a:endParaRPr>
              <a:solidFill>
                <a:srgbClr val="424242"/>
              </a:solidFill>
            </a:endParaRPr>
          </a:p>
        </p:txBody>
      </p:sp>
      <p:pic>
        <p:nvPicPr>
          <p:cNvPr id="274" name="Google Shape;274;p44"/>
          <p:cNvPicPr preferRelativeResize="0"/>
          <p:nvPr/>
        </p:nvPicPr>
        <p:blipFill>
          <a:blip r:embed="rId3">
            <a:alphaModFix/>
          </a:blip>
          <a:stretch>
            <a:fillRect/>
          </a:stretch>
        </p:blipFill>
        <p:spPr>
          <a:xfrm>
            <a:off x="5907375" y="1389525"/>
            <a:ext cx="2779525" cy="27795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Intervjuprosess</a:t>
            </a:r>
            <a:endParaRPr/>
          </a:p>
        </p:txBody>
      </p:sp>
      <p:sp>
        <p:nvSpPr>
          <p:cNvPr id="280" name="Google Shape;280;p45"/>
          <p:cNvSpPr txBox="1"/>
          <p:nvPr>
            <p:ph idx="1" type="body"/>
          </p:nvPr>
        </p:nvSpPr>
        <p:spPr>
          <a:xfrm>
            <a:off x="311700" y="1468825"/>
            <a:ext cx="8520600" cy="30999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Clr>
                <a:srgbClr val="000000"/>
              </a:buClr>
              <a:buSzPts val="1800"/>
              <a:buFont typeface="Source Code Pro"/>
              <a:buAutoNum type="arabicParenR"/>
            </a:pPr>
            <a:r>
              <a:rPr lang="no">
                <a:solidFill>
                  <a:srgbClr val="000000"/>
                </a:solidFill>
              </a:rPr>
              <a:t>Velg intervjuobjekter → avhenger av case</a:t>
            </a:r>
            <a:endParaRPr>
              <a:solidFill>
                <a:srgbClr val="000000"/>
              </a:solidFill>
            </a:endParaRPr>
          </a:p>
          <a:p>
            <a:pPr indent="-342900" lvl="0" marL="457200" rtl="0" algn="l">
              <a:spcBef>
                <a:spcPts val="0"/>
              </a:spcBef>
              <a:spcAft>
                <a:spcPts val="0"/>
              </a:spcAft>
              <a:buClr>
                <a:srgbClr val="000000"/>
              </a:buClr>
              <a:buSzPts val="1800"/>
              <a:buFont typeface="Source Code Pro"/>
              <a:buAutoNum type="arabicParenR"/>
            </a:pPr>
            <a:r>
              <a:rPr lang="no">
                <a:solidFill>
                  <a:srgbClr val="000000"/>
                </a:solidFill>
              </a:rPr>
              <a:t>Utvikle intervjuguide</a:t>
            </a:r>
            <a:endParaRPr>
              <a:solidFill>
                <a:srgbClr val="000000"/>
              </a:solidFill>
            </a:endParaRPr>
          </a:p>
          <a:p>
            <a:pPr indent="-342900" lvl="0" marL="457200" rtl="0" algn="l">
              <a:spcBef>
                <a:spcPts val="0"/>
              </a:spcBef>
              <a:spcAft>
                <a:spcPts val="0"/>
              </a:spcAft>
              <a:buClr>
                <a:srgbClr val="000000"/>
              </a:buClr>
              <a:buSzPts val="1800"/>
              <a:buFont typeface="Source Code Pro"/>
              <a:buAutoNum type="arabicParenR"/>
            </a:pPr>
            <a:r>
              <a:rPr lang="no">
                <a:solidFill>
                  <a:srgbClr val="000000"/>
                </a:solidFill>
              </a:rPr>
              <a:t>Velg setting</a:t>
            </a:r>
            <a:endParaRPr>
              <a:solidFill>
                <a:srgbClr val="000000"/>
              </a:solidFill>
            </a:endParaRPr>
          </a:p>
          <a:p>
            <a:pPr indent="-317500" lvl="1" marL="914400" rtl="0" algn="l">
              <a:spcBef>
                <a:spcPts val="0"/>
              </a:spcBef>
              <a:spcAft>
                <a:spcPts val="0"/>
              </a:spcAft>
              <a:buClr>
                <a:srgbClr val="000000"/>
              </a:buClr>
              <a:buSzPts val="1400"/>
              <a:buFont typeface="Source Code Pro"/>
              <a:buAutoNum type="alphaLcParenR"/>
            </a:pPr>
            <a:r>
              <a:rPr lang="no">
                <a:solidFill>
                  <a:srgbClr val="000000"/>
                </a:solidFill>
              </a:rPr>
              <a:t>Hjemme, på et kontor, café, zoom, telefon, på tur…</a:t>
            </a:r>
            <a:endParaRPr>
              <a:solidFill>
                <a:srgbClr val="000000"/>
              </a:solidFill>
            </a:endParaRPr>
          </a:p>
          <a:p>
            <a:pPr indent="-342900" lvl="0" marL="457200" rtl="0" algn="l">
              <a:spcBef>
                <a:spcPts val="0"/>
              </a:spcBef>
              <a:spcAft>
                <a:spcPts val="0"/>
              </a:spcAft>
              <a:buClr>
                <a:srgbClr val="000000"/>
              </a:buClr>
              <a:buSzPts val="1800"/>
              <a:buFont typeface="Source Code Pro"/>
              <a:buAutoNum type="arabicParenR"/>
            </a:pPr>
            <a:r>
              <a:rPr lang="no">
                <a:solidFill>
                  <a:srgbClr val="000000"/>
                </a:solidFill>
              </a:rPr>
              <a:t>Øvrige tips:</a:t>
            </a:r>
            <a:endParaRPr>
              <a:solidFill>
                <a:srgbClr val="000000"/>
              </a:solidFill>
            </a:endParaRPr>
          </a:p>
          <a:p>
            <a:pPr indent="-317500" lvl="1" marL="914400" rtl="0" algn="l">
              <a:spcBef>
                <a:spcPts val="0"/>
              </a:spcBef>
              <a:spcAft>
                <a:spcPts val="0"/>
              </a:spcAft>
              <a:buClr>
                <a:srgbClr val="000000"/>
              </a:buClr>
              <a:buSzPts val="1400"/>
              <a:buFont typeface="Source Code Pro"/>
              <a:buAutoNum type="alphaLcParenR"/>
            </a:pPr>
            <a:r>
              <a:rPr lang="no">
                <a:solidFill>
                  <a:srgbClr val="000000"/>
                </a:solidFill>
              </a:rPr>
              <a:t>Pilottest</a:t>
            </a:r>
            <a:endParaRPr>
              <a:solidFill>
                <a:srgbClr val="000000"/>
              </a:solidFill>
            </a:endParaRPr>
          </a:p>
          <a:p>
            <a:pPr indent="-317500" lvl="1" marL="914400" rtl="0" algn="l">
              <a:spcBef>
                <a:spcPts val="0"/>
              </a:spcBef>
              <a:spcAft>
                <a:spcPts val="0"/>
              </a:spcAft>
              <a:buClr>
                <a:srgbClr val="000000"/>
              </a:buClr>
              <a:buSzPts val="1400"/>
              <a:buFont typeface="Source Code Pro"/>
              <a:buAutoNum type="alphaLcParenR"/>
            </a:pPr>
            <a:r>
              <a:rPr lang="no">
                <a:solidFill>
                  <a:srgbClr val="000000"/>
                </a:solidFill>
              </a:rPr>
              <a:t>Vær respektfull</a:t>
            </a:r>
            <a:endParaRPr>
              <a:solidFill>
                <a:srgbClr val="000000"/>
              </a:solidFill>
            </a:endParaRPr>
          </a:p>
          <a:p>
            <a:pPr indent="-317500" lvl="1" marL="914400" rtl="0" algn="l">
              <a:spcBef>
                <a:spcPts val="0"/>
              </a:spcBef>
              <a:spcAft>
                <a:spcPts val="0"/>
              </a:spcAft>
              <a:buClr>
                <a:srgbClr val="000000"/>
              </a:buClr>
              <a:buSzPts val="1400"/>
              <a:buFont typeface="Source Code Pro"/>
              <a:buAutoNum type="alphaLcParenR"/>
            </a:pPr>
            <a:r>
              <a:rPr lang="no">
                <a:solidFill>
                  <a:srgbClr val="000000"/>
                </a:solidFill>
              </a:rPr>
              <a:t>Unngå ledende og doublebarreled spørsmål</a:t>
            </a:r>
            <a:endParaRPr>
              <a:solidFill>
                <a:srgbClr val="000000"/>
              </a:solidFill>
            </a:endParaRPr>
          </a:p>
          <a:p>
            <a:pPr indent="-317500" lvl="1" marL="914400" rtl="0" algn="l">
              <a:spcBef>
                <a:spcPts val="0"/>
              </a:spcBef>
              <a:spcAft>
                <a:spcPts val="0"/>
              </a:spcAft>
              <a:buClr>
                <a:srgbClr val="000000"/>
              </a:buClr>
              <a:buSzPts val="1400"/>
              <a:buFont typeface="Source Code Pro"/>
              <a:buAutoNum type="alphaLcParenR"/>
            </a:pPr>
            <a:r>
              <a:rPr lang="no">
                <a:solidFill>
                  <a:srgbClr val="000000"/>
                </a:solidFill>
              </a:rPr>
              <a:t>Noter underveis</a:t>
            </a:r>
            <a:endParaRPr>
              <a:solidFill>
                <a:srgbClr val="000000"/>
              </a:solidFill>
            </a:endParaRPr>
          </a:p>
          <a:p>
            <a:pPr indent="-317500" lvl="1" marL="914400" rtl="0" algn="l">
              <a:spcBef>
                <a:spcPts val="0"/>
              </a:spcBef>
              <a:spcAft>
                <a:spcPts val="0"/>
              </a:spcAft>
              <a:buClr>
                <a:srgbClr val="000000"/>
              </a:buClr>
              <a:buSzPts val="1400"/>
              <a:buFont typeface="Source Code Pro"/>
              <a:buAutoNum type="alphaLcParenR"/>
            </a:pPr>
            <a:r>
              <a:rPr lang="no">
                <a:solidFill>
                  <a:srgbClr val="000000"/>
                </a:solidFill>
              </a:rPr>
              <a:t>Ta opptak</a:t>
            </a:r>
            <a:endParaRPr>
              <a:solidFill>
                <a:srgbClr val="000000"/>
              </a:solidFill>
            </a:endParaRPr>
          </a:p>
          <a:p>
            <a:pPr indent="-317500" lvl="1" marL="914400" rtl="0" algn="l">
              <a:spcBef>
                <a:spcPts val="0"/>
              </a:spcBef>
              <a:spcAft>
                <a:spcPts val="0"/>
              </a:spcAft>
              <a:buClr>
                <a:srgbClr val="000000"/>
              </a:buClr>
              <a:buSzPts val="1400"/>
              <a:buFont typeface="Source Code Pro"/>
              <a:buAutoNum type="alphaLcParenR"/>
            </a:pPr>
            <a:r>
              <a:rPr lang="no">
                <a:solidFill>
                  <a:srgbClr val="000000"/>
                </a:solidFill>
              </a:rPr>
              <a:t>Transkriber raskt etterpå</a:t>
            </a:r>
            <a:endParaRPr>
              <a:solidFill>
                <a:srgbClr val="000000"/>
              </a:solidFill>
            </a:endParaRPr>
          </a:p>
          <a:p>
            <a:pPr indent="-317500" lvl="1" marL="914400" rtl="0" algn="l">
              <a:spcBef>
                <a:spcPts val="0"/>
              </a:spcBef>
              <a:spcAft>
                <a:spcPts val="0"/>
              </a:spcAft>
              <a:buClr>
                <a:srgbClr val="000000"/>
              </a:buClr>
              <a:buSzPts val="1400"/>
              <a:buFont typeface="Source Code Pro"/>
              <a:buAutoNum type="alphaLcParenR"/>
            </a:pPr>
            <a:r>
              <a:rPr lang="no">
                <a:solidFill>
                  <a:srgbClr val="000000"/>
                </a:solidFill>
              </a:rPr>
              <a:t>Bruk et enkelt språk, unngå forsker-jargong</a:t>
            </a:r>
            <a:endParaRPr>
              <a:solidFill>
                <a:srgbClr val="00000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4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Intervju - diskusjon</a:t>
            </a:r>
            <a:endParaRPr/>
          </a:p>
        </p:txBody>
      </p:sp>
      <p:sp>
        <p:nvSpPr>
          <p:cNvPr id="286" name="Google Shape;286;p46"/>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no"/>
              <a:t>Hvilke fordeler og ulemper finnes ved bruk av intervju som metode?</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47"/>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Intervju - fordeler og ulemper</a:t>
            </a:r>
            <a:endParaRPr/>
          </a:p>
        </p:txBody>
      </p:sp>
      <p:sp>
        <p:nvSpPr>
          <p:cNvPr id="292" name="Google Shape;292;p47"/>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Fordeler:</a:t>
            </a:r>
            <a:endParaRPr/>
          </a:p>
          <a:p>
            <a:pPr indent="-317500" lvl="0" marL="457200" rtl="0" algn="l">
              <a:spcBef>
                <a:spcPts val="1200"/>
              </a:spcBef>
              <a:spcAft>
                <a:spcPts val="0"/>
              </a:spcAft>
              <a:buClr>
                <a:srgbClr val="424242"/>
              </a:buClr>
              <a:buSzPts val="1400"/>
              <a:buChar char="●"/>
            </a:pPr>
            <a:r>
              <a:rPr lang="no">
                <a:solidFill>
                  <a:srgbClr val="424242"/>
                </a:solidFill>
              </a:rPr>
              <a:t>Lar oss gå i </a:t>
            </a:r>
            <a:r>
              <a:rPr b="1" lang="no">
                <a:solidFill>
                  <a:srgbClr val="424242"/>
                </a:solidFill>
              </a:rPr>
              <a:t>dybden</a:t>
            </a:r>
            <a:r>
              <a:rPr lang="no">
                <a:solidFill>
                  <a:srgbClr val="424242"/>
                </a:solidFill>
              </a:rPr>
              <a:t>, lar oss samle data som vi vanskelig kan få tak i gjennom andre metoder</a:t>
            </a:r>
            <a:endParaRPr>
              <a:solidFill>
                <a:srgbClr val="424242"/>
              </a:solidFill>
            </a:endParaRPr>
          </a:p>
          <a:p>
            <a:pPr indent="-317500" lvl="0" marL="457200" rtl="0" algn="l">
              <a:spcBef>
                <a:spcPts val="0"/>
              </a:spcBef>
              <a:spcAft>
                <a:spcPts val="0"/>
              </a:spcAft>
              <a:buClr>
                <a:srgbClr val="424242"/>
              </a:buClr>
              <a:buSzPts val="1400"/>
              <a:buChar char="●"/>
            </a:pPr>
            <a:r>
              <a:rPr b="1" lang="no">
                <a:solidFill>
                  <a:srgbClr val="424242"/>
                </a:solidFill>
              </a:rPr>
              <a:t>Fleksibilitet, utforskende</a:t>
            </a:r>
            <a:endParaRPr>
              <a:solidFill>
                <a:srgbClr val="424242"/>
              </a:solidFill>
            </a:endParaRPr>
          </a:p>
          <a:p>
            <a:pPr indent="-317500" lvl="0" marL="457200" rtl="0" algn="l">
              <a:spcBef>
                <a:spcPts val="0"/>
              </a:spcBef>
              <a:spcAft>
                <a:spcPts val="0"/>
              </a:spcAft>
              <a:buClr>
                <a:srgbClr val="424242"/>
              </a:buClr>
              <a:buSzPts val="1400"/>
              <a:buChar char="●"/>
            </a:pPr>
            <a:r>
              <a:rPr lang="no">
                <a:solidFill>
                  <a:srgbClr val="424242"/>
                </a:solidFill>
              </a:rPr>
              <a:t>Mulighet for </a:t>
            </a:r>
            <a:r>
              <a:rPr b="1" lang="no">
                <a:solidFill>
                  <a:srgbClr val="424242"/>
                </a:solidFill>
              </a:rPr>
              <a:t>oppfølgingsspørsmål</a:t>
            </a:r>
            <a:r>
              <a:rPr lang="no">
                <a:solidFill>
                  <a:srgbClr val="424242"/>
                </a:solidFill>
              </a:rPr>
              <a:t> </a:t>
            </a:r>
            <a:endParaRPr>
              <a:solidFill>
                <a:srgbClr val="424242"/>
              </a:solidFill>
            </a:endParaRPr>
          </a:p>
          <a:p>
            <a:pPr indent="-317500" lvl="0" marL="457200" rtl="0" algn="l">
              <a:spcBef>
                <a:spcPts val="0"/>
              </a:spcBef>
              <a:spcAft>
                <a:spcPts val="0"/>
              </a:spcAft>
              <a:buClr>
                <a:srgbClr val="424242"/>
              </a:buClr>
              <a:buSzPts val="1400"/>
              <a:buChar char="●"/>
            </a:pPr>
            <a:r>
              <a:rPr lang="no">
                <a:solidFill>
                  <a:srgbClr val="424242"/>
                </a:solidFill>
              </a:rPr>
              <a:t>Lett å kombinere med andre metoder → </a:t>
            </a:r>
            <a:r>
              <a:rPr b="1" lang="no">
                <a:solidFill>
                  <a:srgbClr val="424242"/>
                </a:solidFill>
              </a:rPr>
              <a:t>triangulering</a:t>
            </a:r>
            <a:endParaRPr>
              <a:solidFill>
                <a:srgbClr val="424242"/>
              </a:solidFill>
            </a:endParaRPr>
          </a:p>
        </p:txBody>
      </p:sp>
      <p:sp>
        <p:nvSpPr>
          <p:cNvPr id="293" name="Google Shape;293;p47"/>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no"/>
              <a:t>Ulemper:</a:t>
            </a:r>
            <a:endParaRPr/>
          </a:p>
          <a:p>
            <a:pPr indent="-317500" lvl="0" marL="457200" rtl="0" algn="l">
              <a:spcBef>
                <a:spcPts val="1200"/>
              </a:spcBef>
              <a:spcAft>
                <a:spcPts val="0"/>
              </a:spcAft>
              <a:buClr>
                <a:srgbClr val="424242"/>
              </a:buClr>
              <a:buSzPts val="1400"/>
              <a:buFont typeface="Source Sans Pro"/>
              <a:buChar char="●"/>
            </a:pPr>
            <a:r>
              <a:rPr lang="no">
                <a:solidFill>
                  <a:srgbClr val="424242"/>
                </a:solidFill>
              </a:rPr>
              <a:t>Krevende å håndtere </a:t>
            </a:r>
            <a:r>
              <a:rPr b="1" lang="no">
                <a:solidFill>
                  <a:srgbClr val="424242"/>
                </a:solidFill>
              </a:rPr>
              <a:t>lange og/eller irrelevante diskusjoner</a:t>
            </a:r>
            <a:r>
              <a:rPr lang="no">
                <a:solidFill>
                  <a:srgbClr val="424242"/>
                </a:solidFill>
              </a:rPr>
              <a:t> som oppstår, krever øving å lære seg å styre samtalen </a:t>
            </a:r>
            <a:endParaRPr>
              <a:solidFill>
                <a:srgbClr val="424242"/>
              </a:solidFill>
            </a:endParaRPr>
          </a:p>
          <a:p>
            <a:pPr indent="-317500" lvl="0" marL="457200" rtl="0" algn="l">
              <a:spcBef>
                <a:spcPts val="0"/>
              </a:spcBef>
              <a:spcAft>
                <a:spcPts val="0"/>
              </a:spcAft>
              <a:buClr>
                <a:srgbClr val="424242"/>
              </a:buClr>
              <a:buSzPts val="1400"/>
              <a:buFont typeface="Source Sans Pro"/>
              <a:buChar char="●"/>
            </a:pPr>
            <a:r>
              <a:rPr b="1" lang="no">
                <a:solidFill>
                  <a:srgbClr val="424242"/>
                </a:solidFill>
              </a:rPr>
              <a:t>Tid- og ressurskrevende</a:t>
            </a:r>
            <a:r>
              <a:rPr lang="no">
                <a:solidFill>
                  <a:srgbClr val="424242"/>
                </a:solidFill>
              </a:rPr>
              <a:t> gjennomføring og analyse, sammenlignet med f.eks. surveys</a:t>
            </a:r>
            <a:endParaRPr>
              <a:solidFill>
                <a:srgbClr val="424242"/>
              </a:solidFill>
            </a:endParaRPr>
          </a:p>
          <a:p>
            <a:pPr indent="-304800" lvl="1" marL="914400" rtl="0" algn="l">
              <a:spcBef>
                <a:spcPts val="0"/>
              </a:spcBef>
              <a:spcAft>
                <a:spcPts val="0"/>
              </a:spcAft>
              <a:buClr>
                <a:srgbClr val="424242"/>
              </a:buClr>
              <a:buSzPts val="1200"/>
              <a:buFont typeface="Source Sans Pro"/>
              <a:buChar char="○"/>
            </a:pPr>
            <a:r>
              <a:rPr lang="no">
                <a:solidFill>
                  <a:srgbClr val="424242"/>
                </a:solidFill>
              </a:rPr>
              <a:t>Derfor </a:t>
            </a:r>
            <a:r>
              <a:rPr b="1" lang="no">
                <a:solidFill>
                  <a:srgbClr val="424242"/>
                </a:solidFill>
              </a:rPr>
              <a:t>vanskelig å inkludere mange deltagere</a:t>
            </a:r>
            <a:endParaRPr b="1">
              <a:solidFill>
                <a:srgbClr val="424242"/>
              </a:solidFill>
            </a:endParaRPr>
          </a:p>
          <a:p>
            <a:pPr indent="-317500" lvl="0" marL="457200" rtl="0" algn="l">
              <a:spcBef>
                <a:spcPts val="0"/>
              </a:spcBef>
              <a:spcAft>
                <a:spcPts val="0"/>
              </a:spcAft>
              <a:buClr>
                <a:srgbClr val="424242"/>
              </a:buClr>
              <a:buSzPts val="1400"/>
              <a:buChar char="●"/>
            </a:pPr>
            <a:r>
              <a:rPr b="1" lang="no">
                <a:solidFill>
                  <a:srgbClr val="424242"/>
                </a:solidFill>
              </a:rPr>
              <a:t>Recall bias</a:t>
            </a:r>
            <a:endParaRPr>
              <a:solidFill>
                <a:srgbClr val="424242"/>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48"/>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Fokusgruppe</a:t>
            </a:r>
            <a:endParaRPr/>
          </a:p>
        </p:txBody>
      </p:sp>
      <p:sp>
        <p:nvSpPr>
          <p:cNvPr id="299" name="Google Shape;299;p48"/>
          <p:cNvSpPr txBox="1"/>
          <p:nvPr>
            <p:ph idx="1" type="body"/>
          </p:nvPr>
        </p:nvSpPr>
        <p:spPr>
          <a:xfrm>
            <a:off x="311700" y="1468825"/>
            <a:ext cx="5187900" cy="3099900"/>
          </a:xfrm>
          <a:prstGeom prst="rect">
            <a:avLst/>
          </a:prstGeom>
        </p:spPr>
        <p:txBody>
          <a:bodyPr anchorCtr="0" anchor="t" bIns="91425" lIns="91425" spcFirstLastPara="1" rIns="91425" wrap="square" tIns="91425">
            <a:normAutofit fontScale="85000" lnSpcReduction="20000"/>
          </a:bodyPr>
          <a:lstStyle/>
          <a:p>
            <a:pPr indent="-325755" lvl="0" marL="457200" rtl="0" algn="l">
              <a:spcBef>
                <a:spcPts val="0"/>
              </a:spcBef>
              <a:spcAft>
                <a:spcPts val="0"/>
              </a:spcAft>
              <a:buClr>
                <a:srgbClr val="424242"/>
              </a:buClr>
              <a:buSzPct val="100000"/>
              <a:buChar char="●"/>
            </a:pPr>
            <a:r>
              <a:rPr lang="no">
                <a:solidFill>
                  <a:srgbClr val="424242"/>
                </a:solidFill>
              </a:rPr>
              <a:t>Et slags gruppeintervju, men med mindre spørsmål, og mer fokus på å få i gang diskusjon</a:t>
            </a:r>
            <a:endParaRPr>
              <a:solidFill>
                <a:srgbClr val="424242"/>
              </a:solidFill>
            </a:endParaRPr>
          </a:p>
          <a:p>
            <a:pPr indent="-325755" lvl="0" marL="457200" rtl="0" algn="l">
              <a:spcBef>
                <a:spcPts val="0"/>
              </a:spcBef>
              <a:spcAft>
                <a:spcPts val="0"/>
              </a:spcAft>
              <a:buClr>
                <a:srgbClr val="424242"/>
              </a:buClr>
              <a:buSzPct val="100000"/>
              <a:buChar char="●"/>
            </a:pPr>
            <a:r>
              <a:rPr lang="no">
                <a:solidFill>
                  <a:srgbClr val="424242"/>
                </a:solidFill>
              </a:rPr>
              <a:t>En fasilitator stiller spørsmål → deltakerne diskuterer</a:t>
            </a:r>
            <a:endParaRPr>
              <a:solidFill>
                <a:srgbClr val="424242"/>
              </a:solidFill>
            </a:endParaRPr>
          </a:p>
          <a:p>
            <a:pPr indent="-325755" lvl="0" marL="457200" rtl="0" algn="l">
              <a:spcBef>
                <a:spcPts val="0"/>
              </a:spcBef>
              <a:spcAft>
                <a:spcPts val="0"/>
              </a:spcAft>
              <a:buClr>
                <a:srgbClr val="424242"/>
              </a:buClr>
              <a:buSzPct val="100000"/>
              <a:buChar char="●"/>
            </a:pPr>
            <a:r>
              <a:rPr lang="no">
                <a:solidFill>
                  <a:srgbClr val="424242"/>
                </a:solidFill>
              </a:rPr>
              <a:t>Lurt å kjøre flere runder med forskjellige grupper for å sørge for representativitet</a:t>
            </a:r>
            <a:endParaRPr>
              <a:solidFill>
                <a:srgbClr val="424242"/>
              </a:solidFill>
            </a:endParaRPr>
          </a:p>
          <a:p>
            <a:pPr indent="-325755" lvl="0" marL="457200" rtl="0" algn="l">
              <a:spcBef>
                <a:spcPts val="0"/>
              </a:spcBef>
              <a:spcAft>
                <a:spcPts val="0"/>
              </a:spcAft>
              <a:buClr>
                <a:srgbClr val="424242"/>
              </a:buClr>
              <a:buSzPct val="100000"/>
              <a:buChar char="●"/>
            </a:pPr>
            <a:r>
              <a:rPr lang="no">
                <a:solidFill>
                  <a:srgbClr val="424242"/>
                </a:solidFill>
              </a:rPr>
              <a:t>Homogenitet eller heterogenitet i gruppa → kommer an på hva vi ønsker å finne ut av</a:t>
            </a:r>
            <a:endParaRPr>
              <a:solidFill>
                <a:srgbClr val="424242"/>
              </a:solidFill>
            </a:endParaRPr>
          </a:p>
          <a:p>
            <a:pPr indent="-325755" lvl="0" marL="457200" rtl="0" algn="l">
              <a:spcBef>
                <a:spcPts val="0"/>
              </a:spcBef>
              <a:spcAft>
                <a:spcPts val="0"/>
              </a:spcAft>
              <a:buClr>
                <a:srgbClr val="424242"/>
              </a:buClr>
              <a:buSzPct val="100000"/>
              <a:buChar char="●"/>
            </a:pPr>
            <a:r>
              <a:rPr lang="no">
                <a:solidFill>
                  <a:srgbClr val="424242"/>
                </a:solidFill>
              </a:rPr>
              <a:t>Ofte semi-strukturert eller ustrukturert</a:t>
            </a:r>
            <a:endParaRPr>
              <a:solidFill>
                <a:srgbClr val="424242"/>
              </a:solidFill>
            </a:endParaRPr>
          </a:p>
        </p:txBody>
      </p:sp>
      <p:pic>
        <p:nvPicPr>
          <p:cNvPr id="300" name="Google Shape;300;p48"/>
          <p:cNvPicPr preferRelativeResize="0"/>
          <p:nvPr/>
        </p:nvPicPr>
        <p:blipFill>
          <a:blip r:embed="rId3">
            <a:alphaModFix/>
          </a:blip>
          <a:stretch>
            <a:fillRect/>
          </a:stretch>
        </p:blipFill>
        <p:spPr>
          <a:xfrm>
            <a:off x="5591225" y="1773594"/>
            <a:ext cx="3241074" cy="24903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49"/>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Fokusgruppe - diskusjon</a:t>
            </a:r>
            <a:endParaRPr/>
          </a:p>
        </p:txBody>
      </p:sp>
      <p:sp>
        <p:nvSpPr>
          <p:cNvPr id="306" name="Google Shape;306;p49"/>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no">
                <a:solidFill>
                  <a:srgbClr val="424242"/>
                </a:solidFill>
              </a:rPr>
              <a:t>Diskuter fordeler og ulemper med fokusgruppe som metode, sammenlignet med individuelle intervjuer.</a:t>
            </a:r>
            <a:endParaRPr>
              <a:solidFill>
                <a:srgbClr val="424242"/>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50"/>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no"/>
              <a:t>Fokusgruppe - fordeler og ulemper</a:t>
            </a:r>
            <a:endParaRPr/>
          </a:p>
        </p:txBody>
      </p:sp>
      <p:sp>
        <p:nvSpPr>
          <p:cNvPr id="312" name="Google Shape;312;p50"/>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Clr>
                <a:srgbClr val="424242"/>
              </a:buClr>
              <a:buSzPts val="1400"/>
              <a:buChar char="●"/>
            </a:pPr>
            <a:r>
              <a:rPr b="1" lang="no">
                <a:solidFill>
                  <a:srgbClr val="424242"/>
                </a:solidFill>
              </a:rPr>
              <a:t>Interaksjon</a:t>
            </a:r>
            <a:r>
              <a:rPr lang="no">
                <a:solidFill>
                  <a:srgbClr val="424242"/>
                </a:solidFill>
              </a:rPr>
              <a:t> mellom deltagerne → mindre pinlig stillhet</a:t>
            </a:r>
            <a:endParaRPr>
              <a:solidFill>
                <a:srgbClr val="424242"/>
              </a:solidFill>
            </a:endParaRPr>
          </a:p>
          <a:p>
            <a:pPr indent="-317500" lvl="0" marL="457200" rtl="0" algn="l">
              <a:spcBef>
                <a:spcPts val="0"/>
              </a:spcBef>
              <a:spcAft>
                <a:spcPts val="0"/>
              </a:spcAft>
              <a:buClr>
                <a:srgbClr val="424242"/>
              </a:buClr>
              <a:buSzPts val="1400"/>
              <a:buChar char="●"/>
            </a:pPr>
            <a:r>
              <a:rPr lang="no">
                <a:solidFill>
                  <a:srgbClr val="424242"/>
                </a:solidFill>
              </a:rPr>
              <a:t>Nye perspektiver kan oppstå gjennom </a:t>
            </a:r>
            <a:r>
              <a:rPr b="1" lang="no">
                <a:solidFill>
                  <a:srgbClr val="424242"/>
                </a:solidFill>
              </a:rPr>
              <a:t>diskusjon</a:t>
            </a:r>
            <a:endParaRPr b="1">
              <a:solidFill>
                <a:srgbClr val="424242"/>
              </a:solidFill>
            </a:endParaRPr>
          </a:p>
          <a:p>
            <a:pPr indent="-317500" lvl="0" marL="457200" rtl="0" algn="l">
              <a:spcBef>
                <a:spcPts val="0"/>
              </a:spcBef>
              <a:spcAft>
                <a:spcPts val="0"/>
              </a:spcAft>
              <a:buClr>
                <a:srgbClr val="424242"/>
              </a:buClr>
              <a:buSzPts val="1400"/>
              <a:buChar char="●"/>
            </a:pPr>
            <a:r>
              <a:rPr lang="no">
                <a:solidFill>
                  <a:srgbClr val="424242"/>
                </a:solidFill>
              </a:rPr>
              <a:t>Muligheter for å observere “</a:t>
            </a:r>
            <a:r>
              <a:rPr b="1" lang="no">
                <a:solidFill>
                  <a:srgbClr val="424242"/>
                </a:solidFill>
              </a:rPr>
              <a:t>group think</a:t>
            </a:r>
            <a:r>
              <a:rPr lang="no">
                <a:solidFill>
                  <a:srgbClr val="424242"/>
                </a:solidFill>
              </a:rPr>
              <a:t>”</a:t>
            </a:r>
            <a:endParaRPr>
              <a:solidFill>
                <a:srgbClr val="424242"/>
              </a:solidFill>
            </a:endParaRPr>
          </a:p>
        </p:txBody>
      </p:sp>
      <p:sp>
        <p:nvSpPr>
          <p:cNvPr id="313" name="Google Shape;313;p50"/>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Clr>
                <a:srgbClr val="424242"/>
              </a:buClr>
              <a:buSzPts val="1400"/>
              <a:buFont typeface="Source Sans Pro"/>
              <a:buChar char="●"/>
            </a:pPr>
            <a:r>
              <a:rPr lang="no">
                <a:solidFill>
                  <a:srgbClr val="424242"/>
                </a:solidFill>
              </a:rPr>
              <a:t>Kan være vanskelig å ta opp </a:t>
            </a:r>
            <a:r>
              <a:rPr b="1" lang="no">
                <a:solidFill>
                  <a:srgbClr val="424242"/>
                </a:solidFill>
              </a:rPr>
              <a:t>sensitive temaer</a:t>
            </a:r>
            <a:endParaRPr b="1">
              <a:solidFill>
                <a:srgbClr val="424242"/>
              </a:solidFill>
            </a:endParaRPr>
          </a:p>
          <a:p>
            <a:pPr indent="-317500" lvl="0" marL="457200" rtl="0" algn="l">
              <a:spcBef>
                <a:spcPts val="0"/>
              </a:spcBef>
              <a:spcAft>
                <a:spcPts val="0"/>
              </a:spcAft>
              <a:buClr>
                <a:srgbClr val="424242"/>
              </a:buClr>
              <a:buSzPts val="1400"/>
              <a:buFont typeface="Source Sans Pro"/>
              <a:buChar char="●"/>
            </a:pPr>
            <a:r>
              <a:rPr lang="no">
                <a:solidFill>
                  <a:srgbClr val="424242"/>
                </a:solidFill>
              </a:rPr>
              <a:t>Fare for at én eller noen få deltagere tar over samtalen, </a:t>
            </a:r>
            <a:r>
              <a:rPr b="1" lang="no">
                <a:solidFill>
                  <a:srgbClr val="424242"/>
                </a:solidFill>
              </a:rPr>
              <a:t>overkjører de andre</a:t>
            </a:r>
            <a:r>
              <a:rPr lang="no">
                <a:solidFill>
                  <a:srgbClr val="424242"/>
                </a:solidFill>
              </a:rPr>
              <a:t> </a:t>
            </a:r>
            <a:endParaRPr>
              <a:solidFill>
                <a:srgbClr val="424242"/>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51"/>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no"/>
              <a:t>Takk for i dag!</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0838F"/>
      </a:accent5>
      <a:accent6>
        <a:srgbClr val="F8E71C"/>
      </a:accent6>
      <a:hlink>
        <a:srgbClr val="00838F"/>
      </a:hlink>
      <a:folHlink>
        <a:srgbClr val="0083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