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Source Code Pro"/>
      <p:regular r:id="rId39"/>
      <p:bold r:id="rId40"/>
      <p:italic r:id="rId41"/>
      <p:boldItalic r:id="rId42"/>
    </p:embeddedFont>
    <p:embeddedFont>
      <p:font typeface="Montserrat Light"/>
      <p:regular r:id="rId43"/>
      <p:bold r:id="rId44"/>
      <p:italic r:id="rId45"/>
      <p:boldItalic r:id="rId46"/>
    </p:embeddedFont>
    <p:embeddedFont>
      <p:font typeface="Helvetica Neue"/>
      <p:regular r:id="rId47"/>
      <p:bold r:id="rId48"/>
      <p:italic r:id="rId49"/>
      <p:boldItalic r:id="rId50"/>
    </p:embeddedFont>
    <p:embeddedFont>
      <p:font typeface="Oswald"/>
      <p:regular r:id="rId51"/>
      <p:bold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-bold.fntdata"/><Relationship Id="rId42" Type="http://schemas.openxmlformats.org/officeDocument/2006/relationships/font" Target="fonts/SourceCodePro-boldItalic.fntdata"/><Relationship Id="rId41" Type="http://schemas.openxmlformats.org/officeDocument/2006/relationships/font" Target="fonts/SourceCodePro-italic.fntdata"/><Relationship Id="rId44" Type="http://schemas.openxmlformats.org/officeDocument/2006/relationships/font" Target="fonts/MontserratLight-bold.fntdata"/><Relationship Id="rId43" Type="http://schemas.openxmlformats.org/officeDocument/2006/relationships/font" Target="fonts/MontserratLight-regular.fntdata"/><Relationship Id="rId46" Type="http://schemas.openxmlformats.org/officeDocument/2006/relationships/font" Target="fonts/MontserratLight-boldItalic.fntdata"/><Relationship Id="rId45" Type="http://schemas.openxmlformats.org/officeDocument/2006/relationships/font" Target="fonts/Montserrat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HelveticaNeue-bold.fntdata"/><Relationship Id="rId47" Type="http://schemas.openxmlformats.org/officeDocument/2006/relationships/font" Target="fonts/HelveticaNeue-regular.fntdata"/><Relationship Id="rId49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font" Target="fonts/SourceCodePro-regular.fntdata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swald-regular.fntdata"/><Relationship Id="rId50" Type="http://schemas.openxmlformats.org/officeDocument/2006/relationships/font" Target="fonts/HelveticaNeue-boldItalic.fntdata"/><Relationship Id="rId52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b411cce5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b411cce5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7b411cce5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7b411cce5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b411cce5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b411cce5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7b411cce5d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7b411cce5d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7b411cce5d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7b411cce5d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relevant i sammenheng med design av brukergrensesnitt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dette er egenskaper man som designer gjerne ønsker å oppfylle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7b411cce5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7b411cce5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utility - begge har en nytteverdi for ønsket formål, som er å komme seg fra A til 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usability - bilen har bedre usability, da den er mer effektiv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likeability - mopeden har bedre likeability, da brukeren liker den bedre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7b411cce5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7b411cce5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b411cce5d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7b411cce5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7b411cce5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7b411cce5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7b411cce5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7b411cce5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Char char="●"/>
            </a:pPr>
            <a:r>
              <a:rPr lang="no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ex. apple, 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Char char="●"/>
            </a:pPr>
            <a:r>
              <a:rPr lang="no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sos i bil, 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Char char="●"/>
            </a:pPr>
            <a:r>
              <a:rPr lang="no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noe ser fint ut men funker shit, behov for consistency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7b411cce5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7b411cce5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7b411cce5d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7b411cce5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b411cce5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7b411cce5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b411cce5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7b411cce5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7b411cce5d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7b411cce5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7b411cce5d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7b411cce5d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7b411cce5d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7b411cce5d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7b411cce5d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7b411cce5d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7b411cce5d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7b411cce5d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7b411cce5d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7b411cce5d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7b411cce5d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7b411cce5d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7b411cce5d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7b411cce5d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7b411cce5d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7b411cce5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7b411cce5d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7b411cce5d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gir en god indikasjon på hvordan man bør designe i forhold til plassering, posisjonering og størrelser på elementer, hva fungerer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7b411cce5d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7b411cce5d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7b411cce5d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7b411cce5d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7b411cce5d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7b411cce5d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7b411cce5d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7b411cce5d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design av menyer, vurdering av hvordan man skal presentere valgmuligheter for brukere 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7b411cce5d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7b411cce5d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high level categories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7b411cce5d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7b411cce5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high level categories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7b411cce5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7b411cce5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 husker selvsagt mer enn 7 +/- 2 ting, men hvis vi deler kunnskapene våre inn i biter, vil bitene gjerne følge denne regelen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7b411cce5d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7b411cce5d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05.09.23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710125"/>
            <a:ext cx="82824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no" sz="1240"/>
              <a:t>Gruppe 1 med Marte Nilsen Holdø</a:t>
            </a:r>
            <a:endParaRPr sz="124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no" sz="1240"/>
              <a:t>Design, interaksjon og noen modeller</a:t>
            </a:r>
            <a:endParaRPr sz="124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Liten oppklaring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Dere skal ha noe kvantitativ metode i dette emnet, men det er trappet veldig ned fra tidligere semestre:)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265500" y="16771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 det noe dere lurer på?</a:t>
            </a:r>
            <a:endParaRPr/>
          </a:p>
        </p:txBody>
      </p:sp>
      <p:sp>
        <p:nvSpPr>
          <p:cNvPr id="75" name="Google Shape;75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fra forelesning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fra obligen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fra pensum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generelt i faget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Dagens program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Fra Jasmin sin forelesning 29.08. → Design and interaction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Utility, usability &amp; likeability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Maslow’s behovspyramide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Task-artifact cycle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Affordance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Fra Trenton sin forelesning i dag → Fundamentals: Models in HCI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Fitts’s law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Hick’s law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The magic number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216250" y="1745250"/>
            <a:ext cx="4045200" cy="16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Design og interaksjon</a:t>
            </a:r>
            <a:endParaRPr/>
          </a:p>
        </p:txBody>
      </p:sp>
      <p:sp>
        <p:nvSpPr>
          <p:cNvPr id="87" name="Google Shape;87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utility, usability and likeability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Maslow’s behovspyramide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affordance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Utility, usability &amp; likeability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468825"/>
            <a:ext cx="8520600" cy="3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Utility (hvor nyttig)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Kan løsningen brukes for å nå ønsket mål?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Usability (hvor brukbart)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Blir målet nådd på en effektiv og god måte ved bruk av løsningen?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Likeability (hvor “likbart”)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Liker brukeren løsningen? Dette kan ha veldig subjektiv bakgrunn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Utility, usability &amp; likeability - eksempel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468825"/>
            <a:ext cx="6484800" cy="3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o"/>
              <a:t>Anne ønsker å komme seg fra Oslo til Drammen, og vurderer om det er best å bruke moped eller bil. </a:t>
            </a:r>
            <a:endParaRPr i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Utility:</a:t>
            </a:r>
            <a:r>
              <a:rPr i="1" lang="no"/>
              <a:t> Både en moped og en bil kan brukes for å komme seg fra A til B.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Usability:</a:t>
            </a:r>
            <a:r>
              <a:rPr i="1" lang="no"/>
              <a:t> Mopeden kan ikke kjøre like raskt som bilen, så bilen har bedre usability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Likeability:</a:t>
            </a:r>
            <a:r>
              <a:rPr i="1" lang="no"/>
              <a:t> Anne syns mopeden er finere enn bilen, noe som er viktig for henne, så hun liker den best. </a:t>
            </a:r>
            <a:endParaRPr i="1"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8000" y="2450450"/>
            <a:ext cx="2042700" cy="1823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0825" y="928175"/>
            <a:ext cx="983100" cy="98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Kan dere komme med eksempler på løsninger med god utility men dårlig usability? Eller omvendt?</a:t>
            </a:r>
            <a:endParaRPr>
              <a:solidFill>
                <a:schemeClr val="lt1"/>
              </a:solidFill>
            </a:endParaRPr>
          </a:p>
          <a:p>
            <a:pPr indent="-342900" lvl="0" marL="68580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no">
                <a:solidFill>
                  <a:schemeClr val="lt1"/>
                </a:solidFill>
              </a:rPr>
              <a:t>aaaaaaaaaaaaaaaaa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Kan dere komme på eksempler på løsninger med god likeability men dårlig usability? Eller omvendt?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Kan dere komme med eksempler på løsninger med god utility men dårlig usability? Eller omvendt?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Eks: en moped kan kjøre fra A til B, men er lite effektivt.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Kan dere komme på eksempler på løsninger med god likeability men dårlig usability? Eller omvendt?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</a:t>
            </a:r>
            <a:endParaRPr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468825"/>
            <a:ext cx="8520600" cy="334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Kan dere komme med eksempler på løsninger med god utility men dårlig usability? Eller omvendt?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Eks: e</a:t>
            </a:r>
            <a:r>
              <a:rPr lang="no"/>
              <a:t>n moped kan kjøre fra A til B, men er lite effektivt.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Kan dere komme på eksempler på løsninger med god likeability men dårlig usability? Eller omvendt?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Eks: noen liker Apple-produkter uansett om det følger med begrensninger, som Macbook Air med kun usb-c innganger.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Diskusjon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forskjellen på likeability og </a:t>
            </a:r>
            <a:r>
              <a:rPr lang="no"/>
              <a:t>brukeropplevelse</a:t>
            </a:r>
            <a:r>
              <a:rPr lang="no"/>
              <a:t>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Finnes det eksempler på løsninger som har dårlig likeability og en god brukeropplevelse? Eller omvendt?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Usability-metrikker ifølge Jakob Nielsen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Learnability </a:t>
            </a:r>
            <a:r>
              <a:rPr lang="no"/>
              <a:t>(lærbarhet)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hvor lett lærer brukeren å bruke løsningen ved førstegangs bruk?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Efficiency </a:t>
            </a:r>
            <a:r>
              <a:rPr lang="no"/>
              <a:t>(effektivitet)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hvor raskt går det å gjennomføre oppgaver i løsningen?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Memorability </a:t>
            </a:r>
            <a:r>
              <a:rPr lang="no"/>
              <a:t>(memorerbarhet)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hvor godt husker brukeren løsningen etter et lengre avbrekk?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Errors </a:t>
            </a:r>
            <a:r>
              <a:rPr lang="no"/>
              <a:t>(feil)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hvor mange og hvor alvorlige feil gjør brukeren? Hvor enkelt kan brukeren komme seg etter feilstegene?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no"/>
              <a:t>Satisfaction </a:t>
            </a:r>
            <a:r>
              <a:rPr lang="no"/>
              <a:t>(tilfredshet)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hvor behagelig/tilfredsstillende er det å bruke løsningen?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Maslow’s behovspyramide</a:t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468825"/>
            <a:ext cx="3693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700"/>
              <a:t>Hvordan kan denne kobles opp mot HCI?</a:t>
            </a:r>
            <a:endParaRPr sz="1700"/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3">
            <a:alphaModFix/>
          </a:blip>
          <a:srcRect b="4819" l="0" r="0" t="7066"/>
          <a:stretch/>
        </p:blipFill>
        <p:spPr>
          <a:xfrm>
            <a:off x="4307600" y="1106000"/>
            <a:ext cx="4684001" cy="341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Maslow’s behovspyramide</a:t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468825"/>
            <a:ext cx="3767700" cy="35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/>
              <a:t>Hvordan kan denne kobles opp mot HCI?</a:t>
            </a:r>
            <a:endParaRPr sz="1700"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no" sz="1700"/>
              <a:t>Å ha en forståelse for menneskelige behov er viktig når vi som designere skal etablere brukerbehov, og skaffe oss en dypere forståelse av målgruppen vår.</a:t>
            </a:r>
            <a:endParaRPr sz="1700"/>
          </a:p>
        </p:txBody>
      </p:sp>
      <p:pic>
        <p:nvPicPr>
          <p:cNvPr id="145" name="Google Shape;145;p26"/>
          <p:cNvPicPr preferRelativeResize="0"/>
          <p:nvPr/>
        </p:nvPicPr>
        <p:blipFill rotWithShape="1">
          <a:blip r:embed="rId3">
            <a:alphaModFix/>
          </a:blip>
          <a:srcRect b="4819" l="0" r="0" t="7066"/>
          <a:stretch/>
        </p:blipFill>
        <p:spPr>
          <a:xfrm>
            <a:off x="4307600" y="1106000"/>
            <a:ext cx="4684001" cy="341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Task-artifact cycle</a:t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Utviklet av John Carroll i 1990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Teknologier er utviklet for å møte menneskelige behov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Menneskers behov, oppgaver og preferanser forandres over tid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Samfunnets forventninger forandres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Teknologiske muligheter forandres, utvikles og utvides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Task-artifact cycle</a:t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729083" y="2858350"/>
            <a:ext cx="2167200" cy="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/>
              <a:t>tasks</a:t>
            </a:r>
            <a:endParaRPr sz="1400"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6947408" y="2858350"/>
            <a:ext cx="2167200" cy="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/>
              <a:t>artifacts</a:t>
            </a:r>
            <a:endParaRPr sz="1400"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3336000" y="1440650"/>
            <a:ext cx="2167200" cy="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/>
              <a:t>requirements</a:t>
            </a:r>
            <a:endParaRPr sz="1400"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336000" y="4243100"/>
            <a:ext cx="2167200" cy="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/>
              <a:t>possibilities</a:t>
            </a:r>
            <a:endParaRPr sz="1400"/>
          </a:p>
        </p:txBody>
      </p:sp>
      <p:sp>
        <p:nvSpPr>
          <p:cNvPr id="161" name="Google Shape;161;p28"/>
          <p:cNvSpPr/>
          <p:nvPr/>
        </p:nvSpPr>
        <p:spPr>
          <a:xfrm>
            <a:off x="989625" y="1940700"/>
            <a:ext cx="6640500" cy="7497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162" name="Google Shape;162;p28"/>
          <p:cNvSpPr/>
          <p:nvPr/>
        </p:nvSpPr>
        <p:spPr>
          <a:xfrm rot="10800000">
            <a:off x="913425" y="3337125"/>
            <a:ext cx="6640500" cy="7497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336000" y="2114150"/>
            <a:ext cx="2167200" cy="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design ideas</a:t>
            </a:r>
            <a:endParaRPr/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3267750" y="3455650"/>
            <a:ext cx="2303700" cy="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adoption and use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Task-artifact cycle - oppgave</a:t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Kan dere komme på eksempler på objekter eller løsninger som har gjennomgått en slik syklus?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Task-artifact cycle - oppgave</a:t>
            </a:r>
            <a:endParaRPr/>
          </a:p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311700" y="1468825"/>
            <a:ext cx="8520600" cy="11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Kan dere komme på eksempler på objekter eller løsninger som har gjennomgått en slik syklus?</a:t>
            </a:r>
            <a:endParaRPr/>
          </a:p>
        </p:txBody>
      </p:sp>
      <p:pic>
        <p:nvPicPr>
          <p:cNvPr id="177" name="Google Shape;1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501" y="2421639"/>
            <a:ext cx="1270353" cy="1270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1531" y="2453696"/>
            <a:ext cx="1817848" cy="12062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30"/>
          <p:cNvCxnSpPr>
            <a:endCxn id="178" idx="1"/>
          </p:cNvCxnSpPr>
          <p:nvPr/>
        </p:nvCxnSpPr>
        <p:spPr>
          <a:xfrm flipH="1" rot="10800000">
            <a:off x="1076931" y="3056810"/>
            <a:ext cx="564600" cy="4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0" name="Google Shape;18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8185" y="2281623"/>
            <a:ext cx="1442012" cy="144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6632" y="2333759"/>
            <a:ext cx="2003219" cy="1334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Google Shape;182;p30"/>
          <p:cNvCxnSpPr/>
          <p:nvPr/>
        </p:nvCxnSpPr>
        <p:spPr>
          <a:xfrm flipH="1" rot="10800000">
            <a:off x="6355318" y="3156523"/>
            <a:ext cx="625800" cy="8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3" name="Google Shape;18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63099" y="3571763"/>
            <a:ext cx="2093651" cy="1570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30"/>
          <p:cNvCxnSpPr>
            <a:endCxn id="183" idx="1"/>
          </p:cNvCxnSpPr>
          <p:nvPr/>
        </p:nvCxnSpPr>
        <p:spPr>
          <a:xfrm flipH="1" rot="10800000">
            <a:off x="4579999" y="4356875"/>
            <a:ext cx="683100" cy="14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5" name="Google Shape;18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1925" y="3763280"/>
            <a:ext cx="2168921" cy="13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Affordance</a:t>
            </a:r>
            <a:endParaRPr/>
          </a:p>
        </p:txBody>
      </p:sp>
      <p:sp>
        <p:nvSpPr>
          <p:cNvPr id="191" name="Google Shape;191;p3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Et av Don Norman’s 6 design-prinsipper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Et objekt/ en løsning gir brukeren indirekte hint om hvordan det skal brukes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Perceived affordances: det brukeren oppfatter som mulig å gjøre med et objekt/ en løsning. Det kan skille seg fra det som faktisk er mulig å gjøre, men med godt design skal det samsvare med faktiske muligheter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Affordance</a:t>
            </a:r>
            <a:endParaRPr/>
          </a:p>
        </p:txBody>
      </p:sp>
      <p:sp>
        <p:nvSpPr>
          <p:cNvPr id="197" name="Google Shape;197;p32"/>
          <p:cNvSpPr txBox="1"/>
          <p:nvPr>
            <p:ph idx="1" type="body"/>
          </p:nvPr>
        </p:nvSpPr>
        <p:spPr>
          <a:xfrm>
            <a:off x="311700" y="1468825"/>
            <a:ext cx="42603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Eks: et volumhjul skal vris, håndtaket på en kopp skal holdes 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Flere eksempler på god/dårlig affordance?</a:t>
            </a:r>
            <a:endParaRPr/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7250" y="2283725"/>
            <a:ext cx="2339225" cy="233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3300" y="715350"/>
            <a:ext cx="2522725" cy="18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Pause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/>
          <p:nvPr>
            <p:ph type="title"/>
          </p:nvPr>
        </p:nvSpPr>
        <p:spPr>
          <a:xfrm>
            <a:off x="265500" y="1275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Modeller i HCI</a:t>
            </a:r>
            <a:endParaRPr/>
          </a:p>
        </p:txBody>
      </p:sp>
      <p:sp>
        <p:nvSpPr>
          <p:cNvPr id="210" name="Google Shape;210;p34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Noe å ha i bakhodet: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disse modellene er gamle (men fortsatt relevante å vite om)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de tilhører den første bølgen innen HCI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modellene kan være nyttige verktøy i designprosessen, men det finnes også andre måter å designe på, og andre ting å ta i betraktning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Fitts’s law</a:t>
            </a:r>
            <a:endParaRPr/>
          </a:p>
        </p:txBody>
      </p:sp>
      <p:sp>
        <p:nvSpPr>
          <p:cNvPr id="217" name="Google Shape;217;p3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Utviklet av psykolog Paul Fitts i 1954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Dreier seg om menneskelig motorikk når man skal velge et mål fra en viss avstand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Fitts fant ut at tiden det tar å velge ut et mål er avhengig av målets størrelse og distansen for å nå målet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Fitts’s law - formel</a:t>
            </a:r>
            <a:endParaRPr/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3300" y="1720352"/>
            <a:ext cx="6677400" cy="2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Fitts’s law - diskusjon</a:t>
            </a:r>
            <a:endParaRPr/>
          </a:p>
        </p:txBody>
      </p:sp>
      <p:sp>
        <p:nvSpPr>
          <p:cNvPr id="229" name="Google Shape;229;p3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Hvordan kan Fitts’s lov være relevant i HCI?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Fitts’s law - HCI</a:t>
            </a:r>
            <a:endParaRPr/>
          </a:p>
        </p:txBody>
      </p:sp>
      <p:sp>
        <p:nvSpPr>
          <p:cNvPr id="235" name="Google Shape;235;p38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Brukbarheten til et grensesnitt, både digitale og fysiske, kan beregnes matematisk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Formelen beregner hvor lang tid det vil ta for en bruker å f.eks. bevege musepekeren gjennom en distanse (D) til en knapp med en viss størrelse (S)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no"/>
              <a:t>jo kortere tid → jo mer brukbart anses grensesnittet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Likevel trenger man ikke følge formelen slavisk, det er mange faktorer som spiller inn i design av grensesnitt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Individuelle og situasjonsbaserte faktorer spiller også inn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Hick’s law</a:t>
            </a:r>
            <a:endParaRPr/>
          </a:p>
        </p:txBody>
      </p:sp>
      <p:sp>
        <p:nvSpPr>
          <p:cNvPr id="241" name="Google Shape;241;p39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Utviklet av psykolog William Hick i 1952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Dreier seg om reaksjonstid i forbindelse med valgmuligheter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Reaksjonstiden øker, jo flere valgmuligheter du får</a:t>
            </a:r>
            <a:endParaRPr/>
          </a:p>
        </p:txBody>
      </p:sp>
      <p:pic>
        <p:nvPicPr>
          <p:cNvPr id="242" name="Google Shape;24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3350" y="3526578"/>
            <a:ext cx="3677301" cy="117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Hick’s law - formel</a:t>
            </a:r>
            <a:endParaRPr/>
          </a:p>
        </p:txBody>
      </p:sp>
      <p:sp>
        <p:nvSpPr>
          <p:cNvPr id="248" name="Google Shape;248;p40"/>
          <p:cNvSpPr txBox="1"/>
          <p:nvPr>
            <p:ph idx="1" type="body"/>
          </p:nvPr>
        </p:nvSpPr>
        <p:spPr>
          <a:xfrm>
            <a:off x="311700" y="2002225"/>
            <a:ext cx="8520600" cy="11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3600">
                <a:latin typeface="Montserrat Light"/>
                <a:ea typeface="Montserrat Light"/>
                <a:cs typeface="Montserrat Light"/>
                <a:sym typeface="Montserrat Light"/>
              </a:rPr>
              <a:t>T = a + b log₂ (n + 1)</a:t>
            </a:r>
            <a:endParaRPr sz="36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9" name="Google Shape;249;p40"/>
          <p:cNvSpPr txBox="1"/>
          <p:nvPr/>
        </p:nvSpPr>
        <p:spPr>
          <a:xfrm>
            <a:off x="435050" y="3115750"/>
            <a:ext cx="15252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Source Code Pro"/>
                <a:ea typeface="Source Code Pro"/>
                <a:cs typeface="Source Code Pro"/>
                <a:sym typeface="Source Code Pro"/>
              </a:rPr>
              <a:t>reaksjonstid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0" name="Google Shape;250;p40"/>
          <p:cNvSpPr txBox="1"/>
          <p:nvPr/>
        </p:nvSpPr>
        <p:spPr>
          <a:xfrm>
            <a:off x="5641391" y="3546358"/>
            <a:ext cx="25398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Source Code Pro"/>
                <a:ea typeface="Source Code Pro"/>
                <a:cs typeface="Source Code Pro"/>
                <a:sym typeface="Source Code Pro"/>
              </a:rPr>
              <a:t>antall muligheter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1" name="Google Shape;251;p40"/>
          <p:cNvSpPr txBox="1"/>
          <p:nvPr/>
        </p:nvSpPr>
        <p:spPr>
          <a:xfrm>
            <a:off x="2986591" y="3657333"/>
            <a:ext cx="13449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Source Code Pro"/>
                <a:ea typeface="Source Code Pro"/>
                <a:cs typeface="Source Code Pro"/>
                <a:sym typeface="Source Code Pro"/>
              </a:rPr>
              <a:t>konstanter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cxnSp>
        <p:nvCxnSpPr>
          <p:cNvPr id="252" name="Google Shape;252;p40"/>
          <p:cNvCxnSpPr>
            <a:stCxn id="249" idx="3"/>
          </p:cNvCxnSpPr>
          <p:nvPr/>
        </p:nvCxnSpPr>
        <p:spPr>
          <a:xfrm flipH="1" rot="10800000">
            <a:off x="1960250" y="2669950"/>
            <a:ext cx="492300" cy="60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3" name="Google Shape;253;p40"/>
          <p:cNvCxnSpPr>
            <a:stCxn id="251" idx="0"/>
          </p:cNvCxnSpPr>
          <p:nvPr/>
        </p:nvCxnSpPr>
        <p:spPr>
          <a:xfrm rot="10800000">
            <a:off x="3362941" y="2751933"/>
            <a:ext cx="296100" cy="90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4" name="Google Shape;254;p40"/>
          <p:cNvCxnSpPr>
            <a:stCxn id="251" idx="0"/>
          </p:cNvCxnSpPr>
          <p:nvPr/>
        </p:nvCxnSpPr>
        <p:spPr>
          <a:xfrm flipH="1" rot="10800000">
            <a:off x="3659041" y="2768433"/>
            <a:ext cx="393600" cy="8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5" name="Google Shape;255;p40"/>
          <p:cNvCxnSpPr>
            <a:stCxn id="250" idx="0"/>
          </p:cNvCxnSpPr>
          <p:nvPr/>
        </p:nvCxnSpPr>
        <p:spPr>
          <a:xfrm rot="10800000">
            <a:off x="5926391" y="2716858"/>
            <a:ext cx="9849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Hick’s law - diskusjon </a:t>
            </a:r>
            <a:endParaRPr/>
          </a:p>
        </p:txBody>
      </p:sp>
      <p:sp>
        <p:nvSpPr>
          <p:cNvPr id="261" name="Google Shape;261;p4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Hvordan kan Hick’s lov være relevant i HCI?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Hick’s law - HCI</a:t>
            </a:r>
            <a:endParaRPr/>
          </a:p>
        </p:txBody>
      </p:sp>
      <p:sp>
        <p:nvSpPr>
          <p:cNvPr id="267" name="Google Shape;267;p4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Hvordan kan vi hjelpe brukere til å ta valg effektivt?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for mange valgmuligheter kan føles overveldende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Hvordan kan vi gi brukerne færre valgmuligheter?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Hick’s law - HCI</a:t>
            </a:r>
            <a:endParaRPr/>
          </a:p>
        </p:txBody>
      </p:sp>
      <p:pic>
        <p:nvPicPr>
          <p:cNvPr id="273" name="Google Shape;27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7026" y="1735242"/>
            <a:ext cx="3018726" cy="282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250" y="1770075"/>
            <a:ext cx="3911927" cy="2772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Google Shape;275;p43"/>
          <p:cNvCxnSpPr>
            <a:stCxn id="274" idx="3"/>
            <a:endCxn id="273" idx="1"/>
          </p:cNvCxnSpPr>
          <p:nvPr/>
        </p:nvCxnSpPr>
        <p:spPr>
          <a:xfrm flipH="1" rot="10800000">
            <a:off x="4520177" y="3147987"/>
            <a:ext cx="996900" cy="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Miller’s magiske tall</a:t>
            </a:r>
            <a:endParaRPr/>
          </a:p>
        </p:txBody>
      </p:sp>
      <p:sp>
        <p:nvSpPr>
          <p:cNvPr id="281" name="Google Shape;281;p44"/>
          <p:cNvSpPr txBox="1"/>
          <p:nvPr>
            <p:ph idx="1" type="body"/>
          </p:nvPr>
        </p:nvSpPr>
        <p:spPr>
          <a:xfrm>
            <a:off x="311700" y="1468825"/>
            <a:ext cx="55737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 mange ting kan vi huske på i aktiv kortidshukommelse?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Eks: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pinkode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telefonnr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kontonr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passord → lettere å huske fire ord satt sammen enn masse tilfeldige tall og bokstaver</a:t>
            </a:r>
            <a:endParaRPr/>
          </a:p>
        </p:txBody>
      </p:sp>
      <p:sp>
        <p:nvSpPr>
          <p:cNvPr id="282" name="Google Shape;282;p44"/>
          <p:cNvSpPr txBox="1"/>
          <p:nvPr>
            <p:ph idx="1" type="body"/>
          </p:nvPr>
        </p:nvSpPr>
        <p:spPr>
          <a:xfrm>
            <a:off x="6295750" y="2111575"/>
            <a:ext cx="2010900" cy="18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9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7±2</a:t>
            </a:r>
            <a:endParaRPr sz="9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Takk for i dag!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