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y="5143500" cx="9144000"/>
  <p:notesSz cx="6858000" cy="9144000"/>
  <p:embeddedFontLst>
    <p:embeddedFont>
      <p:font typeface="Source Code Pro Light"/>
      <p:regular r:id="rId26"/>
      <p:bold r:id="rId27"/>
      <p:italic r:id="rId28"/>
      <p:boldItalic r:id="rId29"/>
    </p:embeddedFont>
    <p:embeddedFont>
      <p:font typeface="Source Code Pro"/>
      <p:regular r:id="rId30"/>
      <p:bold r:id="rId31"/>
      <p:italic r:id="rId32"/>
      <p:boldItalic r:id="rId33"/>
    </p:embeddedFont>
    <p:embeddedFont>
      <p:font typeface="Oswald"/>
      <p:regular r:id="rId34"/>
      <p:bold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6C08E82-C003-41B7-A628-CE46903CD7B6}">
  <a:tblStyle styleId="{E6C08E82-C003-41B7-A628-CE46903CD7B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SourceCodeProLight-regular.fntdata"/><Relationship Id="rId25" Type="http://schemas.openxmlformats.org/officeDocument/2006/relationships/slide" Target="slides/slide19.xml"/><Relationship Id="rId28" Type="http://schemas.openxmlformats.org/officeDocument/2006/relationships/font" Target="fonts/SourceCodeProLight-italic.fntdata"/><Relationship Id="rId27" Type="http://schemas.openxmlformats.org/officeDocument/2006/relationships/font" Target="fonts/SourceCodeProLight-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SourceCodeProLight-bold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SourceCodePro-bold.fntdata"/><Relationship Id="rId30" Type="http://schemas.openxmlformats.org/officeDocument/2006/relationships/font" Target="fonts/SourceCodePro-regular.fntdata"/><Relationship Id="rId11" Type="http://schemas.openxmlformats.org/officeDocument/2006/relationships/slide" Target="slides/slide5.xml"/><Relationship Id="rId33" Type="http://schemas.openxmlformats.org/officeDocument/2006/relationships/font" Target="fonts/SourceCodePro-boldItalic.fntdata"/><Relationship Id="rId10" Type="http://schemas.openxmlformats.org/officeDocument/2006/relationships/slide" Target="slides/slide4.xml"/><Relationship Id="rId32" Type="http://schemas.openxmlformats.org/officeDocument/2006/relationships/font" Target="fonts/SourceCodePro-italic.fntdata"/><Relationship Id="rId13" Type="http://schemas.openxmlformats.org/officeDocument/2006/relationships/slide" Target="slides/slide7.xml"/><Relationship Id="rId35" Type="http://schemas.openxmlformats.org/officeDocument/2006/relationships/font" Target="fonts/Oswald-bold.fntdata"/><Relationship Id="rId12" Type="http://schemas.openxmlformats.org/officeDocument/2006/relationships/slide" Target="slides/slide6.xml"/><Relationship Id="rId34" Type="http://schemas.openxmlformats.org/officeDocument/2006/relationships/font" Target="fonts/Oswald-regular.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278e08a4a80_0_6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278e08a4a80_0_6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278e08a4a80_0_6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278e08a4a80_0_6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278e08a4a80_0_6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278e08a4a80_0_6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no"/>
              <a:t>Milla</a:t>
            </a:r>
            <a:endParaRPr/>
          </a:p>
          <a:p>
            <a:pPr indent="-298450" lvl="0" marL="457200" rtl="0" algn="l">
              <a:spcBef>
                <a:spcPts val="0"/>
              </a:spcBef>
              <a:spcAft>
                <a:spcPts val="0"/>
              </a:spcAft>
              <a:buSzPts val="1100"/>
              <a:buChar char="-"/>
            </a:pPr>
            <a:r>
              <a:rPr lang="no"/>
              <a:t>Mattea</a:t>
            </a:r>
            <a:endParaRPr/>
          </a:p>
          <a:p>
            <a:pPr indent="-298450" lvl="0" marL="457200" rtl="0" algn="l">
              <a:spcBef>
                <a:spcPts val="0"/>
              </a:spcBef>
              <a:spcAft>
                <a:spcPts val="0"/>
              </a:spcAft>
              <a:buSzPts val="1100"/>
              <a:buChar char="-"/>
            </a:pPr>
            <a:r>
              <a:rPr lang="no"/>
              <a:t>Sara</a:t>
            </a:r>
            <a:endParaRPr/>
          </a:p>
          <a:p>
            <a:pPr indent="-298450" lvl="0" marL="457200" rtl="0" algn="l">
              <a:spcBef>
                <a:spcPts val="0"/>
              </a:spcBef>
              <a:spcAft>
                <a:spcPts val="0"/>
              </a:spcAft>
              <a:buSzPts val="1100"/>
              <a:buChar char="-"/>
            </a:pPr>
            <a:r>
              <a:rPr lang="no"/>
              <a:t>Nora</a:t>
            </a:r>
            <a:endParaRPr/>
          </a:p>
          <a:p>
            <a:pPr indent="-298450" lvl="0" marL="457200" rtl="0" algn="l">
              <a:spcBef>
                <a:spcPts val="0"/>
              </a:spcBef>
              <a:spcAft>
                <a:spcPts val="0"/>
              </a:spcAft>
              <a:buSzPts val="1100"/>
              <a:buChar char="-"/>
            </a:pPr>
            <a:r>
              <a:rPr lang="no"/>
              <a:t>Kristine</a:t>
            </a:r>
            <a:endParaRPr/>
          </a:p>
          <a:p>
            <a:pPr indent="-298450" lvl="0" marL="457200" rtl="0" algn="l">
              <a:spcBef>
                <a:spcPts val="0"/>
              </a:spcBef>
              <a:spcAft>
                <a:spcPts val="0"/>
              </a:spcAft>
              <a:buSzPts val="1100"/>
              <a:buChar char="-"/>
            </a:pPr>
            <a:r>
              <a:rPr lang="no"/>
              <a:t>Henriette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278e08a4a80_0_6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278e08a4a80_0_6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278e08a4a80_0_6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278e08a4a80_0_6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278e08a4a80_0_6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278e08a4a80_0_6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278e08a4a80_0_7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278e08a4a80_0_7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278e08a4a80_0_6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278e08a4a80_0_6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278e08a4a80_0_6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278e08a4a80_0_6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278e08a4a80_0_6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278e08a4a80_0_6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278e08a4a80_0_9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278e08a4a80_0_9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278e08a4a80_0_6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278e08a4a80_0_6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78e08a4a80_0_9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278e08a4a80_0_9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278e08a4a80_0_6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278e08a4a80_0_6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278e08a4a80_0_7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278e08a4a80_0_7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no" sz="1200">
                <a:solidFill>
                  <a:schemeClr val="dk1"/>
                </a:solidFill>
                <a:latin typeface="Times New Roman"/>
                <a:ea typeface="Times New Roman"/>
                <a:cs typeface="Times New Roman"/>
                <a:sym typeface="Times New Roman"/>
              </a:rPr>
              <a:t>Brukeropplevelse</a:t>
            </a:r>
            <a:r>
              <a:rPr lang="no" sz="1200">
                <a:solidFill>
                  <a:schemeClr val="dk1"/>
                </a:solidFill>
                <a:latin typeface="Times New Roman"/>
                <a:ea typeface="Times New Roman"/>
                <a:cs typeface="Times New Roman"/>
                <a:sym typeface="Times New Roman"/>
              </a:rPr>
              <a:t> – usability (brukbarhet) vs. user experience (brukeropplevelse).</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no" sz="1200">
                <a:solidFill>
                  <a:schemeClr val="dk1"/>
                </a:solidFill>
                <a:latin typeface="Times New Roman"/>
                <a:ea typeface="Times New Roman"/>
                <a:cs typeface="Times New Roman"/>
                <a:sym typeface="Times New Roman"/>
              </a:rPr>
              <a:t>Usability – hva brukerne gjør og hvordan de gjør det. Fokus på å gjøre oppgaver intuitive og enkle. Minimering av unødvendige steg og sperrer for god flyt. Nyttighetsverdi.</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no" sz="1200">
                <a:solidFill>
                  <a:schemeClr val="dk1"/>
                </a:solidFill>
                <a:latin typeface="Times New Roman"/>
                <a:ea typeface="Times New Roman"/>
                <a:cs typeface="Times New Roman"/>
                <a:sym typeface="Times New Roman"/>
              </a:rPr>
              <a:t>User experience – hva brukerne føler og opplever. Fokus på å gjøre oppgaver meningsfulle og verdifulle. Skape en emosjonell tilknytning.</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no" sz="1200">
                <a:solidFill>
                  <a:schemeClr val="dk1"/>
                </a:solidFill>
                <a:latin typeface="Times New Roman"/>
                <a:ea typeface="Times New Roman"/>
                <a:cs typeface="Times New Roman"/>
                <a:sym typeface="Times New Roman"/>
              </a:rPr>
              <a:t>Brukeropplevelser er en brukers helhetsopplevelse ved bruken av et system eller et produkt. For brukeren er ofte brukeropplevelsen = systemet. ”</a:t>
            </a:r>
            <a:r>
              <a:rPr b="1" lang="no" sz="1200">
                <a:solidFill>
                  <a:schemeClr val="dk1"/>
                </a:solidFill>
                <a:latin typeface="Times New Roman"/>
                <a:ea typeface="Times New Roman"/>
                <a:cs typeface="Times New Roman"/>
                <a:sym typeface="Times New Roman"/>
              </a:rPr>
              <a:t>Man kan bare designe FOR en brukeropplevelse</a:t>
            </a:r>
            <a:r>
              <a:rPr lang="no" sz="1200">
                <a:solidFill>
                  <a:schemeClr val="dk1"/>
                </a:solidFill>
                <a:latin typeface="Times New Roman"/>
                <a:ea typeface="Times New Roman"/>
                <a:cs typeface="Times New Roman"/>
                <a:sym typeface="Times New Roman"/>
              </a:rPr>
              <a:t>”. Ulike brukere med ulike preferanser, mål og forventninger. Ulike brukskontekster og brukssituasjoner. Ulike nivåer av kompetanse og ferdighet hos brukere.</a:t>
            </a:r>
            <a:endParaRPr sz="12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278e08a4a80_0_7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278e08a4a80_0_7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278e08a4a80_0_10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278e08a4a80_0_10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278e08a4a80_0_9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278e08a4a80_0_9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10800000">
            <a:off x="4226100" y="2933550"/>
            <a:ext cx="691800" cy="3885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5" y="0"/>
            <a:ext cx="9144000" cy="312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411175" y="644300"/>
            <a:ext cx="8282400" cy="21090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6000"/>
              <a:buNone/>
              <a:defRPr sz="6000">
                <a:solidFill>
                  <a:schemeClr val="lt1"/>
                </a:solidFill>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p:txBody>
      </p:sp>
      <p:sp>
        <p:nvSpPr>
          <p:cNvPr id="13" name="Google Shape;13;p2"/>
          <p:cNvSpPr txBox="1"/>
          <p:nvPr>
            <p:ph idx="1" type="subTitle"/>
          </p:nvPr>
        </p:nvSpPr>
        <p:spPr>
          <a:xfrm>
            <a:off x="411175" y="3398250"/>
            <a:ext cx="8282400" cy="12606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SzPts val="3600"/>
              <a:buFont typeface="Oswald"/>
              <a:buNone/>
              <a:defRPr sz="3600">
                <a:latin typeface="Oswald"/>
                <a:ea typeface="Oswald"/>
                <a:cs typeface="Oswald"/>
                <a:sym typeface="Oswald"/>
              </a:defRPr>
            </a:lvl1pPr>
            <a:lvl2pPr lvl="1" algn="ctr">
              <a:lnSpc>
                <a:spcPct val="100000"/>
              </a:lnSpc>
              <a:spcBef>
                <a:spcPts val="0"/>
              </a:spcBef>
              <a:spcAft>
                <a:spcPts val="0"/>
              </a:spcAft>
              <a:buSzPts val="3600"/>
              <a:buFont typeface="Oswald"/>
              <a:buNone/>
              <a:defRPr sz="3600">
                <a:latin typeface="Oswald"/>
                <a:ea typeface="Oswald"/>
                <a:cs typeface="Oswald"/>
                <a:sym typeface="Oswald"/>
              </a:defRPr>
            </a:lvl2pPr>
            <a:lvl3pPr lvl="2" algn="ctr">
              <a:lnSpc>
                <a:spcPct val="100000"/>
              </a:lnSpc>
              <a:spcBef>
                <a:spcPts val="0"/>
              </a:spcBef>
              <a:spcAft>
                <a:spcPts val="0"/>
              </a:spcAft>
              <a:buSzPts val="3600"/>
              <a:buFont typeface="Oswald"/>
              <a:buNone/>
              <a:defRPr sz="3600">
                <a:latin typeface="Oswald"/>
                <a:ea typeface="Oswald"/>
                <a:cs typeface="Oswald"/>
                <a:sym typeface="Oswald"/>
              </a:defRPr>
            </a:lvl3pPr>
            <a:lvl4pPr lvl="3" algn="ctr">
              <a:lnSpc>
                <a:spcPct val="100000"/>
              </a:lnSpc>
              <a:spcBef>
                <a:spcPts val="0"/>
              </a:spcBef>
              <a:spcAft>
                <a:spcPts val="0"/>
              </a:spcAft>
              <a:buSzPts val="3600"/>
              <a:buFont typeface="Oswald"/>
              <a:buNone/>
              <a:defRPr sz="3600">
                <a:latin typeface="Oswald"/>
                <a:ea typeface="Oswald"/>
                <a:cs typeface="Oswald"/>
                <a:sym typeface="Oswald"/>
              </a:defRPr>
            </a:lvl4pPr>
            <a:lvl5pPr lvl="4" algn="ctr">
              <a:lnSpc>
                <a:spcPct val="100000"/>
              </a:lnSpc>
              <a:spcBef>
                <a:spcPts val="0"/>
              </a:spcBef>
              <a:spcAft>
                <a:spcPts val="0"/>
              </a:spcAft>
              <a:buSzPts val="3600"/>
              <a:buFont typeface="Oswald"/>
              <a:buNone/>
              <a:defRPr sz="3600">
                <a:latin typeface="Oswald"/>
                <a:ea typeface="Oswald"/>
                <a:cs typeface="Oswald"/>
                <a:sym typeface="Oswald"/>
              </a:defRPr>
            </a:lvl5pPr>
            <a:lvl6pPr lvl="5" algn="ctr">
              <a:lnSpc>
                <a:spcPct val="100000"/>
              </a:lnSpc>
              <a:spcBef>
                <a:spcPts val="0"/>
              </a:spcBef>
              <a:spcAft>
                <a:spcPts val="0"/>
              </a:spcAft>
              <a:buSzPts val="3600"/>
              <a:buFont typeface="Oswald"/>
              <a:buNone/>
              <a:defRPr sz="3600">
                <a:latin typeface="Oswald"/>
                <a:ea typeface="Oswald"/>
                <a:cs typeface="Oswald"/>
                <a:sym typeface="Oswald"/>
              </a:defRPr>
            </a:lvl6pPr>
            <a:lvl7pPr lvl="6" algn="ctr">
              <a:lnSpc>
                <a:spcPct val="100000"/>
              </a:lnSpc>
              <a:spcBef>
                <a:spcPts val="0"/>
              </a:spcBef>
              <a:spcAft>
                <a:spcPts val="0"/>
              </a:spcAft>
              <a:buSzPts val="3600"/>
              <a:buFont typeface="Oswald"/>
              <a:buNone/>
              <a:defRPr sz="3600">
                <a:latin typeface="Oswald"/>
                <a:ea typeface="Oswald"/>
                <a:cs typeface="Oswald"/>
                <a:sym typeface="Oswald"/>
              </a:defRPr>
            </a:lvl7pPr>
            <a:lvl8pPr lvl="7" algn="ctr">
              <a:lnSpc>
                <a:spcPct val="100000"/>
              </a:lnSpc>
              <a:spcBef>
                <a:spcPts val="0"/>
              </a:spcBef>
              <a:spcAft>
                <a:spcPts val="0"/>
              </a:spcAft>
              <a:buSzPts val="3600"/>
              <a:buFont typeface="Oswald"/>
              <a:buNone/>
              <a:defRPr sz="3600">
                <a:latin typeface="Oswald"/>
                <a:ea typeface="Oswald"/>
                <a:cs typeface="Oswald"/>
                <a:sym typeface="Oswald"/>
              </a:defRPr>
            </a:lvl8pPr>
            <a:lvl9pPr lvl="8" algn="ctr">
              <a:lnSpc>
                <a:spcPct val="100000"/>
              </a:lnSpc>
              <a:spcBef>
                <a:spcPts val="0"/>
              </a:spcBef>
              <a:spcAft>
                <a:spcPts val="0"/>
              </a:spcAft>
              <a:buSzPts val="3600"/>
              <a:buFont typeface="Oswald"/>
              <a:buNone/>
              <a:defRPr sz="3600">
                <a:latin typeface="Oswald"/>
                <a:ea typeface="Oswald"/>
                <a:cs typeface="Oswald"/>
                <a:sym typeface="Oswald"/>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a:off x="0" y="1567350"/>
            <a:ext cx="9144000" cy="2008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cxnSp>
        <p:nvCxnSpPr>
          <p:cNvPr id="20" name="Google Shape;20;p4"/>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1" name="Google Shape;21;p4"/>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cxnSp>
        <p:nvCxnSpPr>
          <p:cNvPr id="25" name="Google Shape;25;p5"/>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6" name="Google Shape;26;p5"/>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7" name="Google Shape;27;p5"/>
          <p:cNvSpPr txBox="1"/>
          <p:nvPr>
            <p:ph idx="1" type="body"/>
          </p:nvPr>
        </p:nvSpPr>
        <p:spPr>
          <a:xfrm>
            <a:off x="3117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2" type="body"/>
          </p:nvPr>
        </p:nvSpPr>
        <p:spPr>
          <a:xfrm>
            <a:off x="48324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cxnSp>
        <p:nvCxnSpPr>
          <p:cNvPr id="34" name="Google Shape;34;p7"/>
          <p:cNvCxnSpPr/>
          <p:nvPr/>
        </p:nvCxnSpPr>
        <p:spPr>
          <a:xfrm>
            <a:off x="418675" y="1457787"/>
            <a:ext cx="614100" cy="0"/>
          </a:xfrm>
          <a:prstGeom prst="straightConnector1">
            <a:avLst/>
          </a:prstGeom>
          <a:noFill/>
          <a:ln cap="flat" cmpd="sng" w="19050">
            <a:solidFill>
              <a:schemeClr val="dk2"/>
            </a:solidFill>
            <a:prstDash val="lgDash"/>
            <a:round/>
            <a:headEnd len="sm" w="sm" type="none"/>
            <a:tailEnd len="sm" w="sm" type="none"/>
          </a:ln>
        </p:spPr>
      </p:cxnSp>
      <p:sp>
        <p:nvSpPr>
          <p:cNvPr id="35" name="Google Shape;35;p7"/>
          <p:cNvSpPr txBox="1"/>
          <p:nvPr>
            <p:ph type="title"/>
          </p:nvPr>
        </p:nvSpPr>
        <p:spPr>
          <a:xfrm>
            <a:off x="311700" y="6318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6" name="Google Shape;36;p7"/>
          <p:cNvSpPr txBox="1"/>
          <p:nvPr>
            <p:ph idx="1" type="body"/>
          </p:nvPr>
        </p:nvSpPr>
        <p:spPr>
          <a:xfrm>
            <a:off x="311700" y="1618204"/>
            <a:ext cx="2808000" cy="2950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7" name="Google Shape;37;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8" name="Shape 38"/>
        <p:cNvGrpSpPr/>
        <p:nvPr/>
      </p:nvGrpSpPr>
      <p:grpSpPr>
        <a:xfrm>
          <a:off x="0" y="0"/>
          <a:ext cx="0" cy="0"/>
          <a:chOff x="0" y="0"/>
          <a:chExt cx="0" cy="0"/>
        </a:xfrm>
      </p:grpSpPr>
      <p:sp>
        <p:nvSpPr>
          <p:cNvPr id="39" name="Google Shape;39;p8"/>
          <p:cNvSpPr txBox="1"/>
          <p:nvPr>
            <p:ph type="title"/>
          </p:nvPr>
        </p:nvSpPr>
        <p:spPr>
          <a:xfrm>
            <a:off x="490250" y="528900"/>
            <a:ext cx="5678100" cy="40857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5400"/>
              <a:buNone/>
              <a:defRPr sz="5400">
                <a:solidFill>
                  <a:schemeClr val="lt1"/>
                </a:solidFill>
              </a:defRPr>
            </a:lvl1pPr>
            <a:lvl2pPr lvl="1">
              <a:spcBef>
                <a:spcPts val="0"/>
              </a:spcBef>
              <a:spcAft>
                <a:spcPts val="0"/>
              </a:spcAft>
              <a:buClr>
                <a:schemeClr val="lt1"/>
              </a:buClr>
              <a:buSzPts val="5400"/>
              <a:buNone/>
              <a:defRPr sz="5400">
                <a:solidFill>
                  <a:schemeClr val="lt1"/>
                </a:solidFill>
              </a:defRPr>
            </a:lvl2pPr>
            <a:lvl3pPr lvl="2">
              <a:spcBef>
                <a:spcPts val="0"/>
              </a:spcBef>
              <a:spcAft>
                <a:spcPts val="0"/>
              </a:spcAft>
              <a:buClr>
                <a:schemeClr val="lt1"/>
              </a:buClr>
              <a:buSzPts val="5400"/>
              <a:buNone/>
              <a:defRPr sz="5400">
                <a:solidFill>
                  <a:schemeClr val="lt1"/>
                </a:solidFill>
              </a:defRPr>
            </a:lvl3pPr>
            <a:lvl4pPr lvl="3">
              <a:spcBef>
                <a:spcPts val="0"/>
              </a:spcBef>
              <a:spcAft>
                <a:spcPts val="0"/>
              </a:spcAft>
              <a:buClr>
                <a:schemeClr val="lt1"/>
              </a:buClr>
              <a:buSzPts val="5400"/>
              <a:buNone/>
              <a:defRPr sz="5400">
                <a:solidFill>
                  <a:schemeClr val="lt1"/>
                </a:solidFill>
              </a:defRPr>
            </a:lvl4pPr>
            <a:lvl5pPr lvl="4">
              <a:spcBef>
                <a:spcPts val="0"/>
              </a:spcBef>
              <a:spcAft>
                <a:spcPts val="0"/>
              </a:spcAft>
              <a:buClr>
                <a:schemeClr val="lt1"/>
              </a:buClr>
              <a:buSzPts val="5400"/>
              <a:buNone/>
              <a:defRPr sz="5400">
                <a:solidFill>
                  <a:schemeClr val="lt1"/>
                </a:solidFill>
              </a:defRPr>
            </a:lvl5pPr>
            <a:lvl6pPr lvl="5">
              <a:spcBef>
                <a:spcPts val="0"/>
              </a:spcBef>
              <a:spcAft>
                <a:spcPts val="0"/>
              </a:spcAft>
              <a:buClr>
                <a:schemeClr val="lt1"/>
              </a:buClr>
              <a:buSzPts val="5400"/>
              <a:buNone/>
              <a:defRPr sz="5400">
                <a:solidFill>
                  <a:schemeClr val="lt1"/>
                </a:solidFill>
              </a:defRPr>
            </a:lvl6pPr>
            <a:lvl7pPr lvl="6">
              <a:spcBef>
                <a:spcPts val="0"/>
              </a:spcBef>
              <a:spcAft>
                <a:spcPts val="0"/>
              </a:spcAft>
              <a:buClr>
                <a:schemeClr val="lt1"/>
              </a:buClr>
              <a:buSzPts val="5400"/>
              <a:buNone/>
              <a:defRPr sz="5400">
                <a:solidFill>
                  <a:schemeClr val="lt1"/>
                </a:solidFill>
              </a:defRPr>
            </a:lvl7pPr>
            <a:lvl8pPr lvl="7">
              <a:spcBef>
                <a:spcPts val="0"/>
              </a:spcBef>
              <a:spcAft>
                <a:spcPts val="0"/>
              </a:spcAft>
              <a:buClr>
                <a:schemeClr val="lt1"/>
              </a:buClr>
              <a:buSzPts val="5400"/>
              <a:buNone/>
              <a:defRPr sz="5400">
                <a:solidFill>
                  <a:schemeClr val="lt1"/>
                </a:solidFill>
              </a:defRPr>
            </a:lvl8pPr>
            <a:lvl9pPr lvl="8">
              <a:spcBef>
                <a:spcPts val="0"/>
              </a:spcBef>
              <a:spcAft>
                <a:spcPts val="0"/>
              </a:spcAft>
              <a:buClr>
                <a:schemeClr val="lt1"/>
              </a:buClr>
              <a:buSzPts val="5400"/>
              <a:buNone/>
              <a:defRPr sz="5400">
                <a:solidFill>
                  <a:schemeClr val="lt1"/>
                </a:solidFill>
              </a:defRPr>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1"/>
        </a:solidFill>
      </p:bgPr>
    </p:bg>
    <p:spTree>
      <p:nvGrpSpPr>
        <p:cNvPr id="41" name="Shape 41"/>
        <p:cNvGrpSpPr/>
        <p:nvPr/>
      </p:nvGrpSpPr>
      <p:grpSpPr>
        <a:xfrm>
          <a:off x="0" y="0"/>
          <a:ext cx="0" cy="0"/>
          <a:chOff x="0" y="0"/>
          <a:chExt cx="0" cy="0"/>
        </a:xfrm>
      </p:grpSpPr>
      <p:sp>
        <p:nvSpPr>
          <p:cNvPr id="42" name="Google Shape;42;p9"/>
          <p:cNvSpPr/>
          <p:nvPr/>
        </p:nvSpPr>
        <p:spPr>
          <a:xfrm>
            <a:off x="4572000" y="175"/>
            <a:ext cx="4572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 name="Google Shape;43;p9"/>
          <p:cNvCxnSpPr/>
          <p:nvPr/>
        </p:nvCxnSpPr>
        <p:spPr>
          <a:xfrm>
            <a:off x="5029675" y="4495500"/>
            <a:ext cx="577200" cy="0"/>
          </a:xfrm>
          <a:prstGeom prst="straightConnector1">
            <a:avLst/>
          </a:prstGeom>
          <a:noFill/>
          <a:ln cap="flat" cmpd="sng" w="19050">
            <a:solidFill>
              <a:schemeClr val="dk1"/>
            </a:solidFill>
            <a:prstDash val="lgDash"/>
            <a:round/>
            <a:headEnd len="sm" w="sm" type="none"/>
            <a:tailEnd len="sm" w="sm" type="none"/>
          </a:ln>
        </p:spPr>
      </p:cxnSp>
      <p:sp>
        <p:nvSpPr>
          <p:cNvPr id="44" name="Google Shape;44;p9"/>
          <p:cNvSpPr txBox="1"/>
          <p:nvPr>
            <p:ph type="title"/>
          </p:nvPr>
        </p:nvSpPr>
        <p:spPr>
          <a:xfrm>
            <a:off x="265500" y="1078750"/>
            <a:ext cx="4045200" cy="1789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4600"/>
              <a:buNone/>
              <a:defRPr sz="4600">
                <a:solidFill>
                  <a:schemeClr val="lt1"/>
                </a:solidFill>
              </a:defRPr>
            </a:lvl1pPr>
            <a:lvl2pPr lvl="1" algn="ctr">
              <a:spcBef>
                <a:spcPts val="0"/>
              </a:spcBef>
              <a:spcAft>
                <a:spcPts val="0"/>
              </a:spcAft>
              <a:buClr>
                <a:schemeClr val="lt1"/>
              </a:buClr>
              <a:buSzPts val="4600"/>
              <a:buNone/>
              <a:defRPr sz="4600">
                <a:solidFill>
                  <a:schemeClr val="lt1"/>
                </a:solidFill>
              </a:defRPr>
            </a:lvl2pPr>
            <a:lvl3pPr lvl="2" algn="ctr">
              <a:spcBef>
                <a:spcPts val="0"/>
              </a:spcBef>
              <a:spcAft>
                <a:spcPts val="0"/>
              </a:spcAft>
              <a:buClr>
                <a:schemeClr val="lt1"/>
              </a:buClr>
              <a:buSzPts val="4600"/>
              <a:buNone/>
              <a:defRPr sz="4600">
                <a:solidFill>
                  <a:schemeClr val="lt1"/>
                </a:solidFill>
              </a:defRPr>
            </a:lvl3pPr>
            <a:lvl4pPr lvl="3" algn="ctr">
              <a:spcBef>
                <a:spcPts val="0"/>
              </a:spcBef>
              <a:spcAft>
                <a:spcPts val="0"/>
              </a:spcAft>
              <a:buClr>
                <a:schemeClr val="lt1"/>
              </a:buClr>
              <a:buSzPts val="4600"/>
              <a:buNone/>
              <a:defRPr sz="4600">
                <a:solidFill>
                  <a:schemeClr val="lt1"/>
                </a:solidFill>
              </a:defRPr>
            </a:lvl4pPr>
            <a:lvl5pPr lvl="4" algn="ctr">
              <a:spcBef>
                <a:spcPts val="0"/>
              </a:spcBef>
              <a:spcAft>
                <a:spcPts val="0"/>
              </a:spcAft>
              <a:buClr>
                <a:schemeClr val="lt1"/>
              </a:buClr>
              <a:buSzPts val="4600"/>
              <a:buNone/>
              <a:defRPr sz="4600">
                <a:solidFill>
                  <a:schemeClr val="lt1"/>
                </a:solidFill>
              </a:defRPr>
            </a:lvl5pPr>
            <a:lvl6pPr lvl="5" algn="ctr">
              <a:spcBef>
                <a:spcPts val="0"/>
              </a:spcBef>
              <a:spcAft>
                <a:spcPts val="0"/>
              </a:spcAft>
              <a:buClr>
                <a:schemeClr val="lt1"/>
              </a:buClr>
              <a:buSzPts val="4600"/>
              <a:buNone/>
              <a:defRPr sz="4600">
                <a:solidFill>
                  <a:schemeClr val="lt1"/>
                </a:solidFill>
              </a:defRPr>
            </a:lvl6pPr>
            <a:lvl7pPr lvl="6" algn="ctr">
              <a:spcBef>
                <a:spcPts val="0"/>
              </a:spcBef>
              <a:spcAft>
                <a:spcPts val="0"/>
              </a:spcAft>
              <a:buClr>
                <a:schemeClr val="lt1"/>
              </a:buClr>
              <a:buSzPts val="4600"/>
              <a:buNone/>
              <a:defRPr sz="4600">
                <a:solidFill>
                  <a:schemeClr val="lt1"/>
                </a:solidFill>
              </a:defRPr>
            </a:lvl7pPr>
            <a:lvl8pPr lvl="7" algn="ctr">
              <a:spcBef>
                <a:spcPts val="0"/>
              </a:spcBef>
              <a:spcAft>
                <a:spcPts val="0"/>
              </a:spcAft>
              <a:buClr>
                <a:schemeClr val="lt1"/>
              </a:buClr>
              <a:buSzPts val="4600"/>
              <a:buNone/>
              <a:defRPr sz="4600">
                <a:solidFill>
                  <a:schemeClr val="lt1"/>
                </a:solidFill>
              </a:defRPr>
            </a:lvl8pPr>
            <a:lvl9pPr lvl="8" algn="ctr">
              <a:spcBef>
                <a:spcPts val="0"/>
              </a:spcBef>
              <a:spcAft>
                <a:spcPts val="0"/>
              </a:spcAft>
              <a:buClr>
                <a:schemeClr val="lt1"/>
              </a:buClr>
              <a:buSzPts val="4600"/>
              <a:buNone/>
              <a:defRPr sz="4600">
                <a:solidFill>
                  <a:schemeClr val="lt1"/>
                </a:solidFill>
              </a:defRPr>
            </a:lvl9pPr>
          </a:lstStyle>
          <a:p/>
        </p:txBody>
      </p:sp>
      <p:sp>
        <p:nvSpPr>
          <p:cNvPr id="45" name="Google Shape;45;p9"/>
          <p:cNvSpPr txBox="1"/>
          <p:nvPr>
            <p:ph idx="1" type="subTitle"/>
          </p:nvPr>
        </p:nvSpPr>
        <p:spPr>
          <a:xfrm>
            <a:off x="265500" y="29214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900"/>
              <a:buNone/>
              <a:defRPr sz="1900">
                <a:solidFill>
                  <a:schemeClr val="lt1"/>
                </a:solidFill>
              </a:defRPr>
            </a:lvl1pPr>
            <a:lvl2pPr lvl="1" algn="ctr">
              <a:lnSpc>
                <a:spcPct val="100000"/>
              </a:lnSpc>
              <a:spcBef>
                <a:spcPts val="0"/>
              </a:spcBef>
              <a:spcAft>
                <a:spcPts val="0"/>
              </a:spcAft>
              <a:buClr>
                <a:schemeClr val="lt1"/>
              </a:buClr>
              <a:buSzPts val="1900"/>
              <a:buNone/>
              <a:defRPr sz="1900">
                <a:solidFill>
                  <a:schemeClr val="lt1"/>
                </a:solidFill>
              </a:defRPr>
            </a:lvl2pPr>
            <a:lvl3pPr lvl="2" algn="ctr">
              <a:lnSpc>
                <a:spcPct val="100000"/>
              </a:lnSpc>
              <a:spcBef>
                <a:spcPts val="0"/>
              </a:spcBef>
              <a:spcAft>
                <a:spcPts val="0"/>
              </a:spcAft>
              <a:buClr>
                <a:schemeClr val="lt1"/>
              </a:buClr>
              <a:buSzPts val="1900"/>
              <a:buNone/>
              <a:defRPr sz="1900">
                <a:solidFill>
                  <a:schemeClr val="lt1"/>
                </a:solidFill>
              </a:defRPr>
            </a:lvl3pPr>
            <a:lvl4pPr lvl="3" algn="ctr">
              <a:lnSpc>
                <a:spcPct val="100000"/>
              </a:lnSpc>
              <a:spcBef>
                <a:spcPts val="0"/>
              </a:spcBef>
              <a:spcAft>
                <a:spcPts val="0"/>
              </a:spcAft>
              <a:buClr>
                <a:schemeClr val="lt1"/>
              </a:buClr>
              <a:buSzPts val="1900"/>
              <a:buNone/>
              <a:defRPr sz="1900">
                <a:solidFill>
                  <a:schemeClr val="lt1"/>
                </a:solidFill>
              </a:defRPr>
            </a:lvl4pPr>
            <a:lvl5pPr lvl="4" algn="ctr">
              <a:lnSpc>
                <a:spcPct val="100000"/>
              </a:lnSpc>
              <a:spcBef>
                <a:spcPts val="0"/>
              </a:spcBef>
              <a:spcAft>
                <a:spcPts val="0"/>
              </a:spcAft>
              <a:buClr>
                <a:schemeClr val="lt1"/>
              </a:buClr>
              <a:buSzPts val="1900"/>
              <a:buNone/>
              <a:defRPr sz="1900">
                <a:solidFill>
                  <a:schemeClr val="lt1"/>
                </a:solidFill>
              </a:defRPr>
            </a:lvl5pPr>
            <a:lvl6pPr lvl="5" algn="ctr">
              <a:lnSpc>
                <a:spcPct val="100000"/>
              </a:lnSpc>
              <a:spcBef>
                <a:spcPts val="0"/>
              </a:spcBef>
              <a:spcAft>
                <a:spcPts val="0"/>
              </a:spcAft>
              <a:buClr>
                <a:schemeClr val="lt1"/>
              </a:buClr>
              <a:buSzPts val="1900"/>
              <a:buNone/>
              <a:defRPr sz="1900">
                <a:solidFill>
                  <a:schemeClr val="lt1"/>
                </a:solidFill>
              </a:defRPr>
            </a:lvl6pPr>
            <a:lvl7pPr lvl="6" algn="ctr">
              <a:lnSpc>
                <a:spcPct val="100000"/>
              </a:lnSpc>
              <a:spcBef>
                <a:spcPts val="0"/>
              </a:spcBef>
              <a:spcAft>
                <a:spcPts val="0"/>
              </a:spcAft>
              <a:buClr>
                <a:schemeClr val="lt1"/>
              </a:buClr>
              <a:buSzPts val="1900"/>
              <a:buNone/>
              <a:defRPr sz="1900">
                <a:solidFill>
                  <a:schemeClr val="lt1"/>
                </a:solidFill>
              </a:defRPr>
            </a:lvl7pPr>
            <a:lvl8pPr lvl="7" algn="ctr">
              <a:lnSpc>
                <a:spcPct val="100000"/>
              </a:lnSpc>
              <a:spcBef>
                <a:spcPts val="0"/>
              </a:spcBef>
              <a:spcAft>
                <a:spcPts val="0"/>
              </a:spcAft>
              <a:buClr>
                <a:schemeClr val="lt1"/>
              </a:buClr>
              <a:buSzPts val="1900"/>
              <a:buNone/>
              <a:defRPr sz="1900">
                <a:solidFill>
                  <a:schemeClr val="lt1"/>
                </a:solidFill>
              </a:defRPr>
            </a:lvl8pPr>
            <a:lvl9pPr lvl="8" algn="ctr">
              <a:lnSpc>
                <a:spcPct val="100000"/>
              </a:lnSpc>
              <a:spcBef>
                <a:spcPts val="0"/>
              </a:spcBef>
              <a:spcAft>
                <a:spcPts val="0"/>
              </a:spcAft>
              <a:buClr>
                <a:schemeClr val="lt1"/>
              </a:buClr>
              <a:buSzPts val="1900"/>
              <a:buNone/>
              <a:defRPr sz="1900">
                <a:solidFill>
                  <a:schemeClr val="lt1"/>
                </a:solidFill>
              </a:defRPr>
            </a:lvl9pPr>
          </a:lstStyle>
          <a:p/>
        </p:txBody>
      </p:sp>
      <p:sp>
        <p:nvSpPr>
          <p:cNvPr id="46" name="Google Shape;46;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100"/>
              <a:buFont typeface="Oswald"/>
              <a:buNone/>
              <a:defRPr sz="2100">
                <a:latin typeface="Oswald"/>
                <a:ea typeface="Oswald"/>
                <a:cs typeface="Oswald"/>
                <a:sym typeface="Oswald"/>
              </a:defRPr>
            </a:lvl1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1" name="Shape 51"/>
        <p:cNvGrpSpPr/>
        <p:nvPr/>
      </p:nvGrpSpPr>
      <p:grpSpPr>
        <a:xfrm>
          <a:off x="0" y="0"/>
          <a:ext cx="0" cy="0"/>
          <a:chOff x="0" y="0"/>
          <a:chExt cx="0" cy="0"/>
        </a:xfrm>
      </p:grpSpPr>
      <p:cxnSp>
        <p:nvCxnSpPr>
          <p:cNvPr id="52" name="Google Shape;52;p11"/>
          <p:cNvCxnSpPr/>
          <p:nvPr/>
        </p:nvCxnSpPr>
        <p:spPr>
          <a:xfrm>
            <a:off x="413275" y="2988275"/>
            <a:ext cx="910500" cy="0"/>
          </a:xfrm>
          <a:prstGeom prst="straightConnector1">
            <a:avLst/>
          </a:prstGeom>
          <a:noFill/>
          <a:ln cap="flat" cmpd="sng" w="28575">
            <a:solidFill>
              <a:schemeClr val="dk1"/>
            </a:solidFill>
            <a:prstDash val="lgDash"/>
            <a:round/>
            <a:headEnd len="sm" w="sm" type="none"/>
            <a:tailEnd len="sm" w="sm" type="none"/>
          </a:ln>
        </p:spPr>
      </p:cxnSp>
      <p:sp>
        <p:nvSpPr>
          <p:cNvPr id="53" name="Google Shape;53;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spcBef>
                <a:spcPts val="0"/>
              </a:spcBef>
              <a:spcAft>
                <a:spcPts val="0"/>
              </a:spcAft>
              <a:buSzPts val="12000"/>
              <a:buNone/>
              <a:defRPr sz="12000"/>
            </a:lvl1pPr>
            <a:lvl2pPr lvl="1">
              <a:spcBef>
                <a:spcPts val="0"/>
              </a:spcBef>
              <a:spcAft>
                <a:spcPts val="0"/>
              </a:spcAft>
              <a:buSzPts val="12000"/>
              <a:buNone/>
              <a:defRPr sz="12000"/>
            </a:lvl2pPr>
            <a:lvl3pPr lvl="2">
              <a:spcBef>
                <a:spcPts val="0"/>
              </a:spcBef>
              <a:spcAft>
                <a:spcPts val="0"/>
              </a:spcAft>
              <a:buSzPts val="12000"/>
              <a:buNone/>
              <a:defRPr sz="12000"/>
            </a:lvl3pPr>
            <a:lvl4pPr lvl="3">
              <a:spcBef>
                <a:spcPts val="0"/>
              </a:spcBef>
              <a:spcAft>
                <a:spcPts val="0"/>
              </a:spcAft>
              <a:buSzPts val="12000"/>
              <a:buNone/>
              <a:defRPr sz="12000"/>
            </a:lvl4pPr>
            <a:lvl5pPr lvl="4">
              <a:spcBef>
                <a:spcPts val="0"/>
              </a:spcBef>
              <a:spcAft>
                <a:spcPts val="0"/>
              </a:spcAft>
              <a:buSzPts val="12000"/>
              <a:buNone/>
              <a:defRPr sz="12000"/>
            </a:lvl5pPr>
            <a:lvl6pPr lvl="5">
              <a:spcBef>
                <a:spcPts val="0"/>
              </a:spcBef>
              <a:spcAft>
                <a:spcPts val="0"/>
              </a:spcAft>
              <a:buSzPts val="12000"/>
              <a:buNone/>
              <a:defRPr sz="12000"/>
            </a:lvl6pPr>
            <a:lvl7pPr lvl="6">
              <a:spcBef>
                <a:spcPts val="0"/>
              </a:spcBef>
              <a:spcAft>
                <a:spcPts val="0"/>
              </a:spcAft>
              <a:buSzPts val="12000"/>
              <a:buNone/>
              <a:defRPr sz="12000"/>
            </a:lvl7pPr>
            <a:lvl8pPr lvl="7">
              <a:spcBef>
                <a:spcPts val="0"/>
              </a:spcBef>
              <a:spcAft>
                <a:spcPts val="0"/>
              </a:spcAft>
              <a:buSzPts val="12000"/>
              <a:buNone/>
              <a:defRPr sz="12000"/>
            </a:lvl8pPr>
            <a:lvl9pPr lvl="8">
              <a:spcBef>
                <a:spcPts val="0"/>
              </a:spcBef>
              <a:spcAft>
                <a:spcPts val="0"/>
              </a:spcAft>
              <a:buSzPts val="12000"/>
              <a:buNone/>
              <a:defRPr sz="12000"/>
            </a:lvl9pPr>
          </a:lstStyle>
          <a:p>
            <a:r>
              <a:t>xx%</a:t>
            </a:r>
          </a:p>
        </p:txBody>
      </p:sp>
      <p:sp>
        <p:nvSpPr>
          <p:cNvPr id="54" name="Google Shape;54;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dern-writer">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72500"/>
            <a:ext cx="8520600" cy="7335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9pPr>
          </a:lstStyle>
          <a:p/>
        </p:txBody>
      </p:sp>
      <p:sp>
        <p:nvSpPr>
          <p:cNvPr id="7" name="Google Shape;7;p1"/>
          <p:cNvSpPr txBox="1"/>
          <p:nvPr>
            <p:ph idx="1" type="body"/>
          </p:nvPr>
        </p:nvSpPr>
        <p:spPr>
          <a:xfrm>
            <a:off x="311700" y="1468825"/>
            <a:ext cx="8520600" cy="3099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Source Code Pro"/>
                <a:ea typeface="Source Code Pro"/>
                <a:cs typeface="Source Code Pro"/>
                <a:sym typeface="Source Code Pro"/>
              </a:defRPr>
            </a:lvl1pPr>
            <a:lvl2pPr lvl="1" algn="r">
              <a:buNone/>
              <a:defRPr sz="1000">
                <a:solidFill>
                  <a:schemeClr val="dk2"/>
                </a:solidFill>
                <a:latin typeface="Source Code Pro"/>
                <a:ea typeface="Source Code Pro"/>
                <a:cs typeface="Source Code Pro"/>
                <a:sym typeface="Source Code Pro"/>
              </a:defRPr>
            </a:lvl2pPr>
            <a:lvl3pPr lvl="2" algn="r">
              <a:buNone/>
              <a:defRPr sz="1000">
                <a:solidFill>
                  <a:schemeClr val="dk2"/>
                </a:solidFill>
                <a:latin typeface="Source Code Pro"/>
                <a:ea typeface="Source Code Pro"/>
                <a:cs typeface="Source Code Pro"/>
                <a:sym typeface="Source Code Pro"/>
              </a:defRPr>
            </a:lvl3pPr>
            <a:lvl4pPr lvl="3" algn="r">
              <a:buNone/>
              <a:defRPr sz="1000">
                <a:solidFill>
                  <a:schemeClr val="dk2"/>
                </a:solidFill>
                <a:latin typeface="Source Code Pro"/>
                <a:ea typeface="Source Code Pro"/>
                <a:cs typeface="Source Code Pro"/>
                <a:sym typeface="Source Code Pro"/>
              </a:defRPr>
            </a:lvl4pPr>
            <a:lvl5pPr lvl="4" algn="r">
              <a:buNone/>
              <a:defRPr sz="1000">
                <a:solidFill>
                  <a:schemeClr val="dk2"/>
                </a:solidFill>
                <a:latin typeface="Source Code Pro"/>
                <a:ea typeface="Source Code Pro"/>
                <a:cs typeface="Source Code Pro"/>
                <a:sym typeface="Source Code Pro"/>
              </a:defRPr>
            </a:lvl5pPr>
            <a:lvl6pPr lvl="5" algn="r">
              <a:buNone/>
              <a:defRPr sz="1000">
                <a:solidFill>
                  <a:schemeClr val="dk2"/>
                </a:solidFill>
                <a:latin typeface="Source Code Pro"/>
                <a:ea typeface="Source Code Pro"/>
                <a:cs typeface="Source Code Pro"/>
                <a:sym typeface="Source Code Pro"/>
              </a:defRPr>
            </a:lvl6pPr>
            <a:lvl7pPr lvl="6" algn="r">
              <a:buNone/>
              <a:defRPr sz="1000">
                <a:solidFill>
                  <a:schemeClr val="dk2"/>
                </a:solidFill>
                <a:latin typeface="Source Code Pro"/>
                <a:ea typeface="Source Code Pro"/>
                <a:cs typeface="Source Code Pro"/>
                <a:sym typeface="Source Code Pro"/>
              </a:defRPr>
            </a:lvl7pPr>
            <a:lvl8pPr lvl="7" algn="r">
              <a:buNone/>
              <a:defRPr sz="1000">
                <a:solidFill>
                  <a:schemeClr val="dk2"/>
                </a:solidFill>
                <a:latin typeface="Source Code Pro"/>
                <a:ea typeface="Source Code Pro"/>
                <a:cs typeface="Source Code Pro"/>
                <a:sym typeface="Source Code Pro"/>
              </a:defRPr>
            </a:lvl8pPr>
            <a:lvl9pPr lvl="8" algn="r">
              <a:buNone/>
              <a:defRPr sz="1000">
                <a:solidFill>
                  <a:schemeClr val="dk2"/>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no"/>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mailto:martenho@uio.no" TargetMode="Externa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www.mentimeter.com/app/presentation/aljkgsfgh7697dzy2qzoy3z974gq3abe/jozfamybynk8/edit"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3"/>
          <p:cNvSpPr txBox="1"/>
          <p:nvPr>
            <p:ph type="ctrTitle"/>
          </p:nvPr>
        </p:nvSpPr>
        <p:spPr>
          <a:xfrm>
            <a:off x="411175" y="644300"/>
            <a:ext cx="8282400" cy="21090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no"/>
              <a:t>Første gruppetime</a:t>
            </a:r>
            <a:endParaRPr/>
          </a:p>
        </p:txBody>
      </p:sp>
      <p:sp>
        <p:nvSpPr>
          <p:cNvPr id="63" name="Google Shape;63;p13"/>
          <p:cNvSpPr txBox="1"/>
          <p:nvPr>
            <p:ph idx="1" type="subTitle"/>
          </p:nvPr>
        </p:nvSpPr>
        <p:spPr>
          <a:xfrm>
            <a:off x="598100" y="3484637"/>
            <a:ext cx="8222100" cy="838800"/>
          </a:xfrm>
          <a:prstGeom prst="rect">
            <a:avLst/>
          </a:prstGeom>
        </p:spPr>
        <p:txBody>
          <a:bodyPr anchorCtr="0" anchor="ctr" bIns="91425" lIns="91425" spcFirstLastPara="1" rIns="91425" wrap="square" tIns="91425">
            <a:normAutofit fontScale="32500" lnSpcReduction="20000"/>
          </a:bodyPr>
          <a:lstStyle/>
          <a:p>
            <a:pPr indent="0" lvl="0" marL="0" rtl="0" algn="ctr">
              <a:lnSpc>
                <a:spcPct val="150000"/>
              </a:lnSpc>
              <a:spcBef>
                <a:spcPts val="0"/>
              </a:spcBef>
              <a:spcAft>
                <a:spcPts val="0"/>
              </a:spcAft>
              <a:buNone/>
            </a:pPr>
            <a:r>
              <a:rPr lang="no"/>
              <a:t>Introduksjon til IN2020</a:t>
            </a:r>
            <a:endParaRPr/>
          </a:p>
          <a:p>
            <a:pPr indent="0" lvl="0" marL="0" rtl="0" algn="ctr">
              <a:lnSpc>
                <a:spcPct val="150000"/>
              </a:lnSpc>
              <a:spcBef>
                <a:spcPts val="0"/>
              </a:spcBef>
              <a:spcAft>
                <a:spcPts val="0"/>
              </a:spcAft>
              <a:buNone/>
            </a:pPr>
            <a:r>
              <a:rPr lang="no"/>
              <a:t>Gruppe 1 med Marte Nilsen Holdø</a:t>
            </a:r>
            <a:endParaRPr/>
          </a:p>
          <a:p>
            <a:pPr indent="0" lvl="0" marL="0" rtl="0" algn="ctr">
              <a:lnSpc>
                <a:spcPct val="150000"/>
              </a:lnSpc>
              <a:spcBef>
                <a:spcPts val="0"/>
              </a:spcBef>
              <a:spcAft>
                <a:spcPts val="0"/>
              </a:spcAft>
              <a:buNone/>
            </a:pPr>
            <a:r>
              <a:rPr lang="no"/>
              <a:t>tirsdag 29.08.23</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4"/>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Program</a:t>
            </a:r>
            <a:endParaRPr/>
          </a:p>
        </p:txBody>
      </p:sp>
      <p:sp>
        <p:nvSpPr>
          <p:cNvPr id="69" name="Google Shape;69;p14"/>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no"/>
              <a:t>Bli kjent:)</a:t>
            </a:r>
            <a:endParaRPr/>
          </a:p>
          <a:p>
            <a:pPr indent="-342900" lvl="0" marL="457200" rtl="0" algn="l">
              <a:spcBef>
                <a:spcPts val="0"/>
              </a:spcBef>
              <a:spcAft>
                <a:spcPts val="0"/>
              </a:spcAft>
              <a:buSzPts val="1800"/>
              <a:buChar char="●"/>
            </a:pPr>
            <a:r>
              <a:rPr lang="no"/>
              <a:t>Praktisk info</a:t>
            </a:r>
            <a:endParaRPr/>
          </a:p>
          <a:p>
            <a:pPr indent="-342900" lvl="0" marL="457200" rtl="0" algn="l">
              <a:spcBef>
                <a:spcPts val="0"/>
              </a:spcBef>
              <a:spcAft>
                <a:spcPts val="0"/>
              </a:spcAft>
              <a:buSzPts val="1800"/>
              <a:buChar char="●"/>
            </a:pPr>
            <a:r>
              <a:rPr lang="no"/>
              <a:t>Introduksjon til emnet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5"/>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Litt om meg</a:t>
            </a:r>
            <a:endParaRPr/>
          </a:p>
        </p:txBody>
      </p:sp>
      <p:sp>
        <p:nvSpPr>
          <p:cNvPr id="75" name="Google Shape;75;p15"/>
          <p:cNvSpPr txBox="1"/>
          <p:nvPr>
            <p:ph idx="1" type="body"/>
          </p:nvPr>
        </p:nvSpPr>
        <p:spPr>
          <a:xfrm>
            <a:off x="311700" y="1468825"/>
            <a:ext cx="5992800" cy="3099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no"/>
              <a:t>Marte, </a:t>
            </a:r>
            <a:r>
              <a:rPr lang="no" u="sng">
                <a:solidFill>
                  <a:schemeClr val="hlink"/>
                </a:solidFill>
                <a:hlinkClick r:id="rId3"/>
              </a:rPr>
              <a:t>martenho@uio.no</a:t>
            </a:r>
            <a:r>
              <a:rPr lang="no"/>
              <a:t> </a:t>
            </a:r>
            <a:endParaRPr/>
          </a:p>
          <a:p>
            <a:pPr indent="-342900" lvl="0" marL="457200" rtl="0" algn="l">
              <a:spcBef>
                <a:spcPts val="0"/>
              </a:spcBef>
              <a:spcAft>
                <a:spcPts val="0"/>
              </a:spcAft>
              <a:buSzPts val="1800"/>
              <a:buChar char="●"/>
            </a:pPr>
            <a:r>
              <a:rPr lang="no"/>
              <a:t>Går 5. året på master i design</a:t>
            </a:r>
            <a:endParaRPr/>
          </a:p>
          <a:p>
            <a:pPr indent="-342900" lvl="0" marL="457200" rtl="0" algn="l">
              <a:spcBef>
                <a:spcPts val="0"/>
              </a:spcBef>
              <a:spcAft>
                <a:spcPts val="0"/>
              </a:spcAft>
              <a:buSzPts val="1800"/>
              <a:buChar char="●"/>
            </a:pPr>
            <a:r>
              <a:rPr lang="no"/>
              <a:t>Vært gruppelærer en gang før i IN2020</a:t>
            </a:r>
            <a:endParaRPr/>
          </a:p>
          <a:p>
            <a:pPr indent="-342900" lvl="0" marL="457200" rtl="0" algn="l">
              <a:spcBef>
                <a:spcPts val="0"/>
              </a:spcBef>
              <a:spcAft>
                <a:spcPts val="0"/>
              </a:spcAft>
              <a:buSzPts val="1800"/>
              <a:buChar char="●"/>
            </a:pPr>
            <a:r>
              <a:rPr lang="no"/>
              <a:t>Fun fact: kan spille en sang på munnspill:)</a:t>
            </a:r>
            <a:endParaRPr/>
          </a:p>
        </p:txBody>
      </p:sp>
      <p:pic>
        <p:nvPicPr>
          <p:cNvPr id="76" name="Google Shape;76;p15"/>
          <p:cNvPicPr preferRelativeResize="0"/>
          <p:nvPr/>
        </p:nvPicPr>
        <p:blipFill>
          <a:blip r:embed="rId4">
            <a:alphaModFix/>
          </a:blip>
          <a:stretch>
            <a:fillRect/>
          </a:stretch>
        </p:blipFill>
        <p:spPr>
          <a:xfrm>
            <a:off x="6588550" y="1273773"/>
            <a:ext cx="1600548" cy="238920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6"/>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Navnerunde!</a:t>
            </a:r>
            <a:endParaRPr/>
          </a:p>
        </p:txBody>
      </p:sp>
      <p:sp>
        <p:nvSpPr>
          <p:cNvPr id="82" name="Google Shape;82;p16"/>
          <p:cNvSpPr txBox="1"/>
          <p:nvPr>
            <p:ph idx="1" type="body"/>
          </p:nvPr>
        </p:nvSpPr>
        <p:spPr>
          <a:xfrm>
            <a:off x="311700" y="1468825"/>
            <a:ext cx="4621800" cy="3099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no"/>
              <a:t>Navn</a:t>
            </a:r>
            <a:endParaRPr/>
          </a:p>
          <a:p>
            <a:pPr indent="-342900" lvl="0" marL="457200" rtl="0" algn="l">
              <a:spcBef>
                <a:spcPts val="0"/>
              </a:spcBef>
              <a:spcAft>
                <a:spcPts val="0"/>
              </a:spcAft>
              <a:buSzPts val="1800"/>
              <a:buChar char="●"/>
            </a:pPr>
            <a:r>
              <a:rPr lang="no"/>
              <a:t>Hvor er du i studieforløpet?</a:t>
            </a:r>
            <a:endParaRPr/>
          </a:p>
          <a:p>
            <a:pPr indent="-342900" lvl="0" marL="457200" rtl="0" algn="l">
              <a:spcBef>
                <a:spcPts val="0"/>
              </a:spcBef>
              <a:spcAft>
                <a:spcPts val="0"/>
              </a:spcAft>
              <a:buSzPts val="1800"/>
              <a:buChar char="●"/>
            </a:pPr>
            <a:r>
              <a:rPr lang="no"/>
              <a:t>Noe du liker:)</a:t>
            </a:r>
            <a:endParaRPr/>
          </a:p>
        </p:txBody>
      </p:sp>
      <p:pic>
        <p:nvPicPr>
          <p:cNvPr id="83" name="Google Shape;83;p16"/>
          <p:cNvPicPr preferRelativeResize="0"/>
          <p:nvPr/>
        </p:nvPicPr>
        <p:blipFill>
          <a:blip r:embed="rId3">
            <a:alphaModFix/>
          </a:blip>
          <a:stretch>
            <a:fillRect/>
          </a:stretch>
        </p:blipFill>
        <p:spPr>
          <a:xfrm>
            <a:off x="5159400" y="1637125"/>
            <a:ext cx="3323150" cy="1869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7"/>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Praktisk info - hvordan blir gruppetimene?</a:t>
            </a:r>
            <a:endParaRPr/>
          </a:p>
        </p:txBody>
      </p:sp>
      <p:sp>
        <p:nvSpPr>
          <p:cNvPr id="89" name="Google Shape;89;p17"/>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no"/>
              <a:t>Repetisjon av stoff fra forelesningene</a:t>
            </a:r>
            <a:endParaRPr/>
          </a:p>
          <a:p>
            <a:pPr indent="-342900" lvl="0" marL="457200" rtl="0" algn="l">
              <a:spcBef>
                <a:spcPts val="0"/>
              </a:spcBef>
              <a:spcAft>
                <a:spcPts val="0"/>
              </a:spcAft>
              <a:buSzPts val="1800"/>
              <a:buChar char="●"/>
            </a:pPr>
            <a:r>
              <a:rPr lang="no"/>
              <a:t>Diskusjonsoppgaver</a:t>
            </a:r>
            <a:endParaRPr/>
          </a:p>
          <a:p>
            <a:pPr indent="-342900" lvl="0" marL="457200" rtl="0" algn="l">
              <a:spcBef>
                <a:spcPts val="0"/>
              </a:spcBef>
              <a:spcAft>
                <a:spcPts val="0"/>
              </a:spcAft>
              <a:buSzPts val="1800"/>
              <a:buChar char="●"/>
            </a:pPr>
            <a:r>
              <a:rPr lang="no"/>
              <a:t>Praktiske oppgaver</a:t>
            </a:r>
            <a:endParaRPr/>
          </a:p>
          <a:p>
            <a:pPr indent="-342900" lvl="0" marL="457200" rtl="0" algn="l">
              <a:spcBef>
                <a:spcPts val="0"/>
              </a:spcBef>
              <a:spcAft>
                <a:spcPts val="0"/>
              </a:spcAft>
              <a:buSzPts val="1800"/>
              <a:buChar char="●"/>
            </a:pPr>
            <a:r>
              <a:rPr lang="no"/>
              <a:t>Oblighjelp hvis ønskelig</a:t>
            </a:r>
            <a:endParaRPr/>
          </a:p>
          <a:p>
            <a:pPr indent="-342900" lvl="0" marL="457200" rtl="0" algn="l">
              <a:spcBef>
                <a:spcPts val="0"/>
              </a:spcBef>
              <a:spcAft>
                <a:spcPts val="0"/>
              </a:spcAft>
              <a:buSzPts val="1800"/>
              <a:buChar char="●"/>
            </a:pPr>
            <a:r>
              <a:rPr lang="no"/>
              <a:t>Åpen for forslag!</a:t>
            </a:r>
            <a:endParaRPr/>
          </a:p>
          <a:p>
            <a:pPr indent="0" lvl="0" marL="0" rtl="0" algn="l">
              <a:spcBef>
                <a:spcPts val="1200"/>
              </a:spcBef>
              <a:spcAft>
                <a:spcPts val="0"/>
              </a:spcAft>
              <a:buNone/>
            </a:pPr>
            <a:r>
              <a:t/>
            </a:r>
            <a:endParaRPr/>
          </a:p>
          <a:p>
            <a:pPr indent="-342900" lvl="0" marL="457200" rtl="0" algn="l">
              <a:spcBef>
                <a:spcPts val="1200"/>
              </a:spcBef>
              <a:spcAft>
                <a:spcPts val="0"/>
              </a:spcAft>
              <a:buSzPts val="1800"/>
              <a:buChar char="●"/>
            </a:pPr>
            <a:r>
              <a:rPr lang="no" u="sng">
                <a:solidFill>
                  <a:schemeClr val="hlink"/>
                </a:solidFill>
                <a:hlinkClick r:id="rId3"/>
              </a:rPr>
              <a:t>Menti</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8"/>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Praktisk info - </a:t>
            </a:r>
            <a:r>
              <a:rPr lang="no"/>
              <a:t>fra emnesiden</a:t>
            </a:r>
            <a:endParaRPr/>
          </a:p>
        </p:txBody>
      </p:sp>
      <p:sp>
        <p:nvSpPr>
          <p:cNvPr id="95" name="Google Shape;95;p18"/>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sz="1350">
                <a:solidFill>
                  <a:srgbClr val="000000"/>
                </a:solidFill>
              </a:rPr>
              <a:t>“I dette emnet lærer du om forskning i HCI (Human-Computer Interaction). Vi går gjennom forskjellige tilnærminger til design innenfor HCI-feltet, og du får inngående kunnskap om metoder, verktøy og teknikker for HCI-forskning. </a:t>
            </a:r>
            <a:r>
              <a:rPr lang="no" sz="1350">
                <a:solidFill>
                  <a:srgbClr val="990000"/>
                </a:solidFill>
              </a:rPr>
              <a:t>Vi legger spesiell vekt på kvantitativ analyse og design av eksperimenter.</a:t>
            </a:r>
            <a:r>
              <a:rPr lang="no" sz="1350">
                <a:solidFill>
                  <a:srgbClr val="000000"/>
                </a:solidFill>
              </a:rPr>
              <a:t> Du skal kunne øve deg på metodene gjennom tre obligatoriske oppgaver.”</a:t>
            </a:r>
            <a:endParaRPr sz="1350">
              <a:solidFill>
                <a:srgbClr val="000000"/>
              </a:solidFill>
            </a:endParaRPr>
          </a:p>
          <a:p>
            <a:pPr indent="0" lvl="0" marL="0" rtl="0" algn="l">
              <a:spcBef>
                <a:spcPts val="1200"/>
              </a:spcBef>
              <a:spcAft>
                <a:spcPts val="0"/>
              </a:spcAft>
              <a:buNone/>
            </a:pPr>
            <a:r>
              <a:t/>
            </a:r>
            <a:endParaRPr sz="1350">
              <a:solidFill>
                <a:srgbClr val="000000"/>
              </a:solidFill>
            </a:endParaRPr>
          </a:p>
          <a:p>
            <a:pPr indent="-314325" lvl="0" marL="457200" rtl="0" algn="l">
              <a:spcBef>
                <a:spcPts val="1200"/>
              </a:spcBef>
              <a:spcAft>
                <a:spcPts val="0"/>
              </a:spcAft>
              <a:buClr>
                <a:srgbClr val="000000"/>
              </a:buClr>
              <a:buSzPts val="1350"/>
              <a:buChar char="-"/>
            </a:pPr>
            <a:r>
              <a:rPr lang="no" sz="1350">
                <a:solidFill>
                  <a:srgbClr val="000000"/>
                </a:solidFill>
              </a:rPr>
              <a:t>kurset er ganske rekonstruert fra tidligere år, og har i stor grad beveget seg bort fra kvantitativ metode og statistisk analyse</a:t>
            </a:r>
            <a:endParaRPr sz="1350">
              <a:solidFill>
                <a:srgbClr val="000000"/>
              </a:solidFill>
            </a:endParaRPr>
          </a:p>
          <a:p>
            <a:pPr indent="-314325" lvl="0" marL="457200" rtl="0" algn="l">
              <a:spcBef>
                <a:spcPts val="0"/>
              </a:spcBef>
              <a:spcAft>
                <a:spcPts val="0"/>
              </a:spcAft>
              <a:buClr>
                <a:srgbClr val="000000"/>
              </a:buClr>
              <a:buSzPts val="1350"/>
              <a:buChar char="-"/>
            </a:pPr>
            <a:r>
              <a:rPr lang="no" sz="1350">
                <a:solidFill>
                  <a:srgbClr val="000000"/>
                </a:solidFill>
              </a:rPr>
              <a:t>nå er det mer fokus på kvalitativ forskning og designprosess</a:t>
            </a:r>
            <a:endParaRPr sz="1350">
              <a:solidFill>
                <a:srgbClr val="0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9"/>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Praktisk info - fra emnesiden</a:t>
            </a:r>
            <a:endParaRPr/>
          </a:p>
        </p:txBody>
      </p:sp>
      <p:sp>
        <p:nvSpPr>
          <p:cNvPr id="101" name="Google Shape;101;p19"/>
          <p:cNvSpPr txBox="1"/>
          <p:nvPr>
            <p:ph idx="1" type="body"/>
          </p:nvPr>
        </p:nvSpPr>
        <p:spPr>
          <a:xfrm>
            <a:off x="311700" y="1468825"/>
            <a:ext cx="8520600" cy="3099900"/>
          </a:xfrm>
          <a:prstGeom prst="rect">
            <a:avLst/>
          </a:prstGeom>
        </p:spPr>
        <p:txBody>
          <a:bodyPr anchorCtr="0" anchor="t" bIns="91425" lIns="91425" spcFirstLastPara="1" rIns="91425" wrap="square" tIns="91425">
            <a:normAutofit fontScale="85000" lnSpcReduction="10000"/>
          </a:bodyPr>
          <a:lstStyle/>
          <a:p>
            <a:pPr indent="0" lvl="0" marL="0" rtl="0" algn="l">
              <a:spcBef>
                <a:spcPts val="0"/>
              </a:spcBef>
              <a:spcAft>
                <a:spcPts val="0"/>
              </a:spcAft>
              <a:buNone/>
            </a:pPr>
            <a:r>
              <a:rPr lang="no">
                <a:solidFill>
                  <a:srgbClr val="7F7F7F"/>
                </a:solidFill>
              </a:rPr>
              <a:t>Etter å ha fullført IN2020:</a:t>
            </a:r>
            <a:endParaRPr>
              <a:solidFill>
                <a:srgbClr val="7F7F7F"/>
              </a:solidFill>
            </a:endParaRPr>
          </a:p>
          <a:p>
            <a:pPr indent="-325755" lvl="0" marL="457200" rtl="0" algn="l">
              <a:spcBef>
                <a:spcPts val="1200"/>
              </a:spcBef>
              <a:spcAft>
                <a:spcPts val="0"/>
              </a:spcAft>
              <a:buClr>
                <a:srgbClr val="7F7F7F"/>
              </a:buClr>
              <a:buSzPct val="100000"/>
              <a:buFont typeface="Source Code Pro"/>
              <a:buChar char="-"/>
            </a:pPr>
            <a:r>
              <a:rPr lang="no">
                <a:solidFill>
                  <a:srgbClr val="7F7F7F"/>
                </a:solidFill>
              </a:rPr>
              <a:t>har du en meget god forståelse av forskningsmetoder i HCI</a:t>
            </a:r>
            <a:endParaRPr>
              <a:solidFill>
                <a:srgbClr val="7F7F7F"/>
              </a:solidFill>
            </a:endParaRPr>
          </a:p>
          <a:p>
            <a:pPr indent="-325755" lvl="0" marL="457200" rtl="0" algn="l">
              <a:spcBef>
                <a:spcPts val="0"/>
              </a:spcBef>
              <a:spcAft>
                <a:spcPts val="0"/>
              </a:spcAft>
              <a:buClr>
                <a:srgbClr val="7F7F7F"/>
              </a:buClr>
              <a:buSzPct val="100000"/>
              <a:buFont typeface="Source Code Pro"/>
              <a:buChar char="-"/>
            </a:pPr>
            <a:r>
              <a:rPr lang="no">
                <a:solidFill>
                  <a:srgbClr val="7F7F7F"/>
                </a:solidFill>
              </a:rPr>
              <a:t>kan du anvende HCI forskningsmetoder og redegjøre for dine valg av tilnærming til problemet og valg av metoder, verktøy og teknikker</a:t>
            </a:r>
            <a:endParaRPr>
              <a:solidFill>
                <a:srgbClr val="7F7F7F"/>
              </a:solidFill>
            </a:endParaRPr>
          </a:p>
          <a:p>
            <a:pPr indent="-325755" lvl="0" marL="457200" rtl="0" algn="l">
              <a:spcBef>
                <a:spcPts val="0"/>
              </a:spcBef>
              <a:spcAft>
                <a:spcPts val="0"/>
              </a:spcAft>
              <a:buClr>
                <a:srgbClr val="7F7F7F"/>
              </a:buClr>
              <a:buSzPct val="100000"/>
              <a:buFont typeface="Source Code Pro"/>
              <a:buChar char="-"/>
            </a:pPr>
            <a:r>
              <a:rPr lang="no">
                <a:solidFill>
                  <a:srgbClr val="7F7F7F"/>
                </a:solidFill>
              </a:rPr>
              <a:t>kan du designe HCI-eksperimenter</a:t>
            </a:r>
            <a:endParaRPr>
              <a:solidFill>
                <a:srgbClr val="7F7F7F"/>
              </a:solidFill>
            </a:endParaRPr>
          </a:p>
          <a:p>
            <a:pPr indent="-325755" lvl="0" marL="457200" rtl="0" algn="l">
              <a:spcBef>
                <a:spcPts val="0"/>
              </a:spcBef>
              <a:spcAft>
                <a:spcPts val="0"/>
              </a:spcAft>
              <a:buClr>
                <a:srgbClr val="990000"/>
              </a:buClr>
              <a:buSzPct val="100000"/>
              <a:buFont typeface="Source Code Pro"/>
              <a:buChar char="-"/>
            </a:pPr>
            <a:r>
              <a:rPr lang="no">
                <a:solidFill>
                  <a:srgbClr val="990000"/>
                </a:solidFill>
              </a:rPr>
              <a:t>behersker du grunnleggende statistisk analyse</a:t>
            </a:r>
            <a:endParaRPr>
              <a:solidFill>
                <a:srgbClr val="990000"/>
              </a:solidFill>
            </a:endParaRPr>
          </a:p>
          <a:p>
            <a:pPr indent="-325755" lvl="0" marL="457200" rtl="0" algn="l">
              <a:spcBef>
                <a:spcPts val="0"/>
              </a:spcBef>
              <a:spcAft>
                <a:spcPts val="0"/>
              </a:spcAft>
              <a:buClr>
                <a:srgbClr val="7F7F7F"/>
              </a:buClr>
              <a:buSzPct val="100000"/>
              <a:buFont typeface="Source Code Pro"/>
              <a:buChar char="-"/>
            </a:pPr>
            <a:r>
              <a:rPr lang="no">
                <a:solidFill>
                  <a:srgbClr val="7F7F7F"/>
                </a:solidFill>
              </a:rPr>
              <a:t>kan du gjennomføre både kvalitativ og </a:t>
            </a:r>
            <a:r>
              <a:rPr lang="no">
                <a:solidFill>
                  <a:srgbClr val="990000"/>
                </a:solidFill>
              </a:rPr>
              <a:t>kvantitativ analyse</a:t>
            </a:r>
            <a:r>
              <a:rPr lang="no">
                <a:solidFill>
                  <a:srgbClr val="7F7F7F"/>
                </a:solidFill>
              </a:rPr>
              <a:t> av data</a:t>
            </a:r>
            <a:endParaRPr>
              <a:solidFill>
                <a:srgbClr val="7F7F7F"/>
              </a:solidFill>
            </a:endParaRPr>
          </a:p>
          <a:p>
            <a:pPr indent="-325755" lvl="0" marL="457200" rtl="0" algn="l">
              <a:spcBef>
                <a:spcPts val="0"/>
              </a:spcBef>
              <a:spcAft>
                <a:spcPts val="0"/>
              </a:spcAft>
              <a:buClr>
                <a:srgbClr val="7F7F7F"/>
              </a:buClr>
              <a:buSzPct val="100000"/>
              <a:buFont typeface="Source Code Pro"/>
              <a:buChar char="-"/>
            </a:pPr>
            <a:r>
              <a:rPr lang="no">
                <a:solidFill>
                  <a:srgbClr val="7F7F7F"/>
                </a:solidFill>
              </a:rPr>
              <a:t>kan du reflektere over sentrale etiske, samfunnsmessige og faglige problemstillinger i forhold til eget og andres arbeid</a:t>
            </a:r>
            <a:endParaRPr>
              <a:solidFill>
                <a:srgbClr val="7F7F7F"/>
              </a:solidFill>
            </a:endParaRPr>
          </a:p>
          <a:p>
            <a:pPr indent="0" lvl="0" marL="0" rtl="0" algn="l">
              <a:spcBef>
                <a:spcPts val="1200"/>
              </a:spcBef>
              <a:spcAft>
                <a:spcPts val="12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0"/>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Praktisk info - Teams</a:t>
            </a:r>
            <a:endParaRPr/>
          </a:p>
        </p:txBody>
      </p:sp>
      <p:sp>
        <p:nvSpPr>
          <p:cNvPr id="107" name="Google Shape;107;p20"/>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no"/>
              <a:t>Her får dere viktig informasjon underveis i semesteret, så følg med her</a:t>
            </a:r>
            <a:endParaRPr/>
          </a:p>
          <a:p>
            <a:pPr indent="-317500" lvl="1" marL="914400" rtl="0" algn="l">
              <a:spcBef>
                <a:spcPts val="0"/>
              </a:spcBef>
              <a:spcAft>
                <a:spcPts val="0"/>
              </a:spcAft>
              <a:buSzPts val="1400"/>
              <a:buChar char="○"/>
            </a:pPr>
            <a:r>
              <a:rPr lang="no"/>
              <a:t>Kan være lurt å slå på varsler</a:t>
            </a:r>
            <a:endParaRPr/>
          </a:p>
          <a:p>
            <a:pPr indent="-342900" lvl="0" marL="457200" rtl="0" algn="l">
              <a:spcBef>
                <a:spcPts val="0"/>
              </a:spcBef>
              <a:spcAft>
                <a:spcPts val="0"/>
              </a:spcAft>
              <a:buSzPts val="1800"/>
              <a:buChar char="●"/>
            </a:pPr>
            <a:r>
              <a:rPr lang="no"/>
              <a:t>Logg inn med UiO-brukeren deres</a:t>
            </a:r>
            <a:endParaRPr/>
          </a:p>
          <a:p>
            <a:pPr indent="-342900" lvl="0" marL="457200" rtl="0" algn="l">
              <a:spcBef>
                <a:spcPts val="0"/>
              </a:spcBef>
              <a:spcAft>
                <a:spcPts val="0"/>
              </a:spcAft>
              <a:buSzPts val="1800"/>
              <a:buChar char="●"/>
            </a:pPr>
            <a:r>
              <a:rPr b="1" lang="no"/>
              <a:t>Gi beskjed om dere ikke har blitt lagt til i gruppen!</a:t>
            </a:r>
            <a:endParaRPr b="1"/>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1"/>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Praktisk info - semesterforløp</a:t>
            </a:r>
            <a:endParaRPr/>
          </a:p>
        </p:txBody>
      </p:sp>
      <p:sp>
        <p:nvSpPr>
          <p:cNvPr id="113" name="Google Shape;113;p21"/>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no"/>
              <a:t>Tre individuelle obliger som må bestås for å ta eksamen</a:t>
            </a:r>
            <a:endParaRPr/>
          </a:p>
          <a:p>
            <a:pPr indent="-317500" lvl="1" marL="914400" rtl="0" algn="l">
              <a:spcBef>
                <a:spcPts val="0"/>
              </a:spcBef>
              <a:spcAft>
                <a:spcPts val="0"/>
              </a:spcAft>
              <a:buSzPts val="1400"/>
              <a:buChar char="○"/>
            </a:pPr>
            <a:r>
              <a:rPr lang="no"/>
              <a:t>Oblig 1: 12.09.23</a:t>
            </a:r>
            <a:endParaRPr/>
          </a:p>
          <a:p>
            <a:pPr indent="-317500" lvl="1" marL="914400" rtl="0" algn="l">
              <a:spcBef>
                <a:spcPts val="0"/>
              </a:spcBef>
              <a:spcAft>
                <a:spcPts val="0"/>
              </a:spcAft>
              <a:buSzPts val="1400"/>
              <a:buChar char="○"/>
            </a:pPr>
            <a:r>
              <a:rPr lang="no"/>
              <a:t>Oblig 2: 03.10.23</a:t>
            </a:r>
            <a:endParaRPr/>
          </a:p>
          <a:p>
            <a:pPr indent="-317500" lvl="1" marL="914400" rtl="0" algn="l">
              <a:spcBef>
                <a:spcPts val="0"/>
              </a:spcBef>
              <a:spcAft>
                <a:spcPts val="0"/>
              </a:spcAft>
              <a:buSzPts val="1400"/>
              <a:buChar char="○"/>
            </a:pPr>
            <a:r>
              <a:rPr lang="no"/>
              <a:t>Oblig 3: 07.11.23</a:t>
            </a:r>
            <a:endParaRPr/>
          </a:p>
          <a:p>
            <a:pPr indent="0" lvl="0" marL="0" rtl="0" algn="l">
              <a:spcBef>
                <a:spcPts val="1200"/>
              </a:spcBef>
              <a:spcAft>
                <a:spcPts val="0"/>
              </a:spcAft>
              <a:buNone/>
            </a:pPr>
            <a:r>
              <a:t/>
            </a:r>
            <a:endParaRPr/>
          </a:p>
          <a:p>
            <a:pPr indent="-342900" lvl="0" marL="457200" rtl="0" algn="l">
              <a:spcBef>
                <a:spcPts val="1200"/>
              </a:spcBef>
              <a:spcAft>
                <a:spcPts val="0"/>
              </a:spcAft>
              <a:buSzPts val="1800"/>
              <a:buChar char="●"/>
            </a:pPr>
            <a:r>
              <a:rPr lang="no"/>
              <a:t>Skriftlig eksamen</a:t>
            </a:r>
            <a:endParaRPr/>
          </a:p>
          <a:p>
            <a:pPr indent="-317500" lvl="1" marL="914400" rtl="0" algn="l">
              <a:spcBef>
                <a:spcPts val="0"/>
              </a:spcBef>
              <a:spcAft>
                <a:spcPts val="0"/>
              </a:spcAft>
              <a:buSzPts val="1400"/>
              <a:buChar char="○"/>
            </a:pPr>
            <a:r>
              <a:rPr lang="no"/>
              <a:t>07.12.23 kl. 15.00-19.00</a:t>
            </a:r>
            <a:endParaRPr/>
          </a:p>
          <a:p>
            <a:pPr indent="-317500" lvl="1" marL="914400" rtl="0" algn="l">
              <a:spcBef>
                <a:spcPts val="0"/>
              </a:spcBef>
              <a:spcAft>
                <a:spcPts val="0"/>
              </a:spcAft>
              <a:buSzPts val="1400"/>
              <a:buChar char="○"/>
            </a:pPr>
            <a:r>
              <a:rPr lang="no"/>
              <a:t>Karakter A-F</a:t>
            </a:r>
            <a:endParaRPr/>
          </a:p>
          <a:p>
            <a:pPr indent="-317500" lvl="1" marL="914400" rtl="0" algn="l">
              <a:spcBef>
                <a:spcPts val="0"/>
              </a:spcBef>
              <a:spcAft>
                <a:spcPts val="0"/>
              </a:spcAft>
              <a:buSzPts val="1400"/>
              <a:buChar char="○"/>
            </a:pPr>
            <a:r>
              <a:rPr lang="no"/>
              <a:t>Åpne og lukkede spørsmål + langbesvarelsesoppgave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2"/>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Praktisk info - hvordan lykkes i IN2020?</a:t>
            </a:r>
            <a:endParaRPr/>
          </a:p>
        </p:txBody>
      </p:sp>
      <p:sp>
        <p:nvSpPr>
          <p:cNvPr id="119" name="Google Shape;119;p22"/>
          <p:cNvSpPr txBox="1"/>
          <p:nvPr>
            <p:ph idx="1" type="body"/>
          </p:nvPr>
        </p:nvSpPr>
        <p:spPr>
          <a:xfrm>
            <a:off x="311700" y="1468825"/>
            <a:ext cx="6629400" cy="3099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no"/>
              <a:t>Slidesene fra forelesning er viktigst, men boken er også veldig god og lettlest</a:t>
            </a:r>
            <a:endParaRPr/>
          </a:p>
          <a:p>
            <a:pPr indent="-342900" lvl="0" marL="457200" rtl="0" algn="l">
              <a:spcBef>
                <a:spcPts val="0"/>
              </a:spcBef>
              <a:spcAft>
                <a:spcPts val="0"/>
              </a:spcAft>
              <a:buSzPts val="1800"/>
              <a:buChar char="●"/>
            </a:pPr>
            <a:r>
              <a:rPr lang="no"/>
              <a:t>Delta aktivt i gruppetimer </a:t>
            </a:r>
            <a:endParaRPr/>
          </a:p>
          <a:p>
            <a:pPr indent="-342900" lvl="0" marL="457200" rtl="0" algn="l">
              <a:spcBef>
                <a:spcPts val="0"/>
              </a:spcBef>
              <a:spcAft>
                <a:spcPts val="0"/>
              </a:spcAft>
              <a:buSzPts val="1800"/>
              <a:buChar char="●"/>
            </a:pPr>
            <a:r>
              <a:rPr lang="no"/>
              <a:t>Møt opp i forelesningene</a:t>
            </a:r>
            <a:endParaRPr/>
          </a:p>
          <a:p>
            <a:pPr indent="-342900" lvl="0" marL="457200" rtl="0" algn="l">
              <a:spcBef>
                <a:spcPts val="0"/>
              </a:spcBef>
              <a:spcAft>
                <a:spcPts val="0"/>
              </a:spcAft>
              <a:buSzPts val="1800"/>
              <a:buChar char="●"/>
            </a:pPr>
            <a:r>
              <a:rPr lang="no"/>
              <a:t>Finn en god kollokviegruppe</a:t>
            </a:r>
            <a:endParaRPr/>
          </a:p>
          <a:p>
            <a:pPr indent="-342900" lvl="0" marL="457200" rtl="0" algn="l">
              <a:spcBef>
                <a:spcPts val="0"/>
              </a:spcBef>
              <a:spcAft>
                <a:spcPts val="0"/>
              </a:spcAft>
              <a:buSzPts val="1800"/>
              <a:buChar char="●"/>
            </a:pPr>
            <a:r>
              <a:rPr lang="no"/>
              <a:t>Tankekart over pensum</a:t>
            </a:r>
            <a:endParaRPr/>
          </a:p>
          <a:p>
            <a:pPr indent="-342900" lvl="0" marL="457200" rtl="0" algn="l">
              <a:spcBef>
                <a:spcPts val="0"/>
              </a:spcBef>
              <a:spcAft>
                <a:spcPts val="0"/>
              </a:spcAft>
              <a:buSzPts val="1800"/>
              <a:buChar char="●"/>
            </a:pPr>
            <a:r>
              <a:rPr lang="no"/>
              <a:t>Øv på caseoppgaver</a:t>
            </a:r>
            <a:endParaRPr/>
          </a:p>
        </p:txBody>
      </p:sp>
      <p:pic>
        <p:nvPicPr>
          <p:cNvPr id="120" name="Google Shape;120;p22"/>
          <p:cNvPicPr preferRelativeResize="0"/>
          <p:nvPr/>
        </p:nvPicPr>
        <p:blipFill>
          <a:blip r:embed="rId3">
            <a:alphaModFix/>
          </a:blip>
          <a:stretch>
            <a:fillRect/>
          </a:stretch>
        </p:blipFill>
        <p:spPr>
          <a:xfrm>
            <a:off x="7030850" y="1853300"/>
            <a:ext cx="1289854" cy="15764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3"/>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Diskusjon i grupper</a:t>
            </a:r>
            <a:endParaRPr/>
          </a:p>
        </p:txBody>
      </p:sp>
      <p:sp>
        <p:nvSpPr>
          <p:cNvPr id="126" name="Google Shape;126;p23"/>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no"/>
              <a:t>Hva er metode?</a:t>
            </a:r>
            <a:endParaRPr/>
          </a:p>
          <a:p>
            <a:pPr indent="0" lvl="0" marL="0" rtl="0" algn="l">
              <a:spcBef>
                <a:spcPts val="1200"/>
              </a:spcBef>
              <a:spcAft>
                <a:spcPts val="0"/>
              </a:spcAft>
              <a:buNone/>
            </a:pPr>
            <a:r>
              <a:t/>
            </a:r>
            <a:endParaRPr/>
          </a:p>
          <a:p>
            <a:pPr indent="-342900" lvl="0" marL="457200" rtl="0" algn="l">
              <a:spcBef>
                <a:spcPts val="1200"/>
              </a:spcBef>
              <a:spcAft>
                <a:spcPts val="0"/>
              </a:spcAft>
              <a:buSzPts val="1800"/>
              <a:buChar char="●"/>
            </a:pPr>
            <a:r>
              <a:rPr lang="no"/>
              <a:t>Eksempler på vanlige metoder innen HCI</a:t>
            </a:r>
            <a:endParaRPr/>
          </a:p>
          <a:p>
            <a:pPr indent="0" lvl="0" marL="0" rtl="0" algn="l">
              <a:spcBef>
                <a:spcPts val="1200"/>
              </a:spcBef>
              <a:spcAft>
                <a:spcPts val="0"/>
              </a:spcAft>
              <a:buNone/>
            </a:pPr>
            <a:r>
              <a:t/>
            </a:r>
            <a:endParaRPr/>
          </a:p>
          <a:p>
            <a:pPr indent="-342900" lvl="0" marL="457200" rtl="0" algn="l">
              <a:spcBef>
                <a:spcPts val="1200"/>
              </a:spcBef>
              <a:spcAft>
                <a:spcPts val="0"/>
              </a:spcAft>
              <a:buSzPts val="1800"/>
              <a:buChar char="●"/>
            </a:pPr>
            <a:r>
              <a:rPr lang="no"/>
              <a:t>Hvilke metoder har du brukt?</a:t>
            </a:r>
            <a:endParaRPr/>
          </a:p>
          <a:p>
            <a:pPr indent="-317500" lvl="1" marL="914400" rtl="0" algn="l">
              <a:spcBef>
                <a:spcPts val="0"/>
              </a:spcBef>
              <a:spcAft>
                <a:spcPts val="0"/>
              </a:spcAft>
              <a:buSzPts val="1400"/>
              <a:buChar char="○"/>
            </a:pPr>
            <a:r>
              <a:rPr lang="no"/>
              <a:t>Hva fungerte godt?</a:t>
            </a:r>
            <a:endParaRPr/>
          </a:p>
          <a:p>
            <a:pPr indent="-317500" lvl="1" marL="914400" rtl="0" algn="l">
              <a:spcBef>
                <a:spcPts val="0"/>
              </a:spcBef>
              <a:spcAft>
                <a:spcPts val="0"/>
              </a:spcAft>
              <a:buSzPts val="1400"/>
              <a:buChar char="○"/>
            </a:pPr>
            <a:r>
              <a:rPr lang="no"/>
              <a:t>Hva fungerte dårlig?</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4"/>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Hva er metode?</a:t>
            </a:r>
            <a:endParaRPr/>
          </a:p>
        </p:txBody>
      </p:sp>
      <p:sp>
        <p:nvSpPr>
          <p:cNvPr id="132" name="Google Shape;132;p24"/>
          <p:cNvSpPr txBox="1"/>
          <p:nvPr>
            <p:ph idx="1" type="body"/>
          </p:nvPr>
        </p:nvSpPr>
        <p:spPr>
          <a:xfrm>
            <a:off x="311700" y="1468825"/>
            <a:ext cx="3725700" cy="9117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no" sz="1300"/>
              <a:t>En pakke med metoder, prinsipper og retningslinjer satt sammen på en meningsfylt og systematisk måte</a:t>
            </a:r>
            <a:endParaRPr sz="1300"/>
          </a:p>
        </p:txBody>
      </p:sp>
      <p:sp>
        <p:nvSpPr>
          <p:cNvPr id="133" name="Google Shape;133;p24"/>
          <p:cNvSpPr/>
          <p:nvPr/>
        </p:nvSpPr>
        <p:spPr>
          <a:xfrm>
            <a:off x="5258200" y="1106000"/>
            <a:ext cx="2841300" cy="2841300"/>
          </a:xfrm>
          <a:prstGeom prst="ellipse">
            <a:avLst/>
          </a:prstGeom>
          <a:solidFill>
            <a:srgbClr val="D0E0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4"/>
          <p:cNvSpPr/>
          <p:nvPr/>
        </p:nvSpPr>
        <p:spPr>
          <a:xfrm>
            <a:off x="5668450" y="1838225"/>
            <a:ext cx="2020800" cy="2020800"/>
          </a:xfrm>
          <a:prstGeom prst="ellipse">
            <a:avLst/>
          </a:prstGeom>
          <a:solidFill>
            <a:srgbClr val="A2C4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4"/>
          <p:cNvSpPr/>
          <p:nvPr/>
        </p:nvSpPr>
        <p:spPr>
          <a:xfrm>
            <a:off x="6020650" y="2469050"/>
            <a:ext cx="1316400" cy="1316400"/>
          </a:xfrm>
          <a:prstGeom prst="ellipse">
            <a:avLst/>
          </a:pr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4"/>
          <p:cNvSpPr txBox="1"/>
          <p:nvPr/>
        </p:nvSpPr>
        <p:spPr>
          <a:xfrm>
            <a:off x="6020650" y="1351000"/>
            <a:ext cx="1316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no">
                <a:solidFill>
                  <a:srgbClr val="000000"/>
                </a:solidFill>
              </a:rPr>
              <a:t>Metodologi</a:t>
            </a:r>
            <a:endParaRPr b="1">
              <a:solidFill>
                <a:srgbClr val="000000"/>
              </a:solidFill>
            </a:endParaRPr>
          </a:p>
        </p:txBody>
      </p:sp>
      <p:sp>
        <p:nvSpPr>
          <p:cNvPr id="137" name="Google Shape;137;p24"/>
          <p:cNvSpPr txBox="1"/>
          <p:nvPr/>
        </p:nvSpPr>
        <p:spPr>
          <a:xfrm>
            <a:off x="6172750" y="1989688"/>
            <a:ext cx="1012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no">
                <a:solidFill>
                  <a:srgbClr val="000000"/>
                </a:solidFill>
              </a:rPr>
              <a:t>Metode</a:t>
            </a:r>
            <a:endParaRPr b="1">
              <a:solidFill>
                <a:srgbClr val="000000"/>
              </a:solidFill>
            </a:endParaRPr>
          </a:p>
        </p:txBody>
      </p:sp>
      <p:sp>
        <p:nvSpPr>
          <p:cNvPr id="138" name="Google Shape;138;p24"/>
          <p:cNvSpPr txBox="1"/>
          <p:nvPr/>
        </p:nvSpPr>
        <p:spPr>
          <a:xfrm>
            <a:off x="6250150" y="2780775"/>
            <a:ext cx="857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no">
                <a:solidFill>
                  <a:srgbClr val="000000"/>
                </a:solidFill>
              </a:rPr>
              <a:t>Teknikk</a:t>
            </a:r>
            <a:endParaRPr b="1">
              <a:solidFill>
                <a:srgbClr val="000000"/>
              </a:solidFill>
            </a:endParaRPr>
          </a:p>
        </p:txBody>
      </p:sp>
      <p:cxnSp>
        <p:nvCxnSpPr>
          <p:cNvPr id="139" name="Google Shape;139;p24"/>
          <p:cNvCxnSpPr>
            <a:stCxn id="136" idx="1"/>
            <a:endCxn id="132" idx="3"/>
          </p:cNvCxnSpPr>
          <p:nvPr/>
        </p:nvCxnSpPr>
        <p:spPr>
          <a:xfrm flipH="1">
            <a:off x="4037350" y="1551100"/>
            <a:ext cx="1983300" cy="373500"/>
          </a:xfrm>
          <a:prstGeom prst="straightConnector1">
            <a:avLst/>
          </a:prstGeom>
          <a:noFill/>
          <a:ln cap="flat" cmpd="sng" w="9525">
            <a:solidFill>
              <a:schemeClr val="dk2"/>
            </a:solidFill>
            <a:prstDash val="solid"/>
            <a:round/>
            <a:headEnd len="med" w="med" type="none"/>
            <a:tailEnd len="med" w="med" type="none"/>
          </a:ln>
        </p:spPr>
      </p:cxnSp>
      <p:sp>
        <p:nvSpPr>
          <p:cNvPr id="140" name="Google Shape;140;p24"/>
          <p:cNvSpPr txBox="1"/>
          <p:nvPr>
            <p:ph idx="1" type="body"/>
          </p:nvPr>
        </p:nvSpPr>
        <p:spPr>
          <a:xfrm>
            <a:off x="459225" y="2780775"/>
            <a:ext cx="3882300" cy="643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no" sz="1300"/>
              <a:t>Måter å samle og analysere data på, finnes ulike metoder for ulike formål</a:t>
            </a:r>
            <a:endParaRPr sz="1300"/>
          </a:p>
        </p:txBody>
      </p:sp>
      <p:cxnSp>
        <p:nvCxnSpPr>
          <p:cNvPr id="141" name="Google Shape;141;p24"/>
          <p:cNvCxnSpPr>
            <a:stCxn id="137" idx="1"/>
            <a:endCxn id="140" idx="3"/>
          </p:cNvCxnSpPr>
          <p:nvPr/>
        </p:nvCxnSpPr>
        <p:spPr>
          <a:xfrm flipH="1">
            <a:off x="4341550" y="2189788"/>
            <a:ext cx="1831200" cy="912900"/>
          </a:xfrm>
          <a:prstGeom prst="straightConnector1">
            <a:avLst/>
          </a:prstGeom>
          <a:noFill/>
          <a:ln cap="flat" cmpd="sng" w="9525">
            <a:solidFill>
              <a:schemeClr val="dk2"/>
            </a:solidFill>
            <a:prstDash val="solid"/>
            <a:round/>
            <a:headEnd len="med" w="med" type="none"/>
            <a:tailEnd len="med" w="med" type="none"/>
          </a:ln>
        </p:spPr>
      </p:cxnSp>
      <p:sp>
        <p:nvSpPr>
          <p:cNvPr id="142" name="Google Shape;142;p24"/>
          <p:cNvSpPr txBox="1"/>
          <p:nvPr>
            <p:ph idx="1" type="body"/>
          </p:nvPr>
        </p:nvSpPr>
        <p:spPr>
          <a:xfrm>
            <a:off x="1026125" y="3888525"/>
            <a:ext cx="2914500" cy="643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no" sz="1300"/>
              <a:t>En variasjon av hvordan man kan utføre en metode</a:t>
            </a:r>
            <a:endParaRPr sz="1300"/>
          </a:p>
        </p:txBody>
      </p:sp>
      <p:cxnSp>
        <p:nvCxnSpPr>
          <p:cNvPr id="143" name="Google Shape;143;p24"/>
          <p:cNvCxnSpPr>
            <a:stCxn id="138" idx="1"/>
            <a:endCxn id="142" idx="3"/>
          </p:cNvCxnSpPr>
          <p:nvPr/>
        </p:nvCxnSpPr>
        <p:spPr>
          <a:xfrm flipH="1">
            <a:off x="3940750" y="2980875"/>
            <a:ext cx="2309400" cy="12297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5"/>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Diskusjon i grupper</a:t>
            </a:r>
            <a:endParaRPr/>
          </a:p>
        </p:txBody>
      </p:sp>
      <p:sp>
        <p:nvSpPr>
          <p:cNvPr id="149" name="Google Shape;149;p25"/>
          <p:cNvSpPr txBox="1"/>
          <p:nvPr>
            <p:ph idx="1" type="body"/>
          </p:nvPr>
        </p:nvSpPr>
        <p:spPr>
          <a:xfrm>
            <a:off x="311700" y="1468825"/>
            <a:ext cx="8520600" cy="30999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no"/>
              <a:t>Hvorfor brukes metoder i forskning, og hvorfor er det viktig for designere å lære om dem?</a:t>
            </a:r>
            <a:endParaRPr/>
          </a:p>
          <a:p>
            <a:pPr indent="0" lvl="0" marL="0" rtl="0" algn="l">
              <a:spcBef>
                <a:spcPts val="1200"/>
              </a:spcBef>
              <a:spcAft>
                <a:spcPts val="0"/>
              </a:spcAft>
              <a:buNone/>
            </a:pPr>
            <a:r>
              <a:t/>
            </a:r>
            <a:endParaRPr/>
          </a:p>
          <a:p>
            <a:pPr indent="-342900" lvl="0" marL="457200" rtl="0" algn="l">
              <a:spcBef>
                <a:spcPts val="1200"/>
              </a:spcBef>
              <a:spcAft>
                <a:spcPts val="0"/>
              </a:spcAft>
              <a:buSzPts val="1800"/>
              <a:buChar char="●"/>
            </a:pPr>
            <a:r>
              <a:rPr lang="no"/>
              <a:t>Hva er forskjellen på kvalitativ og kvantitativ forskning?</a:t>
            </a:r>
            <a:endParaRPr/>
          </a:p>
          <a:p>
            <a:pPr indent="0" lvl="0" marL="0" rtl="0" algn="l">
              <a:spcBef>
                <a:spcPts val="1200"/>
              </a:spcBef>
              <a:spcAft>
                <a:spcPts val="0"/>
              </a:spcAft>
              <a:buNone/>
            </a:pPr>
            <a:r>
              <a:t/>
            </a:r>
            <a:endParaRPr/>
          </a:p>
          <a:p>
            <a:pPr indent="-342900" lvl="0" marL="457200" rtl="0" algn="l">
              <a:spcBef>
                <a:spcPts val="1200"/>
              </a:spcBef>
              <a:spcAft>
                <a:spcPts val="0"/>
              </a:spcAft>
              <a:buSzPts val="1800"/>
              <a:buChar char="●"/>
            </a:pPr>
            <a:r>
              <a:rPr lang="no"/>
              <a:t>Hvorfor er det dårlig økonomisk for bedrifter å ikke fokusere på usability (brukbarhet)?</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6"/>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Kvantitativ vs. kvalitativ forskning</a:t>
            </a:r>
            <a:endParaRPr/>
          </a:p>
        </p:txBody>
      </p:sp>
      <p:graphicFrame>
        <p:nvGraphicFramePr>
          <p:cNvPr id="155" name="Google Shape;155;p26"/>
          <p:cNvGraphicFramePr/>
          <p:nvPr/>
        </p:nvGraphicFramePr>
        <p:xfrm>
          <a:off x="365725" y="1578975"/>
          <a:ext cx="3000000" cy="3000000"/>
        </p:xfrm>
        <a:graphic>
          <a:graphicData uri="http://schemas.openxmlformats.org/drawingml/2006/table">
            <a:tbl>
              <a:tblPr>
                <a:noFill/>
                <a:tableStyleId>{E6C08E82-C003-41B7-A628-CE46903CD7B6}</a:tableStyleId>
              </a:tblPr>
              <a:tblGrid>
                <a:gridCol w="4206275"/>
                <a:gridCol w="4206275"/>
              </a:tblGrid>
              <a:tr h="327625">
                <a:tc>
                  <a:txBody>
                    <a:bodyPr/>
                    <a:lstStyle/>
                    <a:p>
                      <a:pPr indent="0" lvl="0" marL="0" rtl="0" algn="l">
                        <a:lnSpc>
                          <a:spcPct val="200000"/>
                        </a:lnSpc>
                        <a:spcBef>
                          <a:spcPts val="0"/>
                        </a:spcBef>
                        <a:spcAft>
                          <a:spcPts val="1600"/>
                        </a:spcAft>
                        <a:buNone/>
                      </a:pPr>
                      <a:r>
                        <a:rPr b="1" lang="no" sz="1200">
                          <a:solidFill>
                            <a:srgbClr val="000000"/>
                          </a:solidFill>
                          <a:latin typeface="Source Code Pro"/>
                          <a:ea typeface="Source Code Pro"/>
                          <a:cs typeface="Source Code Pro"/>
                          <a:sym typeface="Source Code Pro"/>
                        </a:rPr>
                        <a:t>Kvantitativ forskning</a:t>
                      </a:r>
                      <a:r>
                        <a:rPr lang="no" sz="1200">
                          <a:solidFill>
                            <a:srgbClr val="000000"/>
                          </a:solidFill>
                          <a:latin typeface="Source Code Pro Light"/>
                          <a:ea typeface="Source Code Pro Light"/>
                          <a:cs typeface="Source Code Pro Light"/>
                          <a:sym typeface="Source Code Pro Light"/>
                        </a:rPr>
                        <a:t> </a:t>
                      </a:r>
                      <a:endParaRPr>
                        <a:latin typeface="Source Code Pro"/>
                        <a:ea typeface="Source Code Pro"/>
                        <a:cs typeface="Source Code Pro"/>
                        <a:sym typeface="Source Code Pro"/>
                      </a:endParaRPr>
                    </a:p>
                  </a:txBody>
                  <a:tcPr marT="91425" marB="91425" marR="91425" marL="91425"/>
                </a:tc>
                <a:tc>
                  <a:txBody>
                    <a:bodyPr/>
                    <a:lstStyle/>
                    <a:p>
                      <a:pPr indent="0" lvl="0" marL="0" rtl="0" algn="l">
                        <a:lnSpc>
                          <a:spcPct val="200000"/>
                        </a:lnSpc>
                        <a:spcBef>
                          <a:spcPts val="0"/>
                        </a:spcBef>
                        <a:spcAft>
                          <a:spcPts val="1600"/>
                        </a:spcAft>
                        <a:buNone/>
                      </a:pPr>
                      <a:r>
                        <a:rPr b="1" lang="no" sz="1200">
                          <a:solidFill>
                            <a:srgbClr val="000000"/>
                          </a:solidFill>
                          <a:latin typeface="Source Code Pro"/>
                          <a:ea typeface="Source Code Pro"/>
                          <a:cs typeface="Source Code Pro"/>
                          <a:sym typeface="Source Code Pro"/>
                        </a:rPr>
                        <a:t>Kvalitativ forskning</a:t>
                      </a:r>
                      <a:endParaRPr>
                        <a:latin typeface="Source Code Pro"/>
                        <a:ea typeface="Source Code Pro"/>
                        <a:cs typeface="Source Code Pro"/>
                        <a:sym typeface="Source Code Pro"/>
                      </a:endParaRPr>
                    </a:p>
                  </a:txBody>
                  <a:tcPr marT="91425" marB="91425" marR="91425" marL="91425"/>
                </a:tc>
              </a:tr>
              <a:tr h="1619825">
                <a:tc>
                  <a:txBody>
                    <a:bodyPr/>
                    <a:lstStyle/>
                    <a:p>
                      <a:pPr indent="-304800" lvl="0" marL="457200" rtl="0" algn="l">
                        <a:lnSpc>
                          <a:spcPct val="200000"/>
                        </a:lnSpc>
                        <a:spcBef>
                          <a:spcPts val="0"/>
                        </a:spcBef>
                        <a:spcAft>
                          <a:spcPts val="0"/>
                        </a:spcAft>
                        <a:buClr>
                          <a:srgbClr val="000000"/>
                        </a:buClr>
                        <a:buSzPts val="1200"/>
                        <a:buFont typeface="Source Code Pro"/>
                        <a:buChar char="●"/>
                      </a:pPr>
                      <a:r>
                        <a:rPr lang="no" sz="1200">
                          <a:solidFill>
                            <a:srgbClr val="000000"/>
                          </a:solidFill>
                          <a:latin typeface="Source Code Pro Light"/>
                          <a:ea typeface="Source Code Pro Light"/>
                          <a:cs typeface="Source Code Pro Light"/>
                          <a:sym typeface="Source Code Pro Light"/>
                        </a:rPr>
                        <a:t>Bredde og generalisering</a:t>
                      </a:r>
                      <a:endParaRPr sz="1200">
                        <a:solidFill>
                          <a:srgbClr val="000000"/>
                        </a:solidFill>
                        <a:latin typeface="Source Code Pro Light"/>
                        <a:ea typeface="Source Code Pro Light"/>
                        <a:cs typeface="Source Code Pro Light"/>
                        <a:sym typeface="Source Code Pro Light"/>
                      </a:endParaRPr>
                    </a:p>
                    <a:p>
                      <a:pPr indent="-304800" lvl="0" marL="457200" rtl="0" algn="l">
                        <a:lnSpc>
                          <a:spcPct val="200000"/>
                        </a:lnSpc>
                        <a:spcBef>
                          <a:spcPts val="0"/>
                        </a:spcBef>
                        <a:spcAft>
                          <a:spcPts val="0"/>
                        </a:spcAft>
                        <a:buClr>
                          <a:srgbClr val="000000"/>
                        </a:buClr>
                        <a:buSzPts val="1200"/>
                        <a:buFont typeface="Source Code Pro Light"/>
                        <a:buChar char="●"/>
                      </a:pPr>
                      <a:r>
                        <a:rPr lang="no" sz="1200">
                          <a:solidFill>
                            <a:srgbClr val="000000"/>
                          </a:solidFill>
                          <a:latin typeface="Source Code Pro Light"/>
                          <a:ea typeface="Source Code Pro Light"/>
                          <a:cs typeface="Source Code Pro Light"/>
                          <a:sym typeface="Source Code Pro Light"/>
                        </a:rPr>
                        <a:t>Fokus på populasjonstall og statistikk</a:t>
                      </a:r>
                      <a:endParaRPr sz="1200">
                        <a:solidFill>
                          <a:srgbClr val="000000"/>
                        </a:solidFill>
                        <a:latin typeface="Source Code Pro Light"/>
                        <a:ea typeface="Source Code Pro Light"/>
                        <a:cs typeface="Source Code Pro Light"/>
                        <a:sym typeface="Source Code Pro Light"/>
                      </a:endParaRPr>
                    </a:p>
                    <a:p>
                      <a:pPr indent="-304800" lvl="0" marL="457200" rtl="0" algn="l">
                        <a:lnSpc>
                          <a:spcPct val="200000"/>
                        </a:lnSpc>
                        <a:spcBef>
                          <a:spcPts val="0"/>
                        </a:spcBef>
                        <a:spcAft>
                          <a:spcPts val="0"/>
                        </a:spcAft>
                        <a:buClr>
                          <a:srgbClr val="000000"/>
                        </a:buClr>
                        <a:buSzPts val="1200"/>
                        <a:buFont typeface="Source Code Pro Light"/>
                        <a:buChar char="●"/>
                      </a:pPr>
                      <a:r>
                        <a:rPr lang="no" sz="1200">
                          <a:solidFill>
                            <a:srgbClr val="000000"/>
                          </a:solidFill>
                          <a:latin typeface="Source Code Pro Light"/>
                          <a:ea typeface="Source Code Pro Light"/>
                          <a:cs typeface="Source Code Pro Light"/>
                          <a:sym typeface="Source Code Pro Light"/>
                        </a:rPr>
                        <a:t>Ønsker å generalisere påstander og hypoteser om visse ting, fenomener eller mennesker</a:t>
                      </a:r>
                      <a:endParaRPr>
                        <a:latin typeface="Source Code Pro"/>
                        <a:ea typeface="Source Code Pro"/>
                        <a:cs typeface="Source Code Pro"/>
                        <a:sym typeface="Source Code Pro"/>
                      </a:endParaRPr>
                    </a:p>
                  </a:txBody>
                  <a:tcPr marT="91425" marB="91425" marR="91425" marL="91425"/>
                </a:tc>
                <a:tc>
                  <a:txBody>
                    <a:bodyPr/>
                    <a:lstStyle/>
                    <a:p>
                      <a:pPr indent="-304800" lvl="0" marL="457200" rtl="0" algn="l">
                        <a:lnSpc>
                          <a:spcPct val="200000"/>
                        </a:lnSpc>
                        <a:spcBef>
                          <a:spcPts val="0"/>
                        </a:spcBef>
                        <a:spcAft>
                          <a:spcPts val="0"/>
                        </a:spcAft>
                        <a:buClr>
                          <a:srgbClr val="000000"/>
                        </a:buClr>
                        <a:buSzPts val="1200"/>
                        <a:buFont typeface="Source Code Pro Light"/>
                        <a:buChar char="●"/>
                      </a:pPr>
                      <a:r>
                        <a:rPr lang="no" sz="1200">
                          <a:solidFill>
                            <a:srgbClr val="000000"/>
                          </a:solidFill>
                          <a:latin typeface="Source Code Pro Light"/>
                          <a:ea typeface="Source Code Pro Light"/>
                          <a:cs typeface="Source Code Pro Light"/>
                          <a:sym typeface="Source Code Pro Light"/>
                        </a:rPr>
                        <a:t>Dybdeforståelse</a:t>
                      </a:r>
                      <a:endParaRPr sz="1200">
                        <a:solidFill>
                          <a:srgbClr val="000000"/>
                        </a:solidFill>
                        <a:latin typeface="Source Code Pro Light"/>
                        <a:ea typeface="Source Code Pro Light"/>
                        <a:cs typeface="Source Code Pro Light"/>
                        <a:sym typeface="Source Code Pro Light"/>
                      </a:endParaRPr>
                    </a:p>
                    <a:p>
                      <a:pPr indent="-304800" lvl="0" marL="457200" rtl="0" algn="l">
                        <a:lnSpc>
                          <a:spcPct val="200000"/>
                        </a:lnSpc>
                        <a:spcBef>
                          <a:spcPts val="0"/>
                        </a:spcBef>
                        <a:spcAft>
                          <a:spcPts val="0"/>
                        </a:spcAft>
                        <a:buClr>
                          <a:srgbClr val="000000"/>
                        </a:buClr>
                        <a:buSzPts val="1200"/>
                        <a:buFont typeface="Source Code Pro Light"/>
                        <a:buChar char="●"/>
                      </a:pPr>
                      <a:r>
                        <a:rPr lang="no" sz="1200">
                          <a:solidFill>
                            <a:srgbClr val="000000"/>
                          </a:solidFill>
                          <a:latin typeface="Source Code Pro Light"/>
                          <a:ea typeface="Source Code Pro Light"/>
                          <a:cs typeface="Source Code Pro Light"/>
                          <a:sym typeface="Source Code Pro Light"/>
                        </a:rPr>
                        <a:t>Fokus på subjektive opplevelser og forståelse av fenomener</a:t>
                      </a:r>
                      <a:endParaRPr sz="1200">
                        <a:solidFill>
                          <a:srgbClr val="000000"/>
                        </a:solidFill>
                        <a:latin typeface="Source Code Pro Light"/>
                        <a:ea typeface="Source Code Pro Light"/>
                        <a:cs typeface="Source Code Pro Light"/>
                        <a:sym typeface="Source Code Pro Light"/>
                      </a:endParaRPr>
                    </a:p>
                    <a:p>
                      <a:pPr indent="-304800" lvl="0" marL="457200" rtl="0" algn="l">
                        <a:lnSpc>
                          <a:spcPct val="200000"/>
                        </a:lnSpc>
                        <a:spcBef>
                          <a:spcPts val="0"/>
                        </a:spcBef>
                        <a:spcAft>
                          <a:spcPts val="0"/>
                        </a:spcAft>
                        <a:buClr>
                          <a:srgbClr val="000000"/>
                        </a:buClr>
                        <a:buSzPts val="1200"/>
                        <a:buFont typeface="Source Code Pro Light"/>
                        <a:buChar char="●"/>
                      </a:pPr>
                      <a:r>
                        <a:rPr lang="no" sz="1200">
                          <a:solidFill>
                            <a:srgbClr val="000000"/>
                          </a:solidFill>
                          <a:latin typeface="Source Code Pro Light"/>
                          <a:ea typeface="Source Code Pro Light"/>
                          <a:cs typeface="Source Code Pro Light"/>
                          <a:sym typeface="Source Code Pro Light"/>
                        </a:rPr>
                        <a:t>Målet er ikke å generalisere, men å lære i dybden</a:t>
                      </a:r>
                      <a:endParaRPr>
                        <a:latin typeface="Source Code Pro"/>
                        <a:ea typeface="Source Code Pro"/>
                        <a:cs typeface="Source Code Pro"/>
                        <a:sym typeface="Source Code Pro"/>
                      </a:endParaRPr>
                    </a:p>
                  </a:txBody>
                  <a:tcPr marT="91425" marB="91425" marR="91425" marL="91425"/>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7"/>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HCI forskning</a:t>
            </a:r>
            <a:endParaRPr/>
          </a:p>
        </p:txBody>
      </p:sp>
      <p:sp>
        <p:nvSpPr>
          <p:cNvPr id="161" name="Google Shape;161;p27"/>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no"/>
              <a:t>Et tverrfaglig forskningsfelt → sterkt knyttet sosialantropologi, psykologi, sosiologi, IT, systemutvikling etc. </a:t>
            </a:r>
            <a:endParaRPr/>
          </a:p>
          <a:p>
            <a:pPr indent="-342900" lvl="0" marL="457200" rtl="0" algn="l">
              <a:spcBef>
                <a:spcPts val="0"/>
              </a:spcBef>
              <a:spcAft>
                <a:spcPts val="0"/>
              </a:spcAft>
              <a:buSzPts val="1800"/>
              <a:buChar char="●"/>
            </a:pPr>
            <a:r>
              <a:rPr lang="no"/>
              <a:t>Handler om å tilegne seg kunnskap om interaksjonen mellom menneske og teknologi, og slik muliggjøre forbedringer og optimaliseringer</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8"/>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Usability vs. user experience</a:t>
            </a:r>
            <a:endParaRPr/>
          </a:p>
        </p:txBody>
      </p:sp>
      <p:sp>
        <p:nvSpPr>
          <p:cNvPr id="167" name="Google Shape;167;p28"/>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no"/>
              <a:t>Usability (brukbarhet): nyttighetsverdi, gjøre oppgaver intuitive og enkle, metrikker for bruk. </a:t>
            </a:r>
            <a:endParaRPr/>
          </a:p>
          <a:p>
            <a:pPr indent="-317500" lvl="1" marL="914400" rtl="0" algn="l">
              <a:spcBef>
                <a:spcPts val="0"/>
              </a:spcBef>
              <a:spcAft>
                <a:spcPts val="0"/>
              </a:spcAft>
              <a:buSzPts val="1400"/>
              <a:buChar char="○"/>
            </a:pPr>
            <a:r>
              <a:rPr lang="no"/>
              <a:t>F.eks: hvor lang tid tar en oppgave, hvor lett, hvor mange feilklikk</a:t>
            </a:r>
            <a:endParaRPr/>
          </a:p>
          <a:p>
            <a:pPr indent="-342900" lvl="0" marL="457200" rtl="0" algn="l">
              <a:spcBef>
                <a:spcPts val="0"/>
              </a:spcBef>
              <a:spcAft>
                <a:spcPts val="0"/>
              </a:spcAft>
              <a:buSzPts val="1800"/>
              <a:buChar char="●"/>
            </a:pPr>
            <a:r>
              <a:rPr lang="no"/>
              <a:t>User experience (brukeropplevelse): hva brukerne føler og opplever </a:t>
            </a:r>
            <a:endParaRPr/>
          </a:p>
          <a:p>
            <a:pPr indent="-342900" lvl="0" marL="457200" rtl="0" algn="l">
              <a:spcBef>
                <a:spcPts val="0"/>
              </a:spcBef>
              <a:spcAft>
                <a:spcPts val="0"/>
              </a:spcAft>
              <a:buSzPts val="1800"/>
              <a:buChar char="●"/>
            </a:pPr>
            <a:r>
              <a:rPr lang="no"/>
              <a:t>“Man kan ikke designe en brukeropplevelse, men man kan designe FOR en brukeropplevelse”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9"/>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Hvorfor er dette emnet viktig?</a:t>
            </a:r>
            <a:endParaRPr/>
          </a:p>
        </p:txBody>
      </p:sp>
      <p:sp>
        <p:nvSpPr>
          <p:cNvPr id="173" name="Google Shape;173;p29"/>
          <p:cNvSpPr txBox="1"/>
          <p:nvPr>
            <p:ph idx="1" type="body"/>
          </p:nvPr>
        </p:nvSpPr>
        <p:spPr>
          <a:xfrm>
            <a:off x="311700" y="1468825"/>
            <a:ext cx="8520600" cy="3099900"/>
          </a:xfrm>
          <a:prstGeom prst="rect">
            <a:avLst/>
          </a:prstGeom>
        </p:spPr>
        <p:txBody>
          <a:bodyPr anchorCtr="0" anchor="t" bIns="91425" lIns="91425" spcFirstLastPara="1" rIns="91425" wrap="square" tIns="91425">
            <a:normAutofit fontScale="85000" lnSpcReduction="20000"/>
          </a:bodyPr>
          <a:lstStyle/>
          <a:p>
            <a:pPr indent="-325755" lvl="0" marL="457200" rtl="0" algn="l">
              <a:spcBef>
                <a:spcPts val="0"/>
              </a:spcBef>
              <a:spcAft>
                <a:spcPts val="0"/>
              </a:spcAft>
              <a:buSzPct val="100000"/>
              <a:buChar char="●"/>
            </a:pPr>
            <a:r>
              <a:rPr lang="no"/>
              <a:t>Forstå metoder, og bruke dem godt </a:t>
            </a:r>
            <a:endParaRPr/>
          </a:p>
          <a:p>
            <a:pPr indent="-304165" lvl="1" marL="914400" rtl="0" algn="l">
              <a:spcBef>
                <a:spcPts val="0"/>
              </a:spcBef>
              <a:spcAft>
                <a:spcPts val="0"/>
              </a:spcAft>
              <a:buSzPct val="100000"/>
              <a:buChar char="○"/>
            </a:pPr>
            <a:r>
              <a:rPr lang="no"/>
              <a:t>Forstå deres styrker og svakheter</a:t>
            </a:r>
            <a:endParaRPr/>
          </a:p>
          <a:p>
            <a:pPr indent="-325755" lvl="0" marL="457200" rtl="0" algn="l">
              <a:spcBef>
                <a:spcPts val="0"/>
              </a:spcBef>
              <a:spcAft>
                <a:spcPts val="0"/>
              </a:spcAft>
              <a:buSzPct val="100000"/>
              <a:buChar char="●"/>
            </a:pPr>
            <a:r>
              <a:rPr lang="no"/>
              <a:t>Argumentere for metodevalg, hvorfor passer gitt metode til å samle dataene du ønsker å samle?</a:t>
            </a:r>
            <a:endParaRPr/>
          </a:p>
          <a:p>
            <a:pPr indent="-325755" lvl="0" marL="457200" rtl="0" algn="l">
              <a:spcBef>
                <a:spcPts val="0"/>
              </a:spcBef>
              <a:spcAft>
                <a:spcPts val="0"/>
              </a:spcAft>
              <a:buSzPct val="100000"/>
              <a:buChar char="●"/>
            </a:pPr>
            <a:r>
              <a:rPr lang="no"/>
              <a:t>Designe en meningsfull designprosess/forskningsprosjekt</a:t>
            </a:r>
            <a:endParaRPr/>
          </a:p>
          <a:p>
            <a:pPr indent="-325755" lvl="0" marL="457200" rtl="0" algn="l">
              <a:spcBef>
                <a:spcPts val="0"/>
              </a:spcBef>
              <a:spcAft>
                <a:spcPts val="0"/>
              </a:spcAft>
              <a:buSzPct val="100000"/>
              <a:buChar char="●"/>
            </a:pPr>
            <a:r>
              <a:rPr lang="no"/>
              <a:t>For å mikse og matche metoder på en god måte</a:t>
            </a:r>
            <a:endParaRPr/>
          </a:p>
          <a:p>
            <a:pPr indent="-304165" lvl="1" marL="914400" rtl="0" algn="l">
              <a:spcBef>
                <a:spcPts val="0"/>
              </a:spcBef>
              <a:spcAft>
                <a:spcPts val="0"/>
              </a:spcAft>
              <a:buSzPct val="100000"/>
              <a:buChar char="○"/>
            </a:pPr>
            <a:r>
              <a:rPr lang="no"/>
              <a:t>Triangulering</a:t>
            </a:r>
            <a:endParaRPr/>
          </a:p>
          <a:p>
            <a:pPr indent="0" lvl="0" marL="0" rtl="0" algn="l">
              <a:spcBef>
                <a:spcPts val="1200"/>
              </a:spcBef>
              <a:spcAft>
                <a:spcPts val="0"/>
              </a:spcAft>
              <a:buNone/>
            </a:pPr>
            <a:r>
              <a:t/>
            </a:r>
            <a:endParaRPr/>
          </a:p>
          <a:p>
            <a:pPr indent="-325755" lvl="0" marL="457200" rtl="0" algn="l">
              <a:spcBef>
                <a:spcPts val="1200"/>
              </a:spcBef>
              <a:spcAft>
                <a:spcPts val="0"/>
              </a:spcAft>
              <a:buSzPct val="100000"/>
              <a:buChar char="●"/>
            </a:pPr>
            <a:r>
              <a:rPr lang="no"/>
              <a:t>Dette emnet er relevant for framtidige fag dere kanskje skal ta som IN2000, IN3010, IN2150 og ikke minst dersom dere skal skrive master</a:t>
            </a:r>
            <a:endParaRPr/>
          </a:p>
          <a:p>
            <a:pPr indent="-325755" lvl="0" marL="457200" rtl="0" algn="l">
              <a:spcBef>
                <a:spcPts val="0"/>
              </a:spcBef>
              <a:spcAft>
                <a:spcPts val="0"/>
              </a:spcAft>
              <a:buSzPct val="100000"/>
              <a:buChar char="●"/>
            </a:pPr>
            <a:r>
              <a:rPr lang="no"/>
              <a:t>Også veldig relevant for arbeidslivet!</a:t>
            </a:r>
            <a:endParaRPr/>
          </a:p>
          <a:p>
            <a:pPr indent="-304165" lvl="1" marL="914400" rtl="0" algn="l">
              <a:spcBef>
                <a:spcPts val="0"/>
              </a:spcBef>
              <a:spcAft>
                <a:spcPts val="0"/>
              </a:spcAft>
              <a:buSzPct val="100000"/>
              <a:buChar char="○"/>
            </a:pPr>
            <a:r>
              <a:rPr lang="no"/>
              <a:t>Brukerundersøkelser, planlegge og gjennomføre en god designprosess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30"/>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Iboende konflikter i HCI</a:t>
            </a:r>
            <a:endParaRPr/>
          </a:p>
        </p:txBody>
      </p:sp>
      <p:sp>
        <p:nvSpPr>
          <p:cNvPr id="179" name="Google Shape;179;p30"/>
          <p:cNvSpPr txBox="1"/>
          <p:nvPr>
            <p:ph idx="1" type="body"/>
          </p:nvPr>
        </p:nvSpPr>
        <p:spPr>
          <a:xfrm>
            <a:off x="311700" y="1468825"/>
            <a:ext cx="8520600" cy="3099900"/>
          </a:xfrm>
          <a:prstGeom prst="rect">
            <a:avLst/>
          </a:prstGeom>
        </p:spPr>
        <p:txBody>
          <a:bodyPr anchorCtr="0" anchor="t" bIns="91425" lIns="91425" spcFirstLastPara="1" rIns="91425" wrap="square" tIns="91425">
            <a:normAutofit fontScale="77500" lnSpcReduction="10000"/>
          </a:bodyPr>
          <a:lstStyle/>
          <a:p>
            <a:pPr indent="-317182" lvl="0" marL="457200" rtl="0" algn="l">
              <a:spcBef>
                <a:spcPts val="0"/>
              </a:spcBef>
              <a:spcAft>
                <a:spcPts val="0"/>
              </a:spcAft>
              <a:buClr>
                <a:srgbClr val="7F7F7F"/>
              </a:buClr>
              <a:buSzPct val="100000"/>
              <a:buChar char="●"/>
            </a:pPr>
            <a:r>
              <a:rPr lang="no">
                <a:solidFill>
                  <a:srgbClr val="7F7F7F"/>
                </a:solidFill>
              </a:rPr>
              <a:t>Optimalt grensesnitt teknologisk vs. brukervennlighet</a:t>
            </a:r>
            <a:endParaRPr>
              <a:solidFill>
                <a:srgbClr val="7F7F7F"/>
              </a:solidFill>
            </a:endParaRPr>
          </a:p>
          <a:p>
            <a:pPr indent="-297497" lvl="1" marL="914400" rtl="0" algn="l">
              <a:spcBef>
                <a:spcPts val="0"/>
              </a:spcBef>
              <a:spcAft>
                <a:spcPts val="0"/>
              </a:spcAft>
              <a:buClr>
                <a:srgbClr val="7F7F7F"/>
              </a:buClr>
              <a:buSzPct val="100000"/>
              <a:buChar char="○"/>
            </a:pPr>
            <a:r>
              <a:rPr lang="no">
                <a:solidFill>
                  <a:srgbClr val="7F7F7F"/>
                </a:solidFill>
              </a:rPr>
              <a:t>Bruker ønsker consistency, men vi har teknologi og kunnskap for å skape bedre løsninger</a:t>
            </a:r>
            <a:endParaRPr>
              <a:solidFill>
                <a:srgbClr val="7F7F7F"/>
              </a:solidFill>
            </a:endParaRPr>
          </a:p>
          <a:p>
            <a:pPr indent="-297497" lvl="1" marL="914400" rtl="0" algn="l">
              <a:spcBef>
                <a:spcPts val="0"/>
              </a:spcBef>
              <a:spcAft>
                <a:spcPts val="0"/>
              </a:spcAft>
              <a:buClr>
                <a:srgbClr val="7F7F7F"/>
              </a:buClr>
              <a:buSzPct val="100000"/>
              <a:buChar char="○"/>
            </a:pPr>
            <a:r>
              <a:rPr lang="no">
                <a:solidFill>
                  <a:srgbClr val="7F7F7F"/>
                </a:solidFill>
              </a:rPr>
              <a:t>F.eks: DWORAK vs. QWERTY-tastatur: det finnes et ergonomisk optimalt tastatur, men vi foretrekker det vi kjenner fra før</a:t>
            </a:r>
            <a:endParaRPr>
              <a:solidFill>
                <a:srgbClr val="7F7F7F"/>
              </a:solidFill>
            </a:endParaRPr>
          </a:p>
          <a:p>
            <a:pPr indent="-317182" lvl="0" marL="457200" rtl="0" algn="l">
              <a:spcBef>
                <a:spcPts val="0"/>
              </a:spcBef>
              <a:spcAft>
                <a:spcPts val="0"/>
              </a:spcAft>
              <a:buClr>
                <a:srgbClr val="7F7F7F"/>
              </a:buClr>
              <a:buSzPct val="100000"/>
              <a:buChar char="●"/>
            </a:pPr>
            <a:r>
              <a:rPr lang="no">
                <a:solidFill>
                  <a:srgbClr val="7F7F7F"/>
                </a:solidFill>
              </a:rPr>
              <a:t>Finnes ikke en optimal løsning for alle på en gang. </a:t>
            </a:r>
            <a:r>
              <a:rPr lang="no">
                <a:solidFill>
                  <a:srgbClr val="7F7F7F"/>
                </a:solidFill>
              </a:rPr>
              <a:t>Vanskelig å nå alle aktørers/stakeholders/brukeres ønsker</a:t>
            </a:r>
            <a:endParaRPr>
              <a:solidFill>
                <a:srgbClr val="7F7F7F"/>
              </a:solidFill>
            </a:endParaRPr>
          </a:p>
          <a:p>
            <a:pPr indent="-317182" lvl="0" marL="457200" rtl="0" algn="l">
              <a:spcBef>
                <a:spcPts val="0"/>
              </a:spcBef>
              <a:spcAft>
                <a:spcPts val="0"/>
              </a:spcAft>
              <a:buClr>
                <a:srgbClr val="7F7F7F"/>
              </a:buClr>
              <a:buSzPct val="100000"/>
              <a:buChar char="●"/>
            </a:pPr>
            <a:r>
              <a:rPr lang="no">
                <a:solidFill>
                  <a:srgbClr val="7F7F7F"/>
                </a:solidFill>
              </a:rPr>
              <a:t>Brukbarhet vs. sikkerhet</a:t>
            </a:r>
            <a:endParaRPr>
              <a:solidFill>
                <a:srgbClr val="7F7F7F"/>
              </a:solidFill>
            </a:endParaRPr>
          </a:p>
          <a:p>
            <a:pPr indent="-297497" lvl="1" marL="914400" rtl="0" algn="l">
              <a:spcBef>
                <a:spcPts val="0"/>
              </a:spcBef>
              <a:spcAft>
                <a:spcPts val="0"/>
              </a:spcAft>
              <a:buClr>
                <a:srgbClr val="7F7F7F"/>
              </a:buClr>
              <a:buSzPct val="100000"/>
              <a:buChar char="○"/>
            </a:pPr>
            <a:r>
              <a:rPr lang="no">
                <a:solidFill>
                  <a:srgbClr val="7F7F7F"/>
                </a:solidFill>
              </a:rPr>
              <a:t>F.eks: innlogging og passord skaper dårlig flyt siden det er vanskelig å huske, men er nødvendig for brukers sikkerhet</a:t>
            </a:r>
            <a:endParaRPr>
              <a:solidFill>
                <a:srgbClr val="7F7F7F"/>
              </a:solidFill>
            </a:endParaRPr>
          </a:p>
          <a:p>
            <a:pPr indent="-317182" lvl="0" marL="457200" rtl="0" algn="l">
              <a:spcBef>
                <a:spcPts val="0"/>
              </a:spcBef>
              <a:spcAft>
                <a:spcPts val="0"/>
              </a:spcAft>
              <a:buClr>
                <a:srgbClr val="7F7F7F"/>
              </a:buClr>
              <a:buSzPct val="100000"/>
              <a:buChar char="●"/>
            </a:pPr>
            <a:r>
              <a:rPr lang="no">
                <a:solidFill>
                  <a:srgbClr val="7F7F7F"/>
                </a:solidFill>
              </a:rPr>
              <a:t>Gradvis forandring er bedre for brukerne → fullstendig forandring kan minke prestasjon og tilfredshet samt øke brukerfeil</a:t>
            </a:r>
            <a:endParaRPr>
              <a:solidFill>
                <a:srgbClr val="7F7F7F"/>
              </a:solidFill>
            </a:endParaRPr>
          </a:p>
          <a:p>
            <a:pPr indent="-317182" lvl="0" marL="457200" rtl="0" algn="l">
              <a:spcBef>
                <a:spcPts val="0"/>
              </a:spcBef>
              <a:spcAft>
                <a:spcPts val="0"/>
              </a:spcAft>
              <a:buClr>
                <a:srgbClr val="7F7F7F"/>
              </a:buClr>
              <a:buSzPct val="100000"/>
              <a:buChar char="●"/>
            </a:pPr>
            <a:r>
              <a:rPr lang="no">
                <a:solidFill>
                  <a:srgbClr val="7F7F7F"/>
                </a:solidFill>
              </a:rPr>
              <a:t>Bærekraft: hva er best for menneskeheten? Gjenbruk av den teknologien vi allerede har eller utvikling av nye og optimale teknologiske løsninger og hjelpemidler som krever mindre energi? Kan vi få til begge deler?</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1"/>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no"/>
              <a:t>Takk for i dag!</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odern 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0838F"/>
      </a:accent5>
      <a:accent6>
        <a:srgbClr val="F8E71C"/>
      </a:accent6>
      <a:hlink>
        <a:srgbClr val="00838F"/>
      </a:hlink>
      <a:folHlink>
        <a:srgbClr val="00838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