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4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5143500" type="screen16x9"/>
  <p:notesSz cx="6858000" cy="9144000"/>
  <p:embeddedFontLst>
    <p:embeddedFont>
      <p:font typeface="Barlow Light" panose="00000400000000000000" pitchFamily="2" charset="0"/>
      <p:regular r:id="rId43"/>
      <p:bold r:id="rId44"/>
      <p:italic r:id="rId45"/>
      <p:boldItalic r:id="rId46"/>
    </p:embeddedFont>
    <p:embeddedFont>
      <p:font typeface="Barlow Medium" panose="00000600000000000000" pitchFamily="2" charset="0"/>
      <p:regular r:id="rId47"/>
      <p:bold r:id="rId48"/>
      <p:italic r:id="rId49"/>
      <p:boldItalic r:id="rId50"/>
    </p:embeddedFont>
    <p:embeddedFont>
      <p:font typeface="Montserrat" panose="00000500000000000000" pitchFamily="2" charset="0"/>
      <p:regular r:id="rId51"/>
      <p:bold r:id="rId52"/>
      <p:italic r:id="rId53"/>
      <p:boldItalic r:id="rId54"/>
    </p:embeddedFont>
    <p:embeddedFont>
      <p:font typeface="Montserrat Medium" panose="00000600000000000000" pitchFamily="2" charset="0"/>
      <p:regular r:id="rId55"/>
      <p:bold r:id="rId56"/>
      <p:italic r:id="rId57"/>
      <p:boldItalic r:id="rId58"/>
    </p:embeddedFont>
    <p:embeddedFont>
      <p:font typeface="Montserrat SemiBold" panose="00000700000000000000" pitchFamily="2" charset="0"/>
      <p:regular r:id="rId59"/>
      <p:bold r:id="rId60"/>
      <p:italic r:id="rId61"/>
      <p:boldItalic r:id="rId62"/>
    </p:embeddedFont>
    <p:embeddedFont>
      <p:font typeface="Raleway" pitchFamily="2" charset="0"/>
      <p:regular r:id="rId63"/>
      <p:bold r:id="rId64"/>
      <p:italic r:id="rId65"/>
      <p:boldItalic r:id="rId66"/>
    </p:embeddedFont>
    <p:embeddedFont>
      <p:font typeface="Roboto" panose="02000000000000000000" pitchFamily="2" charset="0"/>
      <p:regular r:id="rId67"/>
      <p:bold r:id="rId68"/>
      <p:italic r:id="rId69"/>
      <p:boldItalic r:id="rId70"/>
    </p:embeddedFont>
    <p:embeddedFont>
      <p:font typeface="Roboto Medium" panose="02000000000000000000" pitchFamily="2" charset="0"/>
      <p:regular r:id="rId71"/>
      <p:bold r:id="rId72"/>
      <p:italic r:id="rId73"/>
      <p:boldItalic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font" Target="fonts/font21.fntdata"/><Relationship Id="rId68" Type="http://schemas.openxmlformats.org/officeDocument/2006/relationships/font" Target="fonts/font26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2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66" Type="http://schemas.openxmlformats.org/officeDocument/2006/relationships/font" Target="fonts/font24.fntdata"/><Relationship Id="rId74" Type="http://schemas.openxmlformats.org/officeDocument/2006/relationships/font" Target="fonts/font3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61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font" Target="fonts/font18.fntdata"/><Relationship Id="rId65" Type="http://schemas.openxmlformats.org/officeDocument/2006/relationships/font" Target="fonts/font23.fntdata"/><Relationship Id="rId73" Type="http://schemas.openxmlformats.org/officeDocument/2006/relationships/font" Target="fonts/font31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openxmlformats.org/officeDocument/2006/relationships/font" Target="fonts/font22.fntdata"/><Relationship Id="rId69" Type="http://schemas.openxmlformats.org/officeDocument/2006/relationships/font" Target="fonts/font27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72" Type="http://schemas.openxmlformats.org/officeDocument/2006/relationships/font" Target="fonts/font3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67" Type="http://schemas.openxmlformats.org/officeDocument/2006/relationships/font" Target="fonts/font2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font" Target="fonts/font20.fntdata"/><Relationship Id="rId70" Type="http://schemas.openxmlformats.org/officeDocument/2006/relationships/font" Target="fonts/font28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abaadc8f06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abaadc8f06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8e0f42b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g118e0f42b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baadc8f0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baadc8f0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6e77f332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6e77f332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baadc8f06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baadc8f06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baadc8f06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baadc8f06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baadc8f06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baadc8f06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baadc8f06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abaadc8f06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 b="1">
                <a:solidFill>
                  <a:schemeClr val="dk1"/>
                </a:solidFill>
              </a:rPr>
              <a:t>kvalitet dreier seg om mange ting</a:t>
            </a:r>
            <a:endParaRPr sz="1200" b="1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 b="1">
                <a:solidFill>
                  <a:schemeClr val="dk1"/>
                </a:solidFill>
              </a:rPr>
              <a:t>Viktige kvalitetsegenskaper er funksjonell egenhet</a:t>
            </a:r>
            <a:endParaRPr sz="1200" b="1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Hva kan systemet gjøre</a:t>
            </a:r>
            <a:endParaRPr sz="120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Effektivitet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fort går det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mye lagringsplass tar det?</a:t>
            </a:r>
            <a:endParaRPr sz="120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Pålitelighet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mye feil dukker påå</a:t>
            </a:r>
            <a:endParaRPr sz="120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Brukskvalitet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lett er det å bruke systemet for ulike type brukere</a:t>
            </a:r>
            <a:endParaRPr sz="120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Vedlikeholdbarhet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lett er det å vedlike holde og utvide systemet?</a:t>
            </a:r>
            <a:endParaRPr sz="120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Sikkerhet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Har blitt veldig viktig den siste tiden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abaadc8f06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abaadc8f06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abaadc8f06_1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abaadc8f06_1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abaadc8f06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abaadc8f06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Gjøres med følgende hovedaktiviteter (neste slide):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Planlegging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Kravinnsamling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Kravanalyse 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Design 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Programmering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Testing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Konfigurasjonsstyring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Versjonshåndtering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abaadc8f06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abaadc8f06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chemeClr val="dk1"/>
                </a:solidFill>
              </a:rPr>
              <a:t>Konfigurasjonsstyring og Versjonshåndtering</a:t>
            </a:r>
            <a:endParaRPr sz="1200" b="1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nye versjoner av systemet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håndtere endringer til et produkt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chemeClr val="dk1"/>
                </a:solidFill>
              </a:rPr>
              <a:t> 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abaadc8f06_1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abaadc8f06_1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Eksempler: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Fossefallsmodellen: spesifikasjon, utvikling, validering  og  evolusjon - separate prosessfaser: kravspesifisering, deisng, implementasjon og testing - i din rekkefølgen.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Inkrementell utvikling: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abaadc8f06_1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abaadc8f06_1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c6e77f332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c6e77f332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196b59683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196b59683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abaadc8f06_1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abaadc8f06_1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c6e77f332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c6e77f332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abaadc8f06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abaadc8f06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c6e77f332a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c6e77f332a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c6e77f332a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c6e77f332a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c6e77f332a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c6e77f332a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6e77f332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c6e77f332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c6e77f332a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c6e77f332a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6e77f332a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c6e77f332a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c6e77f332a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c6e77f332a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6e77f332a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c6e77f332a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c6e77f332a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c6e77f332a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c6e77f332a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c6e77f332a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c6e77f332a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c6e77f332a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c6e77f332a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c6e77f332a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c6e77f332a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c6e77f332a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c6e77f332a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c6e77f332a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c6e77f332a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c6e77f332a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c6e77f332a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c6e77f332a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Eksempel fra IN2000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c6e77f332a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c6e77f332a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c6e77f332a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c6e77f332a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Brukerhistorie = user story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c6e77f332a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c6e77f332a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c6e77f332a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c6e77f332a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c6e77f332a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c6e77f332a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Medium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50000"/>
              </a:lnSpc>
              <a:buNone/>
              <a:defRPr/>
            </a:lvl1pPr>
            <a:lvl2pPr lvl="1">
              <a:lnSpc>
                <a:spcPct val="150000"/>
              </a:lnSpc>
              <a:buNone/>
              <a:defRPr/>
            </a:lvl2pPr>
            <a:lvl3pPr lvl="2">
              <a:lnSpc>
                <a:spcPct val="150000"/>
              </a:lnSpc>
              <a:buNone/>
              <a:defRPr/>
            </a:lvl3pPr>
            <a:lvl4pPr lvl="3">
              <a:lnSpc>
                <a:spcPct val="150000"/>
              </a:lnSpc>
              <a:buNone/>
              <a:defRPr/>
            </a:lvl4pPr>
            <a:lvl5pPr lvl="4">
              <a:lnSpc>
                <a:spcPct val="150000"/>
              </a:lnSpc>
              <a:buNone/>
              <a:defRPr/>
            </a:lvl5pPr>
            <a:lvl6pPr lvl="5">
              <a:lnSpc>
                <a:spcPct val="150000"/>
              </a:lnSpc>
              <a:buNone/>
              <a:defRPr/>
            </a:lvl6pPr>
            <a:lvl7pPr lvl="6">
              <a:lnSpc>
                <a:spcPct val="150000"/>
              </a:lnSpc>
              <a:buNone/>
              <a:defRPr/>
            </a:lvl7pPr>
            <a:lvl8pPr lvl="7">
              <a:lnSpc>
                <a:spcPct val="150000"/>
              </a:lnSpc>
              <a:buNone/>
              <a:defRPr/>
            </a:lvl8pPr>
            <a:lvl9pPr lvl="8">
              <a:lnSpc>
                <a:spcPct val="150000"/>
              </a:lnSpc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8028900" y="-142775"/>
            <a:ext cx="1115100" cy="60069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50325" y="804325"/>
            <a:ext cx="82821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Medium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649100" y="1509900"/>
            <a:ext cx="73797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50000"/>
              </a:lnSpc>
              <a:buNone/>
              <a:defRPr/>
            </a:lvl1pPr>
            <a:lvl2pPr lvl="1">
              <a:lnSpc>
                <a:spcPct val="150000"/>
              </a:lnSpc>
              <a:buNone/>
              <a:defRPr/>
            </a:lvl2pPr>
            <a:lvl3pPr lvl="2">
              <a:lnSpc>
                <a:spcPct val="150000"/>
              </a:lnSpc>
              <a:buNone/>
              <a:defRPr/>
            </a:lvl3pPr>
            <a:lvl4pPr lvl="3">
              <a:lnSpc>
                <a:spcPct val="150000"/>
              </a:lnSpc>
              <a:buNone/>
              <a:defRPr/>
            </a:lvl4pPr>
            <a:lvl5pPr lvl="4">
              <a:lnSpc>
                <a:spcPct val="150000"/>
              </a:lnSpc>
              <a:buNone/>
              <a:defRPr/>
            </a:lvl5pPr>
            <a:lvl6pPr lvl="5">
              <a:lnSpc>
                <a:spcPct val="150000"/>
              </a:lnSpc>
              <a:buNone/>
              <a:defRPr/>
            </a:lvl6pPr>
            <a:lvl7pPr lvl="6">
              <a:lnSpc>
                <a:spcPct val="150000"/>
              </a:lnSpc>
              <a:buNone/>
              <a:defRPr/>
            </a:lvl7pPr>
            <a:lvl8pPr lvl="7">
              <a:lnSpc>
                <a:spcPct val="150000"/>
              </a:lnSpc>
              <a:buNone/>
              <a:defRPr/>
            </a:lvl8pPr>
            <a:lvl9pPr lvl="8">
              <a:lnSpc>
                <a:spcPct val="150000"/>
              </a:lnSpc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719675" y="987775"/>
            <a:ext cx="81129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550325" y="1622775"/>
            <a:ext cx="37614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832400" y="1622875"/>
            <a:ext cx="39999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 flipH="1">
            <a:off x="4521950" y="47036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733775" y="987775"/>
            <a:ext cx="80988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sp>
        <p:nvSpPr>
          <p:cNvPr id="33" name="Google Shape;33;p7"/>
          <p:cNvSpPr txBox="1"/>
          <p:nvPr/>
        </p:nvSpPr>
        <p:spPr>
          <a:xfrm>
            <a:off x="973675" y="1792100"/>
            <a:ext cx="6618000" cy="19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536225" y="555600"/>
            <a:ext cx="3104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536225" y="1389600"/>
            <a:ext cx="25836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733775" y="450150"/>
            <a:ext cx="61242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536225" y="1233175"/>
            <a:ext cx="3774600" cy="13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ubTitle" idx="1"/>
          </p:nvPr>
        </p:nvSpPr>
        <p:spPr>
          <a:xfrm>
            <a:off x="719675" y="3048000"/>
            <a:ext cx="3591000" cy="12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4939500" y="1086550"/>
            <a:ext cx="38370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32850" y="1509900"/>
            <a:ext cx="7878300" cy="13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pta Slab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2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50325" y="987775"/>
            <a:ext cx="82821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800"/>
              <a:buFont typeface="Montserrat SemiBold"/>
              <a:buNone/>
              <a:defRPr sz="2800">
                <a:solidFill>
                  <a:srgbClr val="3C78D8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Montserrat"/>
              <a:buNone/>
              <a:defRPr sz="28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50200" y="1622775"/>
            <a:ext cx="8282100" cy="29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 flipH="1">
            <a:off x="5475150" y="4663225"/>
            <a:ext cx="437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1118075"/>
            <a:ext cx="9144000" cy="183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UKE 8 - Introduksjon til systemutvikling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75" y="3232825"/>
            <a:ext cx="914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Gruppe 2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Intro Modul B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Prosess vs. prosessmodell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Systemutviklingens prosessmodeller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Ukesoppgaver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ctrTitle"/>
          </p:nvPr>
        </p:nvSpPr>
        <p:spPr>
          <a:xfrm>
            <a:off x="311700" y="180725"/>
            <a:ext cx="8520600" cy="473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6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MODUL B</a:t>
            </a:r>
            <a:r>
              <a:rPr lang="no" sz="18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/>
        </p:nvSpPr>
        <p:spPr>
          <a:xfrm>
            <a:off x="379800" y="1428300"/>
            <a:ext cx="79986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2578100" lvl="0" indent="-3111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no" sz="1300" b="1">
                <a:solidFill>
                  <a:schemeClr val="dk1"/>
                </a:solidFill>
              </a:rPr>
              <a:t>Sommerville, Ian:</a:t>
            </a:r>
            <a:endParaRPr sz="1300" b="1">
              <a:solidFill>
                <a:schemeClr val="dk1"/>
              </a:solidFill>
            </a:endParaRPr>
          </a:p>
          <a:p>
            <a:pPr marL="914400" marR="257810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no" sz="1300">
                <a:solidFill>
                  <a:schemeClr val="dk1"/>
                </a:solidFill>
              </a:rPr>
              <a:t>10th ed., global ed.; 10th ed., global ed.</a:t>
            </a:r>
            <a:endParaRPr sz="1300">
              <a:solidFill>
                <a:schemeClr val="dk1"/>
              </a:solidFill>
            </a:endParaRPr>
          </a:p>
          <a:p>
            <a:pPr marL="914400" marR="257810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no" sz="1300">
                <a:solidFill>
                  <a:schemeClr val="dk1"/>
                </a:solidFill>
              </a:rPr>
              <a:t>Følgende kapitler er pensum: 1, 2, 3, 4, 5, 8, 22 og 23</a:t>
            </a:r>
            <a:endParaRPr sz="13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3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379800" y="315925"/>
            <a:ext cx="8384400" cy="6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Pensum for Modul B</a:t>
            </a: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9000" y="699400"/>
            <a:ext cx="3117300" cy="374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379800" y="315925"/>
            <a:ext cx="8384400" cy="6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Læringsmål</a:t>
            </a:r>
            <a:endParaRPr sz="24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20"/>
          <p:cNvSpPr txBox="1"/>
          <p:nvPr/>
        </p:nvSpPr>
        <p:spPr>
          <a:xfrm>
            <a:off x="451500" y="1280225"/>
            <a:ext cx="8241000" cy="28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●"/>
            </a:pP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kjenner du til ulike </a:t>
            </a:r>
            <a:r>
              <a:rPr lang="no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faser og aktiviteter 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inngår i systemutvikling.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●"/>
            </a:pP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 du forståelse for </a:t>
            </a:r>
            <a:r>
              <a:rPr lang="no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samspillet mellom systemutvikling og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no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ulike bruker og interessegrupper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●"/>
            </a:pP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 du anvende metoder og teknikker for </a:t>
            </a:r>
            <a:r>
              <a:rPr lang="no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kravhåndtering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no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utføre modellering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ved hjelp av UML, og </a:t>
            </a:r>
            <a:r>
              <a:rPr lang="no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vurdere fordeler og ulemper 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ved forskjellige metoder og teknologier for systemutvikling.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379800" y="315925"/>
            <a:ext cx="8384400" cy="14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 Modul B skal vi...</a:t>
            </a:r>
            <a:endParaRPr sz="24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21"/>
          <p:cNvSpPr txBox="1"/>
          <p:nvPr/>
        </p:nvSpPr>
        <p:spPr>
          <a:xfrm>
            <a:off x="379800" y="1306525"/>
            <a:ext cx="8384400" cy="28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jobbe med de viktigste trekkene ved systemutviklingsprosesser.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få en innføring i verktøy for å kommunisere aspekter ved abstrakte system, både til kunder og medarbeidere.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lære om hvordan man organiserer prosjekter.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lære grunnleggende UML-modellering.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Lære hvordan man jobber sammen for å skape gode IT-systemer.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Alt dette for å lette på overgangen til arbeidslivet.</a:t>
            </a:r>
            <a:endParaRPr sz="22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ctrTitle"/>
          </p:nvPr>
        </p:nvSpPr>
        <p:spPr>
          <a:xfrm>
            <a:off x="311700" y="1045800"/>
            <a:ext cx="8520600" cy="260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SYSTEMUTVIKLING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(SOFTWARE ENGINEERING)</a:t>
            </a: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 i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 b="1" i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 i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 HVA ER DET?</a:t>
            </a:r>
            <a:endParaRPr sz="1800" b="1" i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ctrTitle"/>
          </p:nvPr>
        </p:nvSpPr>
        <p:spPr>
          <a:xfrm>
            <a:off x="311700" y="513025"/>
            <a:ext cx="8520600" cy="42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SYSTEMUTVIKLING: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Både et fagfelt og praktisk arbeid! 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Som fagfelt: 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Læren om utvikling og forvaltning av programvaresystemer av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høy kvalitet innen gitte tids- og kostnadsrammer.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Omhandler alle teorier, metoder og verktøy for profesjonell utvikling av programvare fra start til slutt. 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 praksis: 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metodisk og målrettet arbeid med å lage nye datasystem. </a:t>
            </a: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>
            <a:spLocks noGrp="1"/>
          </p:cNvSpPr>
          <p:nvPr>
            <p:ph type="ctrTitle"/>
          </p:nvPr>
        </p:nvSpPr>
        <p:spPr>
          <a:xfrm>
            <a:off x="311700" y="138300"/>
            <a:ext cx="8520600" cy="7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b="1">
                <a:latin typeface="Roboto"/>
                <a:ea typeface="Roboto"/>
                <a:cs typeface="Roboto"/>
                <a:sym typeface="Roboto"/>
              </a:rPr>
              <a:t>NØKKELBEGREP</a:t>
            </a:r>
            <a:endParaRPr sz="36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24"/>
          <p:cNvSpPr txBox="1"/>
          <p:nvPr/>
        </p:nvSpPr>
        <p:spPr>
          <a:xfrm>
            <a:off x="2448775" y="285950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Kanban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24"/>
          <p:cNvSpPr txBox="1"/>
          <p:nvPr/>
        </p:nvSpPr>
        <p:spPr>
          <a:xfrm>
            <a:off x="359275" y="27900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Scrum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24"/>
          <p:cNvSpPr txBox="1"/>
          <p:nvPr/>
        </p:nvSpPr>
        <p:spPr>
          <a:xfrm>
            <a:off x="5504825" y="358425"/>
            <a:ext cx="23133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Systemutvikling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24"/>
          <p:cNvSpPr txBox="1"/>
          <p:nvPr/>
        </p:nvSpPr>
        <p:spPr>
          <a:xfrm>
            <a:off x="508025" y="907500"/>
            <a:ext cx="23133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Prosessmodeller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4"/>
          <p:cNvSpPr txBox="1"/>
          <p:nvPr/>
        </p:nvSpPr>
        <p:spPr>
          <a:xfrm>
            <a:off x="6886425" y="1360775"/>
            <a:ext cx="23133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Reell prosess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24"/>
          <p:cNvSpPr txBox="1"/>
          <p:nvPr/>
        </p:nvSpPr>
        <p:spPr>
          <a:xfrm>
            <a:off x="3290075" y="1650947"/>
            <a:ext cx="31470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Plandrevet utvikling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24"/>
          <p:cNvSpPr txBox="1"/>
          <p:nvPr/>
        </p:nvSpPr>
        <p:spPr>
          <a:xfrm>
            <a:off x="4379775" y="2494850"/>
            <a:ext cx="30267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Fossefallsmodellen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4"/>
          <p:cNvSpPr txBox="1"/>
          <p:nvPr/>
        </p:nvSpPr>
        <p:spPr>
          <a:xfrm>
            <a:off x="311700" y="1511400"/>
            <a:ext cx="25572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Smidig utvikling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7" name="Google Shape;127;p24"/>
          <p:cNvCxnSpPr>
            <a:stCxn id="121" idx="2"/>
            <a:endCxn id="122" idx="3"/>
          </p:cNvCxnSpPr>
          <p:nvPr/>
        </p:nvCxnSpPr>
        <p:spPr>
          <a:xfrm flipH="1">
            <a:off x="2821175" y="819825"/>
            <a:ext cx="3840300" cy="3138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" name="Google Shape;128;p24"/>
          <p:cNvCxnSpPr>
            <a:stCxn id="121" idx="2"/>
            <a:endCxn id="123" idx="0"/>
          </p:cNvCxnSpPr>
          <p:nvPr/>
        </p:nvCxnSpPr>
        <p:spPr>
          <a:xfrm>
            <a:off x="6661475" y="819825"/>
            <a:ext cx="1381500" cy="5409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24"/>
          <p:cNvCxnSpPr>
            <a:stCxn id="124" idx="2"/>
            <a:endCxn id="125" idx="0"/>
          </p:cNvCxnSpPr>
          <p:nvPr/>
        </p:nvCxnSpPr>
        <p:spPr>
          <a:xfrm>
            <a:off x="4863575" y="1964747"/>
            <a:ext cx="1029600" cy="5301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24"/>
          <p:cNvCxnSpPr>
            <a:stCxn id="126" idx="2"/>
            <a:endCxn id="119" idx="0"/>
          </p:cNvCxnSpPr>
          <p:nvPr/>
        </p:nvCxnSpPr>
        <p:spPr>
          <a:xfrm>
            <a:off x="1590300" y="1825200"/>
            <a:ext cx="1659900" cy="10344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24"/>
          <p:cNvCxnSpPr>
            <a:stCxn id="120" idx="0"/>
            <a:endCxn id="126" idx="2"/>
          </p:cNvCxnSpPr>
          <p:nvPr/>
        </p:nvCxnSpPr>
        <p:spPr>
          <a:xfrm rot="10800000" flipH="1">
            <a:off x="1160725" y="1825250"/>
            <a:ext cx="429600" cy="9648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" name="Google Shape;132;p24"/>
          <p:cNvCxnSpPr>
            <a:stCxn id="122" idx="2"/>
            <a:endCxn id="126" idx="0"/>
          </p:cNvCxnSpPr>
          <p:nvPr/>
        </p:nvCxnSpPr>
        <p:spPr>
          <a:xfrm flipH="1">
            <a:off x="1590275" y="1359600"/>
            <a:ext cx="74400" cy="1518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" name="Google Shape;133;p24"/>
          <p:cNvCxnSpPr>
            <a:stCxn id="122" idx="2"/>
            <a:endCxn id="124" idx="0"/>
          </p:cNvCxnSpPr>
          <p:nvPr/>
        </p:nvCxnSpPr>
        <p:spPr>
          <a:xfrm>
            <a:off x="1664675" y="1359600"/>
            <a:ext cx="3198900" cy="2913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4" name="Google Shape;134;p24"/>
          <p:cNvSpPr txBox="1"/>
          <p:nvPr/>
        </p:nvSpPr>
        <p:spPr>
          <a:xfrm>
            <a:off x="3193775" y="3961413"/>
            <a:ext cx="22185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UML modellering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257225" y="3528275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Kravanalyse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6814500" y="3778500"/>
            <a:ext cx="18438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Kravhåndtering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4"/>
          <p:cNvSpPr txBox="1"/>
          <p:nvPr/>
        </p:nvSpPr>
        <p:spPr>
          <a:xfrm>
            <a:off x="2601775" y="3606363"/>
            <a:ext cx="41430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Funksjonelle- og ikke-funksjonelle krav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6934950" y="417030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Risikoanalyse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508025" y="4117625"/>
            <a:ext cx="27861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Prosjektplanlegging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0" name="Google Shape;140;p24"/>
          <p:cNvCxnSpPr/>
          <p:nvPr/>
        </p:nvCxnSpPr>
        <p:spPr>
          <a:xfrm rot="10800000" flipH="1">
            <a:off x="357600" y="3473425"/>
            <a:ext cx="8428800" cy="13500"/>
          </a:xfrm>
          <a:prstGeom prst="straightConnector1">
            <a:avLst/>
          </a:prstGeom>
          <a:noFill/>
          <a:ln w="9525" cap="flat" cmpd="sng">
            <a:solidFill>
              <a:srgbClr val="DD7E6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" name="Google Shape;141;p24"/>
          <p:cNvSpPr txBox="1"/>
          <p:nvPr/>
        </p:nvSpPr>
        <p:spPr>
          <a:xfrm>
            <a:off x="3241925" y="4353225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Implementering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7175100" y="4561675"/>
            <a:ext cx="15321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Vedlikehold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3382625" y="4670650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24"/>
          <p:cNvSpPr txBox="1"/>
          <p:nvPr/>
        </p:nvSpPr>
        <p:spPr>
          <a:xfrm>
            <a:off x="6675300" y="3473413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Kostnad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5052900" y="4561700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Produkteier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5163750" y="4170288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Kunde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ctrTitle"/>
          </p:nvPr>
        </p:nvSpPr>
        <p:spPr>
          <a:xfrm>
            <a:off x="311700" y="1269450"/>
            <a:ext cx="8520600" cy="26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PROSESS</a:t>
            </a:r>
            <a:endParaRPr sz="6000" b="1" i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body" idx="1"/>
          </p:nvPr>
        </p:nvSpPr>
        <p:spPr>
          <a:xfrm>
            <a:off x="311700" y="1512800"/>
            <a:ext cx="4108200" cy="30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latin typeface="Roboto"/>
                <a:ea typeface="Roboto"/>
                <a:cs typeface="Roboto"/>
                <a:sym typeface="Roboto"/>
              </a:rPr>
              <a:t>System-spesifisering:</a:t>
            </a: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latin typeface="Roboto"/>
                <a:ea typeface="Roboto"/>
                <a:cs typeface="Roboto"/>
                <a:sym typeface="Roboto"/>
              </a:rPr>
              <a:t>Design og implementering:</a:t>
            </a: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latin typeface="Roboto"/>
                <a:ea typeface="Roboto"/>
                <a:cs typeface="Roboto"/>
                <a:sym typeface="Roboto"/>
              </a:rPr>
              <a:t>System-validering:</a:t>
            </a: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latin typeface="Roboto"/>
                <a:ea typeface="Roboto"/>
                <a:cs typeface="Roboto"/>
                <a:sym typeface="Roboto"/>
              </a:rPr>
              <a:t>System-evolusjon:</a:t>
            </a: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719675" y="987775"/>
            <a:ext cx="81129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Hvilke faser inngår i en systemutviklingsprosess?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1"/>
          </p:nvPr>
        </p:nvSpPr>
        <p:spPr>
          <a:xfrm>
            <a:off x="4299550" y="1512800"/>
            <a:ext cx="4108200" cy="30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hva som skal lages og innenfor hvilke rammer/krav.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design og programmering.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validerer at systemet er det kunden vil ha.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systemet modifiseres etter kunden og markedets krav/behov.</a:t>
            </a:r>
            <a:endParaRPr sz="2400"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body" idx="1"/>
          </p:nvPr>
        </p:nvSpPr>
        <p:spPr>
          <a:xfrm>
            <a:off x="311700" y="1512800"/>
            <a:ext cx="4108200" cy="30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Planlegging</a:t>
            </a:r>
            <a:endParaRPr sz="24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Kravinnsamling</a:t>
            </a:r>
            <a:endParaRPr sz="24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Kravanalyse</a:t>
            </a:r>
            <a:r>
              <a:rPr lang="no" sz="24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400" b="1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Design </a:t>
            </a: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Programmering</a:t>
            </a: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Testing</a:t>
            </a:r>
            <a:endParaRPr sz="24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Konfigurasjonsstyring</a:t>
            </a: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Versjonshåndtering</a:t>
            </a: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27"/>
          <p:cNvSpPr txBox="1">
            <a:spLocks noGrp="1"/>
          </p:cNvSpPr>
          <p:nvPr>
            <p:ph type="title"/>
          </p:nvPr>
        </p:nvSpPr>
        <p:spPr>
          <a:xfrm>
            <a:off x="311700" y="534180"/>
            <a:ext cx="81129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latin typeface="Roboto"/>
                <a:ea typeface="Roboto"/>
                <a:cs typeface="Roboto"/>
                <a:sym typeface="Roboto"/>
              </a:rPr>
              <a:t>Hvilke hovedaktiviteter inngår i en systemutviklingsprosess?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3963250" y="1512800"/>
            <a:ext cx="4108200" cy="30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hva som skal lages og innenfor hvilke rammer/krav.</a:t>
            </a:r>
            <a:endParaRPr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design og programmering.</a:t>
            </a:r>
            <a:endParaRPr sz="18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validerer at systemet er det kunden vil ha.</a:t>
            </a:r>
            <a:endParaRPr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systemet modifiseres etter kunden og markedets krav/behov.</a:t>
            </a: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ctrTitle"/>
          </p:nvPr>
        </p:nvSpPr>
        <p:spPr>
          <a:xfrm>
            <a:off x="311700" y="1269450"/>
            <a:ext cx="8520600" cy="26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PROSESSMODELL</a:t>
            </a:r>
            <a:endParaRPr sz="6000" b="1" i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/>
        </p:nvSpPr>
        <p:spPr>
          <a:xfrm>
            <a:off x="820100" y="1651299"/>
            <a:ext cx="7445700" cy="17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En modell er en abstraksjon, en forenkling, som skal gi deg et slags “veikart” - et utgangspunkt for å planlegge ulike aspekter ved et prosjekt.</a:t>
            </a:r>
            <a:endParaRPr sz="24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ctrTitle"/>
          </p:nvPr>
        </p:nvSpPr>
        <p:spPr>
          <a:xfrm>
            <a:off x="311700" y="931325"/>
            <a:ext cx="8520600" cy="18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PROSESSMODELL</a:t>
            </a:r>
            <a:endParaRPr sz="6000" b="1" i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0"/>
          <p:cNvSpPr txBox="1"/>
          <p:nvPr/>
        </p:nvSpPr>
        <p:spPr>
          <a:xfrm>
            <a:off x="6343050" y="2638775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Plandrevet vs. smidige</a:t>
            </a:r>
            <a:endParaRPr/>
          </a:p>
        </p:txBody>
      </p:sp>
      <p:sp>
        <p:nvSpPr>
          <p:cNvPr id="183" name="Google Shape;183;p30"/>
          <p:cNvSpPr txBox="1"/>
          <p:nvPr/>
        </p:nvSpPr>
        <p:spPr>
          <a:xfrm>
            <a:off x="1481650" y="4089375"/>
            <a:ext cx="262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Forenklet presentasjon av prosessen</a:t>
            </a:r>
            <a:endParaRPr/>
          </a:p>
        </p:txBody>
      </p:sp>
      <p:sp>
        <p:nvSpPr>
          <p:cNvPr id="184" name="Google Shape;184;p30"/>
          <p:cNvSpPr txBox="1"/>
          <p:nvPr/>
        </p:nvSpPr>
        <p:spPr>
          <a:xfrm>
            <a:off x="57700" y="2571750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Modeller for systemutvikling</a:t>
            </a:r>
            <a:endParaRPr/>
          </a:p>
        </p:txBody>
      </p:sp>
      <p:sp>
        <p:nvSpPr>
          <p:cNvPr id="185" name="Google Shape;185;p30"/>
          <p:cNvSpPr txBox="1"/>
          <p:nvPr/>
        </p:nvSpPr>
        <p:spPr>
          <a:xfrm>
            <a:off x="3200375" y="2883750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“Formell prosess”</a:t>
            </a:r>
            <a:endParaRPr/>
          </a:p>
        </p:txBody>
      </p:sp>
      <p:sp>
        <p:nvSpPr>
          <p:cNvPr id="186" name="Google Shape;186;p30"/>
          <p:cNvSpPr txBox="1"/>
          <p:nvPr/>
        </p:nvSpPr>
        <p:spPr>
          <a:xfrm>
            <a:off x="5133600" y="3623263"/>
            <a:ext cx="262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Ulike nivåer av prosessmodeller</a:t>
            </a:r>
            <a:endParaRPr/>
          </a:p>
        </p:txBody>
      </p:sp>
      <p:sp>
        <p:nvSpPr>
          <p:cNvPr id="187" name="Google Shape;187;p30"/>
          <p:cNvSpPr/>
          <p:nvPr/>
        </p:nvSpPr>
        <p:spPr>
          <a:xfrm>
            <a:off x="7972775" y="1919100"/>
            <a:ext cx="88425" cy="663225"/>
          </a:xfrm>
          <a:custGeom>
            <a:avLst/>
            <a:gdLst/>
            <a:ahLst/>
            <a:cxnLst/>
            <a:rect l="l" t="t" r="r" b="b"/>
            <a:pathLst>
              <a:path w="3537" h="26529" extrusionOk="0">
                <a:moveTo>
                  <a:pt x="0" y="0"/>
                </a:moveTo>
                <a:cubicBezTo>
                  <a:pt x="3987" y="7974"/>
                  <a:pt x="3387" y="17614"/>
                  <a:pt x="3387" y="2652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88" name="Google Shape;188;p30"/>
          <p:cNvSpPr/>
          <p:nvPr/>
        </p:nvSpPr>
        <p:spPr>
          <a:xfrm>
            <a:off x="7882475" y="2449700"/>
            <a:ext cx="310425" cy="199100"/>
          </a:xfrm>
          <a:custGeom>
            <a:avLst/>
            <a:gdLst/>
            <a:ahLst/>
            <a:cxnLst/>
            <a:rect l="l" t="t" r="r" b="b"/>
            <a:pathLst>
              <a:path w="12417" h="7964" extrusionOk="0">
                <a:moveTo>
                  <a:pt x="0" y="1693"/>
                </a:moveTo>
                <a:cubicBezTo>
                  <a:pt x="2589" y="3635"/>
                  <a:pt x="5613" y="9626"/>
                  <a:pt x="7902" y="7337"/>
                </a:cubicBezTo>
                <a:cubicBezTo>
                  <a:pt x="9933" y="5306"/>
                  <a:pt x="9849" y="1284"/>
                  <a:pt x="12417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89" name="Google Shape;189;p30"/>
          <p:cNvSpPr/>
          <p:nvPr/>
        </p:nvSpPr>
        <p:spPr>
          <a:xfrm>
            <a:off x="5554125" y="3499550"/>
            <a:ext cx="395125" cy="233575"/>
          </a:xfrm>
          <a:custGeom>
            <a:avLst/>
            <a:gdLst/>
            <a:ahLst/>
            <a:cxnLst/>
            <a:rect l="l" t="t" r="r" b="b"/>
            <a:pathLst>
              <a:path w="15805" h="9343" extrusionOk="0">
                <a:moveTo>
                  <a:pt x="0" y="0"/>
                </a:moveTo>
                <a:cubicBezTo>
                  <a:pt x="2295" y="1836"/>
                  <a:pt x="4696" y="3567"/>
                  <a:pt x="6774" y="5645"/>
                </a:cubicBezTo>
                <a:cubicBezTo>
                  <a:pt x="7813" y="6684"/>
                  <a:pt x="8781" y="10253"/>
                  <a:pt x="9596" y="9031"/>
                </a:cubicBezTo>
                <a:cubicBezTo>
                  <a:pt x="11623" y="5992"/>
                  <a:pt x="13222" y="2583"/>
                  <a:pt x="15805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0" name="Google Shape;190;p30"/>
          <p:cNvSpPr/>
          <p:nvPr/>
        </p:nvSpPr>
        <p:spPr>
          <a:xfrm>
            <a:off x="5715000" y="2286000"/>
            <a:ext cx="98775" cy="1255900"/>
          </a:xfrm>
          <a:custGeom>
            <a:avLst/>
            <a:gdLst/>
            <a:ahLst/>
            <a:cxnLst/>
            <a:rect l="l" t="t" r="r" b="b"/>
            <a:pathLst>
              <a:path w="3951" h="50236" extrusionOk="0">
                <a:moveTo>
                  <a:pt x="0" y="0"/>
                </a:moveTo>
                <a:cubicBezTo>
                  <a:pt x="0" y="16797"/>
                  <a:pt x="3951" y="33439"/>
                  <a:pt x="3951" y="50236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1" name="Google Shape;191;p30"/>
          <p:cNvSpPr/>
          <p:nvPr/>
        </p:nvSpPr>
        <p:spPr>
          <a:xfrm>
            <a:off x="3940085" y="2257775"/>
            <a:ext cx="67475" cy="578550"/>
          </a:xfrm>
          <a:custGeom>
            <a:avLst/>
            <a:gdLst/>
            <a:ahLst/>
            <a:cxnLst/>
            <a:rect l="l" t="t" r="r" b="b"/>
            <a:pathLst>
              <a:path w="2699" h="23142" extrusionOk="0">
                <a:moveTo>
                  <a:pt x="2135" y="0"/>
                </a:moveTo>
                <a:cubicBezTo>
                  <a:pt x="2135" y="7716"/>
                  <a:pt x="-2757" y="17686"/>
                  <a:pt x="2699" y="2314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2" name="Google Shape;192;p30"/>
          <p:cNvSpPr/>
          <p:nvPr/>
        </p:nvSpPr>
        <p:spPr>
          <a:xfrm>
            <a:off x="3874900" y="2751675"/>
            <a:ext cx="254000" cy="259950"/>
          </a:xfrm>
          <a:custGeom>
            <a:avLst/>
            <a:gdLst/>
            <a:ahLst/>
            <a:cxnLst/>
            <a:rect l="l" t="t" r="r" b="b"/>
            <a:pathLst>
              <a:path w="10160" h="10398" extrusionOk="0">
                <a:moveTo>
                  <a:pt x="0" y="7337"/>
                </a:moveTo>
                <a:cubicBezTo>
                  <a:pt x="2864" y="6765"/>
                  <a:pt x="7162" y="12208"/>
                  <a:pt x="8467" y="9595"/>
                </a:cubicBezTo>
                <a:cubicBezTo>
                  <a:pt x="9918" y="6690"/>
                  <a:pt x="10160" y="3248"/>
                  <a:pt x="10160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3" name="Google Shape;193;p30"/>
          <p:cNvSpPr/>
          <p:nvPr/>
        </p:nvSpPr>
        <p:spPr>
          <a:xfrm>
            <a:off x="2550362" y="2314225"/>
            <a:ext cx="539975" cy="1721550"/>
          </a:xfrm>
          <a:custGeom>
            <a:avLst/>
            <a:gdLst/>
            <a:ahLst/>
            <a:cxnLst/>
            <a:rect l="l" t="t" r="r" b="b"/>
            <a:pathLst>
              <a:path w="21599" h="68862" extrusionOk="0">
                <a:moveTo>
                  <a:pt x="21599" y="0"/>
                </a:moveTo>
                <a:cubicBezTo>
                  <a:pt x="14079" y="22559"/>
                  <a:pt x="-7669" y="47597"/>
                  <a:pt x="2973" y="6886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4" name="Google Shape;194;p30"/>
          <p:cNvSpPr/>
          <p:nvPr/>
        </p:nvSpPr>
        <p:spPr>
          <a:xfrm>
            <a:off x="2511775" y="3880550"/>
            <a:ext cx="352775" cy="326100"/>
          </a:xfrm>
          <a:custGeom>
            <a:avLst/>
            <a:gdLst/>
            <a:ahLst/>
            <a:cxnLst/>
            <a:rect l="l" t="t" r="r" b="b"/>
            <a:pathLst>
              <a:path w="14111" h="13044" extrusionOk="0">
                <a:moveTo>
                  <a:pt x="0" y="8467"/>
                </a:moveTo>
                <a:cubicBezTo>
                  <a:pt x="3022" y="9222"/>
                  <a:pt x="6265" y="14620"/>
                  <a:pt x="8467" y="12418"/>
                </a:cubicBezTo>
                <a:cubicBezTo>
                  <a:pt x="11682" y="9203"/>
                  <a:pt x="10899" y="3218"/>
                  <a:pt x="14111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5" name="Google Shape;195;p30"/>
          <p:cNvSpPr/>
          <p:nvPr/>
        </p:nvSpPr>
        <p:spPr>
          <a:xfrm>
            <a:off x="1034905" y="1665100"/>
            <a:ext cx="348000" cy="846675"/>
          </a:xfrm>
          <a:custGeom>
            <a:avLst/>
            <a:gdLst/>
            <a:ahLst/>
            <a:cxnLst/>
            <a:rect l="l" t="t" r="r" b="b"/>
            <a:pathLst>
              <a:path w="13920" h="33867" extrusionOk="0">
                <a:moveTo>
                  <a:pt x="13920" y="0"/>
                </a:moveTo>
                <a:cubicBezTo>
                  <a:pt x="7188" y="1683"/>
                  <a:pt x="1733" y="9001"/>
                  <a:pt x="373" y="15805"/>
                </a:cubicBezTo>
                <a:cubicBezTo>
                  <a:pt x="-809" y="21720"/>
                  <a:pt x="1502" y="27835"/>
                  <a:pt x="1502" y="3386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6" name="Google Shape;196;p30"/>
          <p:cNvSpPr/>
          <p:nvPr/>
        </p:nvSpPr>
        <p:spPr>
          <a:xfrm>
            <a:off x="869250" y="2455325"/>
            <a:ext cx="381000" cy="260125"/>
          </a:xfrm>
          <a:custGeom>
            <a:avLst/>
            <a:gdLst/>
            <a:ahLst/>
            <a:cxnLst/>
            <a:rect l="l" t="t" r="r" b="b"/>
            <a:pathLst>
              <a:path w="15240" h="10405" extrusionOk="0">
                <a:moveTo>
                  <a:pt x="0" y="1129"/>
                </a:moveTo>
                <a:cubicBezTo>
                  <a:pt x="2548" y="2828"/>
                  <a:pt x="5074" y="4790"/>
                  <a:pt x="6773" y="7338"/>
                </a:cubicBezTo>
                <a:cubicBezTo>
                  <a:pt x="7382" y="8251"/>
                  <a:pt x="7485" y="10650"/>
                  <a:pt x="8466" y="10160"/>
                </a:cubicBezTo>
                <a:cubicBezTo>
                  <a:pt x="12107" y="8341"/>
                  <a:pt x="12362" y="2878"/>
                  <a:pt x="15240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7" name="Google Shape;197;p30"/>
          <p:cNvSpPr txBox="1"/>
          <p:nvPr/>
        </p:nvSpPr>
        <p:spPr>
          <a:xfrm>
            <a:off x="4314700" y="4459350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Prosess-samsvar</a:t>
            </a:r>
            <a:endParaRPr/>
          </a:p>
        </p:txBody>
      </p:sp>
      <p:sp>
        <p:nvSpPr>
          <p:cNvPr id="198" name="Google Shape;198;p30"/>
          <p:cNvSpPr/>
          <p:nvPr/>
        </p:nvSpPr>
        <p:spPr>
          <a:xfrm>
            <a:off x="4661820" y="2301900"/>
            <a:ext cx="496275" cy="1960475"/>
          </a:xfrm>
          <a:custGeom>
            <a:avLst/>
            <a:gdLst/>
            <a:ahLst/>
            <a:cxnLst/>
            <a:rect l="l" t="t" r="r" b="b"/>
            <a:pathLst>
              <a:path w="19851" h="78419" extrusionOk="0">
                <a:moveTo>
                  <a:pt x="18386" y="0"/>
                </a:moveTo>
                <a:cubicBezTo>
                  <a:pt x="18386" y="10137"/>
                  <a:pt x="22039" y="21332"/>
                  <a:pt x="17505" y="30399"/>
                </a:cubicBezTo>
                <a:cubicBezTo>
                  <a:pt x="9987" y="45436"/>
                  <a:pt x="-5427" y="63379"/>
                  <a:pt x="2085" y="7841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99" name="Google Shape;199;p30"/>
          <p:cNvSpPr/>
          <p:nvPr/>
        </p:nvSpPr>
        <p:spPr>
          <a:xfrm>
            <a:off x="4570775" y="4174275"/>
            <a:ext cx="330425" cy="315800"/>
          </a:xfrm>
          <a:custGeom>
            <a:avLst/>
            <a:gdLst/>
            <a:ahLst/>
            <a:cxnLst/>
            <a:rect l="l" t="t" r="r" b="b"/>
            <a:pathLst>
              <a:path w="13217" h="12632" extrusionOk="0">
                <a:moveTo>
                  <a:pt x="0" y="4846"/>
                </a:moveTo>
                <a:cubicBezTo>
                  <a:pt x="2995" y="7093"/>
                  <a:pt x="4819" y="13522"/>
                  <a:pt x="8371" y="12336"/>
                </a:cubicBezTo>
                <a:cubicBezTo>
                  <a:pt x="12562" y="10937"/>
                  <a:pt x="11239" y="3951"/>
                  <a:pt x="13217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/>
        </p:nvSpPr>
        <p:spPr>
          <a:xfrm>
            <a:off x="232150" y="671875"/>
            <a:ext cx="8796600" cy="42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200" b="1" dirty="0">
                <a:solidFill>
                  <a:schemeClr val="dk1"/>
                </a:solidFill>
              </a:rPr>
              <a:t>Generelle prosessmodeller</a:t>
            </a:r>
            <a:endParaRPr sz="1200" b="1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 dirty="0">
                <a:solidFill>
                  <a:schemeClr val="dk1"/>
                </a:solidFill>
              </a:rPr>
              <a:t>Scrum</a:t>
            </a:r>
            <a:endParaRPr sz="1200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 dirty="0">
                <a:solidFill>
                  <a:schemeClr val="dk1"/>
                </a:solidFill>
              </a:rPr>
              <a:t>Fossefall</a:t>
            </a:r>
            <a:endParaRPr sz="1200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 dirty="0">
                <a:solidFill>
                  <a:schemeClr val="dk1"/>
                </a:solidFill>
              </a:rPr>
              <a:t>Kanban</a:t>
            </a:r>
            <a:endParaRPr sz="1200"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200" b="1" dirty="0">
                <a:solidFill>
                  <a:schemeClr val="dk1"/>
                </a:solidFill>
              </a:rPr>
              <a:t>Firmaspesifikke prosessmodeller</a:t>
            </a:r>
            <a:endParaRPr sz="1200" b="1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700" dirty="0">
                <a:solidFill>
                  <a:schemeClr val="dk1"/>
                </a:solidFill>
              </a:rPr>
              <a:t> </a:t>
            </a:r>
            <a:r>
              <a:rPr lang="no" sz="1200" dirty="0">
                <a:solidFill>
                  <a:schemeClr val="dk1"/>
                </a:solidFill>
              </a:rPr>
              <a:t>Ulike firma har ulike prosessmodeller</a:t>
            </a:r>
            <a:endParaRPr sz="1200"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200" b="1" dirty="0">
                <a:solidFill>
                  <a:schemeClr val="dk1"/>
                </a:solidFill>
              </a:rPr>
              <a:t>Prosjekt/gruppe spesifikke prosessmodeller</a:t>
            </a:r>
            <a:endParaRPr sz="1200" b="1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 dirty="0">
                <a:solidFill>
                  <a:schemeClr val="dk1"/>
                </a:solidFill>
              </a:rPr>
              <a:t>Ulikt fra grupper og typer prosjekter</a:t>
            </a:r>
            <a:endParaRPr sz="1200"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o" sz="1200" b="1" dirty="0">
                <a:solidFill>
                  <a:schemeClr val="dk1"/>
                </a:solidFill>
              </a:rPr>
              <a:t>Systemutviklingsprosessen</a:t>
            </a:r>
            <a:endParaRPr sz="1200" b="1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 dirty="0">
                <a:solidFill>
                  <a:schemeClr val="dk1"/>
                </a:solidFill>
              </a:rPr>
              <a:t>Prosess-samsvar</a:t>
            </a:r>
            <a:endParaRPr sz="1200" dirty="0">
              <a:solidFill>
                <a:schemeClr val="dk1"/>
              </a:solidFill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1200" dirty="0">
                <a:solidFill>
                  <a:schemeClr val="dk1"/>
                </a:solidFill>
              </a:rPr>
              <a:t>Hvordan man faktisk jobber og hvordan dette samsvarer med modellen</a:t>
            </a:r>
            <a:endParaRPr sz="1200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 dirty="0">
                <a:solidFill>
                  <a:schemeClr val="dk1"/>
                </a:solidFill>
              </a:rPr>
              <a:t>Dette er viktig fordi:</a:t>
            </a:r>
            <a:endParaRPr sz="1200" dirty="0">
              <a:solidFill>
                <a:schemeClr val="dk1"/>
              </a:solidFill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1200" dirty="0">
                <a:solidFill>
                  <a:schemeClr val="dk1"/>
                </a:solidFill>
              </a:rPr>
              <a:t>Hvis man mislykkes i et prosjekt og man ikke vet om man fulgte modellen, så vet men heller ikke om man må endre på modellen</a:t>
            </a:r>
            <a:endParaRPr sz="1200" dirty="0">
              <a:solidFill>
                <a:schemeClr val="dk1"/>
              </a:solidFill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700" dirty="0">
                <a:solidFill>
                  <a:schemeClr val="dk1"/>
                </a:solidFill>
              </a:rPr>
              <a:t> </a:t>
            </a:r>
            <a:r>
              <a:rPr lang="no" sz="1200" dirty="0">
                <a:solidFill>
                  <a:schemeClr val="dk1"/>
                </a:solidFill>
              </a:rPr>
              <a:t>Og da kan det hende man havner i akkurat samme fella igjen</a:t>
            </a:r>
            <a:endParaRPr sz="1200" dirty="0">
              <a:solidFill>
                <a:schemeClr val="dk1"/>
              </a:solidFill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1200" dirty="0">
                <a:solidFill>
                  <a:schemeClr val="dk1"/>
                </a:solidFill>
              </a:rPr>
              <a:t>Følger man modellen og det gikk dårlig – så burde man kanskje endre på modellen</a:t>
            </a:r>
            <a:endParaRPr dirty="0"/>
          </a:p>
        </p:txBody>
      </p:sp>
      <p:sp>
        <p:nvSpPr>
          <p:cNvPr id="205" name="Google Shape;205;p31"/>
          <p:cNvSpPr txBox="1">
            <a:spLocks noGrp="1"/>
          </p:cNvSpPr>
          <p:nvPr>
            <p:ph type="ctrTitle"/>
          </p:nvPr>
        </p:nvSpPr>
        <p:spPr>
          <a:xfrm>
            <a:off x="370150" y="99454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Ulike nivåer og prosess-samsvar</a:t>
            </a:r>
            <a:endParaRPr b="1" dirty="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Forskjell på prosessmodeller og reell prosess?</a:t>
            </a:r>
            <a:endParaRPr sz="1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/>
        </p:nvSpPr>
        <p:spPr>
          <a:xfrm>
            <a:off x="458675" y="2345975"/>
            <a:ext cx="7098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/>
              <a:t>Prosessmodeller og den reelle prosessen</a:t>
            </a:r>
            <a:endParaRPr sz="2000"/>
          </a:p>
        </p:txBody>
      </p:sp>
      <p:sp>
        <p:nvSpPr>
          <p:cNvPr id="216" name="Google Shape;216;p33"/>
          <p:cNvSpPr/>
          <p:nvPr/>
        </p:nvSpPr>
        <p:spPr>
          <a:xfrm>
            <a:off x="4479779" y="1467823"/>
            <a:ext cx="790775" cy="864025"/>
          </a:xfrm>
          <a:custGeom>
            <a:avLst/>
            <a:gdLst/>
            <a:ahLst/>
            <a:cxnLst/>
            <a:rect l="l" t="t" r="r" b="b"/>
            <a:pathLst>
              <a:path w="31631" h="34561" extrusionOk="0">
                <a:moveTo>
                  <a:pt x="587" y="34561"/>
                </a:moveTo>
                <a:cubicBezTo>
                  <a:pt x="587" y="23602"/>
                  <a:pt x="-1760" y="8465"/>
                  <a:pt x="7360" y="2388"/>
                </a:cubicBezTo>
                <a:cubicBezTo>
                  <a:pt x="14100" y="-2103"/>
                  <a:pt x="23532" y="1259"/>
                  <a:pt x="31631" y="125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17" name="Google Shape;217;p33"/>
          <p:cNvSpPr/>
          <p:nvPr/>
        </p:nvSpPr>
        <p:spPr>
          <a:xfrm>
            <a:off x="5256450" y="1267875"/>
            <a:ext cx="268100" cy="451550"/>
          </a:xfrm>
          <a:custGeom>
            <a:avLst/>
            <a:gdLst/>
            <a:ahLst/>
            <a:cxnLst/>
            <a:rect l="l" t="t" r="r" b="b"/>
            <a:pathLst>
              <a:path w="10724" h="18062" extrusionOk="0">
                <a:moveTo>
                  <a:pt x="0" y="0"/>
                </a:moveTo>
                <a:cubicBezTo>
                  <a:pt x="3556" y="2846"/>
                  <a:pt x="10724" y="3912"/>
                  <a:pt x="10724" y="8467"/>
                </a:cubicBezTo>
                <a:cubicBezTo>
                  <a:pt x="10724" y="12859"/>
                  <a:pt x="4802" y="14959"/>
                  <a:pt x="1693" y="1806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18" name="Google Shape;218;p33"/>
          <p:cNvSpPr/>
          <p:nvPr/>
        </p:nvSpPr>
        <p:spPr>
          <a:xfrm>
            <a:off x="988184" y="2887825"/>
            <a:ext cx="712275" cy="682650"/>
          </a:xfrm>
          <a:custGeom>
            <a:avLst/>
            <a:gdLst/>
            <a:ahLst/>
            <a:cxnLst/>
            <a:rect l="l" t="t" r="r" b="b"/>
            <a:pathLst>
              <a:path w="28491" h="27306" extrusionOk="0">
                <a:moveTo>
                  <a:pt x="269" y="0"/>
                </a:moveTo>
                <a:cubicBezTo>
                  <a:pt x="269" y="6972"/>
                  <a:pt x="-806" y="14271"/>
                  <a:pt x="1398" y="20885"/>
                </a:cubicBezTo>
                <a:cubicBezTo>
                  <a:pt x="4314" y="29637"/>
                  <a:pt x="19266" y="26529"/>
                  <a:pt x="28491" y="2652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19" name="Google Shape;219;p33"/>
          <p:cNvSpPr/>
          <p:nvPr/>
        </p:nvSpPr>
        <p:spPr>
          <a:xfrm>
            <a:off x="1652475" y="3268825"/>
            <a:ext cx="225775" cy="606800"/>
          </a:xfrm>
          <a:custGeom>
            <a:avLst/>
            <a:gdLst/>
            <a:ahLst/>
            <a:cxnLst/>
            <a:rect l="l" t="t" r="r" b="b"/>
            <a:pathLst>
              <a:path w="9031" h="24272" extrusionOk="0">
                <a:moveTo>
                  <a:pt x="0" y="0"/>
                </a:moveTo>
                <a:cubicBezTo>
                  <a:pt x="944" y="4726"/>
                  <a:pt x="9031" y="6470"/>
                  <a:pt x="9031" y="11289"/>
                </a:cubicBezTo>
                <a:cubicBezTo>
                  <a:pt x="9031" y="16561"/>
                  <a:pt x="2356" y="19556"/>
                  <a:pt x="0" y="24272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0" name="Google Shape;220;p33"/>
          <p:cNvSpPr/>
          <p:nvPr/>
        </p:nvSpPr>
        <p:spPr>
          <a:xfrm>
            <a:off x="3317575" y="2737050"/>
            <a:ext cx="1975575" cy="148250"/>
          </a:xfrm>
          <a:custGeom>
            <a:avLst/>
            <a:gdLst/>
            <a:ahLst/>
            <a:cxnLst/>
            <a:rect l="l" t="t" r="r" b="b"/>
            <a:pathLst>
              <a:path w="79023" h="5930" extrusionOk="0">
                <a:moveTo>
                  <a:pt x="0" y="3548"/>
                </a:moveTo>
                <a:cubicBezTo>
                  <a:pt x="1440" y="2109"/>
                  <a:pt x="3149" y="-483"/>
                  <a:pt x="5080" y="161"/>
                </a:cubicBezTo>
                <a:cubicBezTo>
                  <a:pt x="7958" y="1121"/>
                  <a:pt x="10105" y="5637"/>
                  <a:pt x="12983" y="4677"/>
                </a:cubicBezTo>
                <a:cubicBezTo>
                  <a:pt x="15701" y="3770"/>
                  <a:pt x="18105" y="594"/>
                  <a:pt x="20885" y="1290"/>
                </a:cubicBezTo>
                <a:cubicBezTo>
                  <a:pt x="23421" y="1924"/>
                  <a:pt x="25122" y="5874"/>
                  <a:pt x="27658" y="5241"/>
                </a:cubicBezTo>
                <a:cubicBezTo>
                  <a:pt x="30444" y="4545"/>
                  <a:pt x="32210" y="1422"/>
                  <a:pt x="34996" y="726"/>
                </a:cubicBezTo>
                <a:cubicBezTo>
                  <a:pt x="37194" y="177"/>
                  <a:pt x="38474" y="3639"/>
                  <a:pt x="40076" y="5241"/>
                </a:cubicBezTo>
                <a:cubicBezTo>
                  <a:pt x="42399" y="7564"/>
                  <a:pt x="45990" y="2330"/>
                  <a:pt x="49107" y="1290"/>
                </a:cubicBezTo>
                <a:cubicBezTo>
                  <a:pt x="51434" y="513"/>
                  <a:pt x="52988" y="4466"/>
                  <a:pt x="55316" y="5241"/>
                </a:cubicBezTo>
                <a:cubicBezTo>
                  <a:pt x="58271" y="6225"/>
                  <a:pt x="60829" y="2276"/>
                  <a:pt x="63783" y="1290"/>
                </a:cubicBezTo>
                <a:cubicBezTo>
                  <a:pt x="66103" y="516"/>
                  <a:pt x="68235" y="3339"/>
                  <a:pt x="70556" y="4112"/>
                </a:cubicBezTo>
                <a:cubicBezTo>
                  <a:pt x="73327" y="5035"/>
                  <a:pt x="76956" y="3919"/>
                  <a:pt x="79023" y="1855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1" name="Google Shape;221;p33"/>
          <p:cNvSpPr/>
          <p:nvPr/>
        </p:nvSpPr>
        <p:spPr>
          <a:xfrm>
            <a:off x="501000" y="2678519"/>
            <a:ext cx="1933225" cy="167675"/>
          </a:xfrm>
          <a:custGeom>
            <a:avLst/>
            <a:gdLst/>
            <a:ahLst/>
            <a:cxnLst/>
            <a:rect l="l" t="t" r="r" b="b"/>
            <a:pathLst>
              <a:path w="77329" h="6707" extrusionOk="0">
                <a:moveTo>
                  <a:pt x="0" y="5889"/>
                </a:moveTo>
                <a:cubicBezTo>
                  <a:pt x="977" y="2962"/>
                  <a:pt x="4411" y="-733"/>
                  <a:pt x="7338" y="244"/>
                </a:cubicBezTo>
                <a:cubicBezTo>
                  <a:pt x="9766" y="1054"/>
                  <a:pt x="10988" y="4760"/>
                  <a:pt x="13547" y="4760"/>
                </a:cubicBezTo>
                <a:cubicBezTo>
                  <a:pt x="16980" y="4760"/>
                  <a:pt x="20450" y="1982"/>
                  <a:pt x="23707" y="3067"/>
                </a:cubicBezTo>
                <a:cubicBezTo>
                  <a:pt x="26757" y="4083"/>
                  <a:pt x="29688" y="7469"/>
                  <a:pt x="32738" y="6453"/>
                </a:cubicBezTo>
                <a:cubicBezTo>
                  <a:pt x="36015" y="5361"/>
                  <a:pt x="38493" y="280"/>
                  <a:pt x="41769" y="1373"/>
                </a:cubicBezTo>
                <a:cubicBezTo>
                  <a:pt x="44055" y="2135"/>
                  <a:pt x="45076" y="5304"/>
                  <a:pt x="47414" y="5889"/>
                </a:cubicBezTo>
                <a:cubicBezTo>
                  <a:pt x="51051" y="6799"/>
                  <a:pt x="54501" y="3412"/>
                  <a:pt x="58138" y="2502"/>
                </a:cubicBezTo>
                <a:cubicBezTo>
                  <a:pt x="61548" y="1649"/>
                  <a:pt x="64963" y="6435"/>
                  <a:pt x="68298" y="5324"/>
                </a:cubicBezTo>
                <a:cubicBezTo>
                  <a:pt x="71160" y="4371"/>
                  <a:pt x="77329" y="2873"/>
                  <a:pt x="77329" y="588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2" name="Google Shape;222;p33"/>
          <p:cNvSpPr txBox="1"/>
          <p:nvPr/>
        </p:nvSpPr>
        <p:spPr>
          <a:xfrm>
            <a:off x="5544325" y="1301750"/>
            <a:ext cx="283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Erfaringer dere får fra prosjektet</a:t>
            </a:r>
            <a:endParaRPr/>
          </a:p>
        </p:txBody>
      </p:sp>
      <p:sp>
        <p:nvSpPr>
          <p:cNvPr id="223" name="Google Shape;223;p33"/>
          <p:cNvSpPr txBox="1"/>
          <p:nvPr/>
        </p:nvSpPr>
        <p:spPr>
          <a:xfrm>
            <a:off x="1883900" y="3372125"/>
            <a:ext cx="283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dere skal lære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>
            <a:spLocks noGrp="1"/>
          </p:cNvSpPr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sz="1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>
            <a:spLocks noGrp="1"/>
          </p:cNvSpPr>
          <p:nvPr>
            <p:ph type="title"/>
          </p:nvPr>
        </p:nvSpPr>
        <p:spPr>
          <a:xfrm>
            <a:off x="311700" y="2698475"/>
            <a:ext cx="8520600" cy="10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2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sz="52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9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Fasit</a:t>
            </a:r>
            <a:endParaRPr sz="39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>
            <a:spLocks noGrp="1"/>
          </p:cNvSpPr>
          <p:nvPr>
            <p:ph type="title"/>
          </p:nvPr>
        </p:nvSpPr>
        <p:spPr>
          <a:xfrm>
            <a:off x="311700" y="474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1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36"/>
          <p:cNvSpPr txBox="1"/>
          <p:nvPr/>
        </p:nvSpPr>
        <p:spPr>
          <a:xfrm>
            <a:off x="437100" y="1223850"/>
            <a:ext cx="8395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/>
              <a:t>Spørsmål: </a:t>
            </a:r>
            <a:r>
              <a:rPr lang="no" dirty="0"/>
              <a:t>Hvilke fundamentale aktiviteter utføres i systemutviklingen utover programmering?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0" name="Google Shape;240;p36"/>
          <p:cNvSpPr txBox="1"/>
          <p:nvPr/>
        </p:nvSpPr>
        <p:spPr>
          <a:xfrm>
            <a:off x="437100" y="1611387"/>
            <a:ext cx="8395200" cy="169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nb-NO" b="1" dirty="0">
                <a:solidFill>
                  <a:schemeClr val="tx1"/>
                </a:solidFill>
              </a:rPr>
              <a:t>Svar: </a:t>
            </a:r>
            <a:r>
              <a:rPr lang="nb-NO" dirty="0">
                <a:solidFill>
                  <a:schemeClr val="tx1"/>
                </a:solidFill>
              </a:rPr>
              <a:t>Programmering er viktig, men</a:t>
            </a:r>
          </a:p>
          <a:p>
            <a:pPr fontAlgn="base"/>
            <a:r>
              <a:rPr lang="nb-NO" dirty="0">
                <a:solidFill>
                  <a:schemeClr val="tx1"/>
                </a:solidFill>
              </a:rPr>
              <a:t>-problemanalyse og planlegging</a:t>
            </a:r>
          </a:p>
          <a:p>
            <a:pPr fontAlgn="base"/>
            <a:r>
              <a:rPr lang="nb-NO" dirty="0">
                <a:solidFill>
                  <a:schemeClr val="tx1"/>
                </a:solidFill>
              </a:rPr>
              <a:t>-kravarbeid (kravinnsamling, kravanalyse, kravspesifikasjon)</a:t>
            </a:r>
          </a:p>
          <a:p>
            <a:pPr fontAlgn="base"/>
            <a:r>
              <a:rPr lang="nb-NO" dirty="0">
                <a:solidFill>
                  <a:schemeClr val="tx1"/>
                </a:solidFill>
              </a:rPr>
              <a:t>-utforming og design </a:t>
            </a:r>
          </a:p>
          <a:p>
            <a:pPr fontAlgn="base"/>
            <a:r>
              <a:rPr lang="nb-NO" dirty="0">
                <a:solidFill>
                  <a:schemeClr val="tx1"/>
                </a:solidFill>
              </a:rPr>
              <a:t>-testing, validering og dokumentering</a:t>
            </a:r>
          </a:p>
          <a:p>
            <a:pPr fontAlgn="base"/>
            <a:r>
              <a:rPr lang="nb-NO" dirty="0">
                <a:solidFill>
                  <a:schemeClr val="tx1"/>
                </a:solidFill>
              </a:rPr>
              <a:t>-konfigurasjonsstyring og versjonshåndtering (innføring, vedlikehold, videreutvikling)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 txBox="1">
            <a:spLocks noGrp="1"/>
          </p:cNvSpPr>
          <p:nvPr>
            <p:ph type="title"/>
          </p:nvPr>
        </p:nvSpPr>
        <p:spPr>
          <a:xfrm>
            <a:off x="200550" y="478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2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37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Hvilke aspekter ved systemutvikling tilsier at det er ingeniørdisiplin?</a:t>
            </a:r>
            <a:endParaRPr/>
          </a:p>
        </p:txBody>
      </p:sp>
      <p:sp>
        <p:nvSpPr>
          <p:cNvPr id="247" name="Google Shape;247;p37"/>
          <p:cNvSpPr txBox="1"/>
          <p:nvPr/>
        </p:nvSpPr>
        <p:spPr>
          <a:xfrm>
            <a:off x="437100" y="1796525"/>
            <a:ext cx="79476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Fokus på systematisk metoder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Planlegging og forutsigbarhet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oppdeling og strukturering av problemer i mindre komplekse bestander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abstraksjon og modellering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dokumentert prosess og systematisk kvalitetssikring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8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3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38"/>
          <p:cNvSpPr txBox="1"/>
          <p:nvPr/>
        </p:nvSpPr>
        <p:spPr>
          <a:xfrm>
            <a:off x="268050" y="1223850"/>
            <a:ext cx="860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Hva er en systemutviklingsprosess?</a:t>
            </a:r>
            <a:endParaRPr/>
          </a:p>
        </p:txBody>
      </p:sp>
      <p:sp>
        <p:nvSpPr>
          <p:cNvPr id="254" name="Google Shape;254;p38"/>
          <p:cNvSpPr txBox="1"/>
          <p:nvPr/>
        </p:nvSpPr>
        <p:spPr>
          <a:xfrm>
            <a:off x="268050" y="1765075"/>
            <a:ext cx="85206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Systemutviklingsprosessen er de aktivitetene som inngår i å utvikle et IT-system. Hvordan aktivitetene </a:t>
            </a:r>
            <a:r>
              <a:rPr lang="no" b="1">
                <a:solidFill>
                  <a:schemeClr val="dk1"/>
                </a:solidFill>
              </a:rPr>
              <a:t>organiseres, </a:t>
            </a:r>
            <a:r>
              <a:rPr lang="no">
                <a:solidFill>
                  <a:schemeClr val="dk1"/>
                </a:solidFill>
              </a:rPr>
              <a:t>hvor </a:t>
            </a:r>
            <a:r>
              <a:rPr lang="no" b="1">
                <a:solidFill>
                  <a:schemeClr val="dk1"/>
                </a:solidFill>
              </a:rPr>
              <a:t>mye </a:t>
            </a:r>
            <a:r>
              <a:rPr lang="no">
                <a:solidFill>
                  <a:schemeClr val="dk1"/>
                </a:solidFill>
              </a:rPr>
              <a:t>man gjør av </a:t>
            </a:r>
            <a:r>
              <a:rPr lang="no" b="1">
                <a:solidFill>
                  <a:schemeClr val="dk1"/>
                </a:solidFill>
              </a:rPr>
              <a:t>hva</a:t>
            </a:r>
            <a:r>
              <a:rPr lang="no">
                <a:solidFill>
                  <a:schemeClr val="dk1"/>
                </a:solidFill>
              </a:rPr>
              <a:t> og utdeling av </a:t>
            </a:r>
            <a:r>
              <a:rPr lang="no" b="1">
                <a:solidFill>
                  <a:schemeClr val="dk1"/>
                </a:solidFill>
              </a:rPr>
              <a:t>roller.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(</a:t>
            </a:r>
            <a:r>
              <a:rPr lang="no">
                <a:solidFill>
                  <a:schemeClr val="dk1"/>
                </a:solidFill>
              </a:rPr>
              <a:t>En prosessmodell er et </a:t>
            </a:r>
            <a:r>
              <a:rPr lang="no" b="1">
                <a:solidFill>
                  <a:schemeClr val="dk1"/>
                </a:solidFill>
              </a:rPr>
              <a:t>rammeverk </a:t>
            </a:r>
            <a:r>
              <a:rPr lang="no">
                <a:solidFill>
                  <a:schemeClr val="dk1"/>
                </a:solidFill>
              </a:rPr>
              <a:t>for hvordan man skal komme seg fra A til Å i utviklingen av et system)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4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9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Hvorfor er det viktig å ha en god systemutviklingsprosess?</a:t>
            </a:r>
            <a:endParaRPr b="1"/>
          </a:p>
        </p:txBody>
      </p:sp>
      <p:sp>
        <p:nvSpPr>
          <p:cNvPr id="261" name="Google Shape;261;p39"/>
          <p:cNvSpPr txBox="1"/>
          <p:nvPr/>
        </p:nvSpPr>
        <p:spPr>
          <a:xfrm>
            <a:off x="494500" y="1697950"/>
            <a:ext cx="79476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Systemutviklingsprosessen </a:t>
            </a:r>
            <a:r>
              <a:rPr lang="no" b="1">
                <a:solidFill>
                  <a:schemeClr val="dk1"/>
                </a:solidFill>
              </a:rPr>
              <a:t>påvirker resultatet</a:t>
            </a:r>
            <a:r>
              <a:rPr lang="no">
                <a:solidFill>
                  <a:schemeClr val="dk1"/>
                </a:solidFill>
              </a:rPr>
              <a:t> på ulike nivåer.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prosjektstyring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arbeidsmiljø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misforståelser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mangel på motivasjon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type og mengde </a:t>
            </a:r>
            <a:r>
              <a:rPr lang="no" b="1">
                <a:solidFill>
                  <a:schemeClr val="dk1"/>
                </a:solidFill>
              </a:rPr>
              <a:t>kommunikasjon </a:t>
            </a:r>
            <a:r>
              <a:rPr lang="no">
                <a:solidFill>
                  <a:schemeClr val="dk1"/>
                </a:solidFill>
              </a:rPr>
              <a:t>utviklere har med kunder og med hverandre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estimering av </a:t>
            </a:r>
            <a:r>
              <a:rPr lang="no" b="1">
                <a:solidFill>
                  <a:schemeClr val="dk1"/>
                </a:solidFill>
              </a:rPr>
              <a:t>tidsbruk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hvor godt man tar høyde for </a:t>
            </a:r>
            <a:r>
              <a:rPr lang="no" b="1">
                <a:solidFill>
                  <a:schemeClr val="dk1"/>
                </a:solidFill>
              </a:rPr>
              <a:t>endringer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5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40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Det er ofte stor prisvariasjon i anbud på IT-prosjekter sammenlignet med andre bransjer, slik som bygg- og anleggsbransjen. Hva kan denne prisvariasjonen skyldes?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68" name="Google Shape;268;p40"/>
          <p:cNvSpPr txBox="1"/>
          <p:nvPr/>
        </p:nvSpPr>
        <p:spPr>
          <a:xfrm>
            <a:off x="437100" y="1908700"/>
            <a:ext cx="83016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Utvikling av IT-systemer → </a:t>
            </a:r>
            <a:r>
              <a:rPr lang="no" b="1">
                <a:solidFill>
                  <a:schemeClr val="dk1"/>
                </a:solidFill>
              </a:rPr>
              <a:t>Ny disiplin</a:t>
            </a:r>
            <a:endParaRPr b="1">
              <a:solidFill>
                <a:schemeClr val="dk1"/>
              </a:solidFill>
            </a:endParaRPr>
          </a:p>
          <a:p>
            <a:pPr marL="9144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Manglende statistikk for estimering av ressursbruk</a:t>
            </a:r>
            <a:endParaRPr>
              <a:solidFill>
                <a:schemeClr val="dk1"/>
              </a:solidFill>
            </a:endParaRPr>
          </a:p>
          <a:p>
            <a:pPr marL="9144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Estimering kan være svært vanskelig!</a:t>
            </a:r>
            <a:endParaRPr>
              <a:solidFill>
                <a:schemeClr val="dk1"/>
              </a:solidFill>
            </a:endParaRPr>
          </a:p>
          <a:p>
            <a:pPr marL="4500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Usikkerhet </a:t>
            </a:r>
            <a:r>
              <a:rPr lang="no">
                <a:solidFill>
                  <a:schemeClr val="dk1"/>
                </a:solidFill>
              </a:rPr>
              <a:t>→ hva skal lages? </a:t>
            </a:r>
            <a:endParaRPr>
              <a:solidFill>
                <a:schemeClr val="dk1"/>
              </a:solidFill>
            </a:endParaRPr>
          </a:p>
          <a:p>
            <a:pPr marL="899999" lvl="1" indent="-3174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kunden må forstå hva de vil ha</a:t>
            </a:r>
            <a:endParaRPr>
              <a:solidFill>
                <a:schemeClr val="dk1"/>
              </a:solidFill>
            </a:endParaRPr>
          </a:p>
          <a:p>
            <a:pPr marL="899999" lvl="1" indent="-3174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utviklere må forstå hva de skal lage</a:t>
            </a:r>
            <a:endParaRPr>
              <a:solidFill>
                <a:schemeClr val="dk1"/>
              </a:solidFill>
            </a:endParaRPr>
          </a:p>
          <a:p>
            <a:pPr marL="4500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Kvalitet </a:t>
            </a:r>
            <a:r>
              <a:rPr lang="no">
                <a:solidFill>
                  <a:schemeClr val="dk1"/>
                </a:solidFill>
              </a:rPr>
              <a:t>→ Ulike oppfatninger av hva begrepet innebærer</a:t>
            </a:r>
            <a:endParaRPr>
              <a:solidFill>
                <a:schemeClr val="dk1"/>
              </a:solidFill>
            </a:endParaRPr>
          </a:p>
          <a:p>
            <a:pPr marL="899999" lvl="1" indent="-3174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avhengig av kontekst og personlig oppfatninger</a:t>
            </a:r>
            <a:endParaRPr>
              <a:solidFill>
                <a:schemeClr val="dk1"/>
              </a:solidFill>
            </a:endParaRPr>
          </a:p>
          <a:p>
            <a:pPr marL="4500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Ulike utviklingsprosesser/</a:t>
            </a:r>
            <a:r>
              <a:rPr lang="no">
                <a:solidFill>
                  <a:schemeClr val="dk1"/>
                </a:solidFill>
              </a:rPr>
              <a:t>måter å jobbe på</a:t>
            </a:r>
            <a:endParaRPr>
              <a:solidFill>
                <a:schemeClr val="dk1"/>
              </a:solidFill>
            </a:endParaRPr>
          </a:p>
          <a:p>
            <a:pPr marL="899999" lvl="1" indent="-3174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Stor variasjon i ressurser og kostnader (eks: testing)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1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6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41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Hvorfor er det hensiktsmessig å definere prosessmodeller på ulike nivåer (generelle, bedriftsnivå, avdeling/prosjektnivå)?</a:t>
            </a:r>
            <a:endParaRPr b="1"/>
          </a:p>
        </p:txBody>
      </p:sp>
      <p:sp>
        <p:nvSpPr>
          <p:cNvPr id="275" name="Google Shape;275;p41"/>
          <p:cNvSpPr txBox="1"/>
          <p:nvPr/>
        </p:nvSpPr>
        <p:spPr>
          <a:xfrm>
            <a:off x="437100" y="1950500"/>
            <a:ext cx="86799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En generell prosessmodell er en </a:t>
            </a:r>
            <a:r>
              <a:rPr lang="no" b="1">
                <a:solidFill>
                  <a:schemeClr val="dk1"/>
                </a:solidFill>
              </a:rPr>
              <a:t>abstrakt</a:t>
            </a:r>
            <a:r>
              <a:rPr lang="no">
                <a:solidFill>
                  <a:schemeClr val="dk1"/>
                </a:solidFill>
              </a:rPr>
              <a:t> og </a:t>
            </a:r>
            <a:r>
              <a:rPr lang="no" b="1">
                <a:solidFill>
                  <a:schemeClr val="dk1"/>
                </a:solidFill>
              </a:rPr>
              <a:t>forenklet </a:t>
            </a:r>
            <a:r>
              <a:rPr lang="no">
                <a:solidFill>
                  <a:schemeClr val="dk1"/>
                </a:solidFill>
              </a:rPr>
              <a:t>formell </a:t>
            </a:r>
            <a:r>
              <a:rPr lang="no" b="1">
                <a:solidFill>
                  <a:schemeClr val="dk1"/>
                </a:solidFill>
              </a:rPr>
              <a:t>representasjon </a:t>
            </a:r>
            <a:r>
              <a:rPr lang="no">
                <a:solidFill>
                  <a:schemeClr val="dk1"/>
                </a:solidFill>
              </a:rPr>
              <a:t>av en prosess. Man kan for eksempel tilpasse aktiviteter, roller, ansvarsforhold og frekvens på rapporter.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Å definere ulike nivåer er hensiktsmessig fordi: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er i større stand til å </a:t>
            </a:r>
            <a:r>
              <a:rPr lang="no" b="1">
                <a:solidFill>
                  <a:schemeClr val="dk1"/>
                </a:solidFill>
              </a:rPr>
              <a:t>tilpasse </a:t>
            </a:r>
            <a:r>
              <a:rPr lang="no">
                <a:solidFill>
                  <a:schemeClr val="dk1"/>
                </a:solidFill>
              </a:rPr>
              <a:t>seg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skaper bedre </a:t>
            </a:r>
            <a:r>
              <a:rPr lang="no" b="1">
                <a:solidFill>
                  <a:schemeClr val="dk1"/>
                </a:solidFill>
              </a:rPr>
              <a:t>arbeidsflyt </a:t>
            </a:r>
            <a:r>
              <a:rPr lang="no">
                <a:solidFill>
                  <a:schemeClr val="dk1"/>
                </a:solidFill>
              </a:rPr>
              <a:t>ved å ta hensyn til den faktiske arbeidspraksisen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type prosessmodell bør påvirkes av </a:t>
            </a:r>
            <a:r>
              <a:rPr lang="no" b="1">
                <a:solidFill>
                  <a:schemeClr val="dk1"/>
                </a:solidFill>
              </a:rPr>
              <a:t>type prosjekt, kulturen </a:t>
            </a:r>
            <a:r>
              <a:rPr lang="no">
                <a:solidFill>
                  <a:schemeClr val="dk1"/>
                </a:solidFill>
              </a:rPr>
              <a:t>i bedriften og </a:t>
            </a:r>
            <a:r>
              <a:rPr lang="no" b="1">
                <a:solidFill>
                  <a:schemeClr val="dk1"/>
                </a:solidFill>
              </a:rPr>
              <a:t>kompetansen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 b="1">
                <a:solidFill>
                  <a:schemeClr val="dk1"/>
                </a:solidFill>
              </a:rPr>
              <a:t>lokal </a:t>
            </a:r>
            <a:r>
              <a:rPr lang="no">
                <a:solidFill>
                  <a:schemeClr val="dk1"/>
                </a:solidFill>
              </a:rPr>
              <a:t>praksis må tas i betraktning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bedrifter er </a:t>
            </a:r>
            <a:r>
              <a:rPr lang="no" b="1">
                <a:solidFill>
                  <a:schemeClr val="dk1"/>
                </a:solidFill>
              </a:rPr>
              <a:t>ulike: </a:t>
            </a:r>
            <a:r>
              <a:rPr lang="no">
                <a:solidFill>
                  <a:schemeClr val="dk1"/>
                </a:solidFill>
              </a:rPr>
              <a:t>kompetansen, kulturen og prosjekter varierer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graden generaliserbarhet påvirkes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2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42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Beskriv fossefallsmodellen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82" name="Google Shape;282;p42"/>
          <p:cNvSpPr txBox="1"/>
          <p:nvPr/>
        </p:nvSpPr>
        <p:spPr>
          <a:xfrm>
            <a:off x="437100" y="1748475"/>
            <a:ext cx="73467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Fossefallsmodellen er en </a:t>
            </a:r>
            <a:r>
              <a:rPr lang="no" b="1">
                <a:solidFill>
                  <a:schemeClr val="dk1"/>
                </a:solidFill>
              </a:rPr>
              <a:t>plandrevet </a:t>
            </a:r>
            <a:r>
              <a:rPr lang="no">
                <a:solidFill>
                  <a:schemeClr val="dk1"/>
                </a:solidFill>
              </a:rPr>
              <a:t>prosessmodell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utviklingen styres av forhåndsspesifiserte planer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består av 5 veldefinerte </a:t>
            </a:r>
            <a:r>
              <a:rPr lang="no" b="1">
                <a:solidFill>
                  <a:schemeClr val="dk1"/>
                </a:solidFill>
              </a:rPr>
              <a:t>faser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kravspesifisering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system- og softwaredesign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implementering og enhetstesting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integrasjon- og systemtesting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installasjon og vedlikehold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om en fase er ferdig, går man ikke tilbake til den → derav </a:t>
            </a:r>
            <a:r>
              <a:rPr lang="no" b="1">
                <a:solidFill>
                  <a:schemeClr val="dk1"/>
                </a:solidFill>
              </a:rPr>
              <a:t>fossefallsmodellen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688" y="854925"/>
            <a:ext cx="6524625" cy="36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4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44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Forklar forskjellen på smidig utvikling og plandrevet utvikling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94" name="Google Shape;294;p44"/>
          <p:cNvSpPr txBox="1"/>
          <p:nvPr/>
        </p:nvSpPr>
        <p:spPr>
          <a:xfrm>
            <a:off x="466500" y="1783250"/>
            <a:ext cx="8211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 del 1: </a:t>
            </a:r>
            <a:r>
              <a:rPr lang="no">
                <a:solidFill>
                  <a:schemeClr val="dk1"/>
                </a:solidFill>
              </a:rPr>
              <a:t>Hovedforskjellen på smidig utvikling og plandrevet utvikling er dens evne til å håndtere </a:t>
            </a:r>
            <a:r>
              <a:rPr lang="no" b="1">
                <a:solidFill>
                  <a:schemeClr val="dk1"/>
                </a:solidFill>
              </a:rPr>
              <a:t>kravendringer</a:t>
            </a:r>
            <a:r>
              <a:rPr lang="no">
                <a:solidFill>
                  <a:schemeClr val="dk1"/>
                </a:solidFill>
              </a:rPr>
              <a:t> underveis. Smidig utvikling er en utviklingsmetode der man prioriterer å håndtere endringer fremfor slavisk å følge en plan. Smidig vektlegger</a:t>
            </a:r>
            <a:r>
              <a:rPr lang="no" b="1">
                <a:solidFill>
                  <a:schemeClr val="dk1"/>
                </a:solidFill>
              </a:rPr>
              <a:t> inkrementell</a:t>
            </a:r>
            <a:r>
              <a:rPr lang="no">
                <a:solidFill>
                  <a:schemeClr val="dk1"/>
                </a:solidFill>
              </a:rPr>
              <a:t> utvikling og </a:t>
            </a:r>
            <a:r>
              <a:rPr lang="no" b="1">
                <a:solidFill>
                  <a:schemeClr val="dk1"/>
                </a:solidFill>
              </a:rPr>
              <a:t>korte iterasjoner</a:t>
            </a:r>
            <a:r>
              <a:rPr lang="no">
                <a:solidFill>
                  <a:schemeClr val="dk1"/>
                </a:solidFill>
              </a:rPr>
              <a:t>. I plandrevne prosesse leveres systemet først når det er </a:t>
            </a:r>
            <a:r>
              <a:rPr lang="no" b="1">
                <a:solidFill>
                  <a:schemeClr val="dk1"/>
                </a:solidFill>
              </a:rPr>
              <a:t>helt ferdig</a:t>
            </a:r>
            <a:r>
              <a:rPr lang="no">
                <a:solidFill>
                  <a:schemeClr val="dk1"/>
                </a:solidFill>
              </a:rPr>
              <a:t>, og kravhåndtering foregår hovedsakelig i første fase av prosessen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725" y="1052450"/>
            <a:ext cx="8530548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5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6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7C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46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Foreslå et utviklingsprosjekt der det kan være gunstig å benytte fossefallsmodellen. Begrunn svaret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07" name="Google Shape;307;p46"/>
          <p:cNvSpPr txBox="1"/>
          <p:nvPr/>
        </p:nvSpPr>
        <p:spPr>
          <a:xfrm>
            <a:off x="437100" y="1920300"/>
            <a:ext cx="86799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Det kan, men ikke alltid, være gunstig å benytte fossefallsmodellen hvis: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systemet som skal utvikles er </a:t>
            </a:r>
            <a:r>
              <a:rPr lang="no" b="1">
                <a:solidFill>
                  <a:schemeClr val="dk1"/>
                </a:solidFill>
              </a:rPr>
              <a:t>stort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krever koordinering og god oversikt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det er store geografiske </a:t>
            </a:r>
            <a:r>
              <a:rPr lang="no" b="1">
                <a:solidFill>
                  <a:schemeClr val="dk1"/>
                </a:solidFill>
              </a:rPr>
              <a:t>avstander </a:t>
            </a:r>
            <a:r>
              <a:rPr lang="no">
                <a:solidFill>
                  <a:schemeClr val="dk1"/>
                </a:solidFill>
              </a:rPr>
              <a:t>mellom utviklerne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systemer som skal utvikles er </a:t>
            </a:r>
            <a:r>
              <a:rPr lang="no" b="1">
                <a:solidFill>
                  <a:schemeClr val="dk1"/>
                </a:solidFill>
              </a:rPr>
              <a:t>velkjent</a:t>
            </a:r>
            <a:endParaRPr b="1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stabile/velkjente krav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systemer er et </a:t>
            </a:r>
            <a:r>
              <a:rPr lang="no" b="1">
                <a:solidFill>
                  <a:schemeClr val="dk1"/>
                </a:solidFill>
              </a:rPr>
              <a:t>kritisk sanntidssystem: </a:t>
            </a:r>
            <a:r>
              <a:rPr lang="no">
                <a:solidFill>
                  <a:schemeClr val="dk1"/>
                </a:solidFill>
              </a:rPr>
              <a:t>sikkerhet er viktig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Byggeprosjekter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Tunnel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7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47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Hva er Scrum?</a:t>
            </a:r>
            <a:endParaRPr b="1"/>
          </a:p>
        </p:txBody>
      </p:sp>
      <p:sp>
        <p:nvSpPr>
          <p:cNvPr id="314" name="Google Shape;314;p47"/>
          <p:cNvSpPr txBox="1"/>
          <p:nvPr/>
        </p:nvSpPr>
        <p:spPr>
          <a:xfrm>
            <a:off x="437100" y="1713600"/>
            <a:ext cx="85206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 del 1: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Scrum er den </a:t>
            </a:r>
            <a:r>
              <a:rPr lang="no" b="1">
                <a:solidFill>
                  <a:schemeClr val="dk1"/>
                </a:solidFill>
              </a:rPr>
              <a:t>smidige utvklingsmetodikken </a:t>
            </a:r>
            <a:r>
              <a:rPr lang="no">
                <a:solidFill>
                  <a:schemeClr val="dk1"/>
                </a:solidFill>
              </a:rPr>
              <a:t>som benyttes mest i dag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baserer seg på </a:t>
            </a:r>
            <a:r>
              <a:rPr lang="no" b="1">
                <a:solidFill>
                  <a:schemeClr val="dk1"/>
                </a:solidFill>
              </a:rPr>
              <a:t>tidsbokser </a:t>
            </a:r>
            <a:r>
              <a:rPr lang="no">
                <a:solidFill>
                  <a:schemeClr val="dk1"/>
                </a:solidFill>
              </a:rPr>
              <a:t>også kalt sprinter, som ofte har en varighet på 2-4 uker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har definert oppstarts- og avsluttningstidspunkt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denne prosessmodellen består av tre faser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1. planleggingsfasen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overordnede mål etableres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2. gjennomføringsfasen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serie med iterasjoner (sprinter) hvor hver sprint leverer et inkrement av systemet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3. avslutningsfasen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dokumentasjon og manualer ferdigstilles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oppsummerer hva man har lært i prosjektet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48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Hva er Scrum?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21" name="Google Shape;321;p48"/>
          <p:cNvSpPr txBox="1"/>
          <p:nvPr/>
        </p:nvSpPr>
        <p:spPr>
          <a:xfrm>
            <a:off x="424650" y="1713550"/>
            <a:ext cx="8294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 del 2: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Det er vanlig med </a:t>
            </a:r>
            <a:r>
              <a:rPr lang="no" b="1">
                <a:solidFill>
                  <a:schemeClr val="dk1"/>
                </a:solidFill>
              </a:rPr>
              <a:t>daily stand-ups </a:t>
            </a:r>
            <a:r>
              <a:rPr lang="no">
                <a:solidFill>
                  <a:schemeClr val="dk1"/>
                </a:solidFill>
              </a:rPr>
              <a:t>der alle på teamet kort besvarer følgende spørsmål: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Hva har jeg gjort siden i går?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Hva skal jeg gjøre i dag?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Hvilke eventuelle hindringer har jeg?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9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p49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Hva er en sprint, og hvilke ulike faser består den av? Beskriv disse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28" name="Google Shape;328;p49"/>
          <p:cNvSpPr txBox="1"/>
          <p:nvPr/>
        </p:nvSpPr>
        <p:spPr>
          <a:xfrm>
            <a:off x="437100" y="1602050"/>
            <a:ext cx="87687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En sprint er en iterasjon i gjennomføringsfasen (“tidsboks”) som vanligvis er på 2-4 uker og består av følgende faser: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Assess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Etablere nye, eller endre eksisterende, oppgaver (krav, brukerhistorier) i backloggen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Select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Velge oppgaver til sprint. Her velger man de mest prioriterte oppgavene i product backlog, ut fra hvor mye teamet har av kapasitet per sprint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Implement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Her skal Scrum Master beskytte teamet fra forstyrrelser og teamet skal implementere oppgavene som har blitt valgt for sprinten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Evaluation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Evaluere hvordan sprinten gikk. Ble vi ferdig med alle målene vi satte oss? Var det dette kunden ville ha?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Retrospektivt møte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75" y="725475"/>
            <a:ext cx="8589425" cy="36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1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8C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51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Hva er en backlog?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40" name="Google Shape;340;p51"/>
          <p:cNvSpPr txBox="1"/>
          <p:nvPr/>
        </p:nvSpPr>
        <p:spPr>
          <a:xfrm>
            <a:off x="437100" y="1671750"/>
            <a:ext cx="86013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En prioritert liste med </a:t>
            </a:r>
            <a:r>
              <a:rPr lang="no" b="1">
                <a:solidFill>
                  <a:schemeClr val="dk1"/>
                </a:solidFill>
              </a:rPr>
              <a:t>arbeidsoppgaver</a:t>
            </a:r>
            <a:r>
              <a:rPr lang="no">
                <a:solidFill>
                  <a:schemeClr val="dk1"/>
                </a:solidFill>
              </a:rPr>
              <a:t> som produkteieren (product owner) har ansvar for å vedlikeholde. Består ofte av brukerhistorier (om brukerhistorier kommer senere i kurset). Brukes til å </a:t>
            </a:r>
            <a:r>
              <a:rPr lang="no" b="1">
                <a:solidFill>
                  <a:schemeClr val="dk1"/>
                </a:solidFill>
              </a:rPr>
              <a:t>estimere</a:t>
            </a:r>
            <a:r>
              <a:rPr lang="no">
                <a:solidFill>
                  <a:schemeClr val="dk1"/>
                </a:solidFill>
              </a:rPr>
              <a:t> hva som kan gjennomføres i neste sprint.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625" y="402375"/>
            <a:ext cx="6900175" cy="43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52"/>
          <p:cNvSpPr txBox="1"/>
          <p:nvPr/>
        </p:nvSpPr>
        <p:spPr>
          <a:xfrm>
            <a:off x="1331625" y="38982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</a:t>
            </a:r>
            <a:endParaRPr sz="1200"/>
          </a:p>
        </p:txBody>
      </p:sp>
      <p:sp>
        <p:nvSpPr>
          <p:cNvPr id="347" name="Google Shape;347;p52"/>
          <p:cNvSpPr txBox="1"/>
          <p:nvPr/>
        </p:nvSpPr>
        <p:spPr>
          <a:xfrm>
            <a:off x="1331625" y="75912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2</a:t>
            </a:r>
            <a:endParaRPr sz="1200"/>
          </a:p>
        </p:txBody>
      </p:sp>
      <p:sp>
        <p:nvSpPr>
          <p:cNvPr id="348" name="Google Shape;348;p52"/>
          <p:cNvSpPr txBox="1"/>
          <p:nvPr/>
        </p:nvSpPr>
        <p:spPr>
          <a:xfrm>
            <a:off x="1348800" y="2171463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6</a:t>
            </a:r>
            <a:endParaRPr sz="1200"/>
          </a:p>
        </p:txBody>
      </p:sp>
      <p:sp>
        <p:nvSpPr>
          <p:cNvPr id="349" name="Google Shape;349;p52"/>
          <p:cNvSpPr txBox="1"/>
          <p:nvPr/>
        </p:nvSpPr>
        <p:spPr>
          <a:xfrm>
            <a:off x="1331625" y="25521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7</a:t>
            </a:r>
            <a:endParaRPr sz="1200"/>
          </a:p>
        </p:txBody>
      </p:sp>
      <p:sp>
        <p:nvSpPr>
          <p:cNvPr id="350" name="Google Shape;350;p52"/>
          <p:cNvSpPr txBox="1"/>
          <p:nvPr/>
        </p:nvSpPr>
        <p:spPr>
          <a:xfrm>
            <a:off x="1331625" y="290627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8</a:t>
            </a:r>
            <a:endParaRPr sz="1200"/>
          </a:p>
        </p:txBody>
      </p:sp>
      <p:sp>
        <p:nvSpPr>
          <p:cNvPr id="351" name="Google Shape;351;p52"/>
          <p:cNvSpPr txBox="1"/>
          <p:nvPr/>
        </p:nvSpPr>
        <p:spPr>
          <a:xfrm>
            <a:off x="1341850" y="32145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9</a:t>
            </a:r>
            <a:endParaRPr sz="1200"/>
          </a:p>
        </p:txBody>
      </p:sp>
      <p:sp>
        <p:nvSpPr>
          <p:cNvPr id="352" name="Google Shape;352;p52"/>
          <p:cNvSpPr txBox="1"/>
          <p:nvPr/>
        </p:nvSpPr>
        <p:spPr>
          <a:xfrm>
            <a:off x="1331625" y="35838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10</a:t>
            </a:r>
            <a:endParaRPr sz="1200"/>
          </a:p>
        </p:txBody>
      </p:sp>
      <p:sp>
        <p:nvSpPr>
          <p:cNvPr id="353" name="Google Shape;353;p52"/>
          <p:cNvSpPr txBox="1"/>
          <p:nvPr/>
        </p:nvSpPr>
        <p:spPr>
          <a:xfrm>
            <a:off x="1333000" y="39531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11</a:t>
            </a:r>
            <a:endParaRPr sz="1200"/>
          </a:p>
        </p:txBody>
      </p:sp>
      <p:sp>
        <p:nvSpPr>
          <p:cNvPr id="354" name="Google Shape;354;p52"/>
          <p:cNvSpPr txBox="1"/>
          <p:nvPr/>
        </p:nvSpPr>
        <p:spPr>
          <a:xfrm>
            <a:off x="1347425" y="1802163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5</a:t>
            </a:r>
            <a:endParaRPr sz="1200"/>
          </a:p>
        </p:txBody>
      </p:sp>
      <p:sp>
        <p:nvSpPr>
          <p:cNvPr id="355" name="Google Shape;355;p52"/>
          <p:cNvSpPr txBox="1"/>
          <p:nvPr/>
        </p:nvSpPr>
        <p:spPr>
          <a:xfrm>
            <a:off x="1331625" y="10960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3</a:t>
            </a:r>
            <a:endParaRPr sz="1200"/>
          </a:p>
        </p:txBody>
      </p:sp>
      <p:sp>
        <p:nvSpPr>
          <p:cNvPr id="356" name="Google Shape;356;p52"/>
          <p:cNvSpPr txBox="1"/>
          <p:nvPr/>
        </p:nvSpPr>
        <p:spPr>
          <a:xfrm>
            <a:off x="1331625" y="14653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4</a:t>
            </a:r>
            <a:endParaRPr sz="1200"/>
          </a:p>
        </p:txBody>
      </p:sp>
      <p:sp>
        <p:nvSpPr>
          <p:cNvPr id="357" name="Google Shape;357;p52"/>
          <p:cNvSpPr txBox="1"/>
          <p:nvPr/>
        </p:nvSpPr>
        <p:spPr>
          <a:xfrm>
            <a:off x="4946475" y="77812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</a:t>
            </a:r>
            <a:endParaRPr sz="1200"/>
          </a:p>
        </p:txBody>
      </p:sp>
      <p:sp>
        <p:nvSpPr>
          <p:cNvPr id="358" name="Google Shape;358;p52"/>
          <p:cNvSpPr txBox="1"/>
          <p:nvPr/>
        </p:nvSpPr>
        <p:spPr>
          <a:xfrm>
            <a:off x="4946475" y="171335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2</a:t>
            </a:r>
            <a:endParaRPr sz="1200"/>
          </a:p>
        </p:txBody>
      </p:sp>
      <p:sp>
        <p:nvSpPr>
          <p:cNvPr id="359" name="Google Shape;359;p52"/>
          <p:cNvSpPr txBox="1"/>
          <p:nvPr/>
        </p:nvSpPr>
        <p:spPr>
          <a:xfrm>
            <a:off x="4946475" y="264857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3</a:t>
            </a:r>
            <a:endParaRPr sz="1200"/>
          </a:p>
        </p:txBody>
      </p:sp>
      <p:sp>
        <p:nvSpPr>
          <p:cNvPr id="360" name="Google Shape;360;p52"/>
          <p:cNvSpPr txBox="1"/>
          <p:nvPr/>
        </p:nvSpPr>
        <p:spPr>
          <a:xfrm>
            <a:off x="4946475" y="35838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4</a:t>
            </a:r>
            <a:endParaRPr sz="1200"/>
          </a:p>
        </p:txBody>
      </p:sp>
      <p:sp>
        <p:nvSpPr>
          <p:cNvPr id="361" name="Google Shape;361;p52"/>
          <p:cNvSpPr txBox="1"/>
          <p:nvPr/>
        </p:nvSpPr>
        <p:spPr>
          <a:xfrm>
            <a:off x="6398025" y="38982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2" name="Google Shape;362;p52"/>
          <p:cNvSpPr txBox="1"/>
          <p:nvPr/>
        </p:nvSpPr>
        <p:spPr>
          <a:xfrm>
            <a:off x="7027125" y="38982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3" name="Google Shape;363;p52"/>
          <p:cNvSpPr txBox="1"/>
          <p:nvPr/>
        </p:nvSpPr>
        <p:spPr>
          <a:xfrm>
            <a:off x="7656225" y="38982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4" name="Google Shape;364;p52"/>
          <p:cNvSpPr txBox="1"/>
          <p:nvPr/>
        </p:nvSpPr>
        <p:spPr>
          <a:xfrm>
            <a:off x="6398025" y="1420250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5" name="Google Shape;365;p52"/>
          <p:cNvSpPr txBox="1"/>
          <p:nvPr/>
        </p:nvSpPr>
        <p:spPr>
          <a:xfrm>
            <a:off x="7027125" y="1420250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6" name="Google Shape;366;p52"/>
          <p:cNvSpPr txBox="1"/>
          <p:nvPr/>
        </p:nvSpPr>
        <p:spPr>
          <a:xfrm>
            <a:off x="7656225" y="1420250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7" name="Google Shape;367;p52"/>
          <p:cNvSpPr txBox="1"/>
          <p:nvPr/>
        </p:nvSpPr>
        <p:spPr>
          <a:xfrm>
            <a:off x="6398025" y="340437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8" name="Google Shape;368;p52"/>
          <p:cNvSpPr txBox="1"/>
          <p:nvPr/>
        </p:nvSpPr>
        <p:spPr>
          <a:xfrm>
            <a:off x="7027125" y="340437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69" name="Google Shape;369;p52"/>
          <p:cNvSpPr txBox="1"/>
          <p:nvPr/>
        </p:nvSpPr>
        <p:spPr>
          <a:xfrm>
            <a:off x="7656225" y="340437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70" name="Google Shape;370;p52"/>
          <p:cNvSpPr txBox="1"/>
          <p:nvPr/>
        </p:nvSpPr>
        <p:spPr>
          <a:xfrm>
            <a:off x="6398025" y="2412313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71" name="Google Shape;371;p52"/>
          <p:cNvSpPr txBox="1"/>
          <p:nvPr/>
        </p:nvSpPr>
        <p:spPr>
          <a:xfrm>
            <a:off x="7027125" y="2412313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3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9A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7" name="Google Shape;377;p53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Hva er Kanban?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78" name="Google Shape;378;p53"/>
          <p:cNvSpPr txBox="1"/>
          <p:nvPr/>
        </p:nvSpPr>
        <p:spPr>
          <a:xfrm>
            <a:off x="437100" y="1588125"/>
            <a:ext cx="86934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Kanban er en </a:t>
            </a:r>
            <a:r>
              <a:rPr lang="no" b="1">
                <a:solidFill>
                  <a:schemeClr val="dk1"/>
                </a:solidFill>
              </a:rPr>
              <a:t>smidig utviklingsmetodikk</a:t>
            </a:r>
            <a:r>
              <a:rPr lang="no">
                <a:solidFill>
                  <a:schemeClr val="dk1"/>
                </a:solidFill>
              </a:rPr>
              <a:t> som ble utviklet av Toyota for å finne et system som forbedrer og opprettholder et </a:t>
            </a:r>
            <a:r>
              <a:rPr lang="no" b="1">
                <a:solidFill>
                  <a:schemeClr val="dk1"/>
                </a:solidFill>
              </a:rPr>
              <a:t>høyt nivå av produksjon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gjør en oppgave </a:t>
            </a:r>
            <a:r>
              <a:rPr lang="no" b="1">
                <a:solidFill>
                  <a:schemeClr val="dk1"/>
                </a:solidFill>
              </a:rPr>
              <a:t>(Work in progress)</a:t>
            </a:r>
            <a:r>
              <a:rPr lang="no">
                <a:solidFill>
                  <a:schemeClr val="dk1"/>
                </a:solidFill>
              </a:rPr>
              <a:t> til den er ferdig uten å nødvendigvis sette en tid for dette, slik at man </a:t>
            </a:r>
            <a:r>
              <a:rPr lang="no" b="1">
                <a:solidFill>
                  <a:schemeClr val="dk1"/>
                </a:solidFill>
              </a:rPr>
              <a:t>sikrer god utførelse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Når en oppgave er utført, velger man en ny som er </a:t>
            </a:r>
            <a:r>
              <a:rPr lang="no" b="1">
                <a:solidFill>
                  <a:schemeClr val="dk1"/>
                </a:solidFill>
              </a:rPr>
              <a:t>viktigst der og da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Oppstår det et </a:t>
            </a:r>
            <a:r>
              <a:rPr lang="no" b="1">
                <a:solidFill>
                  <a:schemeClr val="dk1"/>
                </a:solidFill>
              </a:rPr>
              <a:t>kritisk problem</a:t>
            </a:r>
            <a:r>
              <a:rPr lang="no">
                <a:solidFill>
                  <a:schemeClr val="dk1"/>
                </a:solidFill>
              </a:rPr>
              <a:t> underveis, </a:t>
            </a:r>
            <a:r>
              <a:rPr lang="no" b="1">
                <a:solidFill>
                  <a:schemeClr val="dk1"/>
                </a:solidFill>
              </a:rPr>
              <a:t>stopper</a:t>
            </a:r>
            <a:r>
              <a:rPr lang="no">
                <a:solidFill>
                  <a:schemeClr val="dk1"/>
                </a:solidFill>
              </a:rPr>
              <a:t> man </a:t>
            </a:r>
            <a:r>
              <a:rPr lang="no" b="1">
                <a:solidFill>
                  <a:schemeClr val="dk1"/>
                </a:solidFill>
              </a:rPr>
              <a:t>produksjonen</a:t>
            </a:r>
            <a:r>
              <a:rPr lang="no">
                <a:solidFill>
                  <a:schemeClr val="dk1"/>
                </a:solidFill>
              </a:rPr>
              <a:t> og fokuserer all energi på å </a:t>
            </a:r>
            <a:r>
              <a:rPr lang="no" b="1">
                <a:solidFill>
                  <a:schemeClr val="dk1"/>
                </a:solidFill>
              </a:rPr>
              <a:t>løse problemet</a:t>
            </a:r>
            <a:r>
              <a:rPr lang="no">
                <a:solidFill>
                  <a:schemeClr val="dk1"/>
                </a:solidFill>
              </a:rPr>
              <a:t>, før man fortsetter normal produksjon. Dette skal hindre at problemer hoper seg opp og at de blir løst.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Ved å ikke gjøre flere oppgaver til enhver tid enn teamet tåler, skal det </a:t>
            </a:r>
            <a:r>
              <a:rPr lang="no" b="1">
                <a:solidFill>
                  <a:schemeClr val="dk1"/>
                </a:solidFill>
              </a:rPr>
              <a:t>sikre prosjektet god flyt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dytter ikke, man henter når man trenger 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dette er litt forskjell fra Scrum, hvor man dytter inn oppgaver i en sprint → kan bli for mye for teamet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21900"/>
            <a:ext cx="8839200" cy="3699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5"/>
          <p:cNvSpPr txBox="1">
            <a:spLocks noGrp="1"/>
          </p:cNvSpPr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9B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p55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Spørsmål: </a:t>
            </a:r>
            <a:r>
              <a:rPr lang="no"/>
              <a:t>: Beskriv forskjellene på Scrum og Kanban</a:t>
            </a:r>
            <a:endParaRPr b="1"/>
          </a:p>
        </p:txBody>
      </p:sp>
      <p:sp>
        <p:nvSpPr>
          <p:cNvPr id="390" name="Google Shape;390;p55"/>
          <p:cNvSpPr txBox="1"/>
          <p:nvPr/>
        </p:nvSpPr>
        <p:spPr>
          <a:xfrm>
            <a:off x="437100" y="1693625"/>
            <a:ext cx="8520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chemeClr val="dk1"/>
                </a:solidFill>
              </a:rPr>
              <a:t>Svar: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Kanban baserer seg på</a:t>
            </a:r>
            <a:r>
              <a:rPr lang="no" b="1">
                <a:solidFill>
                  <a:schemeClr val="dk1"/>
                </a:solidFill>
              </a:rPr>
              <a:t> tidsflyt</a:t>
            </a:r>
            <a:r>
              <a:rPr lang="no">
                <a:solidFill>
                  <a:schemeClr val="dk1"/>
                </a:solidFill>
              </a:rPr>
              <a:t> (jobber med en oppgave til den er ferdig). Kanban har mindre fokus på estimering enn Scrum, og fokuserer mer på gjennomstrømning av arbeidspakker (</a:t>
            </a:r>
            <a:r>
              <a:rPr lang="no" b="1">
                <a:solidFill>
                  <a:schemeClr val="dk1"/>
                </a:solidFill>
              </a:rPr>
              <a:t>WIP</a:t>
            </a:r>
            <a:r>
              <a:rPr lang="no">
                <a:solidFill>
                  <a:schemeClr val="dk1"/>
                </a:solidFill>
              </a:rPr>
              <a:t> = Works In Progress).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Scrum baserer seg på </a:t>
            </a:r>
            <a:r>
              <a:rPr lang="no" b="1">
                <a:solidFill>
                  <a:schemeClr val="dk1"/>
                </a:solidFill>
              </a:rPr>
              <a:t>tidsbokser</a:t>
            </a:r>
            <a:r>
              <a:rPr lang="no">
                <a:solidFill>
                  <a:schemeClr val="dk1"/>
                </a:solidFill>
              </a:rPr>
              <a:t> (velger oppgaver til en sprint som varer et visst antall uker) med klart definerte faser og roller.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blue">
  <a:themeElements>
    <a:clrScheme name="Simple Light">
      <a:dk1>
        <a:srgbClr val="3C78D8"/>
      </a:dk1>
      <a:lt1>
        <a:srgbClr val="F3FAFF"/>
      </a:lt1>
      <a:dk2>
        <a:srgbClr val="525252"/>
      </a:dk2>
      <a:lt2>
        <a:srgbClr val="C9DAF8"/>
      </a:lt2>
      <a:accent1>
        <a:srgbClr val="4285F4"/>
      </a:accent1>
      <a:accent2>
        <a:srgbClr val="1C4587"/>
      </a:accent2>
      <a:accent3>
        <a:srgbClr val="1C4587"/>
      </a:accent3>
      <a:accent4>
        <a:srgbClr val="6D9EEB"/>
      </a:accent4>
      <a:accent5>
        <a:srgbClr val="FFF8E6"/>
      </a:accent5>
      <a:accent6>
        <a:srgbClr val="FFF2CC"/>
      </a:accent6>
      <a:hlink>
        <a:srgbClr val="1155C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1946</Words>
  <Application>Microsoft Office PowerPoint</Application>
  <PresentationFormat>Skjermfremvisning (16:9)</PresentationFormat>
  <Paragraphs>334</Paragraphs>
  <Slides>40</Slides>
  <Notes>40</Notes>
  <HiddenSlides>0</HiddenSlides>
  <MMClips>0</MMClips>
  <ScaleCrop>false</ScaleCrop>
  <HeadingPairs>
    <vt:vector size="6" baseType="variant">
      <vt:variant>
        <vt:lpstr>Brukte skrifter</vt:lpstr>
      </vt:variant>
      <vt:variant>
        <vt:i4>12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40</vt:i4>
      </vt:variant>
    </vt:vector>
  </HeadingPairs>
  <TitlesOfParts>
    <vt:vector size="53" baseType="lpstr">
      <vt:lpstr>Hepta Slab</vt:lpstr>
      <vt:lpstr>Roboto Medium</vt:lpstr>
      <vt:lpstr>Arial</vt:lpstr>
      <vt:lpstr>Courier New</vt:lpstr>
      <vt:lpstr>Montserrat Medium</vt:lpstr>
      <vt:lpstr>Montserrat SemiBold</vt:lpstr>
      <vt:lpstr>Montserrat</vt:lpstr>
      <vt:lpstr>Times New Roman</vt:lpstr>
      <vt:lpstr>Roboto</vt:lpstr>
      <vt:lpstr>Barlow Medium</vt:lpstr>
      <vt:lpstr>Barlow Light</vt:lpstr>
      <vt:lpstr>Raleway</vt:lpstr>
      <vt:lpstr>Simple blue</vt:lpstr>
      <vt:lpstr>UKE 8 - Introduksjon til systemutvikling</vt:lpstr>
      <vt:lpstr>Hva skal vi i dag?</vt:lpstr>
      <vt:lpstr>MODUL B  </vt:lpstr>
      <vt:lpstr>PowerPoint-presentasjon</vt:lpstr>
      <vt:lpstr>PowerPoint-presentasjon</vt:lpstr>
      <vt:lpstr>PowerPoint-presentasjon</vt:lpstr>
      <vt:lpstr>SYSTEMUTVIKLING (SOFTWARE ENGINEERING)      HVA ER DET?</vt:lpstr>
      <vt:lpstr>SYSTEMUTVIKLING:  Både et fagfelt og praktisk arbeid!   Som fagfelt:  Læren om utvikling og forvaltning av programvaresystemer av høy kvalitet innen gitte tids- og kostnadsrammer. Omhandler alle teorier, metoder og verktøy for profesjonell utvikling av programvare fra start til slutt.       I praksis:  metodisk og målrettet arbeid med å lage nye datasystem.     </vt:lpstr>
      <vt:lpstr>NØKKELBEGREP</vt:lpstr>
      <vt:lpstr>PROSESS</vt:lpstr>
      <vt:lpstr>Hvilke faser inngår i en systemutviklingsprosess?</vt:lpstr>
      <vt:lpstr>Hvilke hovedaktiviteter inngår i en systemutviklingsprosess?</vt:lpstr>
      <vt:lpstr>PROSESSMODELL</vt:lpstr>
      <vt:lpstr>PowerPoint-presentasjon</vt:lpstr>
      <vt:lpstr>PROSESSMODELL</vt:lpstr>
      <vt:lpstr>Ulike nivåer og prosess-samsvar</vt:lpstr>
      <vt:lpstr>Forskjell på prosessmodeller og reell prosess?</vt:lpstr>
      <vt:lpstr>PowerPoint-presentasjon</vt:lpstr>
      <vt:lpstr>UKESOPPGAVER</vt:lpstr>
      <vt:lpstr>UKESOPPGAVER Fasit</vt:lpstr>
      <vt:lpstr>Spørsmål 1</vt:lpstr>
      <vt:lpstr>Spørsmål 2</vt:lpstr>
      <vt:lpstr>Spørsmål 3</vt:lpstr>
      <vt:lpstr>Spørsmål 4</vt:lpstr>
      <vt:lpstr>Spørsmål 5</vt:lpstr>
      <vt:lpstr>Spørsmål 6</vt:lpstr>
      <vt:lpstr>Spørsmål 7A</vt:lpstr>
      <vt:lpstr>PowerPoint-presentasjon</vt:lpstr>
      <vt:lpstr>Spørsmål 7B</vt:lpstr>
      <vt:lpstr>Spørsmål 7B</vt:lpstr>
      <vt:lpstr>Spørsmål 7C</vt:lpstr>
      <vt:lpstr>Spørsmål 8A</vt:lpstr>
      <vt:lpstr>Spørsmål 8A</vt:lpstr>
      <vt:lpstr>Spørsmål 8B</vt:lpstr>
      <vt:lpstr>PowerPoint-presentasjon</vt:lpstr>
      <vt:lpstr>Spørsmål 8C</vt:lpstr>
      <vt:lpstr>PowerPoint-presentasjon</vt:lpstr>
      <vt:lpstr>Spørsmål 9A</vt:lpstr>
      <vt:lpstr>PowerPoint-presentasjon</vt:lpstr>
      <vt:lpstr>Spørsmål 9B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1</cp:revision>
  <dcterms:modified xsi:type="dcterms:W3CDTF">2025-03-19T12:53:12Z</dcterms:modified>
</cp:coreProperties>
</file>