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</p:sldIdLst>
  <p:sldSz cx="9144000" cy="5143500" type="screen16x9"/>
  <p:notesSz cx="6858000" cy="9144000"/>
  <p:embeddedFontLst>
    <p:embeddedFont>
      <p:font typeface="Barlow Light" panose="00000400000000000000" pitchFamily="2" charset="0"/>
      <p:regular r:id="rId44"/>
      <p:bold r:id="rId45"/>
      <p:italic r:id="rId46"/>
      <p:boldItalic r:id="rId47"/>
    </p:embeddedFont>
    <p:embeddedFont>
      <p:font typeface="Barlow Medium" panose="00000600000000000000" pitchFamily="2" charset="0"/>
      <p:regular r:id="rId48"/>
      <p:bold r:id="rId49"/>
      <p:italic r:id="rId50"/>
      <p:boldItalic r:id="rId51"/>
    </p:embeddedFont>
    <p:embeddedFont>
      <p:font typeface="Montserrat" panose="00000500000000000000" pitchFamily="2" charset="0"/>
      <p:regular r:id="rId52"/>
      <p:bold r:id="rId53"/>
      <p:italic r:id="rId54"/>
      <p:boldItalic r:id="rId55"/>
    </p:embeddedFont>
    <p:embeddedFont>
      <p:font typeface="Montserrat ExtraLight" panose="00000300000000000000" pitchFamily="2" charset="0"/>
      <p:regular r:id="rId56"/>
      <p:bold r:id="rId57"/>
      <p:italic r:id="rId58"/>
      <p:boldItalic r:id="rId59"/>
    </p:embeddedFont>
    <p:embeddedFont>
      <p:font typeface="Montserrat Medium" panose="00000600000000000000" pitchFamily="2" charset="0"/>
      <p:regular r:id="rId60"/>
      <p:bold r:id="rId61"/>
      <p:italic r:id="rId62"/>
      <p:boldItalic r:id="rId63"/>
    </p:embeddedFont>
    <p:embeddedFont>
      <p:font typeface="Montserrat SemiBold" panose="00000700000000000000" pitchFamily="2" charset="0"/>
      <p:regular r:id="rId64"/>
      <p:bold r:id="rId65"/>
      <p:italic r:id="rId66"/>
      <p:boldItalic r:id="rId67"/>
    </p:embeddedFont>
    <p:embeddedFont>
      <p:font typeface="Raleway" pitchFamily="2" charset="0"/>
      <p:regular r:id="rId68"/>
    </p:embeddedFont>
    <p:embeddedFont>
      <p:font typeface="Roboto" panose="02000000000000000000" pitchFamily="2" charset="0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3E4593B-5C95-45A9-9914-7DB3DE593B69}">
  <a:tblStyle styleId="{73E4593B-5C95-45A9-9914-7DB3DE593B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font" Target="fonts/font20.fntdata"/><Relationship Id="rId68" Type="http://schemas.openxmlformats.org/officeDocument/2006/relationships/font" Target="fonts/font25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2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font" Target="fonts/font23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font" Target="fonts/font22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font" Target="fonts/font21.fntdata"/><Relationship Id="rId69" Type="http://schemas.openxmlformats.org/officeDocument/2006/relationships/font" Target="fonts/font26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72" Type="http://schemas.openxmlformats.org/officeDocument/2006/relationships/font" Target="fonts/font2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70" Type="http://schemas.openxmlformats.org/officeDocument/2006/relationships/font" Target="fonts/font27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d8956719c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34d8956719c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d8956719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d8956719c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d8956719c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4d8956719c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består dette språket av? Piler, bobler, rektangler, stiplede linjer osv, som alle brukes for å uttrykke ulike ting. F.eks at man bruker piler for å illustrere metodekall.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d8956719c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4d8956719c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består dette språket av? Piler, bobler, rektangler, stiplede linjer osv, som alle brukes for å uttrykke ulike ting. F.eks at man bruker piler for å illustrere metodekall.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d8956719c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d8956719c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består dette språket av? Piler, bobler, rektangler, stiplede linjer osv, som alle brukes for å uttrykke ulike ting. F.eks at man bruker piler for å illustrere metodekall.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4d8956719c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4d8956719c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Et use-case er en brukssituasjon,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d8956719c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4d8956719c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d8956719c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d8956719c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4d8956719c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4d8956719c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litt repetisjon på hva som er tanken bak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d8956719c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d8956719c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Et use-case er en brukssituasjon,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d8956719c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4d8956719c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4d8956719c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4d8956719c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4d8956719c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4d8956719c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Disse gjennomføres i starten, i gjennomføringen, og i slutten av hver sprint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4d8956719c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4d8956719c_0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●"/>
            </a:pPr>
            <a:r>
              <a:rPr lang="no" sz="1400" b="1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Sprint planlegging</a:t>
            </a:r>
            <a:endParaRPr sz="1400" b="1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○"/>
            </a:pPr>
            <a:r>
              <a:rPr lang="no" sz="1400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Product backlog grooming</a:t>
            </a:r>
            <a:endParaRPr sz="1400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○"/>
            </a:pPr>
            <a:r>
              <a:rPr lang="no" sz="1400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Sprint backlog</a:t>
            </a:r>
            <a:endParaRPr sz="1400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○"/>
            </a:pPr>
            <a:r>
              <a:rPr lang="no" sz="1400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Mål for sprint</a:t>
            </a:r>
            <a:endParaRPr sz="1400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●"/>
            </a:pPr>
            <a:r>
              <a:rPr lang="no" sz="1400" b="1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Sprint utførelse</a:t>
            </a:r>
            <a:endParaRPr sz="1400" b="1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○"/>
            </a:pPr>
            <a:r>
              <a:rPr lang="no" sz="1400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Design, kode og testing</a:t>
            </a:r>
            <a:endParaRPr sz="1400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●"/>
            </a:pPr>
            <a:r>
              <a:rPr lang="no" sz="1400" b="1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Daglig scrum</a:t>
            </a:r>
            <a:endParaRPr sz="1400" b="1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○"/>
            </a:pPr>
            <a:r>
              <a:rPr lang="no" sz="1400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Stå opp møter (stand-up møter)</a:t>
            </a:r>
            <a:endParaRPr sz="1400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●"/>
            </a:pPr>
            <a:r>
              <a:rPr lang="no" sz="1400" b="1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Sprint review</a:t>
            </a:r>
            <a:endParaRPr sz="1400" b="1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○"/>
            </a:pPr>
            <a:r>
              <a:rPr lang="no" sz="1400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Inkrement eller ferdig produkt leveres</a:t>
            </a:r>
            <a:endParaRPr sz="1400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Montserrat"/>
              <a:buChar char="●"/>
            </a:pPr>
            <a:r>
              <a:rPr lang="no" sz="1400" b="1">
                <a:solidFill>
                  <a:srgbClr val="525252"/>
                </a:solidFill>
                <a:latin typeface="Montserrat"/>
                <a:ea typeface="Montserrat"/>
                <a:cs typeface="Montserrat"/>
                <a:sym typeface="Montserrat"/>
              </a:rPr>
              <a:t>Retrospektivtmøte</a:t>
            </a:r>
            <a:endParaRPr sz="1400" b="1" i="1">
              <a:solidFill>
                <a:srgbClr val="5252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ceb062b6b5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ceb062b6b5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4d8956719c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4d8956719c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1efdb7b9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1efdb7b9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Brukerhistorie = user story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4dd74f24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4dd74f24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Disse gjennomføres i starten, i gjennomføringen, og i slutten av hver sprint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4d8956719c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4d8956719c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Et use-case er en brukssituasjon,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d8956719c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4d8956719c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4d8956719c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4d8956719c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Å aldri gå over WIP Limit er et hovedkonsept i Kanban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1efdb7b9b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1efdb7b9b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4dd74f247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4dd74f247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Et use-case er en brukssituasjon,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4dd74f247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4dd74f247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34e755fd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b34e755fd3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4def8c59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4def8c59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b34e755fd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b34e755fd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1a7db7bc94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1a7db7bc94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ceb062b6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ceb062b6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ceb062b6b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ceb062b6b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ceb062b6b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ceb062b6b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ceb062b6b5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ceb062b6b5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ceb062b6b5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ceb062b6b5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ceb062b6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ceb062b6b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ceb062b6b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ceb062b6b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ceb062b6b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ceb062b6b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ceb062b6b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ceb062b6b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eb062b6b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eb062b6b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ceb062b6b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ceb062b6b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ceb062b6b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ceb062b6b5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ceb062b6b5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ceb062b6b5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50000"/>
              </a:lnSpc>
              <a:buNone/>
              <a:defRPr/>
            </a:lvl1pPr>
            <a:lvl2pPr lvl="1">
              <a:lnSpc>
                <a:spcPct val="150000"/>
              </a:lnSpc>
              <a:buNone/>
              <a:defRPr/>
            </a:lvl2pPr>
            <a:lvl3pPr lvl="2">
              <a:lnSpc>
                <a:spcPct val="150000"/>
              </a:lnSpc>
              <a:buNone/>
              <a:defRPr/>
            </a:lvl3pPr>
            <a:lvl4pPr lvl="3">
              <a:lnSpc>
                <a:spcPct val="150000"/>
              </a:lnSpc>
              <a:buNone/>
              <a:defRPr/>
            </a:lvl4pPr>
            <a:lvl5pPr lvl="4">
              <a:lnSpc>
                <a:spcPct val="150000"/>
              </a:lnSpc>
              <a:buNone/>
              <a:defRPr/>
            </a:lvl5pPr>
            <a:lvl6pPr lvl="5">
              <a:lnSpc>
                <a:spcPct val="150000"/>
              </a:lnSpc>
              <a:buNone/>
              <a:defRPr/>
            </a:lvl6pPr>
            <a:lvl7pPr lvl="6">
              <a:lnSpc>
                <a:spcPct val="150000"/>
              </a:lnSpc>
              <a:buNone/>
              <a:defRPr/>
            </a:lvl7pPr>
            <a:lvl8pPr lvl="7">
              <a:lnSpc>
                <a:spcPct val="150000"/>
              </a:lnSpc>
              <a:buNone/>
              <a:defRPr/>
            </a:lvl8pPr>
            <a:lvl9pPr lvl="8">
              <a:lnSpc>
                <a:spcPct val="150000"/>
              </a:lnSpc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028900" y="-142775"/>
            <a:ext cx="1115100" cy="60069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50000"/>
              </a:lnSpc>
              <a:buNone/>
              <a:defRPr/>
            </a:lvl1pPr>
            <a:lvl2pPr lvl="1">
              <a:lnSpc>
                <a:spcPct val="150000"/>
              </a:lnSpc>
              <a:buNone/>
              <a:defRPr/>
            </a:lvl2pPr>
            <a:lvl3pPr lvl="2">
              <a:lnSpc>
                <a:spcPct val="150000"/>
              </a:lnSpc>
              <a:buNone/>
              <a:defRPr/>
            </a:lvl3pPr>
            <a:lvl4pPr lvl="3">
              <a:lnSpc>
                <a:spcPct val="150000"/>
              </a:lnSpc>
              <a:buNone/>
              <a:defRPr/>
            </a:lvl4pPr>
            <a:lvl5pPr lvl="4">
              <a:lnSpc>
                <a:spcPct val="150000"/>
              </a:lnSpc>
              <a:buNone/>
              <a:defRPr/>
            </a:lvl5pPr>
            <a:lvl6pPr lvl="5">
              <a:lnSpc>
                <a:spcPct val="150000"/>
              </a:lnSpc>
              <a:buNone/>
              <a:defRPr/>
            </a:lvl6pPr>
            <a:lvl7pPr lvl="6">
              <a:lnSpc>
                <a:spcPct val="150000"/>
              </a:lnSpc>
              <a:buNone/>
              <a:defRPr/>
            </a:lvl7pPr>
            <a:lvl8pPr lvl="7">
              <a:lnSpc>
                <a:spcPct val="150000"/>
              </a:lnSpc>
              <a:buNone/>
              <a:defRPr/>
            </a:lvl8pPr>
            <a:lvl9pPr lvl="8">
              <a:lnSpc>
                <a:spcPct val="150000"/>
              </a:lnSpc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719675" y="987775"/>
            <a:ext cx="81129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550325" y="1622775"/>
            <a:ext cx="37614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832400" y="1622875"/>
            <a:ext cx="39999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 flipH="1">
            <a:off x="4521950" y="47036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733775" y="987775"/>
            <a:ext cx="80988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sp>
        <p:nvSpPr>
          <p:cNvPr id="33" name="Google Shape;33;p7"/>
          <p:cNvSpPr txBox="1"/>
          <p:nvPr/>
        </p:nvSpPr>
        <p:spPr>
          <a:xfrm>
            <a:off x="973675" y="1792100"/>
            <a:ext cx="6618000" cy="19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536225" y="555600"/>
            <a:ext cx="3104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536225" y="1389600"/>
            <a:ext cx="25836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733775" y="450150"/>
            <a:ext cx="61242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536225" y="1233175"/>
            <a:ext cx="3774600" cy="13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ubTitle" idx="1"/>
          </p:nvPr>
        </p:nvSpPr>
        <p:spPr>
          <a:xfrm>
            <a:off x="719675" y="3048000"/>
            <a:ext cx="3591000" cy="1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4939500" y="1086550"/>
            <a:ext cx="38370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32850" y="1509900"/>
            <a:ext cx="7878300" cy="13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pta Slab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2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50325" y="987775"/>
            <a:ext cx="82821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800"/>
              <a:buFont typeface="Montserrat SemiBold"/>
              <a:buNone/>
              <a:defRPr sz="2800">
                <a:solidFill>
                  <a:srgbClr val="3C78D8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50200" y="1622775"/>
            <a:ext cx="8282100" cy="29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ilealliance.org/agile101/12-principles-behind-the-agile-manifesto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ilealliance.org/agile101/12-principles-behind-the-agile-manifest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1127775"/>
            <a:ext cx="8857500" cy="24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>
                <a:latin typeface="Montserrat"/>
                <a:ea typeface="Montserrat"/>
                <a:cs typeface="Montserrat"/>
                <a:sym typeface="Montserrat"/>
              </a:rPr>
              <a:t>12. Gruppetime: </a:t>
            </a:r>
            <a:br>
              <a:rPr lang="no" sz="60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no" sz="6000">
                <a:latin typeface="Montserrat"/>
                <a:ea typeface="Montserrat"/>
                <a:cs typeface="Montserrat"/>
                <a:sym typeface="Montserrat"/>
              </a:rPr>
              <a:t>Smidige praksiser &amp; Teamarbeid</a:t>
            </a:r>
            <a:endParaRPr sz="6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25325" y="3614475"/>
            <a:ext cx="8520600" cy="9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chemeClr val="dk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Gruppe 2</a:t>
            </a:r>
            <a:endParaRPr dirty="0">
              <a:solidFill>
                <a:schemeClr val="dk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779500" y="804325"/>
            <a:ext cx="7489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skal vi i dag?</a:t>
            </a: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868819" y="1509900"/>
            <a:ext cx="66732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Smidig utvikling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Scrum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Kanban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Prosjektledelse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Oppgaver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Relevante læringsmål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600">
                <a:solidFill>
                  <a:srgbClr val="666666"/>
                </a:solidFill>
              </a:rPr>
              <a:t>Kjenner du til ulike faser og aktiviteter som inngår i systemutvikling?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smidige praksiser (del 1)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1. Tilfredsstille kunden ved å levere programvare tidlig og kontinuerlig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2. Ønske kravendringer velkommen, til og med sent i prosessen.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3. Levere fungerende programvare hyppig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4. Daglig samarbeid mellom produktets eier/forretningsfolk og utviklere  gjennom hele prosjektet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5. Bygg prosjektet på motiverte individer. Gi de godt arbeidsmiljø, støtt og stol på dem.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6. Ansikt til ansikt er mest effektivt.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Kilde: </a:t>
            </a:r>
            <a:r>
              <a:rPr lang="no" sz="1400" u="sng">
                <a:solidFill>
                  <a:schemeClr val="hlink"/>
                </a:solidFill>
                <a:hlinkClick r:id="rId3"/>
              </a:rPr>
              <a:t>https://www.agilealliance.org/agile101/12-principles-behind-the-agile-manifesto/</a:t>
            </a:r>
            <a:endParaRPr sz="14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smidige praksiser (del 2)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6. Fungerende programvare bestemmer progresjon.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7. Bærekraftig utvikling i form av kontinuerlig arbeidsflyt.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8. Fokus på (excellence and) godt design.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9. Enkelhet - kunsten å maximere ikke-gjort arbeid - er essensielt.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10. Selvorganiserte team lager den beste arkitekturen, krav og design.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11. Regelmessig refleksjon over effektivitet og handlinger - for å bli bedre. 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000000"/>
                </a:solidFill>
              </a:rPr>
              <a:t>Kilde: </a:t>
            </a:r>
            <a:r>
              <a:rPr lang="no" sz="1400" u="sng">
                <a:solidFill>
                  <a:schemeClr val="hlink"/>
                </a:solidFill>
                <a:hlinkClick r:id="rId3"/>
              </a:rPr>
              <a:t>https://www.agilealliance.org/agile101/12-principles-behind-the-agile-manifesto/</a:t>
            </a:r>
            <a:endParaRPr sz="14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ctrTitle"/>
          </p:nvPr>
        </p:nvSpPr>
        <p:spPr>
          <a:xfrm>
            <a:off x="311708" y="9937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Smidig utvikling</a:t>
            </a:r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/>
        </p:nvSpPr>
        <p:spPr>
          <a:xfrm>
            <a:off x="2448775" y="40063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Kanban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22"/>
          <p:cNvSpPr txBox="1"/>
          <p:nvPr/>
        </p:nvSpPr>
        <p:spPr>
          <a:xfrm>
            <a:off x="359275" y="40063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Scrum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22"/>
          <p:cNvSpPr txBox="1"/>
          <p:nvPr/>
        </p:nvSpPr>
        <p:spPr>
          <a:xfrm>
            <a:off x="2448775" y="537550"/>
            <a:ext cx="42432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Systemutvikling</a:t>
            </a:r>
            <a:endParaRPr sz="28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0" name="Google Shape;110;p22"/>
          <p:cNvSpPr txBox="1"/>
          <p:nvPr/>
        </p:nvSpPr>
        <p:spPr>
          <a:xfrm>
            <a:off x="481050" y="2056800"/>
            <a:ext cx="22185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Prosessmodeller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22"/>
          <p:cNvSpPr txBox="1"/>
          <p:nvPr/>
        </p:nvSpPr>
        <p:spPr>
          <a:xfrm>
            <a:off x="6868350" y="2056800"/>
            <a:ext cx="18438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Reell prosess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2"/>
          <p:cNvSpPr txBox="1"/>
          <p:nvPr/>
        </p:nvSpPr>
        <p:spPr>
          <a:xfrm>
            <a:off x="3724325" y="3126275"/>
            <a:ext cx="21222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Plandrevet utvikling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4133225" y="4006350"/>
            <a:ext cx="30267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Fossefallsmodellen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311700" y="3126275"/>
            <a:ext cx="25572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Smidig utvikling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" name="Google Shape;115;p22"/>
          <p:cNvCxnSpPr>
            <a:stCxn id="114" idx="2"/>
            <a:endCxn id="108" idx="0"/>
          </p:cNvCxnSpPr>
          <p:nvPr/>
        </p:nvCxnSpPr>
        <p:spPr>
          <a:xfrm flipH="1">
            <a:off x="1160700" y="3440075"/>
            <a:ext cx="429600" cy="56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116;p22"/>
          <p:cNvCxnSpPr>
            <a:stCxn id="114" idx="2"/>
            <a:endCxn id="107" idx="0"/>
          </p:cNvCxnSpPr>
          <p:nvPr/>
        </p:nvCxnSpPr>
        <p:spPr>
          <a:xfrm>
            <a:off x="1590300" y="3440075"/>
            <a:ext cx="1659900" cy="56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7" name="Google Shape;117;p22"/>
          <p:cNvCxnSpPr>
            <a:stCxn id="110" idx="2"/>
            <a:endCxn id="114" idx="0"/>
          </p:cNvCxnSpPr>
          <p:nvPr/>
        </p:nvCxnSpPr>
        <p:spPr>
          <a:xfrm>
            <a:off x="1590300" y="2508900"/>
            <a:ext cx="0" cy="61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8" name="Google Shape;118;p22"/>
          <p:cNvCxnSpPr>
            <a:stCxn id="110" idx="2"/>
            <a:endCxn id="112" idx="0"/>
          </p:cNvCxnSpPr>
          <p:nvPr/>
        </p:nvCxnSpPr>
        <p:spPr>
          <a:xfrm>
            <a:off x="1590300" y="2508900"/>
            <a:ext cx="3195000" cy="61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9" name="Google Shape;119;p22"/>
          <p:cNvCxnSpPr>
            <a:stCxn id="112" idx="2"/>
            <a:endCxn id="113" idx="0"/>
          </p:cNvCxnSpPr>
          <p:nvPr/>
        </p:nvCxnSpPr>
        <p:spPr>
          <a:xfrm>
            <a:off x="4785425" y="3440075"/>
            <a:ext cx="861300" cy="56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0" name="Google Shape;120;p22"/>
          <p:cNvCxnSpPr>
            <a:stCxn id="109" idx="2"/>
            <a:endCxn id="110" idx="0"/>
          </p:cNvCxnSpPr>
          <p:nvPr/>
        </p:nvCxnSpPr>
        <p:spPr>
          <a:xfrm flipH="1">
            <a:off x="1590175" y="998950"/>
            <a:ext cx="2980200" cy="105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" name="Google Shape;121;p22"/>
          <p:cNvCxnSpPr>
            <a:stCxn id="109" idx="2"/>
            <a:endCxn id="111" idx="0"/>
          </p:cNvCxnSpPr>
          <p:nvPr/>
        </p:nvCxnSpPr>
        <p:spPr>
          <a:xfrm>
            <a:off x="4570375" y="998950"/>
            <a:ext cx="3219900" cy="105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" name="Google Shape;122;p22"/>
          <p:cNvCxnSpPr>
            <a:stCxn id="111" idx="2"/>
            <a:endCxn id="123" idx="0"/>
          </p:cNvCxnSpPr>
          <p:nvPr/>
        </p:nvCxnSpPr>
        <p:spPr>
          <a:xfrm>
            <a:off x="7790250" y="2508900"/>
            <a:ext cx="0" cy="95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3" name="Google Shape;123;p22"/>
          <p:cNvSpPr txBox="1"/>
          <p:nvPr/>
        </p:nvSpPr>
        <p:spPr>
          <a:xfrm>
            <a:off x="6988800" y="34644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???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2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/>
        </p:nvSpPr>
        <p:spPr>
          <a:xfrm>
            <a:off x="2448775" y="40063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Kanban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3"/>
          <p:cNvSpPr txBox="1"/>
          <p:nvPr/>
        </p:nvSpPr>
        <p:spPr>
          <a:xfrm>
            <a:off x="359275" y="40063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Scrum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2448775" y="537550"/>
            <a:ext cx="42432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Systemutvikling</a:t>
            </a:r>
            <a:endParaRPr sz="28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3" name="Google Shape;133;p23"/>
          <p:cNvSpPr txBox="1"/>
          <p:nvPr/>
        </p:nvSpPr>
        <p:spPr>
          <a:xfrm>
            <a:off x="481050" y="2056800"/>
            <a:ext cx="22185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Prosessmodeller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6868350" y="2056800"/>
            <a:ext cx="18438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Reell prosess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3724325" y="3126275"/>
            <a:ext cx="21222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Plandrevet utvikling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4133225" y="4006350"/>
            <a:ext cx="30267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Fossefallsmodellen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3"/>
          <p:cNvSpPr txBox="1"/>
          <p:nvPr/>
        </p:nvSpPr>
        <p:spPr>
          <a:xfrm>
            <a:off x="311700" y="3126275"/>
            <a:ext cx="25572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Smidig utvikling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8" name="Google Shape;138;p23"/>
          <p:cNvCxnSpPr>
            <a:stCxn id="137" idx="2"/>
            <a:endCxn id="131" idx="0"/>
          </p:cNvCxnSpPr>
          <p:nvPr/>
        </p:nvCxnSpPr>
        <p:spPr>
          <a:xfrm flipH="1">
            <a:off x="1160700" y="3440075"/>
            <a:ext cx="429600" cy="56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23"/>
          <p:cNvCxnSpPr>
            <a:stCxn id="137" idx="2"/>
            <a:endCxn id="130" idx="0"/>
          </p:cNvCxnSpPr>
          <p:nvPr/>
        </p:nvCxnSpPr>
        <p:spPr>
          <a:xfrm>
            <a:off x="1590300" y="3440075"/>
            <a:ext cx="1659900" cy="56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23"/>
          <p:cNvCxnSpPr>
            <a:stCxn id="133" idx="2"/>
            <a:endCxn id="137" idx="0"/>
          </p:cNvCxnSpPr>
          <p:nvPr/>
        </p:nvCxnSpPr>
        <p:spPr>
          <a:xfrm>
            <a:off x="1590300" y="2508900"/>
            <a:ext cx="0" cy="61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23"/>
          <p:cNvCxnSpPr>
            <a:stCxn id="133" idx="2"/>
            <a:endCxn id="135" idx="0"/>
          </p:cNvCxnSpPr>
          <p:nvPr/>
        </p:nvCxnSpPr>
        <p:spPr>
          <a:xfrm>
            <a:off x="1590300" y="2508900"/>
            <a:ext cx="3195000" cy="61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p23"/>
          <p:cNvCxnSpPr>
            <a:stCxn id="135" idx="2"/>
            <a:endCxn id="136" idx="0"/>
          </p:cNvCxnSpPr>
          <p:nvPr/>
        </p:nvCxnSpPr>
        <p:spPr>
          <a:xfrm>
            <a:off x="4785425" y="3440075"/>
            <a:ext cx="861300" cy="56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3" name="Google Shape;143;p23"/>
          <p:cNvCxnSpPr>
            <a:stCxn id="132" idx="2"/>
            <a:endCxn id="133" idx="0"/>
          </p:cNvCxnSpPr>
          <p:nvPr/>
        </p:nvCxnSpPr>
        <p:spPr>
          <a:xfrm flipH="1">
            <a:off x="1590175" y="998950"/>
            <a:ext cx="2980200" cy="105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4" name="Google Shape;144;p23"/>
          <p:cNvCxnSpPr>
            <a:stCxn id="132" idx="2"/>
            <a:endCxn id="134" idx="0"/>
          </p:cNvCxnSpPr>
          <p:nvPr/>
        </p:nvCxnSpPr>
        <p:spPr>
          <a:xfrm>
            <a:off x="4570375" y="998950"/>
            <a:ext cx="3219900" cy="105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5" name="Google Shape;145;p23"/>
          <p:cNvCxnSpPr>
            <a:stCxn id="134" idx="2"/>
            <a:endCxn id="146" idx="0"/>
          </p:cNvCxnSpPr>
          <p:nvPr/>
        </p:nvCxnSpPr>
        <p:spPr>
          <a:xfrm>
            <a:off x="7790250" y="2508900"/>
            <a:ext cx="0" cy="95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6" name="Google Shape;146;p23"/>
          <p:cNvSpPr txBox="1"/>
          <p:nvPr/>
        </p:nvSpPr>
        <p:spPr>
          <a:xfrm>
            <a:off x="6988800" y="34644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???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3"/>
          <p:cNvSpPr/>
          <p:nvPr/>
        </p:nvSpPr>
        <p:spPr>
          <a:xfrm>
            <a:off x="175950" y="2807375"/>
            <a:ext cx="3692400" cy="20625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23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Trenger smidighet! Scrum og Kanban </a:t>
            </a:r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 i="1"/>
              <a:t>Timeboxing</a:t>
            </a:r>
            <a:r>
              <a:rPr lang="no" sz="1600" b="1"/>
              <a:t> vs. </a:t>
            </a:r>
            <a:r>
              <a:rPr lang="no" sz="1600" b="1" i="1"/>
              <a:t>task-boxing</a:t>
            </a:r>
            <a:endParaRPr sz="1600" b="1" i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/>
              <a:t>Tidsbokser (Scrum): Velger noen prioriterte oppgaver og jobber med dem i faste tidsintervaller </a:t>
            </a:r>
            <a:r>
              <a:rPr lang="no" sz="1600" b="1" i="1"/>
              <a:t>(tidsbokser*)</a:t>
            </a:r>
            <a:r>
              <a:rPr lang="no" sz="1600"/>
              <a:t> med definerte oppstarts- og avslutningsaktiviteter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600"/>
              <a:t>Flyt av oppgaver (Kanban): Definerer et sett med oppgaver eller “features” som skal lages, og lever så snart man er ferdig. Oppgaver skal ”flyte” uten avbrudd gjennom de nødvendige aktivitetene til de er ferdige </a:t>
            </a:r>
            <a:r>
              <a:rPr lang="no" sz="1600" b="1" i="1"/>
              <a:t>(”oppgavebokser”)</a:t>
            </a:r>
            <a:endParaRPr sz="1600" b="1" i="1"/>
          </a:p>
        </p:txBody>
      </p:sp>
      <p:sp>
        <p:nvSpPr>
          <p:cNvPr id="156" name="Google Shape;156;p24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>
            <a:spLocks noGrp="1"/>
          </p:cNvSpPr>
          <p:nvPr>
            <p:ph type="ctrTitle"/>
          </p:nvPr>
        </p:nvSpPr>
        <p:spPr>
          <a:xfrm>
            <a:off x="311708" y="9937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Scrum</a:t>
            </a:r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/>
        </p:nvSpPr>
        <p:spPr>
          <a:xfrm>
            <a:off x="232150" y="671875"/>
            <a:ext cx="87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Scrum faser</a:t>
            </a:r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Planleggingsfasen</a:t>
            </a:r>
            <a:r>
              <a:rPr lang="no" sz="1600"/>
              <a:t>: mål for prosjektet etableres og programvarearkitekturen designes. Utvikler product-backlog, og sprint-backlog (samling av user stories). 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Gjennomføringsfasen</a:t>
            </a:r>
            <a:r>
              <a:rPr lang="no" sz="1600"/>
              <a:t>: en serie med iterasjoner (kalt ”sprint”), der hver iterasjon leverer et inkrement av systemet. En sprint er typisk 2-4 uker. og inkluderer flere aktiviteter som</a:t>
            </a:r>
            <a:r>
              <a:rPr lang="no" sz="1600" i="1"/>
              <a:t> sprint planning, daily standup, </a:t>
            </a:r>
            <a:r>
              <a:rPr lang="no" sz="1600"/>
              <a:t>og </a:t>
            </a:r>
            <a:r>
              <a:rPr lang="no" sz="1600" i="1"/>
              <a:t>retrospective. </a:t>
            </a:r>
            <a:endParaRPr sz="1600" i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600" b="1"/>
              <a:t>Avslutningsfasen</a:t>
            </a:r>
            <a:r>
              <a:rPr lang="no" sz="1600"/>
              <a:t>: nødvendig dokumentasjon som hjelpe-funksjoner og brukermanualer fullføres, og man oppsummerer hva man har lært i prosjektet. </a:t>
            </a:r>
            <a:endParaRPr sz="1600" b="1" i="1"/>
          </a:p>
        </p:txBody>
      </p:sp>
      <p:sp>
        <p:nvSpPr>
          <p:cNvPr id="171" name="Google Shape;171;p26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/>
        </p:nvSpPr>
        <p:spPr>
          <a:xfrm>
            <a:off x="232150" y="671875"/>
            <a:ext cx="87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Scrum terminologier</a:t>
            </a:r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User story: </a:t>
            </a:r>
            <a:r>
              <a:rPr lang="no" sz="1600" i="1"/>
              <a:t>“Som en &lt;rolle&gt; ønsker jeg &lt;funksjon&gt; for å oppnå &lt;verdi&gt;”</a:t>
            </a:r>
            <a:endParaRPr sz="1600" i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Product backlog: </a:t>
            </a:r>
            <a:r>
              <a:rPr lang="no" sz="1600"/>
              <a:t>komplett samling av alle user stories og systemkrav.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Sprint backlog:</a:t>
            </a:r>
            <a:r>
              <a:rPr lang="no" sz="1600" i="1"/>
              <a:t> et utvalg</a:t>
            </a:r>
            <a:r>
              <a:rPr lang="no" sz="1600"/>
              <a:t> av </a:t>
            </a:r>
            <a:r>
              <a:rPr lang="no" sz="1600" i="1"/>
              <a:t>user stories </a:t>
            </a:r>
            <a:r>
              <a:rPr lang="no" sz="1600"/>
              <a:t>fra </a:t>
            </a:r>
            <a:r>
              <a:rPr lang="no" sz="1600" i="1"/>
              <a:t>product backloggen</a:t>
            </a:r>
            <a:r>
              <a:rPr lang="no" sz="1600"/>
              <a:t> som man ønsker å fullføre i løpet av sprinten. 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Sprint</a:t>
            </a:r>
            <a:r>
              <a:rPr lang="no" sz="1600"/>
              <a:t>: Tidsintervall på 2-4 uker hvor man jobber for å fullføre deler av systemet basert på de utvalgte </a:t>
            </a:r>
            <a:r>
              <a:rPr lang="no" sz="1600" i="1"/>
              <a:t>user-storiesene</a:t>
            </a:r>
            <a:r>
              <a:rPr lang="no" sz="1600"/>
              <a:t> fra </a:t>
            </a:r>
            <a:r>
              <a:rPr lang="no" sz="1600" i="1"/>
              <a:t>sprint-backlogen</a:t>
            </a:r>
            <a:r>
              <a:rPr lang="no" sz="1600"/>
              <a:t>. 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600" b="1"/>
              <a:t>Scrum master: </a:t>
            </a:r>
            <a:r>
              <a:rPr lang="no" sz="1600"/>
              <a:t>leder de daglige møtene (daily standup), og passer på at teamet rekker å gjøre det de skal i løpet av sprinten. Denne rollen rulleres på, og man bytter gjerne Scrum master etter hver sprint. </a:t>
            </a:r>
            <a:endParaRPr sz="1600"/>
          </a:p>
        </p:txBody>
      </p:sp>
      <p:sp>
        <p:nvSpPr>
          <p:cNvPr id="180" name="Google Shape;180;p27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/>
        </p:nvSpPr>
        <p:spPr>
          <a:xfrm>
            <a:off x="232150" y="671875"/>
            <a:ext cx="87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Flere Scrum terminologier </a:t>
            </a:r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 i="1"/>
              <a:t>Sprint planning: </a:t>
            </a:r>
            <a:r>
              <a:rPr lang="no" sz="1600"/>
              <a:t>Et møte med teamet som holdes i starten av en sprint for å planlegge sprinten. Hva er målet for sprinten?</a:t>
            </a:r>
            <a:endParaRPr sz="16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 i="1"/>
              <a:t>Daily Standup:</a:t>
            </a:r>
            <a:r>
              <a:rPr lang="no" sz="1600" b="1"/>
              <a:t> </a:t>
            </a:r>
            <a:r>
              <a:rPr lang="no" sz="1600"/>
              <a:t>Daglige (korte) møter hvor man sjekker status på teamet. Man tar typisk runden hvor alle svarer på følgende spørsmål: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Hvordan går det med deg?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Hva har du gjort siden i går?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Hva skal du gjøre i dag? 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Er det noe du trenger hjelp til? 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600" b="1" i="1"/>
              <a:t>Retorspective: </a:t>
            </a:r>
            <a:r>
              <a:rPr lang="no" sz="1600"/>
              <a:t>Et møte etter en fullført sprint hvor man evaluerer prosessen og prøver å finne forbedringsområder. </a:t>
            </a:r>
            <a:endParaRPr sz="1600" b="1" i="1"/>
          </a:p>
        </p:txBody>
      </p:sp>
      <p:sp>
        <p:nvSpPr>
          <p:cNvPr id="189" name="Google Shape;189;p28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>
            <a:spLocks noGrp="1"/>
          </p:cNvSpPr>
          <p:nvPr>
            <p:ph type="title"/>
          </p:nvPr>
        </p:nvSpPr>
        <p:spPr>
          <a:xfrm>
            <a:off x="362175" y="3058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Scrum aktiviteter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0"/>
          <p:cNvPicPr preferRelativeResize="0"/>
          <p:nvPr/>
        </p:nvPicPr>
        <p:blipFill rotWithShape="1">
          <a:blip r:embed="rId3">
            <a:alphaModFix/>
          </a:blip>
          <a:srcRect t="6375"/>
          <a:stretch/>
        </p:blipFill>
        <p:spPr>
          <a:xfrm>
            <a:off x="348174" y="0"/>
            <a:ext cx="84476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536225" y="1233175"/>
            <a:ext cx="3774600" cy="13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</a:rPr>
              <a:t>Hva er forskjellen på </a:t>
            </a:r>
            <a:r>
              <a:rPr lang="no" sz="3100" i="1">
                <a:solidFill>
                  <a:schemeClr val="dk1"/>
                </a:solidFill>
              </a:rPr>
              <a:t>Product</a:t>
            </a:r>
            <a:r>
              <a:rPr lang="no" sz="3100">
                <a:solidFill>
                  <a:schemeClr val="dk1"/>
                </a:solidFill>
              </a:rPr>
              <a:t> </a:t>
            </a:r>
            <a:r>
              <a:rPr lang="no" sz="3100" i="1">
                <a:solidFill>
                  <a:schemeClr val="dk1"/>
                </a:solidFill>
              </a:rPr>
              <a:t>Backlog</a:t>
            </a:r>
            <a:r>
              <a:rPr lang="no" sz="3100">
                <a:solidFill>
                  <a:schemeClr val="dk1"/>
                </a:solidFill>
              </a:rPr>
              <a:t> og </a:t>
            </a:r>
            <a:r>
              <a:rPr lang="no" sz="3100" i="1">
                <a:solidFill>
                  <a:schemeClr val="dk1"/>
                </a:solidFill>
              </a:rPr>
              <a:t>Sprint</a:t>
            </a:r>
            <a:r>
              <a:rPr lang="no" sz="3100">
                <a:solidFill>
                  <a:schemeClr val="dk1"/>
                </a:solidFill>
              </a:rPr>
              <a:t> </a:t>
            </a:r>
            <a:r>
              <a:rPr lang="no" sz="3100" i="1">
                <a:solidFill>
                  <a:schemeClr val="dk1"/>
                </a:solidFill>
              </a:rPr>
              <a:t>Backlog</a:t>
            </a:r>
            <a:r>
              <a:rPr lang="no" sz="3100">
                <a:solidFill>
                  <a:schemeClr val="dk1"/>
                </a:solidFill>
              </a:rPr>
              <a:t>? </a:t>
            </a:r>
            <a:endParaRPr/>
          </a:p>
        </p:txBody>
      </p:sp>
      <p:sp>
        <p:nvSpPr>
          <p:cNvPr id="207" name="Google Shape;207;p31"/>
          <p:cNvSpPr txBox="1">
            <a:spLocks noGrp="1"/>
          </p:cNvSpPr>
          <p:nvPr>
            <p:ph type="body" idx="2"/>
          </p:nvPr>
        </p:nvSpPr>
        <p:spPr>
          <a:xfrm>
            <a:off x="4939500" y="1086550"/>
            <a:ext cx="38370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/>
              <a:t>PRODUKTBACKLOG: </a:t>
            </a:r>
            <a:r>
              <a:rPr lang="no" sz="1400"/>
              <a:t>prioritert oversikt over </a:t>
            </a:r>
            <a:r>
              <a:rPr lang="no" sz="1400" i="1"/>
              <a:t>alle</a:t>
            </a:r>
            <a:r>
              <a:rPr lang="no" sz="1400"/>
              <a:t> user stories som skal inkluderes i den endelige løsningen.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/>
              <a:t>SPRINTBACKLOG: </a:t>
            </a:r>
            <a:r>
              <a:rPr lang="no" sz="1400"/>
              <a:t>prioritert oversikt over </a:t>
            </a:r>
            <a:r>
              <a:rPr lang="no" sz="1400" i="1"/>
              <a:t>et utvalg</a:t>
            </a:r>
            <a:r>
              <a:rPr lang="no" sz="1400"/>
              <a:t> </a:t>
            </a:r>
            <a:r>
              <a:rPr lang="no" sz="1400" i="1"/>
              <a:t>user stories </a:t>
            </a:r>
            <a:r>
              <a:rPr lang="no" sz="1400"/>
              <a:t>fra </a:t>
            </a:r>
            <a:r>
              <a:rPr lang="no" sz="1400" i="1"/>
              <a:t>product backloggen</a:t>
            </a:r>
            <a:r>
              <a:rPr lang="no" sz="1400"/>
              <a:t> som man ønsker å fullføre i løpet av sprinten. Denne viser estimert tids- og ansvarsfordeling for hver enkelt oppgave.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/>
              <a:t>Oppgavene som ikke blir gjort ferdig i sprint-tiden vil overføres til neste sprint. 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400" b="1" i="1"/>
          </a:p>
        </p:txBody>
      </p:sp>
      <p:sp>
        <p:nvSpPr>
          <p:cNvPr id="208" name="Google Shape;208;p31"/>
          <p:cNvSpPr txBox="1">
            <a:spLocks noGrp="1"/>
          </p:cNvSpPr>
          <p:nvPr>
            <p:ph type="subTitle" idx="1"/>
          </p:nvPr>
        </p:nvSpPr>
        <p:spPr>
          <a:xfrm>
            <a:off x="719675" y="3048000"/>
            <a:ext cx="3591000" cy="1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01" y="2596375"/>
            <a:ext cx="4034624" cy="224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/>
          <p:nvPr/>
        </p:nvSpPr>
        <p:spPr>
          <a:xfrm>
            <a:off x="276200" y="2706648"/>
            <a:ext cx="854400" cy="19800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D7E6B"/>
              </a:solidFill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1233160" y="2706650"/>
            <a:ext cx="2120100" cy="1980000"/>
          </a:xfrm>
          <a:prstGeom prst="rect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625" y="402375"/>
            <a:ext cx="6900175" cy="43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2"/>
          <p:cNvSpPr txBox="1"/>
          <p:nvPr/>
        </p:nvSpPr>
        <p:spPr>
          <a:xfrm>
            <a:off x="1441275" y="389825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1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1441275" y="759125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2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1456094" y="2171463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6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2"/>
          <p:cNvSpPr txBox="1"/>
          <p:nvPr/>
        </p:nvSpPr>
        <p:spPr>
          <a:xfrm>
            <a:off x="1441275" y="2552100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7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1441275" y="2906275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8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32"/>
          <p:cNvSpPr txBox="1"/>
          <p:nvPr/>
        </p:nvSpPr>
        <p:spPr>
          <a:xfrm>
            <a:off x="1450097" y="3214500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9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1441275" y="3583800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10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1442461" y="3953100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11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1454907" y="1802163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5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1441275" y="1096000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3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1441275" y="1465300"/>
            <a:ext cx="155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4946475" y="778125"/>
            <a:ext cx="1806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1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32"/>
          <p:cNvSpPr txBox="1"/>
          <p:nvPr/>
        </p:nvSpPr>
        <p:spPr>
          <a:xfrm>
            <a:off x="4946475" y="1713350"/>
            <a:ext cx="1806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2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32"/>
          <p:cNvSpPr txBox="1"/>
          <p:nvPr/>
        </p:nvSpPr>
        <p:spPr>
          <a:xfrm>
            <a:off x="4946475" y="2648575"/>
            <a:ext cx="1806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3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32"/>
          <p:cNvSpPr txBox="1"/>
          <p:nvPr/>
        </p:nvSpPr>
        <p:spPr>
          <a:xfrm>
            <a:off x="4946475" y="3583800"/>
            <a:ext cx="1806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latin typeface="Montserrat"/>
                <a:ea typeface="Montserrat"/>
                <a:cs typeface="Montserrat"/>
                <a:sym typeface="Montserrat"/>
              </a:rPr>
              <a:t>Brukerhistorie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6398025" y="389825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32"/>
          <p:cNvSpPr txBox="1"/>
          <p:nvPr/>
        </p:nvSpPr>
        <p:spPr>
          <a:xfrm>
            <a:off x="7027125" y="389825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32"/>
          <p:cNvSpPr txBox="1"/>
          <p:nvPr/>
        </p:nvSpPr>
        <p:spPr>
          <a:xfrm>
            <a:off x="7656225" y="389825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6398025" y="1420250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7027125" y="1420250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7656225" y="1420250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32"/>
          <p:cNvSpPr txBox="1"/>
          <p:nvPr/>
        </p:nvSpPr>
        <p:spPr>
          <a:xfrm>
            <a:off x="6398025" y="3404375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7027125" y="3404375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32"/>
          <p:cNvSpPr txBox="1"/>
          <p:nvPr/>
        </p:nvSpPr>
        <p:spPr>
          <a:xfrm>
            <a:off x="7656225" y="3404375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2"/>
          <p:cNvSpPr txBox="1"/>
          <p:nvPr/>
        </p:nvSpPr>
        <p:spPr>
          <a:xfrm>
            <a:off x="6398025" y="2412313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>
            <a:off x="7027125" y="2412313"/>
            <a:ext cx="577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Task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/>
        </p:nvSpPr>
        <p:spPr>
          <a:xfrm>
            <a:off x="232150" y="671875"/>
            <a:ext cx="87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3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 i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Large Scale Scrum</a:t>
            </a:r>
            <a:endParaRPr i="1"/>
          </a:p>
        </p:txBody>
      </p:sp>
      <p:sp>
        <p:nvSpPr>
          <p:cNvPr id="249" name="Google Shape;249;p33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666666"/>
                </a:solidFill>
              </a:rPr>
              <a:t>Bruk av Scrum i store prosjekter med mange team. 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rgbClr val="666666"/>
                </a:solidFill>
              </a:rPr>
              <a:t>I large scale Scrum så “skalerer” man de vanlige aktivitetene (som dere kjenner fra vanlig Scrum) opp.</a:t>
            </a:r>
            <a:endParaRPr sz="1400" b="1" i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 txBox="1">
            <a:spLocks noGrp="1"/>
          </p:cNvSpPr>
          <p:nvPr>
            <p:ph type="ctrTitle"/>
          </p:nvPr>
        </p:nvSpPr>
        <p:spPr>
          <a:xfrm>
            <a:off x="311708" y="9937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Kanban</a:t>
            </a:r>
            <a:endParaRPr/>
          </a:p>
        </p:txBody>
      </p:sp>
      <p:sp>
        <p:nvSpPr>
          <p:cNvPr id="255" name="Google Shape;255;p3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/>
          <p:nvPr/>
        </p:nvSpPr>
        <p:spPr>
          <a:xfrm>
            <a:off x="232150" y="671875"/>
            <a:ext cx="87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Kanban</a:t>
            </a:r>
            <a:endParaRPr/>
          </a:p>
        </p:txBody>
      </p:sp>
      <p:sp>
        <p:nvSpPr>
          <p:cNvPr id="262" name="Google Shape;262;p35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Fokus på få oppgaver, og man jobber med samme oppgave til man blir ferdig. 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Begrenser antall oppgaver som det jobbes med i parallell (WIP = Work In Progress) for å hindre flaskehalser.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Antakelse: Jo høyere WIP, jo saktere flyter arbeidspakken gjennom arbeidsprosessene. 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Når en pakke er ferdig, kan man etterspørre en ny som man begynner å jobbe med (pull). 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o" sz="1600"/>
              <a:t>Mindre fokus på estimering av tid og kostnader. </a:t>
            </a:r>
            <a:endParaRPr sz="1600"/>
          </a:p>
        </p:txBody>
      </p:sp>
      <p:sp>
        <p:nvSpPr>
          <p:cNvPr id="263" name="Google Shape;263;p35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35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/>
          <p:nvPr/>
        </p:nvSpPr>
        <p:spPr>
          <a:xfrm>
            <a:off x="232150" y="671875"/>
            <a:ext cx="87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6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Kanban terminologier</a:t>
            </a:r>
            <a:endParaRPr/>
          </a:p>
        </p:txBody>
      </p:sp>
      <p:sp>
        <p:nvSpPr>
          <p:cNvPr id="271" name="Google Shape;271;p36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User story: </a:t>
            </a:r>
            <a:r>
              <a:rPr lang="no" sz="1600" i="1"/>
              <a:t>“Som en &lt;rolle&gt; ønsker jeg &lt;funksjon&gt; for å oppnå &lt;verdi&gt;”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Kanban Board: </a:t>
            </a:r>
            <a:r>
              <a:rPr lang="no" sz="1600"/>
              <a:t> En tavle med oversikt over alle arbeidsoppgaver, som er delt inn i tre kolonner: “Not started”, “In progress”, og “Done”. Denne gir oversikt over hvilke og hvor mange arbeidsoppgaver det jobbes med til enhver tid. 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600" b="1"/>
              <a:t>WIP (WIP = Work In Progress): </a:t>
            </a:r>
            <a:r>
              <a:rPr lang="no" sz="1600"/>
              <a:t>antall arbeidsoppgaver som er påbegynt (“In progress”).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600" b="1"/>
              <a:t>WIP Limit: </a:t>
            </a:r>
            <a:r>
              <a:rPr lang="no" sz="1600"/>
              <a:t>En maksgrense på antall arbeidsoppgaver som får lov til å være påbegynt og ligge i “In progress” kolonnen. </a:t>
            </a:r>
            <a:endParaRPr sz="1600"/>
          </a:p>
        </p:txBody>
      </p:sp>
      <p:sp>
        <p:nvSpPr>
          <p:cNvPr id="272" name="Google Shape;272;p36"/>
          <p:cNvSpPr/>
          <p:nvPr/>
        </p:nvSpPr>
        <p:spPr>
          <a:xfrm rot="10800000" flipH="1">
            <a:off x="0" y="150"/>
            <a:ext cx="2005200" cy="675900"/>
          </a:xfrm>
          <a:prstGeom prst="round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36"/>
          <p:cNvSpPr txBox="1"/>
          <p:nvPr/>
        </p:nvSpPr>
        <p:spPr>
          <a:xfrm>
            <a:off x="15025" y="-125"/>
            <a:ext cx="19788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Hentet fra 8. gruppetime: Introduksjon til systemutvikling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21900"/>
            <a:ext cx="8839200" cy="3699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"/>
          <p:cNvSpPr txBox="1">
            <a:spLocks noGrp="1"/>
          </p:cNvSpPr>
          <p:nvPr>
            <p:ph type="ctrTitle"/>
          </p:nvPr>
        </p:nvSpPr>
        <p:spPr>
          <a:xfrm>
            <a:off x="311708" y="9937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Prosjektledelse</a:t>
            </a:r>
            <a:endParaRPr/>
          </a:p>
        </p:txBody>
      </p:sp>
      <p:sp>
        <p:nvSpPr>
          <p:cNvPr id="290" name="Google Shape;290;p3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"/>
          <p:cNvSpPr txBox="1">
            <a:spLocks noGrp="1"/>
          </p:cNvSpPr>
          <p:nvPr>
            <p:ph type="title"/>
          </p:nvPr>
        </p:nvSpPr>
        <p:spPr>
          <a:xfrm>
            <a:off x="719675" y="987775"/>
            <a:ext cx="73473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Prosjektledelse - 6 viktige tema</a:t>
            </a:r>
            <a:endParaRPr/>
          </a:p>
        </p:txBody>
      </p:sp>
      <p:sp>
        <p:nvSpPr>
          <p:cNvPr id="296" name="Google Shape;296;p40"/>
          <p:cNvSpPr txBox="1">
            <a:spLocks noGrp="1"/>
          </p:cNvSpPr>
          <p:nvPr>
            <p:ph type="body" idx="1"/>
          </p:nvPr>
        </p:nvSpPr>
        <p:spPr>
          <a:xfrm>
            <a:off x="550325" y="1622775"/>
            <a:ext cx="32046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1.Forretningsplan:</a:t>
            </a:r>
            <a:endParaRPr sz="1400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2.Organisasjon:</a:t>
            </a:r>
            <a:r>
              <a:rPr lang="no" sz="1400">
                <a:solidFill>
                  <a:srgbClr val="666666"/>
                </a:solidFill>
              </a:rPr>
              <a:t> </a:t>
            </a:r>
            <a:endParaRPr sz="1400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3.Kvalitet:</a:t>
            </a:r>
            <a:endParaRPr sz="1400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4.Plan:</a:t>
            </a:r>
            <a:endParaRPr sz="1400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5.Risiko:</a:t>
            </a:r>
            <a:endParaRPr sz="1400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6.Endring</a:t>
            </a:r>
            <a:r>
              <a:rPr lang="no" b="1">
                <a:solidFill>
                  <a:srgbClr val="666666"/>
                </a:solidFill>
              </a:rPr>
              <a:t>:</a:t>
            </a:r>
            <a:endParaRPr sz="1400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400"/>
          </a:p>
        </p:txBody>
      </p:sp>
      <p:sp>
        <p:nvSpPr>
          <p:cNvPr id="297" name="Google Shape;297;p40"/>
          <p:cNvSpPr txBox="1">
            <a:spLocks noGrp="1"/>
          </p:cNvSpPr>
          <p:nvPr>
            <p:ph type="body" idx="2"/>
          </p:nvPr>
        </p:nvSpPr>
        <p:spPr>
          <a:xfrm>
            <a:off x="3974100" y="1622875"/>
            <a:ext cx="48582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Hvorfor? 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Hvem? 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Hva og hvor bra? 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Hvordan? Hvor mye? Når? 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Hva hvis? 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Hvilke endringer skaper systemet?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325" y="293025"/>
            <a:ext cx="2998876" cy="227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325" y="2778198"/>
            <a:ext cx="5531549" cy="18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1"/>
          <p:cNvSpPr txBox="1"/>
          <p:nvPr/>
        </p:nvSpPr>
        <p:spPr>
          <a:xfrm>
            <a:off x="3571650" y="293025"/>
            <a:ext cx="5531400" cy="13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Prosjektplanlegging</a:t>
            </a:r>
            <a:endParaRPr sz="3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 b="1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Hvilke aktiviteter avhenger av hverandre?</a:t>
            </a:r>
            <a:endParaRPr sz="1800" b="1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 b="1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Hvor lang tid tar de?</a:t>
            </a:r>
            <a:endParaRPr sz="1800" b="1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5" name="Google Shape;305;p41"/>
          <p:cNvCxnSpPr>
            <a:endCxn id="303" idx="3"/>
          </p:cNvCxnSpPr>
          <p:nvPr/>
        </p:nvCxnSpPr>
        <p:spPr>
          <a:xfrm rot="10800000">
            <a:off x="5929874" y="3687811"/>
            <a:ext cx="599100" cy="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6" name="Google Shape;306;p41"/>
          <p:cNvSpPr txBox="1"/>
          <p:nvPr/>
        </p:nvSpPr>
        <p:spPr>
          <a:xfrm>
            <a:off x="6614450" y="3487713"/>
            <a:ext cx="2375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Bar chart/ Søylediagram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2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Knagger å henge risiko på:</a:t>
            </a:r>
            <a:endParaRPr sz="14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Prosjektrisiko </a:t>
            </a:r>
            <a:r>
              <a:rPr lang="no" sz="1400">
                <a:solidFill>
                  <a:srgbClr val="666666"/>
                </a:solidFill>
              </a:rPr>
              <a:t>tidsplan og/eller ressurser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Produktrisiko</a:t>
            </a:r>
            <a:r>
              <a:rPr lang="no" sz="1400">
                <a:solidFill>
                  <a:srgbClr val="666666"/>
                </a:solidFill>
              </a:rPr>
              <a:t>kvaliteten eller programvaren som utvikles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Forretningsrisiko </a:t>
            </a:r>
            <a:r>
              <a:rPr lang="no" sz="1400">
                <a:solidFill>
                  <a:srgbClr val="666666"/>
                </a:solidFill>
              </a:rPr>
              <a:t>organisasjonen som utvikler/eier programvaren</a:t>
            </a:r>
            <a:endParaRPr sz="14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Vurderinger for risikoanalyse:</a:t>
            </a:r>
            <a:endParaRPr sz="14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Sannsynlighet: </a:t>
            </a:r>
            <a:r>
              <a:rPr lang="no" sz="1400" i="1">
                <a:solidFill>
                  <a:srgbClr val="666666"/>
                </a:solidFill>
              </a:rPr>
              <a:t>svært lav - lav - moderat - høy - svært høy</a:t>
            </a:r>
            <a:endParaRPr sz="1400" i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rgbClr val="666666"/>
                </a:solidFill>
              </a:rPr>
              <a:t>Konsekvens: </a:t>
            </a:r>
            <a:r>
              <a:rPr lang="no" sz="1400" i="1">
                <a:solidFill>
                  <a:srgbClr val="666666"/>
                </a:solidFill>
              </a:rPr>
              <a:t>ubetydelig - mindre alvorlig - alvorlig - katastrofal</a:t>
            </a:r>
            <a:endParaRPr sz="1400" i="1">
              <a:solidFill>
                <a:srgbClr val="666666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400"/>
          </a:p>
        </p:txBody>
      </p:sp>
      <p:sp>
        <p:nvSpPr>
          <p:cNvPr id="312" name="Google Shape;312;p42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Risikohåndtering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" name="Google Shape;317;p43"/>
          <p:cNvGraphicFramePr/>
          <p:nvPr/>
        </p:nvGraphicFramePr>
        <p:xfrm>
          <a:off x="349275" y="1421500"/>
          <a:ext cx="8097600" cy="2116640"/>
        </p:xfrm>
        <a:graphic>
          <a:graphicData uri="http://schemas.openxmlformats.org/drawingml/2006/table">
            <a:tbl>
              <a:tblPr>
                <a:noFill/>
                <a:tableStyleId>{73E4593B-5C95-45A9-9914-7DB3DE593B69}</a:tableStyleId>
              </a:tblPr>
              <a:tblGrid>
                <a:gridCol w="202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Risiko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Sannsynlighet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Konsekvens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Tiltak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Ansatte blir syke 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Høy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Alvorlig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Ha tilgang til vikarbyrå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Intern konflikt  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Svært høy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Katastrofal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Teambuilding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o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HMS-oppfølging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>
            <a:spLocks noGrp="1"/>
          </p:cNvSpPr>
          <p:nvPr>
            <p:ph type="title"/>
          </p:nvPr>
        </p:nvSpPr>
        <p:spPr>
          <a:xfrm>
            <a:off x="311700" y="2698475"/>
            <a:ext cx="8520600" cy="10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2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sz="52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9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Fasit</a:t>
            </a:r>
            <a:endParaRPr sz="39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46"/>
          <p:cNvSpPr txBox="1"/>
          <p:nvPr/>
        </p:nvSpPr>
        <p:spPr>
          <a:xfrm>
            <a:off x="311700" y="1084600"/>
            <a:ext cx="83952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Flyselskapet Norwegian ønsker å yte bedre service og vil derfor lage et </a:t>
            </a:r>
            <a:r>
              <a:rPr lang="no" b="1">
                <a:solidFill>
                  <a:schemeClr val="dk1"/>
                </a:solidFill>
              </a:rPr>
              <a:t>system</a:t>
            </a:r>
            <a:r>
              <a:rPr lang="no">
                <a:solidFill>
                  <a:schemeClr val="dk1"/>
                </a:solidFill>
              </a:rPr>
              <a:t> for </a:t>
            </a:r>
            <a:r>
              <a:rPr lang="no" b="1">
                <a:solidFill>
                  <a:schemeClr val="dk1"/>
                </a:solidFill>
              </a:rPr>
              <a:t>passasjertilbakemeldinger</a:t>
            </a:r>
            <a:r>
              <a:rPr lang="no">
                <a:solidFill>
                  <a:schemeClr val="dk1"/>
                </a:solidFill>
              </a:rPr>
              <a:t> slik at de bedre kan tilpasse servicen til passasjerenes behov.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Primærfokus skal være på </a:t>
            </a:r>
            <a:r>
              <a:rPr lang="no" b="1">
                <a:solidFill>
                  <a:schemeClr val="dk1"/>
                </a:solidFill>
              </a:rPr>
              <a:t>tilbakemeldinger</a:t>
            </a:r>
            <a:r>
              <a:rPr lang="no">
                <a:solidFill>
                  <a:schemeClr val="dk1"/>
                </a:solidFill>
              </a:rPr>
              <a:t> fra en spesifikk flytur en passasjer har vært med på.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Tilbakemeldingene</a:t>
            </a:r>
            <a:r>
              <a:rPr lang="no">
                <a:solidFill>
                  <a:schemeClr val="dk1"/>
                </a:solidFill>
              </a:rPr>
              <a:t> skal kunne sendes inn </a:t>
            </a:r>
            <a:r>
              <a:rPr lang="no" b="1">
                <a:solidFill>
                  <a:schemeClr val="dk1"/>
                </a:solidFill>
              </a:rPr>
              <a:t>via terminaler</a:t>
            </a:r>
            <a:r>
              <a:rPr lang="no">
                <a:solidFill>
                  <a:schemeClr val="dk1"/>
                </a:solidFill>
              </a:rPr>
              <a:t> i hallen for bagasjehenting ved alle flyplasser der Norwegian har flyvninger, eller </a:t>
            </a:r>
            <a:r>
              <a:rPr lang="no" b="1">
                <a:solidFill>
                  <a:schemeClr val="dk1"/>
                </a:solidFill>
              </a:rPr>
              <a:t>på nett</a:t>
            </a:r>
            <a:r>
              <a:rPr lang="no">
                <a:solidFill>
                  <a:schemeClr val="dk1"/>
                </a:solidFill>
              </a:rPr>
              <a:t> fra kundens egen datamaskin.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Anta at utviklingsteamet benytter Scrum som smidig prosess.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Vi tar utgangspunkt i to ulike brukergrupper: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o">
                <a:solidFill>
                  <a:schemeClr val="dk1"/>
                </a:solidFill>
              </a:rPr>
            </a:br>
            <a:r>
              <a:rPr lang="no">
                <a:solidFill>
                  <a:srgbClr val="DD7E6B"/>
                </a:solidFill>
              </a:rPr>
              <a:t>Passasjerene</a:t>
            </a:r>
            <a:r>
              <a:rPr lang="no">
                <a:solidFill>
                  <a:srgbClr val="FF00FF"/>
                </a:solidFill>
              </a:rPr>
              <a:t> </a:t>
            </a:r>
            <a:r>
              <a:rPr lang="no">
                <a:solidFill>
                  <a:schemeClr val="dk1"/>
                </a:solidFill>
              </a:rPr>
              <a:t>→ Legger inn tilbakemeldinger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DD7E6B"/>
                </a:solidFill>
              </a:rPr>
              <a:t>Norwegian (ansatte)</a:t>
            </a:r>
            <a:r>
              <a:rPr lang="no">
                <a:solidFill>
                  <a:schemeClr val="accent1"/>
                </a:solidFill>
              </a:rPr>
              <a:t> </a:t>
            </a:r>
            <a:r>
              <a:rPr lang="no">
                <a:solidFill>
                  <a:schemeClr val="dk1"/>
                </a:solidFill>
              </a:rPr>
              <a:t>→ Resultater/statistikker osv.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Foreslå </a:t>
            </a:r>
            <a:r>
              <a:rPr lang="no" b="1">
                <a:solidFill>
                  <a:schemeClr val="dk1"/>
                </a:solidFill>
              </a:rPr>
              <a:t>seks brukerhistorier</a:t>
            </a:r>
            <a:r>
              <a:rPr lang="no">
                <a:solidFill>
                  <a:schemeClr val="dk1"/>
                </a:solidFill>
              </a:rPr>
              <a:t> for systemet.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7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47"/>
          <p:cNvSpPr txBox="1"/>
          <p:nvPr/>
        </p:nvSpPr>
        <p:spPr>
          <a:xfrm>
            <a:off x="311700" y="1074425"/>
            <a:ext cx="8718900" cy="17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Svar del 1: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Formatet på en brukerhistorie er definert som: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Brukerhistorier: som</a:t>
            </a:r>
            <a:r>
              <a:rPr lang="no">
                <a:solidFill>
                  <a:srgbClr val="FF00FF"/>
                </a:solidFill>
              </a:rPr>
              <a:t> </a:t>
            </a:r>
            <a:r>
              <a:rPr lang="no">
                <a:solidFill>
                  <a:srgbClr val="DD7E6B"/>
                </a:solidFill>
              </a:rPr>
              <a:t>&lt;rolle&gt;</a:t>
            </a:r>
            <a:r>
              <a:rPr lang="no">
                <a:solidFill>
                  <a:schemeClr val="dk1"/>
                </a:solidFill>
              </a:rPr>
              <a:t> ønsker jeg </a:t>
            </a:r>
            <a:r>
              <a:rPr lang="no">
                <a:solidFill>
                  <a:srgbClr val="76A5AF"/>
                </a:solidFill>
              </a:rPr>
              <a:t>&lt;funksjon&gt;</a:t>
            </a:r>
            <a:r>
              <a:rPr lang="no">
                <a:solidFill>
                  <a:schemeClr val="dk1"/>
                </a:solidFill>
              </a:rPr>
              <a:t> for å oppnå </a:t>
            </a:r>
            <a:r>
              <a:rPr lang="no">
                <a:solidFill>
                  <a:srgbClr val="C27BA0"/>
                </a:solidFill>
              </a:rPr>
              <a:t>&lt;nytteverdi&gt;</a:t>
            </a:r>
            <a:r>
              <a:rPr lang="no" b="1">
                <a:solidFill>
                  <a:srgbClr val="C27BA0"/>
                </a:solidFill>
              </a:rPr>
              <a:t> </a:t>
            </a:r>
            <a:endParaRPr>
              <a:solidFill>
                <a:srgbClr val="C27BA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...for å sørge for: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/>
              <a:t>Tydelig fremstilling av </a:t>
            </a:r>
            <a:r>
              <a:rPr lang="no" b="1"/>
              <a:t>ønsket funksjon</a:t>
            </a:r>
            <a:r>
              <a:rPr lang="no"/>
              <a:t> fra ulike brukergrupper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/>
              <a:t>Viktig for </a:t>
            </a:r>
            <a:r>
              <a:rPr lang="no" b="1"/>
              <a:t>kravspesifikasjon</a:t>
            </a:r>
            <a:r>
              <a:rPr lang="no"/>
              <a:t>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/>
              <a:t>Nytteverdi viktig for å </a:t>
            </a:r>
            <a:r>
              <a:rPr lang="no" b="1"/>
              <a:t>prioritere arbeid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8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1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48"/>
          <p:cNvSpPr txBox="1"/>
          <p:nvPr/>
        </p:nvSpPr>
        <p:spPr>
          <a:xfrm>
            <a:off x="311700" y="1074425"/>
            <a:ext cx="87189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Svar del 2: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i="1">
                <a:solidFill>
                  <a:schemeClr val="dk1"/>
                </a:solidFill>
              </a:rPr>
              <a:t>Eksempler på brukerhistorier for systemet: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‘‘Som </a:t>
            </a:r>
            <a:r>
              <a:rPr lang="no">
                <a:solidFill>
                  <a:srgbClr val="DD7E6B"/>
                </a:solidFill>
              </a:rPr>
              <a:t>passasjer</a:t>
            </a:r>
            <a:r>
              <a:rPr lang="no">
                <a:solidFill>
                  <a:schemeClr val="dk1"/>
                </a:solidFill>
              </a:rPr>
              <a:t> ønsker jeg å kunne </a:t>
            </a:r>
            <a:r>
              <a:rPr lang="no">
                <a:solidFill>
                  <a:srgbClr val="76A5AF"/>
                </a:solidFill>
              </a:rPr>
              <a:t>gi tilbakemelding</a:t>
            </a:r>
            <a:r>
              <a:rPr lang="no">
                <a:solidFill>
                  <a:schemeClr val="dk1"/>
                </a:solidFill>
              </a:rPr>
              <a:t> på min flyvning for å </a:t>
            </a:r>
            <a:r>
              <a:rPr lang="no">
                <a:solidFill>
                  <a:srgbClr val="C27BA0"/>
                </a:solidFill>
              </a:rPr>
              <a:t>informere om eventuell dårlig service</a:t>
            </a:r>
            <a:r>
              <a:rPr lang="no">
                <a:solidFill>
                  <a:schemeClr val="dk1"/>
                </a:solidFill>
              </a:rPr>
              <a:t>”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‘‘Som </a:t>
            </a:r>
            <a:r>
              <a:rPr lang="no">
                <a:solidFill>
                  <a:srgbClr val="DD7E6B"/>
                </a:solidFill>
              </a:rPr>
              <a:t>passasjer</a:t>
            </a:r>
            <a:r>
              <a:rPr lang="no">
                <a:solidFill>
                  <a:srgbClr val="FF13B6"/>
                </a:solidFill>
              </a:rPr>
              <a:t> </a:t>
            </a:r>
            <a:r>
              <a:rPr lang="no">
                <a:solidFill>
                  <a:schemeClr val="dk1"/>
                </a:solidFill>
              </a:rPr>
              <a:t>ønsker jeg å </a:t>
            </a:r>
            <a:r>
              <a:rPr lang="no">
                <a:solidFill>
                  <a:srgbClr val="76A5AF"/>
                </a:solidFill>
              </a:rPr>
              <a:t>få svar på min tilbakemelding </a:t>
            </a:r>
            <a:r>
              <a:rPr lang="no">
                <a:solidFill>
                  <a:schemeClr val="dk1"/>
                </a:solidFill>
              </a:rPr>
              <a:t>for å </a:t>
            </a:r>
            <a:r>
              <a:rPr lang="no">
                <a:solidFill>
                  <a:srgbClr val="C27BA0"/>
                </a:solidFill>
              </a:rPr>
              <a:t>vite at den har blitt lest/mottatt</a:t>
            </a:r>
            <a:r>
              <a:rPr lang="no">
                <a:solidFill>
                  <a:schemeClr val="dk1"/>
                </a:solidFill>
              </a:rPr>
              <a:t>’’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‘‘Som </a:t>
            </a:r>
            <a:r>
              <a:rPr lang="no">
                <a:solidFill>
                  <a:srgbClr val="DD7E6B"/>
                </a:solidFill>
              </a:rPr>
              <a:t>passasjer</a:t>
            </a:r>
            <a:r>
              <a:rPr lang="no">
                <a:solidFill>
                  <a:schemeClr val="dk1"/>
                </a:solidFill>
              </a:rPr>
              <a:t> ønsker jeg at det skal være </a:t>
            </a:r>
            <a:r>
              <a:rPr lang="no">
                <a:solidFill>
                  <a:srgbClr val="76A5AF"/>
                </a:solidFill>
              </a:rPr>
              <a:t>enkelt å komme med tilbakemeldinger</a:t>
            </a:r>
            <a:r>
              <a:rPr lang="no">
                <a:solidFill>
                  <a:schemeClr val="dk1"/>
                </a:solidFill>
              </a:rPr>
              <a:t> for at jeg skal </a:t>
            </a:r>
            <a:r>
              <a:rPr lang="no">
                <a:solidFill>
                  <a:srgbClr val="C27BA0"/>
                </a:solidFill>
              </a:rPr>
              <a:t>ta meg bryet’</a:t>
            </a:r>
            <a:r>
              <a:rPr lang="no">
                <a:solidFill>
                  <a:schemeClr val="dk1"/>
                </a:solidFill>
              </a:rPr>
              <a:t>’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‘‘Som</a:t>
            </a:r>
            <a:r>
              <a:rPr lang="no">
                <a:solidFill>
                  <a:srgbClr val="FF13B6"/>
                </a:solidFill>
              </a:rPr>
              <a:t> </a:t>
            </a:r>
            <a:r>
              <a:rPr lang="no">
                <a:solidFill>
                  <a:srgbClr val="DD7E6B"/>
                </a:solidFill>
              </a:rPr>
              <a:t>ansatt</a:t>
            </a:r>
            <a:r>
              <a:rPr lang="no">
                <a:solidFill>
                  <a:schemeClr val="dk1"/>
                </a:solidFill>
              </a:rPr>
              <a:t> ønsker jeg </a:t>
            </a:r>
            <a:r>
              <a:rPr lang="no">
                <a:solidFill>
                  <a:srgbClr val="76A5AF"/>
                </a:solidFill>
              </a:rPr>
              <a:t>å se tilbakemeldinger for hver enkelt flyvning</a:t>
            </a:r>
            <a:r>
              <a:rPr lang="no">
                <a:solidFill>
                  <a:schemeClr val="dk1"/>
                </a:solidFill>
              </a:rPr>
              <a:t> for å kunne </a:t>
            </a:r>
            <a:r>
              <a:rPr lang="no">
                <a:solidFill>
                  <a:srgbClr val="C27BA0"/>
                </a:solidFill>
              </a:rPr>
              <a:t>finne relevante tilbakemeldinger</a:t>
            </a:r>
            <a:r>
              <a:rPr lang="no">
                <a:solidFill>
                  <a:schemeClr val="dk1"/>
                </a:solidFill>
              </a:rPr>
              <a:t>’’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‘‘Som </a:t>
            </a:r>
            <a:r>
              <a:rPr lang="no">
                <a:solidFill>
                  <a:srgbClr val="DD7E6B"/>
                </a:solidFill>
              </a:rPr>
              <a:t>ansatt</a:t>
            </a:r>
            <a:r>
              <a:rPr lang="no">
                <a:solidFill>
                  <a:schemeClr val="dk1"/>
                </a:solidFill>
              </a:rPr>
              <a:t> ønsker jeg å</a:t>
            </a:r>
            <a:r>
              <a:rPr lang="no">
                <a:solidFill>
                  <a:srgbClr val="76A5AF"/>
                </a:solidFill>
              </a:rPr>
              <a:t> hente ut statistikk fra tilbakemeldingene </a:t>
            </a:r>
            <a:r>
              <a:rPr lang="no">
                <a:solidFill>
                  <a:schemeClr val="dk1"/>
                </a:solidFill>
              </a:rPr>
              <a:t>for å </a:t>
            </a:r>
            <a:r>
              <a:rPr lang="no">
                <a:solidFill>
                  <a:srgbClr val="C27BA0"/>
                </a:solidFill>
              </a:rPr>
              <a:t>generere rapporter til ledelsen’</a:t>
            </a:r>
            <a:r>
              <a:rPr lang="no">
                <a:solidFill>
                  <a:schemeClr val="dk1"/>
                </a:solidFill>
              </a:rPr>
              <a:t>’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‘‘Som </a:t>
            </a:r>
            <a:r>
              <a:rPr lang="no">
                <a:solidFill>
                  <a:srgbClr val="DD7E6B"/>
                </a:solidFill>
              </a:rPr>
              <a:t>ansatt</a:t>
            </a:r>
            <a:r>
              <a:rPr lang="no">
                <a:solidFill>
                  <a:schemeClr val="dk1"/>
                </a:solidFill>
              </a:rPr>
              <a:t> ønsker jeg å </a:t>
            </a:r>
            <a:r>
              <a:rPr lang="no">
                <a:solidFill>
                  <a:srgbClr val="76A5AF"/>
                </a:solidFill>
              </a:rPr>
              <a:t>sortere tilbakemeldinger etter ulike kriterier</a:t>
            </a:r>
            <a:r>
              <a:rPr lang="no">
                <a:solidFill>
                  <a:schemeClr val="dk1"/>
                </a:solidFill>
              </a:rPr>
              <a:t> for å </a:t>
            </a:r>
            <a:r>
              <a:rPr lang="no">
                <a:solidFill>
                  <a:srgbClr val="C27BA0"/>
                </a:solidFill>
              </a:rPr>
              <a:t>forenkle informasjonsbehandlingen’’</a:t>
            </a:r>
            <a:endParaRPr b="1">
              <a:solidFill>
                <a:srgbClr val="C27BA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27BA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9"/>
          <p:cNvSpPr txBox="1"/>
          <p:nvPr/>
        </p:nvSpPr>
        <p:spPr>
          <a:xfrm>
            <a:off x="311700" y="13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2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49"/>
          <p:cNvSpPr txBox="1"/>
          <p:nvPr/>
        </p:nvSpPr>
        <p:spPr>
          <a:xfrm>
            <a:off x="311700" y="1634100"/>
            <a:ext cx="46539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Svar del 1:</a:t>
            </a:r>
            <a:r>
              <a:rPr lang="no" sz="1200">
                <a:solidFill>
                  <a:schemeClr val="dk1"/>
                </a:solidFill>
              </a:rPr>
              <a:t>En prosjektplan består av syv inndelinger: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no" sz="1200" b="1">
                <a:solidFill>
                  <a:schemeClr val="dk1"/>
                </a:solidFill>
              </a:rPr>
              <a:t>Introduksjon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Mål for prosjektet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Begrensninger (budsjett/tid)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no" sz="1200" b="1">
                <a:solidFill>
                  <a:schemeClr val="dk1"/>
                </a:solidFill>
              </a:rPr>
              <a:t>Prosjektorganisering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Beskriver hvordan utviklerteamet er organisert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Involverte mennesker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Roller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no" sz="1200" b="1">
                <a:solidFill>
                  <a:schemeClr val="dk1"/>
                </a:solidFill>
              </a:rPr>
              <a:t>Risikoanalyse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Beskriver mulige risikoer knyttet til prosjektet/utviklingen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Sannsynlighet og virkning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Strategier for risikohåndtering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no" sz="1200" b="1">
                <a:solidFill>
                  <a:schemeClr val="dk1"/>
                </a:solidFill>
              </a:rPr>
              <a:t>Krav til hardware og software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Beskriver HW og SW som inngår i utviklingen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Tiltak for opplæring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Utgifter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352" name="Google Shape;352;p49"/>
          <p:cNvSpPr txBox="1"/>
          <p:nvPr/>
        </p:nvSpPr>
        <p:spPr>
          <a:xfrm>
            <a:off x="4747200" y="1728925"/>
            <a:ext cx="43968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   5.     WBS (work breakdown structure)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Deler prosjektet inn i aktiviteter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Definerer milepæler og tilhørende leveranser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Brukes for å måle progresjon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   6.     Prosjekt-timeplan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Aktiviteter og estimert tid defineres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Utnevner personer til ulike aktiviteter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Oversikt over utviklingen → Hvem? | Hva? | Når?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   7.     Mekanismer for styring, ledelse og rapportering</a:t>
            </a: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Beskriver rapporter </a:t>
            </a:r>
            <a:endParaRPr sz="1200">
              <a:solidFill>
                <a:schemeClr val="dk1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Innhold og format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Tidfester når disse skal produseres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Beskriver strategier for styring og ledelse </a:t>
            </a:r>
            <a:endParaRPr sz="1200">
              <a:solidFill>
                <a:schemeClr val="dk1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Hvordan skal dette måles?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9"/>
          <p:cNvSpPr txBox="1"/>
          <p:nvPr/>
        </p:nvSpPr>
        <p:spPr>
          <a:xfrm>
            <a:off x="374400" y="858000"/>
            <a:ext cx="8395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Ta utgangspunkt i </a:t>
            </a:r>
            <a:r>
              <a:rPr lang="no" b="1">
                <a:solidFill>
                  <a:schemeClr val="dk1"/>
                </a:solidFill>
              </a:rPr>
              <a:t>plandrevet</a:t>
            </a:r>
            <a:r>
              <a:rPr lang="no">
                <a:solidFill>
                  <a:schemeClr val="dk1"/>
                </a:solidFill>
              </a:rPr>
              <a:t> prosjektstyring fra læreboken (kap. 23.2.1). Lag en skisse til prosjektplan for systemet fra oppgave 1, med seksjonene 1 (innledning) og 2 (prosjektorganisering).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0"/>
          <p:cNvSpPr txBox="1"/>
          <p:nvPr/>
        </p:nvSpPr>
        <p:spPr>
          <a:xfrm>
            <a:off x="311700" y="2395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2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" name="Google Shape;359;p50"/>
          <p:cNvSpPr txBox="1"/>
          <p:nvPr/>
        </p:nvSpPr>
        <p:spPr>
          <a:xfrm>
            <a:off x="311700" y="812250"/>
            <a:ext cx="83952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Svar del 2: </a:t>
            </a:r>
            <a:r>
              <a:rPr lang="no" sz="1200" i="1">
                <a:solidFill>
                  <a:schemeClr val="dk1"/>
                </a:solidFill>
              </a:rPr>
              <a:t>Skisse for introduksjon og prosjektorganisering for systemet beskrevet i oppgave 1 (her er det bare å finne på ting, men det må passe og virke “rimelig” forhold til caset i oppgave 1)</a:t>
            </a:r>
            <a:endParaRPr sz="12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Introduksjon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Mål: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Lage et system for passasjertilbakemeldinger som er robust nok til å kunne brukes både på nettbrett, PC og mobiltelefoner.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Lage et system til Norwegians bruk.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Begrensninger: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Vi har en tidsramme på 12 mnd.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Vi har et utviklerteam på 12 personer.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Vi har et fleksibelt budsjett, hvor Norwegian spytter inn mer penger, så lenge vi holder oss innenfor tidsrammen.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chemeClr val="dk1"/>
                </a:solidFill>
              </a:rPr>
              <a:t>Prosjektorganisering: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Organisering av utviklerteam: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Alle lokalisert i Oslo.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Jobber 7.5t, 5 dager i uken.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Involverte mennesker: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Kunde: Norwegian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Aktører: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Utviklerteam: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</a:rPr>
              <a:t>Roller: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Prosjektleder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Utviklerteam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1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51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>
                <a:solidFill>
                  <a:schemeClr val="dk1"/>
                </a:solidFill>
              </a:rPr>
              <a:t>Ta hensyn til følgende aktiviteter: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6" name="Google Shape;366;p51" descr="Skjermbilde 2017-05-03 kl. 14.52.4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6" y="1629075"/>
            <a:ext cx="5547030" cy="315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2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52"/>
          <p:cNvSpPr txBox="1"/>
          <p:nvPr/>
        </p:nvSpPr>
        <p:spPr>
          <a:xfrm>
            <a:off x="311700" y="1084600"/>
            <a:ext cx="8395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Svar: </a:t>
            </a:r>
            <a:r>
              <a:rPr lang="no" sz="1200">
                <a:solidFill>
                  <a:schemeClr val="dk1"/>
                </a:solidFill>
              </a:rPr>
              <a:t>Tegn et søylediagram for alle aktivitetene. Bruk samme form som Activity Bar Chart i læreboken. Du kan se bort fra milepæler i denne oppgaven.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373" name="Google Shape;373;p52" descr="Skjermbilde 2017-05-03 kl. 14.54.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7638" y="1953625"/>
            <a:ext cx="5303549" cy="15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52" descr="Skjermbilde 2017-05-03 kl. 14.52.4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812" y="1953625"/>
            <a:ext cx="3346775" cy="190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3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3B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p53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/>
              <a:t>Spørsmål: </a:t>
            </a:r>
            <a:r>
              <a:rPr lang="no"/>
              <a:t>Hvor mange uker har gått før alle aktivitetene er ferdig utført?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53"/>
          <p:cNvSpPr txBox="1"/>
          <p:nvPr/>
        </p:nvSpPr>
        <p:spPr>
          <a:xfrm>
            <a:off x="404225" y="1700200"/>
            <a:ext cx="7337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</a:t>
            </a:r>
            <a:r>
              <a:rPr lang="no" b="1" i="1">
                <a:solidFill>
                  <a:schemeClr val="dk1"/>
                </a:solidFill>
              </a:rPr>
              <a:t> </a:t>
            </a:r>
            <a:endParaRPr b="1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12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4"/>
          <p:cNvSpPr txBox="1"/>
          <p:nvPr/>
        </p:nvSpPr>
        <p:spPr>
          <a:xfrm>
            <a:off x="281250" y="1700200"/>
            <a:ext cx="85815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Prosjektledelse</a:t>
            </a:r>
            <a:r>
              <a:rPr lang="no">
                <a:solidFill>
                  <a:schemeClr val="dk1"/>
                </a:solidFill>
              </a:rPr>
              <a:t> og </a:t>
            </a:r>
            <a:r>
              <a:rPr lang="no" b="1">
                <a:solidFill>
                  <a:schemeClr val="dk1"/>
                </a:solidFill>
              </a:rPr>
              <a:t>utvikling</a:t>
            </a:r>
            <a:r>
              <a:rPr lang="no">
                <a:solidFill>
                  <a:schemeClr val="dk1"/>
                </a:solidFill>
              </a:rPr>
              <a:t> er svært forskjellige jobber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Ledelse omfatter andre oppgaver enn de som er tilknyttet utvikling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Stilles </a:t>
            </a:r>
            <a:r>
              <a:rPr lang="no" b="1">
                <a:solidFill>
                  <a:schemeClr val="dk1"/>
                </a:solidFill>
              </a:rPr>
              <a:t>andre krav</a:t>
            </a:r>
            <a:r>
              <a:rPr lang="no">
                <a:solidFill>
                  <a:schemeClr val="dk1"/>
                </a:solidFill>
              </a:rPr>
              <a:t> til en prosjektleder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Utvikler</a:t>
            </a:r>
            <a:r>
              <a:rPr lang="no">
                <a:solidFill>
                  <a:schemeClr val="dk1"/>
                </a:solidFill>
              </a:rPr>
              <a:t> → Ansvar for å løse sine oppgaver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Prosjektleder</a:t>
            </a:r>
            <a:r>
              <a:rPr lang="no">
                <a:solidFill>
                  <a:schemeClr val="dk1"/>
                </a:solidFill>
              </a:rPr>
              <a:t> → Ansvar for å få andre til å løse oppgavene de har fått tildelt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En prosjektleders nøkkelpunkter og verdier: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Konsekvent 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Ansatte bør behandles på en sammenlignbar måte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Respekt 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Ulike mennesker har ulike forutsetninger/evner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Inkludering 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Mennesker stimuleres på ulik måte → Tilrettelegg for at alle får bidratt best mulig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Ærlighet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Konstruktiv kritikk og ærlig tilbakemelding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54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4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54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 i="1">
                <a:solidFill>
                  <a:schemeClr val="dk1"/>
                </a:solidFill>
              </a:rPr>
              <a:t>Forklar hvorfor de beste utviklerne ikke nødvendigvis er de beste prosjektlederne. Benytt listen av aktiviteter for en prosjektleder i læreboken (s. 261-262).</a:t>
            </a:r>
            <a:r>
              <a:rPr lang="no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389" name="Google Shape;38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7124" y="3014137"/>
            <a:ext cx="2787800" cy="10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5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5A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p55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 i="1">
                <a:solidFill>
                  <a:schemeClr val="dk1"/>
                </a:solidFill>
              </a:rPr>
              <a:t>Læreboken og forelesningen beskriver tre personlighetstyper som er knyttet til motivasjon. Hvilke er disse, og hva motiveres de av? Diskuter om personlighetstypene er dekkende.</a:t>
            </a:r>
            <a:endParaRPr/>
          </a:p>
        </p:txBody>
      </p:sp>
      <p:sp>
        <p:nvSpPr>
          <p:cNvPr id="396" name="Google Shape;396;p55"/>
          <p:cNvSpPr txBox="1"/>
          <p:nvPr/>
        </p:nvSpPr>
        <p:spPr>
          <a:xfrm>
            <a:off x="378900" y="1700200"/>
            <a:ext cx="82608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De ulike personlighetstypene: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Den oppgaveorienterte 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Motiveres av arbeidet de gjør → Setter pris på utfordrende oppgaver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Den sosialt orienterte 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Motiveres av sosial stimulans og medmenneskelige relasjoner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Den målorienterte (self-oriented) 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Motiveres av personlig suksess og å nå egne mål 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Langsiktig målsetting: Karriereprogresjon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Her er det ingen konkret fasit, men litt hvordan dere kan tenke når dere skal svare: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Hvor </a:t>
            </a:r>
            <a:r>
              <a:rPr lang="no" b="1">
                <a:solidFill>
                  <a:schemeClr val="dk1"/>
                </a:solidFill>
              </a:rPr>
              <a:t>dekkende</a:t>
            </a:r>
            <a:r>
              <a:rPr lang="no">
                <a:solidFill>
                  <a:schemeClr val="dk1"/>
                </a:solidFill>
              </a:rPr>
              <a:t> er personlighetstypene?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Er de disjunkte (enten/eller)?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Finnes det </a:t>
            </a:r>
            <a:r>
              <a:rPr lang="no" b="1">
                <a:solidFill>
                  <a:schemeClr val="dk1"/>
                </a:solidFill>
              </a:rPr>
              <a:t>variasjoner</a:t>
            </a:r>
            <a:r>
              <a:rPr lang="no">
                <a:solidFill>
                  <a:schemeClr val="dk1"/>
                </a:solidFill>
              </a:rPr>
              <a:t>/grader av personlighetstypene?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Kan man være en </a:t>
            </a:r>
            <a:r>
              <a:rPr lang="no" b="1">
                <a:solidFill>
                  <a:schemeClr val="dk1"/>
                </a:solidFill>
              </a:rPr>
              <a:t>kombinasjon</a:t>
            </a:r>
            <a:r>
              <a:rPr lang="no">
                <a:solidFill>
                  <a:schemeClr val="dk1"/>
                </a:solidFill>
              </a:rPr>
              <a:t> av de ulike typene?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Er det personlighetstrekk som mangler?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6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5B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2" name="Google Shape;402;p56"/>
          <p:cNvSpPr txBox="1"/>
          <p:nvPr/>
        </p:nvSpPr>
        <p:spPr>
          <a:xfrm>
            <a:off x="311700" y="108460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 i="1">
                <a:solidFill>
                  <a:schemeClr val="dk1"/>
                </a:solidFill>
              </a:rPr>
              <a:t>Drøft hvorvidt det å ha ulike personlighetstyper i samme team er positivt eller negativt.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03" name="Google Shape;403;p56"/>
          <p:cNvSpPr txBox="1"/>
          <p:nvPr/>
        </p:nvSpPr>
        <p:spPr>
          <a:xfrm>
            <a:off x="311700" y="1700200"/>
            <a:ext cx="7037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Her er det ingen konkret fasit, men litt hvordan dere kan tenke når dere skal svare: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Hva påvirker gruppearbeid?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Prosjekt- og organisatoriske aspekter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Hvilke </a:t>
            </a:r>
            <a:r>
              <a:rPr lang="no" b="1">
                <a:solidFill>
                  <a:schemeClr val="dk1"/>
                </a:solidFill>
              </a:rPr>
              <a:t>medlemmer </a:t>
            </a:r>
            <a:r>
              <a:rPr lang="no">
                <a:solidFill>
                  <a:schemeClr val="dk1"/>
                </a:solidFill>
              </a:rPr>
              <a:t>gruppen består av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Samspill</a:t>
            </a:r>
            <a:r>
              <a:rPr lang="no">
                <a:solidFill>
                  <a:schemeClr val="dk1"/>
                </a:solidFill>
              </a:rPr>
              <a:t> mellom ulike </a:t>
            </a:r>
            <a:r>
              <a:rPr lang="no" b="1">
                <a:solidFill>
                  <a:schemeClr val="dk1"/>
                </a:solidFill>
              </a:rPr>
              <a:t>personlighetstyper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Hver personlighetstype har </a:t>
            </a:r>
            <a:r>
              <a:rPr lang="no" b="1">
                <a:solidFill>
                  <a:schemeClr val="dk1"/>
                </a:solidFill>
              </a:rPr>
              <a:t>styrker og svakheter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Hvordan gruppen er </a:t>
            </a:r>
            <a:r>
              <a:rPr lang="no" b="1">
                <a:solidFill>
                  <a:schemeClr val="dk1"/>
                </a:solidFill>
              </a:rPr>
              <a:t>organisert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/>
          <p:nvPr/>
        </p:nvSpPr>
        <p:spPr>
          <a:xfrm>
            <a:off x="311700" y="1210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6A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57"/>
          <p:cNvSpPr txBox="1"/>
          <p:nvPr/>
        </p:nvSpPr>
        <p:spPr>
          <a:xfrm>
            <a:off x="145800" y="693750"/>
            <a:ext cx="5424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 i="1">
                <a:solidFill>
                  <a:schemeClr val="dk1"/>
                </a:solidFill>
              </a:rPr>
              <a:t>Gi en kort beskrivelse av rollen Scrum master og redegjør for hvilke smidige prinsipper denne rollen understøtter.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10" name="Google Shape;41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4675" y="1611450"/>
            <a:ext cx="2710950" cy="192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57"/>
          <p:cNvSpPr txBox="1"/>
          <p:nvPr/>
        </p:nvSpPr>
        <p:spPr>
          <a:xfrm>
            <a:off x="212275" y="1309350"/>
            <a:ext cx="59823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Scrum master</a:t>
            </a:r>
            <a:r>
              <a:rPr lang="no" b="1">
                <a:solidFill>
                  <a:schemeClr val="dk1"/>
                </a:solidFill>
              </a:rPr>
              <a:t> tilrettelegger</a:t>
            </a:r>
            <a:r>
              <a:rPr lang="no">
                <a:solidFill>
                  <a:schemeClr val="dk1"/>
                </a:solidFill>
              </a:rPr>
              <a:t> for Scrum som utviklingsmetodikk og har arbeidsoppgaver i form av: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Gjennomføre daglige </a:t>
            </a:r>
            <a:r>
              <a:rPr lang="no" b="1">
                <a:solidFill>
                  <a:schemeClr val="dk1"/>
                </a:solidFill>
              </a:rPr>
              <a:t>standups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Organisere øvrige møter 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Planleggingsmøter/Estimeringsmøter/Demoer/Retrospektiv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Opprettholder </a:t>
            </a:r>
            <a:r>
              <a:rPr lang="no" b="1">
                <a:solidFill>
                  <a:schemeClr val="dk1"/>
                </a:solidFill>
              </a:rPr>
              <a:t>kundekontakt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Beskytte</a:t>
            </a:r>
            <a:r>
              <a:rPr lang="no">
                <a:solidFill>
                  <a:schemeClr val="dk1"/>
                </a:solidFill>
              </a:rPr>
              <a:t> utviklere fra eksterne </a:t>
            </a:r>
            <a:r>
              <a:rPr lang="no" b="1">
                <a:solidFill>
                  <a:schemeClr val="dk1"/>
                </a:solidFill>
              </a:rPr>
              <a:t>forstyrrelser</a:t>
            </a:r>
            <a:r>
              <a:rPr lang="no">
                <a:solidFill>
                  <a:schemeClr val="dk1"/>
                </a:solidFill>
              </a:rPr>
              <a:t>/påvirkning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Smidige prinsipper som støttes av Scrum master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Individer</a:t>
            </a:r>
            <a:r>
              <a:rPr lang="no">
                <a:solidFill>
                  <a:schemeClr val="dk1"/>
                </a:solidFill>
              </a:rPr>
              <a:t> og </a:t>
            </a:r>
            <a:r>
              <a:rPr lang="no" b="1">
                <a:solidFill>
                  <a:schemeClr val="dk1"/>
                </a:solidFill>
              </a:rPr>
              <a:t>interaksjon</a:t>
            </a:r>
            <a:r>
              <a:rPr lang="no">
                <a:solidFill>
                  <a:schemeClr val="dk1"/>
                </a:solidFill>
              </a:rPr>
              <a:t>, fremfor prosesser og verktøy →</a:t>
            </a:r>
            <a:r>
              <a:rPr lang="no">
                <a:solidFill>
                  <a:srgbClr val="FF13B6"/>
                </a:solidFill>
              </a:rPr>
              <a:t> </a:t>
            </a:r>
            <a:r>
              <a:rPr lang="no">
                <a:solidFill>
                  <a:srgbClr val="DD7E6B"/>
                </a:solidFill>
              </a:rPr>
              <a:t>(5) (6)</a:t>
            </a:r>
            <a:endParaRPr>
              <a:solidFill>
                <a:srgbClr val="DD7E6B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Samarbeid</a:t>
            </a:r>
            <a:r>
              <a:rPr lang="no">
                <a:solidFill>
                  <a:schemeClr val="dk1"/>
                </a:solidFill>
              </a:rPr>
              <a:t> med </a:t>
            </a:r>
            <a:r>
              <a:rPr lang="no" b="1">
                <a:solidFill>
                  <a:schemeClr val="dk1"/>
                </a:solidFill>
              </a:rPr>
              <a:t>kunden</a:t>
            </a:r>
            <a:r>
              <a:rPr lang="no">
                <a:solidFill>
                  <a:schemeClr val="dk1"/>
                </a:solidFill>
              </a:rPr>
              <a:t>, fremfor kontraktsforhandlinger → </a:t>
            </a:r>
            <a:r>
              <a:rPr lang="no">
                <a:solidFill>
                  <a:srgbClr val="DD7E6B"/>
                </a:solidFill>
              </a:rPr>
              <a:t>(1) (2) </a:t>
            </a:r>
            <a:endParaRPr>
              <a:solidFill>
                <a:srgbClr val="DD7E6B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Kvalitetssikring</a:t>
            </a:r>
            <a:r>
              <a:rPr lang="no">
                <a:solidFill>
                  <a:schemeClr val="dk1"/>
                </a:solidFill>
              </a:rPr>
              <a:t> ved å gi gruppen stor frihet → </a:t>
            </a:r>
            <a:r>
              <a:rPr lang="no">
                <a:solidFill>
                  <a:srgbClr val="DD7E6B"/>
                </a:solidFill>
              </a:rPr>
              <a:t>(11)</a:t>
            </a:r>
            <a:endParaRPr>
              <a:solidFill>
                <a:srgbClr val="DD7E6B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b="1">
                <a:solidFill>
                  <a:schemeClr val="dk1"/>
                </a:solidFill>
              </a:rPr>
              <a:t>Refleksjon </a:t>
            </a:r>
            <a:r>
              <a:rPr lang="no">
                <a:solidFill>
                  <a:schemeClr val="dk1"/>
                </a:solidFill>
              </a:rPr>
              <a:t>av arbeidsprosess og progresjon → </a:t>
            </a:r>
            <a:r>
              <a:rPr lang="no">
                <a:solidFill>
                  <a:srgbClr val="DD7E6B"/>
                </a:solidFill>
              </a:rPr>
              <a:t>(12)</a:t>
            </a:r>
            <a:endParaRPr>
              <a:solidFill>
                <a:srgbClr val="DD7E6B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8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Oppgave 6B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58"/>
          <p:cNvSpPr txBox="1"/>
          <p:nvPr/>
        </p:nvSpPr>
        <p:spPr>
          <a:xfrm>
            <a:off x="311700" y="1084600"/>
            <a:ext cx="4523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 i="1">
                <a:solidFill>
                  <a:schemeClr val="dk1"/>
                </a:solidFill>
              </a:rPr>
              <a:t>Gi en kort beskrivelse av teknikken Retrospective og redegjør for hvilke smidige prinsipper denne teknikken understøtter.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18" name="Google Shape;41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8700" y="1488514"/>
            <a:ext cx="4088400" cy="2896486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8"/>
          <p:cNvSpPr txBox="1"/>
          <p:nvPr/>
        </p:nvSpPr>
        <p:spPr>
          <a:xfrm>
            <a:off x="329875" y="2089175"/>
            <a:ext cx="45054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Retrospektiv </a:t>
            </a:r>
            <a:r>
              <a:rPr lang="no">
                <a:solidFill>
                  <a:schemeClr val="dk1"/>
                </a:solidFill>
              </a:rPr>
              <a:t>sitt formål er å reflektere over hvordan utviklingen går/identifisere forbedringsområder: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bør man slutte med? (</a:t>
            </a:r>
            <a:r>
              <a:rPr lang="no" i="1">
                <a:solidFill>
                  <a:schemeClr val="dk1"/>
                </a:solidFill>
              </a:rPr>
              <a:t>Stop doing</a:t>
            </a:r>
            <a:r>
              <a:rPr lang="no">
                <a:solidFill>
                  <a:schemeClr val="dk1"/>
                </a:solidFill>
              </a:rPr>
              <a:t>)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bør man fortsette med? (</a:t>
            </a:r>
            <a:r>
              <a:rPr lang="no" i="1">
                <a:solidFill>
                  <a:schemeClr val="dk1"/>
                </a:solidFill>
              </a:rPr>
              <a:t>Continue doing</a:t>
            </a:r>
            <a:r>
              <a:rPr lang="no">
                <a:solidFill>
                  <a:schemeClr val="dk1"/>
                </a:solidFill>
              </a:rPr>
              <a:t>)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bør man starte med? (</a:t>
            </a:r>
            <a:r>
              <a:rPr lang="no" i="1">
                <a:solidFill>
                  <a:schemeClr val="dk1"/>
                </a:solidFill>
              </a:rPr>
              <a:t>Start doing</a:t>
            </a:r>
            <a:r>
              <a:rPr lang="no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Scrum-teamet samles for å </a:t>
            </a:r>
            <a:r>
              <a:rPr lang="no" b="1">
                <a:solidFill>
                  <a:schemeClr val="dk1"/>
                </a:solidFill>
              </a:rPr>
              <a:t>diskutere siste sprint</a:t>
            </a:r>
            <a:r>
              <a:rPr lang="no">
                <a:solidFill>
                  <a:schemeClr val="dk1"/>
                </a:solidFill>
              </a:rPr>
              <a:t> →</a:t>
            </a:r>
            <a:r>
              <a:rPr lang="no">
                <a:solidFill>
                  <a:srgbClr val="FF13B6"/>
                </a:solidFill>
              </a:rPr>
              <a:t> </a:t>
            </a:r>
            <a:r>
              <a:rPr lang="no">
                <a:solidFill>
                  <a:srgbClr val="DD7E6B"/>
                </a:solidFill>
              </a:rPr>
              <a:t>(12)</a:t>
            </a:r>
            <a:endParaRPr>
              <a:solidFill>
                <a:srgbClr val="DD7E6B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</a:rPr>
              <a:t>Fokus på </a:t>
            </a:r>
            <a:r>
              <a:rPr lang="no" b="1">
                <a:solidFill>
                  <a:schemeClr val="dk1"/>
                </a:solidFill>
              </a:rPr>
              <a:t>individer </a:t>
            </a:r>
            <a:r>
              <a:rPr lang="no">
                <a:solidFill>
                  <a:schemeClr val="dk1"/>
                </a:solidFill>
              </a:rPr>
              <a:t>og </a:t>
            </a:r>
            <a:r>
              <a:rPr lang="no" b="1">
                <a:solidFill>
                  <a:schemeClr val="dk1"/>
                </a:solidFill>
              </a:rPr>
              <a:t>interaksjoner</a:t>
            </a:r>
            <a:r>
              <a:rPr lang="no">
                <a:solidFill>
                  <a:schemeClr val="dk1"/>
                </a:solidFill>
              </a:rPr>
              <a:t>, fremfor prosesser og planlegging → </a:t>
            </a:r>
            <a:r>
              <a:rPr lang="no">
                <a:solidFill>
                  <a:srgbClr val="DD7E6B"/>
                </a:solidFill>
              </a:rPr>
              <a:t>(5)(6)</a:t>
            </a:r>
            <a:endParaRPr>
              <a:solidFill>
                <a:srgbClr val="DD7E6B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blue">
  <a:themeElements>
    <a:clrScheme name="Simple Light">
      <a:dk1>
        <a:srgbClr val="3C78D8"/>
      </a:dk1>
      <a:lt1>
        <a:srgbClr val="F3FAFF"/>
      </a:lt1>
      <a:dk2>
        <a:srgbClr val="525252"/>
      </a:dk2>
      <a:lt2>
        <a:srgbClr val="C9DAF8"/>
      </a:lt2>
      <a:accent1>
        <a:srgbClr val="4285F4"/>
      </a:accent1>
      <a:accent2>
        <a:srgbClr val="1C4587"/>
      </a:accent2>
      <a:accent3>
        <a:srgbClr val="1C4587"/>
      </a:accent3>
      <a:accent4>
        <a:srgbClr val="6D9EEB"/>
      </a:accent4>
      <a:accent5>
        <a:srgbClr val="FFF8E6"/>
      </a:accent5>
      <a:accent6>
        <a:srgbClr val="FFF2CC"/>
      </a:accent6>
      <a:hlink>
        <a:srgbClr val="1155C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2628</Words>
  <Application>Microsoft Office PowerPoint</Application>
  <PresentationFormat>Skjermfremvisning (16:9)</PresentationFormat>
  <Paragraphs>354</Paragraphs>
  <Slides>41</Slides>
  <Notes>41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41</vt:i4>
      </vt:variant>
    </vt:vector>
  </HeadingPairs>
  <TitlesOfParts>
    <vt:vector size="52" baseType="lpstr">
      <vt:lpstr>Barlow Medium</vt:lpstr>
      <vt:lpstr>Montserrat ExtraLight</vt:lpstr>
      <vt:lpstr>Hepta Slab</vt:lpstr>
      <vt:lpstr>Raleway</vt:lpstr>
      <vt:lpstr>Montserrat SemiBold</vt:lpstr>
      <vt:lpstr>Montserrat</vt:lpstr>
      <vt:lpstr>Montserrat Medium</vt:lpstr>
      <vt:lpstr>Arial</vt:lpstr>
      <vt:lpstr>Roboto</vt:lpstr>
      <vt:lpstr>Barlow Light</vt:lpstr>
      <vt:lpstr>Simple blue</vt:lpstr>
      <vt:lpstr>12. Gruppetime:  Smidige praksiser &amp; Teamarbeid</vt:lpstr>
      <vt:lpstr>Hva skal vi i dag?</vt:lpstr>
      <vt:lpstr>Relevante læringsmål</vt:lpstr>
      <vt:lpstr>12 smidige praksiser (del 1)</vt:lpstr>
      <vt:lpstr>12 smidige praksiser (del 2)</vt:lpstr>
      <vt:lpstr>Smidig utvikling</vt:lpstr>
      <vt:lpstr>PowerPoint-presentasjon</vt:lpstr>
      <vt:lpstr>PowerPoint-presentasjon</vt:lpstr>
      <vt:lpstr>Trenger smidighet! Scrum og Kanban </vt:lpstr>
      <vt:lpstr>Scrum</vt:lpstr>
      <vt:lpstr>Scrum faser</vt:lpstr>
      <vt:lpstr>Scrum terminologier</vt:lpstr>
      <vt:lpstr>Flere Scrum terminologier </vt:lpstr>
      <vt:lpstr>Scrum aktiviteter</vt:lpstr>
      <vt:lpstr>PowerPoint-presentasjon</vt:lpstr>
      <vt:lpstr>Hva er forskjellen på Product Backlog og Sprint Backlog? </vt:lpstr>
      <vt:lpstr>PowerPoint-presentasjon</vt:lpstr>
      <vt:lpstr>Large Scale Scrum</vt:lpstr>
      <vt:lpstr>Kanban</vt:lpstr>
      <vt:lpstr>Kanban</vt:lpstr>
      <vt:lpstr>Kanban terminologier</vt:lpstr>
      <vt:lpstr>PowerPoint-presentasjon</vt:lpstr>
      <vt:lpstr>Prosjektledelse</vt:lpstr>
      <vt:lpstr>Prosjektledelse - 6 viktige tema</vt:lpstr>
      <vt:lpstr>PowerPoint-presentasjon</vt:lpstr>
      <vt:lpstr>Risikohåndtering</vt:lpstr>
      <vt:lpstr>PowerPoint-presentasjon</vt:lpstr>
      <vt:lpstr>UKESOPPGAVER Fasit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</cp:revision>
  <dcterms:modified xsi:type="dcterms:W3CDTF">2025-04-23T12:05:54Z</dcterms:modified>
</cp:coreProperties>
</file>