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85" r:id="rId5"/>
    <p:sldId id="259" r:id="rId6"/>
    <p:sldId id="287" r:id="rId7"/>
    <p:sldId id="288" r:id="rId8"/>
    <p:sldId id="286" r:id="rId9"/>
    <p:sldId id="260" r:id="rId10"/>
    <p:sldId id="261" r:id="rId11"/>
    <p:sldId id="263" r:id="rId12"/>
    <p:sldId id="289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3" r:id="rId22"/>
    <p:sldId id="290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4"/>
    <p:restoredTop sz="94666"/>
  </p:normalViewPr>
  <p:slideViewPr>
    <p:cSldViewPr snapToGrid="0">
      <p:cViewPr varScale="1">
        <p:scale>
          <a:sx n="130" d="100"/>
          <a:sy n="130" d="100"/>
        </p:scale>
        <p:origin x="19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cac5984b6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cac5984b6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66c81a7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66c81a7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afe73b0d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0afe73b0d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671d14efd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671d14efd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d1b856f0b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d1b856f0b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1b856f0b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1b856f0b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e4b8cdf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e4b8cdf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afe73b0d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afe73b0d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e4b8cdfa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10e4b8cdfa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e4b8cdfa5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10e4b8cdfa5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671d14ef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671d14ef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66c81a77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66c81a77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f9c1952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f9c1952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671d14efd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671d14efd_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afe73b0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0afe73b0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66c81a7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66c81a7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cac5984b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4cac5984b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671d14efd_2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671d14efd_2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671d14efd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671d14efd_2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7671d14efd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7671d14efd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268b0555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268b0555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fe29c3312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fe29c3312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fc28aae9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fc28aae9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e1f3798f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e1f3798f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f9c19525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f9c19525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e1f3798f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e1f3798f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NDS4kVwA6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Samspill - mennesker digitale teknologier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/>
              <a:t>Torsdag</a:t>
            </a:r>
            <a:r>
              <a:rPr lang="en"/>
              <a:t> 23 </a:t>
            </a:r>
            <a:r>
              <a:rPr lang="en" dirty="0" err="1"/>
              <a:t>januar</a:t>
            </a:r>
            <a:r>
              <a:rPr lang="en" dirty="0"/>
              <a:t> 2025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time 2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Jo</a:t>
            </a:r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4" name="Picture 3" descr="A door with a sign on it&#10;&#10;AI-generated content may be incorrect.">
            <a:extLst>
              <a:ext uri="{FF2B5EF4-FFF2-40B4-BE49-F238E27FC236}">
                <a16:creationId xmlns:a16="http://schemas.microsoft.com/office/drawing/2014/main" id="{AF647C4D-AB1C-E513-2330-03CAB5FFE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89" y="600657"/>
            <a:ext cx="2309327" cy="1731995"/>
          </a:xfrm>
          <a:prstGeom prst="rect">
            <a:avLst/>
          </a:prstGeom>
        </p:spPr>
      </p:pic>
      <p:pic>
        <p:nvPicPr>
          <p:cNvPr id="7" name="Picture 6" descr="A room with computers and desks&#10;&#10;AI-generated content may be incorrect.">
            <a:extLst>
              <a:ext uri="{FF2B5EF4-FFF2-40B4-BE49-F238E27FC236}">
                <a16:creationId xmlns:a16="http://schemas.microsoft.com/office/drawing/2014/main" id="{5AA98641-E2E9-9E0D-66B1-BC28EB5C8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849" y="464198"/>
            <a:ext cx="2579914" cy="1934936"/>
          </a:xfrm>
          <a:prstGeom prst="rect">
            <a:avLst/>
          </a:prstGeom>
        </p:spPr>
      </p:pic>
      <p:pic>
        <p:nvPicPr>
          <p:cNvPr id="9" name="Picture 8" descr="An empty office with a walker&#10;&#10;AI-generated content may be incorrect.">
            <a:extLst>
              <a:ext uri="{FF2B5EF4-FFF2-40B4-BE49-F238E27FC236}">
                <a16:creationId xmlns:a16="http://schemas.microsoft.com/office/drawing/2014/main" id="{68E3A26D-4DDF-CE9D-6C9C-DDE1B25A1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07" y="2744367"/>
            <a:ext cx="2383971" cy="1787978"/>
          </a:xfrm>
          <a:prstGeom prst="rect">
            <a:avLst/>
          </a:prstGeom>
        </p:spPr>
      </p:pic>
      <p:pic>
        <p:nvPicPr>
          <p:cNvPr id="11" name="Picture 10" descr="A room with a desk and a computer&#10;&#10;AI-generated content may be incorrect.">
            <a:extLst>
              <a:ext uri="{FF2B5EF4-FFF2-40B4-BE49-F238E27FC236}">
                <a16:creationId xmlns:a16="http://schemas.microsoft.com/office/drawing/2014/main" id="{336709E1-6B26-BEE5-985B-C6658774F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9238" y="464198"/>
            <a:ext cx="2673220" cy="2004915"/>
          </a:xfrm>
          <a:prstGeom prst="rect">
            <a:avLst/>
          </a:prstGeom>
        </p:spPr>
      </p:pic>
      <p:pic>
        <p:nvPicPr>
          <p:cNvPr id="13" name="Picture 12" descr="A hallway with white shelves and cabinets&#10;&#10;AI-generated content may be incorrect.">
            <a:extLst>
              <a:ext uri="{FF2B5EF4-FFF2-40B4-BE49-F238E27FC236}">
                <a16:creationId xmlns:a16="http://schemas.microsoft.com/office/drawing/2014/main" id="{18FC1D7C-B4C7-7B12-6802-870D044E7C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2753" y="2744367"/>
            <a:ext cx="2878494" cy="2158871"/>
          </a:xfrm>
          <a:prstGeom prst="rect">
            <a:avLst/>
          </a:prstGeom>
        </p:spPr>
      </p:pic>
      <p:pic>
        <p:nvPicPr>
          <p:cNvPr id="15" name="Picture 14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556CAA43-BAEB-87BE-1D53-8896F8C2BB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5058" y="2744367"/>
            <a:ext cx="2057400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Oversikt over denne timen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Sosiotekniske</a:t>
            </a:r>
            <a:r>
              <a:rPr lang="en" dirty="0"/>
              <a:t> </a:t>
            </a:r>
            <a:r>
              <a:rPr lang="en" dirty="0" err="1"/>
              <a:t>fenomen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b="1" dirty="0" err="1"/>
              <a:t>ansvar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Om </a:t>
            </a:r>
            <a:r>
              <a:rPr lang="en" dirty="0" err="1"/>
              <a:t>avstanden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</a:t>
            </a:r>
            <a:r>
              <a:rPr lang="en" b="1" dirty="0"/>
              <a:t>design/</a:t>
            </a:r>
            <a:r>
              <a:rPr lang="en" b="1" dirty="0" err="1"/>
              <a:t>utvikling</a:t>
            </a:r>
            <a:r>
              <a:rPr lang="en" b="1" dirty="0"/>
              <a:t>/system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b="1" dirty="0"/>
              <a:t>bruk av </a:t>
            </a:r>
            <a:r>
              <a:rPr lang="en" b="1" dirty="0" err="1"/>
              <a:t>teknologi</a:t>
            </a:r>
            <a:r>
              <a:rPr lang="en" b="1" dirty="0"/>
              <a:t>. 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Et </a:t>
            </a:r>
            <a:r>
              <a:rPr lang="en" dirty="0" err="1"/>
              <a:t>poeng</a:t>
            </a:r>
            <a:r>
              <a:rPr lang="en" dirty="0"/>
              <a:t> om </a:t>
            </a:r>
            <a:r>
              <a:rPr lang="en" b="1" dirty="0" err="1"/>
              <a:t>ulike</a:t>
            </a:r>
            <a:r>
              <a:rPr lang="en" b="1" dirty="0"/>
              <a:t> </a:t>
            </a:r>
            <a:r>
              <a:rPr lang="en" b="1" dirty="0" err="1"/>
              <a:t>typer</a:t>
            </a:r>
            <a:r>
              <a:rPr lang="en" b="1" dirty="0"/>
              <a:t> </a:t>
            </a:r>
            <a:r>
              <a:rPr lang="en" b="1" dirty="0" err="1"/>
              <a:t>programvare</a:t>
            </a:r>
            <a:r>
              <a:rPr lang="en" b="1" dirty="0"/>
              <a:t>/</a:t>
            </a:r>
            <a:r>
              <a:rPr lang="en" b="1" dirty="0" err="1"/>
              <a:t>systemer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Valg</a:t>
            </a:r>
            <a:r>
              <a:rPr lang="en" dirty="0"/>
              <a:t> av </a:t>
            </a:r>
            <a:r>
              <a:rPr lang="en" b="1" dirty="0"/>
              <a:t>case</a:t>
            </a:r>
            <a:r>
              <a:rPr lang="en" dirty="0"/>
              <a:t> for de </a:t>
            </a:r>
            <a:r>
              <a:rPr lang="en" dirty="0" err="1"/>
              <a:t>obligatoriske</a:t>
            </a:r>
            <a:r>
              <a:rPr lang="en" dirty="0"/>
              <a:t> </a:t>
            </a:r>
            <a:r>
              <a:rPr lang="en" dirty="0" err="1"/>
              <a:t>innleveringene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Start </a:t>
            </a:r>
            <a:r>
              <a:rPr lang="en" dirty="0" err="1"/>
              <a:t>på</a:t>
            </a:r>
            <a:r>
              <a:rPr lang="en" b="1" dirty="0"/>
              <a:t> </a:t>
            </a:r>
            <a:r>
              <a:rPr lang="en" b="1" dirty="0" err="1"/>
              <a:t>rike</a:t>
            </a:r>
            <a:r>
              <a:rPr lang="en" b="1" dirty="0"/>
              <a:t> </a:t>
            </a:r>
            <a:r>
              <a:rPr lang="en" b="1" dirty="0" err="1"/>
              <a:t>bilder</a:t>
            </a:r>
            <a:r>
              <a:rPr lang="en" dirty="0"/>
              <a:t> - </a:t>
            </a:r>
            <a:r>
              <a:rPr lang="en" dirty="0" err="1"/>
              <a:t>hva</a:t>
            </a:r>
            <a:r>
              <a:rPr lang="en" dirty="0"/>
              <a:t> er det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hvorfor</a:t>
            </a:r>
            <a:r>
              <a:rPr lang="en" dirty="0"/>
              <a:t> </a:t>
            </a:r>
            <a:r>
              <a:rPr lang="en" dirty="0" err="1"/>
              <a:t>bry</a:t>
            </a:r>
            <a:r>
              <a:rPr lang="en" dirty="0"/>
              <a:t> seg?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 err="1"/>
              <a:t>Interessenter</a:t>
            </a:r>
            <a:r>
              <a:rPr lang="en" b="1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deres</a:t>
            </a:r>
            <a:r>
              <a:rPr lang="en" b="1" dirty="0"/>
              <a:t> </a:t>
            </a:r>
            <a:r>
              <a:rPr lang="en" b="1" dirty="0" err="1"/>
              <a:t>interesser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intensjoner</a:t>
            </a:r>
            <a:r>
              <a:rPr lang="en" b="1" dirty="0"/>
              <a:t>?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 err="1"/>
              <a:t>Starte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 </a:t>
            </a:r>
            <a:r>
              <a:rPr lang="en" b="1" dirty="0" err="1"/>
              <a:t>Oblig</a:t>
            </a:r>
            <a:r>
              <a:rPr lang="en" b="1" dirty="0"/>
              <a:t> 1 – bruk av </a:t>
            </a:r>
            <a:r>
              <a:rPr lang="en" b="1" dirty="0" err="1"/>
              <a:t>verktøy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læringsressursjer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15FE6-691A-7EF0-7F35-22E352705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Sosio-teknisk</a:t>
            </a:r>
            <a:r>
              <a:rPr lang="en-GB" dirty="0"/>
              <a:t> - </a:t>
            </a:r>
            <a:r>
              <a:rPr lang="en-GB" dirty="0" err="1"/>
              <a:t>hvaforno</a:t>
            </a:r>
            <a:r>
              <a:rPr lang="en-GB" dirty="0"/>
              <a:t>?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239E8-4980-C7F2-18D8-58A18931C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Sosio-materiell</a:t>
            </a:r>
            <a:endParaRPr lang="en-GB" dirty="0"/>
          </a:p>
          <a:p>
            <a:r>
              <a:rPr lang="en-GB" b="1" dirty="0" err="1"/>
              <a:t>Sosio-teknisk</a:t>
            </a:r>
            <a:endParaRPr lang="en-GB" b="1" dirty="0"/>
          </a:p>
          <a:p>
            <a:r>
              <a:rPr lang="en-GB" dirty="0" err="1"/>
              <a:t>Sosio-økonomisk</a:t>
            </a:r>
            <a:endParaRPr lang="en-GB" dirty="0"/>
          </a:p>
          <a:p>
            <a:r>
              <a:rPr lang="en-GB" dirty="0" err="1"/>
              <a:t>Sosio-kulturell</a:t>
            </a:r>
            <a:endParaRPr lang="en-GB" dirty="0"/>
          </a:p>
          <a:p>
            <a:r>
              <a:rPr lang="en-GB" dirty="0" err="1"/>
              <a:t>Sosio-politisk</a:t>
            </a:r>
            <a:endParaRPr lang="en-GB" dirty="0"/>
          </a:p>
          <a:p>
            <a:r>
              <a:rPr lang="en-GB" dirty="0"/>
              <a:t>Sosial-</a:t>
            </a:r>
            <a:r>
              <a:rPr lang="en-GB" dirty="0" err="1"/>
              <a:t>psykologi</a:t>
            </a:r>
            <a:endParaRPr lang="en-GB" dirty="0"/>
          </a:p>
          <a:p>
            <a:endParaRPr lang="en-GB" dirty="0"/>
          </a:p>
          <a:p>
            <a:r>
              <a:rPr lang="en-GB" dirty="0"/>
              <a:t>Alt </a:t>
            </a:r>
            <a:r>
              <a:rPr lang="en-GB" dirty="0" err="1"/>
              <a:t>henger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 med alt?</a:t>
            </a:r>
          </a:p>
          <a:p>
            <a:r>
              <a:rPr lang="en-GB" dirty="0"/>
              <a:t>“</a:t>
            </a:r>
            <a:r>
              <a:rPr lang="en-GB" dirty="0" err="1"/>
              <a:t>Holistisk</a:t>
            </a:r>
            <a:r>
              <a:rPr lang="en-GB" dirty="0"/>
              <a:t> </a:t>
            </a:r>
            <a:r>
              <a:rPr lang="en-GB" dirty="0" err="1"/>
              <a:t>perspektiv</a:t>
            </a:r>
            <a:r>
              <a:rPr lang="en-GB" dirty="0"/>
              <a:t>”?</a:t>
            </a:r>
          </a:p>
          <a:p>
            <a:r>
              <a:rPr lang="en-GB" dirty="0" err="1"/>
              <a:t>Perspektiver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posisjoner</a:t>
            </a:r>
            <a:r>
              <a:rPr lang="en-GB" dirty="0"/>
              <a:t>?</a:t>
            </a:r>
          </a:p>
          <a:p>
            <a:r>
              <a:rPr lang="en-GB" dirty="0" err="1"/>
              <a:t>Hva</a:t>
            </a:r>
            <a:r>
              <a:rPr lang="en-GB" dirty="0"/>
              <a:t> er </a:t>
            </a:r>
            <a:r>
              <a:rPr lang="en-GB" dirty="0" err="1"/>
              <a:t>studieobjektet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et </a:t>
            </a:r>
            <a:r>
              <a:rPr lang="en-GB" dirty="0" err="1"/>
              <a:t>sosioteknisk</a:t>
            </a:r>
            <a:r>
              <a:rPr lang="en-GB" dirty="0"/>
              <a:t> </a:t>
            </a:r>
            <a:r>
              <a:rPr lang="en-GB" dirty="0" err="1"/>
              <a:t>pespektiv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81DA4-732C-E26E-B4BC-8B9237ECF1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337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Sosio</a:t>
            </a:r>
            <a:r>
              <a:rPr lang="en" dirty="0"/>
              <a:t> </a:t>
            </a:r>
            <a:r>
              <a:rPr lang="en" dirty="0" err="1"/>
              <a:t>teknikk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235500" y="1076275"/>
            <a:ext cx="8520600" cy="3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500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/>
              <a:t>Et </a:t>
            </a:r>
            <a:r>
              <a:rPr lang="en" sz="1500" dirty="0" err="1"/>
              <a:t>sosio-teknisk</a:t>
            </a:r>
            <a:r>
              <a:rPr lang="en" sz="1500" dirty="0"/>
              <a:t> system </a:t>
            </a:r>
            <a:r>
              <a:rPr lang="en" sz="1500" dirty="0" err="1"/>
              <a:t>innbefatter</a:t>
            </a:r>
            <a:r>
              <a:rPr lang="en" sz="1500" dirty="0"/>
              <a:t> </a:t>
            </a:r>
            <a:r>
              <a:rPr lang="en" sz="1500" dirty="0" err="1"/>
              <a:t>hvordan</a:t>
            </a:r>
            <a:r>
              <a:rPr lang="en" sz="1500" dirty="0"/>
              <a:t> </a:t>
            </a:r>
            <a:r>
              <a:rPr lang="en" sz="1500" b="1" dirty="0" err="1"/>
              <a:t>mennesker</a:t>
            </a:r>
            <a:r>
              <a:rPr lang="en" sz="1500" dirty="0"/>
              <a:t> </a:t>
            </a:r>
            <a:r>
              <a:rPr lang="en" sz="1500" dirty="0" err="1"/>
              <a:t>og</a:t>
            </a:r>
            <a:r>
              <a:rPr lang="en" sz="1500" dirty="0"/>
              <a:t> </a:t>
            </a:r>
            <a:r>
              <a:rPr lang="en" sz="1500" b="1" dirty="0" err="1"/>
              <a:t>teknologi</a:t>
            </a:r>
            <a:r>
              <a:rPr lang="en" sz="1500" dirty="0"/>
              <a:t> </a:t>
            </a:r>
            <a:r>
              <a:rPr lang="en" sz="1500" dirty="0" err="1"/>
              <a:t>forholder</a:t>
            </a:r>
            <a:r>
              <a:rPr lang="en" sz="1500" dirty="0"/>
              <a:t> seg </a:t>
            </a:r>
            <a:r>
              <a:rPr lang="en" sz="1500" dirty="0" err="1"/>
              <a:t>til</a:t>
            </a:r>
            <a:r>
              <a:rPr lang="en" sz="1500" dirty="0"/>
              <a:t> </a:t>
            </a:r>
            <a:r>
              <a:rPr lang="en" sz="1500" dirty="0" err="1"/>
              <a:t>hverandre</a:t>
            </a:r>
            <a:r>
              <a:rPr lang="en" sz="1500" dirty="0"/>
              <a:t>. 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 err="1"/>
              <a:t>Sosio-tekniske</a:t>
            </a:r>
            <a:r>
              <a:rPr lang="en" sz="1500" dirty="0"/>
              <a:t> </a:t>
            </a:r>
            <a:r>
              <a:rPr lang="en" sz="1500" dirty="0" err="1"/>
              <a:t>systemer</a:t>
            </a:r>
            <a:r>
              <a:rPr lang="en" sz="1500" dirty="0"/>
              <a:t> </a:t>
            </a:r>
            <a:r>
              <a:rPr lang="en" sz="1500" dirty="0" err="1"/>
              <a:t>omfatter</a:t>
            </a:r>
            <a:r>
              <a:rPr lang="en" sz="1500" dirty="0"/>
              <a:t> </a:t>
            </a:r>
            <a:r>
              <a:rPr lang="en" sz="1500" b="1" dirty="0" err="1"/>
              <a:t>tekniske</a:t>
            </a:r>
            <a:r>
              <a:rPr lang="en" sz="1500" b="1" dirty="0"/>
              <a:t> </a:t>
            </a:r>
            <a:r>
              <a:rPr lang="en" sz="1500" b="1" dirty="0" err="1"/>
              <a:t>systemer</a:t>
            </a:r>
            <a:r>
              <a:rPr lang="en" sz="1500" dirty="0"/>
              <a:t>, men </a:t>
            </a:r>
            <a:r>
              <a:rPr lang="en" sz="1500" dirty="0" err="1"/>
              <a:t>også</a:t>
            </a:r>
            <a:r>
              <a:rPr lang="en" sz="1500" dirty="0"/>
              <a:t> </a:t>
            </a:r>
            <a:r>
              <a:rPr lang="en" sz="1500" b="1" dirty="0" err="1"/>
              <a:t>sosiale</a:t>
            </a:r>
            <a:r>
              <a:rPr lang="en" sz="1500" b="1" dirty="0"/>
              <a:t> </a:t>
            </a:r>
            <a:r>
              <a:rPr lang="en" sz="1500" b="1" dirty="0" err="1"/>
              <a:t>prosesser</a:t>
            </a:r>
            <a:r>
              <a:rPr lang="en" sz="1500" dirty="0"/>
              <a:t> </a:t>
            </a:r>
            <a:r>
              <a:rPr lang="en" sz="1500" dirty="0" err="1"/>
              <a:t>og</a:t>
            </a:r>
            <a:r>
              <a:rPr lang="en" sz="1500" dirty="0"/>
              <a:t> </a:t>
            </a:r>
            <a:r>
              <a:rPr lang="en" sz="1500" b="1" dirty="0" err="1"/>
              <a:t>interessenter</a:t>
            </a:r>
            <a:r>
              <a:rPr lang="en" sz="1500" b="1" dirty="0"/>
              <a:t> </a:t>
            </a:r>
            <a:r>
              <a:rPr lang="en" sz="1500" dirty="0" err="1"/>
              <a:t>som</a:t>
            </a:r>
            <a:r>
              <a:rPr lang="en" sz="1500" dirty="0"/>
              <a:t> </a:t>
            </a:r>
            <a:r>
              <a:rPr lang="en" sz="1500" b="1" dirty="0" err="1"/>
              <a:t>bruker</a:t>
            </a:r>
            <a:r>
              <a:rPr lang="en" sz="1500" b="1" dirty="0"/>
              <a:t> </a:t>
            </a:r>
            <a:r>
              <a:rPr lang="en" sz="1500" b="1" dirty="0" err="1"/>
              <a:t>og</a:t>
            </a:r>
            <a:r>
              <a:rPr lang="en" sz="1500" b="1" dirty="0"/>
              <a:t> </a:t>
            </a:r>
            <a:r>
              <a:rPr lang="en" sz="1500" b="1" dirty="0" err="1"/>
              <a:t>samhandler</a:t>
            </a:r>
            <a:r>
              <a:rPr lang="en" sz="1500" dirty="0"/>
              <a:t> med det </a:t>
            </a:r>
            <a:r>
              <a:rPr lang="en" sz="1500" dirty="0" err="1"/>
              <a:t>tekniske</a:t>
            </a:r>
            <a:r>
              <a:rPr lang="en" sz="1500" dirty="0"/>
              <a:t> </a:t>
            </a:r>
            <a:r>
              <a:rPr lang="en" sz="1500" dirty="0" err="1"/>
              <a:t>systemet</a:t>
            </a:r>
            <a:r>
              <a:rPr lang="en" sz="1500" dirty="0"/>
              <a:t>.  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/>
              <a:t>Det er </a:t>
            </a:r>
            <a:r>
              <a:rPr lang="en" sz="1500" b="1" dirty="0" err="1"/>
              <a:t>gjensidig</a:t>
            </a:r>
            <a:r>
              <a:rPr lang="en" sz="1500" b="1" dirty="0"/>
              <a:t> </a:t>
            </a:r>
            <a:r>
              <a:rPr lang="en" sz="1500" b="1" dirty="0" err="1"/>
              <a:t>påvirkning</a:t>
            </a:r>
            <a:r>
              <a:rPr lang="en" sz="1500" b="1" dirty="0"/>
              <a:t> </a:t>
            </a:r>
            <a:r>
              <a:rPr lang="en" sz="1500" dirty="0" err="1"/>
              <a:t>mellom</a:t>
            </a:r>
            <a:r>
              <a:rPr lang="en" sz="1500" dirty="0"/>
              <a:t> </a:t>
            </a:r>
            <a:r>
              <a:rPr lang="en" sz="1500" dirty="0" err="1"/>
              <a:t>mennesker</a:t>
            </a:r>
            <a:r>
              <a:rPr lang="en" sz="1500" dirty="0"/>
              <a:t> </a:t>
            </a:r>
            <a:r>
              <a:rPr lang="en" sz="1500" dirty="0" err="1"/>
              <a:t>og</a:t>
            </a:r>
            <a:r>
              <a:rPr lang="en" sz="1500" dirty="0"/>
              <a:t> </a:t>
            </a:r>
            <a:r>
              <a:rPr lang="en" sz="1500" dirty="0" err="1"/>
              <a:t>teknologier</a:t>
            </a:r>
            <a:r>
              <a:rPr lang="en" sz="1500" dirty="0"/>
              <a:t>.  </a:t>
            </a:r>
            <a:r>
              <a:rPr lang="en" sz="1500" dirty="0" err="1"/>
              <a:t>Hva</a:t>
            </a:r>
            <a:r>
              <a:rPr lang="en" sz="1500" dirty="0"/>
              <a:t> </a:t>
            </a:r>
            <a:r>
              <a:rPr lang="en" sz="1500" dirty="0" err="1"/>
              <a:t>betyr</a:t>
            </a:r>
            <a:r>
              <a:rPr lang="en" sz="1500" dirty="0"/>
              <a:t> </a:t>
            </a:r>
            <a:r>
              <a:rPr lang="en" sz="1500" dirty="0" err="1"/>
              <a:t>dette</a:t>
            </a:r>
            <a:r>
              <a:rPr lang="en" sz="1500" dirty="0"/>
              <a:t>?  At </a:t>
            </a:r>
            <a:r>
              <a:rPr lang="en" sz="1500" dirty="0" err="1"/>
              <a:t>teknologien</a:t>
            </a:r>
            <a:r>
              <a:rPr lang="en" sz="1500" dirty="0"/>
              <a:t> </a:t>
            </a:r>
            <a:r>
              <a:rPr lang="en" sz="1500" dirty="0" err="1"/>
              <a:t>påvirker</a:t>
            </a:r>
            <a:r>
              <a:rPr lang="en" sz="1500" dirty="0"/>
              <a:t> </a:t>
            </a:r>
            <a:r>
              <a:rPr lang="en" sz="1500" dirty="0" err="1"/>
              <a:t>menneskene</a:t>
            </a:r>
            <a:r>
              <a:rPr lang="en" sz="1500" dirty="0"/>
              <a:t> – </a:t>
            </a:r>
            <a:r>
              <a:rPr lang="en" sz="1500" dirty="0" err="1"/>
              <a:t>og</a:t>
            </a:r>
            <a:r>
              <a:rPr lang="en" sz="1500" dirty="0"/>
              <a:t> at </a:t>
            </a:r>
            <a:r>
              <a:rPr lang="en" sz="1500" dirty="0" err="1"/>
              <a:t>menneskene</a:t>
            </a:r>
            <a:r>
              <a:rPr lang="en" sz="1500" dirty="0"/>
              <a:t> </a:t>
            </a:r>
            <a:r>
              <a:rPr lang="en" sz="1500" dirty="0" err="1"/>
              <a:t>påvirker</a:t>
            </a:r>
            <a:r>
              <a:rPr lang="en" sz="1500" dirty="0"/>
              <a:t> </a:t>
            </a:r>
            <a:r>
              <a:rPr lang="en" sz="1500" dirty="0" err="1"/>
              <a:t>teknologien</a:t>
            </a:r>
            <a:r>
              <a:rPr lang="en" sz="1500" dirty="0"/>
              <a:t>.</a:t>
            </a:r>
            <a:endParaRPr sz="1500"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E404-4D3B-32F0-ADCC-8B9CE3B6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Gjensidig</a:t>
            </a:r>
            <a:r>
              <a:rPr lang="en-GB" dirty="0"/>
              <a:t> </a:t>
            </a:r>
            <a:r>
              <a:rPr lang="en-GB" dirty="0" err="1"/>
              <a:t>påvirkning</a:t>
            </a:r>
            <a:r>
              <a:rPr lang="en-GB" dirty="0"/>
              <a:t> –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hverdagslivet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B7683-AA9B-303E-D2B6-8883B90C1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Jeg</a:t>
            </a:r>
            <a:r>
              <a:rPr lang="en-GB" dirty="0"/>
              <a:t> smiler </a:t>
            </a:r>
            <a:r>
              <a:rPr lang="en-GB" dirty="0" err="1"/>
              <a:t>fordi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er glad?</a:t>
            </a:r>
          </a:p>
          <a:p>
            <a:pPr lvl="1"/>
            <a:r>
              <a:rPr lang="en-GB" dirty="0"/>
              <a:t>En </a:t>
            </a:r>
            <a:r>
              <a:rPr lang="en-GB" dirty="0" err="1"/>
              <a:t>konsekvens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glad er </a:t>
            </a:r>
            <a:r>
              <a:rPr lang="en-GB" dirty="0" err="1"/>
              <a:t>å</a:t>
            </a:r>
            <a:r>
              <a:rPr lang="en-GB" dirty="0"/>
              <a:t> smile?</a:t>
            </a:r>
          </a:p>
          <a:p>
            <a:pPr lvl="1"/>
            <a:endParaRPr lang="en-GB" dirty="0"/>
          </a:p>
          <a:p>
            <a:r>
              <a:rPr lang="en-GB" dirty="0"/>
              <a:t>;)</a:t>
            </a:r>
          </a:p>
          <a:p>
            <a:endParaRPr lang="en-GB" dirty="0"/>
          </a:p>
          <a:p>
            <a:r>
              <a:rPr lang="en-GB" dirty="0" err="1"/>
              <a:t>Jeg</a:t>
            </a:r>
            <a:r>
              <a:rPr lang="en-GB" dirty="0"/>
              <a:t> er glad </a:t>
            </a:r>
            <a:r>
              <a:rPr lang="en-GB" dirty="0" err="1"/>
              <a:t>fordi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smiler?</a:t>
            </a:r>
          </a:p>
          <a:p>
            <a:pPr lvl="1"/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konsekvens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smile er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glad?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8ED13-76A9-DA71-BE6D-CCAB6E73BA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563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1A81-3415-19F4-BCD0-87825AA46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Gjensidig påvirkning - digital teknologi og </a:t>
            </a:r>
            <a:r>
              <a:rPr lang="nb-NO" dirty="0" err="1"/>
              <a:t>mennsker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2EA28-A665-FE94-CECF-22F621CEE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Helseteknologi?</a:t>
            </a:r>
          </a:p>
          <a:p>
            <a:endParaRPr lang="nb-NO" dirty="0"/>
          </a:p>
          <a:p>
            <a:r>
              <a:rPr lang="nb-NO" dirty="0"/>
              <a:t>Hverdagsteknologi?</a:t>
            </a:r>
          </a:p>
          <a:p>
            <a:endParaRPr lang="nb-NO" dirty="0"/>
          </a:p>
          <a:p>
            <a:r>
              <a:rPr lang="nb-NO" dirty="0"/>
              <a:t>Sportsteknologi?</a:t>
            </a:r>
          </a:p>
          <a:p>
            <a:endParaRPr lang="nb-NO" dirty="0"/>
          </a:p>
          <a:p>
            <a:r>
              <a:rPr lang="nb-NO" dirty="0"/>
              <a:t>Velferdsteknologi?</a:t>
            </a:r>
          </a:p>
          <a:p>
            <a:endParaRPr lang="nb-NO" dirty="0"/>
          </a:p>
          <a:p>
            <a:r>
              <a:rPr lang="nb-NO" dirty="0"/>
              <a:t>Betalingsteknologi?</a:t>
            </a:r>
          </a:p>
          <a:p>
            <a:r>
              <a:rPr lang="nb-NO" dirty="0"/>
              <a:t>.......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E9552-05E4-7E7C-EE1A-41C553AF37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8203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1925-75B1-1E04-E718-EC7FA0EF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Ansvar – </a:t>
            </a:r>
            <a:r>
              <a:rPr lang="en-GB" dirty="0" err="1"/>
              <a:t>moralsk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juridisk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A5C2D-874E-E5BC-C314-4E4A25E96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 b="1" dirty="0" err="1"/>
              <a:t>Utvikling</a:t>
            </a:r>
            <a:r>
              <a:rPr lang="en-GB" sz="1800" b="1" dirty="0"/>
              <a:t> </a:t>
            </a:r>
            <a:r>
              <a:rPr lang="en-GB" sz="1800" b="1" dirty="0" err="1"/>
              <a:t>av</a:t>
            </a:r>
            <a:r>
              <a:rPr lang="en-GB" sz="1800" b="1" dirty="0"/>
              <a:t> digital </a:t>
            </a:r>
            <a:r>
              <a:rPr lang="en-GB" sz="1800" b="1" dirty="0" err="1"/>
              <a:t>teknologi</a:t>
            </a:r>
            <a:r>
              <a:rPr lang="en-GB" sz="1800" b="1" dirty="0"/>
              <a:t> </a:t>
            </a:r>
            <a:r>
              <a:rPr lang="en-GB" sz="1800" b="1" dirty="0" err="1"/>
              <a:t>innebærer</a:t>
            </a:r>
            <a:r>
              <a:rPr lang="en-GB" sz="1800" b="1" dirty="0"/>
              <a:t> Ansvar: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 dirty="0" err="1"/>
              <a:t>Moralsk</a:t>
            </a:r>
            <a:r>
              <a:rPr lang="en-GB" sz="1800" b="1" dirty="0"/>
              <a:t> </a:t>
            </a:r>
            <a:r>
              <a:rPr lang="en-GB" sz="1800" b="1" dirty="0" err="1"/>
              <a:t>ansvar</a:t>
            </a:r>
            <a:r>
              <a:rPr lang="en-GB" sz="1800" b="1" dirty="0"/>
              <a:t> </a:t>
            </a:r>
            <a:r>
              <a:rPr lang="en-GB" sz="1800" dirty="0" err="1"/>
              <a:t>innebærer</a:t>
            </a:r>
            <a:r>
              <a:rPr lang="en-GB" sz="1800" dirty="0"/>
              <a:t> </a:t>
            </a:r>
            <a:r>
              <a:rPr lang="en-GB" sz="1800" dirty="0" err="1"/>
              <a:t>forpliktelsen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forsvare</a:t>
            </a:r>
            <a:r>
              <a:rPr lang="en-GB" sz="1800" dirty="0"/>
              <a:t> </a:t>
            </a:r>
            <a:r>
              <a:rPr lang="en-GB" sz="1800" dirty="0" err="1"/>
              <a:t>eller</a:t>
            </a:r>
            <a:r>
              <a:rPr lang="en-GB" sz="1800" dirty="0"/>
              <a:t> </a:t>
            </a:r>
            <a:r>
              <a:rPr lang="en-GB" sz="1800" dirty="0" err="1"/>
              <a:t>rettferdiggjøre</a:t>
            </a:r>
            <a:r>
              <a:rPr lang="en-GB" sz="1800" dirty="0"/>
              <a:t> </a:t>
            </a:r>
            <a:r>
              <a:rPr lang="en-GB" sz="1800" dirty="0" err="1"/>
              <a:t>handlinger</a:t>
            </a:r>
            <a:r>
              <a:rPr lang="en-GB" sz="1800" dirty="0"/>
              <a:t> under </a:t>
            </a:r>
            <a:r>
              <a:rPr lang="en-GB" sz="1800" dirty="0" err="1"/>
              <a:t>henvisning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moralsk</a:t>
            </a:r>
            <a:r>
              <a:rPr lang="en-GB" sz="1800" dirty="0"/>
              <a:t> norm, regel </a:t>
            </a:r>
            <a:r>
              <a:rPr lang="en-GB" sz="1800" dirty="0" err="1"/>
              <a:t>eller</a:t>
            </a:r>
            <a:r>
              <a:rPr lang="en-GB" sz="1800" dirty="0"/>
              <a:t> </a:t>
            </a:r>
            <a:r>
              <a:rPr lang="en-GB" sz="1800" dirty="0" err="1"/>
              <a:t>autoritet</a:t>
            </a:r>
            <a:r>
              <a:rPr lang="en-GB" sz="1800" dirty="0"/>
              <a:t>. For </a:t>
            </a:r>
            <a:r>
              <a:rPr lang="en-GB" sz="1800" dirty="0" err="1"/>
              <a:t>eksempel</a:t>
            </a:r>
            <a:r>
              <a:rPr lang="en-GB" sz="1800" dirty="0"/>
              <a:t>: Lage </a:t>
            </a:r>
            <a:r>
              <a:rPr lang="en-GB" sz="1800" dirty="0" err="1"/>
              <a:t>løsninger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systemer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inkluderer</a:t>
            </a:r>
            <a:r>
              <a:rPr lang="en-GB" sz="1800" dirty="0"/>
              <a:t> </a:t>
            </a:r>
            <a:r>
              <a:rPr lang="en-GB" sz="1800" dirty="0" err="1"/>
              <a:t>flest</a:t>
            </a:r>
            <a:r>
              <a:rPr lang="en-GB" sz="1800" dirty="0"/>
              <a:t> </a:t>
            </a:r>
            <a:r>
              <a:rPr lang="en-GB" sz="1800" dirty="0" err="1"/>
              <a:t>mulig</a:t>
            </a:r>
            <a:r>
              <a:rPr lang="en-GB" sz="1800" dirty="0"/>
              <a:t> </a:t>
            </a:r>
            <a:r>
              <a:rPr lang="en-GB" sz="1800" dirty="0" err="1"/>
              <a:t>mennesker</a:t>
            </a:r>
            <a:r>
              <a:rPr lang="en-GB" sz="1800" dirty="0"/>
              <a:t>.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 dirty="0" err="1"/>
              <a:t>Juridisk</a:t>
            </a:r>
            <a:r>
              <a:rPr lang="en-GB" sz="1800" b="1" dirty="0"/>
              <a:t> </a:t>
            </a:r>
            <a:r>
              <a:rPr lang="en-GB" sz="1800" b="1" dirty="0" err="1"/>
              <a:t>ansvar</a:t>
            </a:r>
            <a:r>
              <a:rPr lang="en-GB" sz="1800" b="1" dirty="0"/>
              <a:t> </a:t>
            </a:r>
            <a:r>
              <a:rPr lang="en-GB" sz="1800" dirty="0" err="1"/>
              <a:t>vil</a:t>
            </a:r>
            <a:r>
              <a:rPr lang="en-GB" sz="1800" dirty="0"/>
              <a:t> </a:t>
            </a:r>
            <a:r>
              <a:rPr lang="en-GB" sz="1800" dirty="0" err="1"/>
              <a:t>si</a:t>
            </a:r>
            <a:r>
              <a:rPr lang="en-GB" sz="1800" dirty="0"/>
              <a:t>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bære</a:t>
            </a:r>
            <a:r>
              <a:rPr lang="en-GB" sz="1800" dirty="0"/>
              <a:t> </a:t>
            </a:r>
            <a:r>
              <a:rPr lang="en-GB" sz="1800" dirty="0" err="1"/>
              <a:t>følgene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skadegjørende</a:t>
            </a:r>
            <a:r>
              <a:rPr lang="en-GB" sz="1800" dirty="0"/>
              <a:t> </a:t>
            </a:r>
            <a:r>
              <a:rPr lang="en-GB" sz="1800" dirty="0" err="1"/>
              <a:t>handlinger</a:t>
            </a:r>
            <a:r>
              <a:rPr lang="en-GB" sz="1800" dirty="0"/>
              <a:t> </a:t>
            </a:r>
            <a:r>
              <a:rPr lang="en-GB" sz="1800" dirty="0" err="1"/>
              <a:t>eller</a:t>
            </a:r>
            <a:r>
              <a:rPr lang="en-GB" sz="1800" dirty="0"/>
              <a:t> </a:t>
            </a:r>
            <a:r>
              <a:rPr lang="en-GB" sz="1800" dirty="0" err="1"/>
              <a:t>unnlatelser</a:t>
            </a:r>
            <a:r>
              <a:rPr lang="en-GB" sz="1800" dirty="0"/>
              <a:t>, </a:t>
            </a:r>
            <a:r>
              <a:rPr lang="en-GB" sz="1800" dirty="0" err="1"/>
              <a:t>særlig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form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straff</a:t>
            </a:r>
            <a:r>
              <a:rPr lang="en-GB" sz="1800" dirty="0"/>
              <a:t> </a:t>
            </a:r>
            <a:r>
              <a:rPr lang="en-GB" sz="1800" dirty="0" err="1"/>
              <a:t>eller</a:t>
            </a:r>
            <a:r>
              <a:rPr lang="en-GB" sz="1800" dirty="0"/>
              <a:t> </a:t>
            </a:r>
            <a:r>
              <a:rPr lang="en-GB" sz="1800" dirty="0" err="1"/>
              <a:t>erstatningsplikt</a:t>
            </a:r>
            <a:r>
              <a:rPr lang="en-GB" sz="1800" dirty="0"/>
              <a:t>. For </a:t>
            </a:r>
            <a:r>
              <a:rPr lang="en-GB" sz="1800" dirty="0" err="1"/>
              <a:t>eksempel</a:t>
            </a:r>
            <a:r>
              <a:rPr lang="en-GB" sz="1800" dirty="0"/>
              <a:t>: </a:t>
            </a:r>
            <a:r>
              <a:rPr lang="en-GB" sz="1800" dirty="0" err="1"/>
              <a:t>personvernloven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likestillingsloven</a:t>
            </a:r>
            <a:r>
              <a:rPr lang="en-GB" sz="1800" dirty="0"/>
              <a:t>.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1800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8EFE3-CABD-9E9C-22EA-98BAE661D2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5172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Jobbe med dette gjennom…..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Oblig</a:t>
            </a:r>
            <a:r>
              <a:rPr lang="en" dirty="0"/>
              <a:t> 1: </a:t>
            </a:r>
            <a:r>
              <a:rPr lang="en" b="1" dirty="0" err="1"/>
              <a:t>Drøfte</a:t>
            </a:r>
            <a:r>
              <a:rPr lang="en" dirty="0"/>
              <a:t> </a:t>
            </a:r>
            <a:r>
              <a:rPr lang="en" dirty="0" err="1"/>
              <a:t>samspill</a:t>
            </a:r>
            <a:r>
              <a:rPr lang="en" dirty="0"/>
              <a:t>, </a:t>
            </a:r>
            <a:r>
              <a:rPr lang="en" dirty="0" err="1"/>
              <a:t>lage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beskrive</a:t>
            </a:r>
            <a:r>
              <a:rPr lang="en" dirty="0"/>
              <a:t>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++</a:t>
            </a:r>
            <a:endParaRPr dirty="0"/>
          </a:p>
          <a:p>
            <a:pPr marL="0" lvl="0" indent="457200" algn="l" rtl="0">
              <a:spcBef>
                <a:spcPts val="1600"/>
              </a:spcBef>
              <a:spcAft>
                <a:spcPts val="0"/>
              </a:spcAft>
              <a:buNone/>
            </a:pPr>
            <a:endParaRPr i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Oblig</a:t>
            </a:r>
            <a:r>
              <a:rPr lang="en" dirty="0"/>
              <a:t> 2: </a:t>
            </a:r>
            <a:r>
              <a:rPr lang="en" b="1" dirty="0" err="1"/>
              <a:t>Utføre</a:t>
            </a:r>
            <a:r>
              <a:rPr lang="en" dirty="0"/>
              <a:t> bruk/</a:t>
            </a:r>
            <a:r>
              <a:rPr lang="en" dirty="0" err="1"/>
              <a:t>brukerundersøkelse</a:t>
            </a:r>
            <a:r>
              <a:rPr lang="en" dirty="0"/>
              <a:t> ++</a:t>
            </a: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i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Oblig</a:t>
            </a:r>
            <a:r>
              <a:rPr lang="en" dirty="0"/>
              <a:t> 3: </a:t>
            </a:r>
            <a:r>
              <a:rPr lang="en" b="1" dirty="0" err="1"/>
              <a:t>Drøfte</a:t>
            </a:r>
            <a:r>
              <a:rPr lang="en" dirty="0"/>
              <a:t> </a:t>
            </a:r>
            <a:r>
              <a:rPr lang="en" dirty="0" err="1"/>
              <a:t>etiske</a:t>
            </a:r>
            <a:r>
              <a:rPr lang="en" dirty="0"/>
              <a:t> </a:t>
            </a:r>
            <a:r>
              <a:rPr lang="en" dirty="0" err="1"/>
              <a:t>problemstillinger</a:t>
            </a:r>
            <a:r>
              <a:rPr lang="en" dirty="0"/>
              <a:t>; </a:t>
            </a:r>
            <a:r>
              <a:rPr lang="en" dirty="0" err="1"/>
              <a:t>Universell</a:t>
            </a:r>
            <a:r>
              <a:rPr lang="en" dirty="0"/>
              <a:t> </a:t>
            </a:r>
            <a:r>
              <a:rPr lang="en" dirty="0" err="1"/>
              <a:t>Utforming</a:t>
            </a:r>
            <a:r>
              <a:rPr lang="en" dirty="0"/>
              <a:t> + </a:t>
            </a:r>
            <a:r>
              <a:rPr lang="en" dirty="0" err="1"/>
              <a:t>Personvern</a:t>
            </a:r>
            <a:r>
              <a:rPr lang="en" dirty="0"/>
              <a:t> ++</a:t>
            </a: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i="1" dirty="0"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200" y="0"/>
            <a:ext cx="690636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Hva ser du?  Leser du?  Tenker du?  Føler du?</a:t>
            </a:r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Digital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Bord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Phyton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Binær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Resultat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Slides (powerpoint, lysark, foiler, overhead, læringsressurser,)</a:t>
            </a:r>
            <a:endParaRPr sz="3300"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Mønster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Nevrovitenskap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Menstruasjon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Verktøy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1010 </a:t>
            </a:r>
            <a:r>
              <a:rPr lang="en" sz="2400" dirty="0" err="1"/>
              <a:t>og</a:t>
            </a:r>
            <a:r>
              <a:rPr lang="en" sz="2400" dirty="0"/>
              <a:t> 1030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Materialer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 err="1"/>
              <a:t>Mål</a:t>
            </a:r>
            <a:endParaRPr lang="en"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Ost </a:t>
            </a:r>
            <a:r>
              <a:rPr lang="en" sz="2400" dirty="0" err="1"/>
              <a:t>som</a:t>
            </a:r>
            <a:r>
              <a:rPr lang="en" sz="2400" dirty="0"/>
              <a:t> </a:t>
            </a:r>
            <a:r>
              <a:rPr lang="en" sz="2400" dirty="0" err="1"/>
              <a:t>lukter</a:t>
            </a:r>
            <a:r>
              <a:rPr lang="en" sz="2400" dirty="0"/>
              <a:t> </a:t>
            </a:r>
            <a:r>
              <a:rPr lang="en" sz="2400" dirty="0" err="1"/>
              <a:t>godt</a:t>
            </a:r>
            <a:endParaRPr sz="2400" dirty="0"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F7739-6105-C5BC-BAB9-B2F6447BF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50850"/>
            <a:ext cx="8520600" cy="841800"/>
          </a:xfrm>
        </p:spPr>
        <p:txBody>
          <a:bodyPr/>
          <a:lstStyle/>
          <a:p>
            <a:r>
              <a:rPr lang="nb-NO" dirty="0"/>
              <a:t>Design ---------------</a:t>
            </a:r>
            <a:r>
              <a:rPr lang="nb-NO" dirty="0">
                <a:sym typeface="Wingdings" pitchFamily="2" charset="2"/>
              </a:rPr>
              <a:t>----------  Bruk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AB69D6-BFEF-EF43-5D38-D1F2EADBFF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5197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5600" y="517212"/>
            <a:ext cx="6530425" cy="403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1077900" y="1113725"/>
            <a:ext cx="1229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Vaner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Kunnskaper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Ferdigheter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Holdninger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Situasjoner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Sanser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Kropper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Følelser</a:t>
            </a:r>
            <a:endParaRPr/>
          </a:p>
        </p:txBody>
      </p:sp>
      <p:sp>
        <p:nvSpPr>
          <p:cNvPr id="111" name="Google Shape;111;p21"/>
          <p:cNvSpPr txBox="1"/>
          <p:nvPr/>
        </p:nvSpPr>
        <p:spPr>
          <a:xfrm>
            <a:off x="7028250" y="1260500"/>
            <a:ext cx="1229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Vaner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Kunnskaper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Ferdigheter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Holdninger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Situasjoner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Sanser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Kropper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Følelser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/>
              <a:t>Om </a:t>
            </a:r>
            <a:r>
              <a:rPr lang="en" sz="2700" dirty="0" err="1"/>
              <a:t>avstanden</a:t>
            </a:r>
            <a:r>
              <a:rPr lang="en" sz="2700" dirty="0"/>
              <a:t> </a:t>
            </a:r>
            <a:r>
              <a:rPr lang="en" sz="2700" dirty="0" err="1"/>
              <a:t>mellom</a:t>
            </a:r>
            <a:r>
              <a:rPr lang="en" sz="2700" dirty="0"/>
              <a:t> </a:t>
            </a:r>
            <a:r>
              <a:rPr lang="en" sz="2700" dirty="0" err="1"/>
              <a:t>designere</a:t>
            </a:r>
            <a:r>
              <a:rPr lang="en" sz="2700" dirty="0"/>
              <a:t>/</a:t>
            </a:r>
            <a:r>
              <a:rPr lang="en" sz="2700" dirty="0" err="1"/>
              <a:t>utviklere</a:t>
            </a:r>
            <a:r>
              <a:rPr lang="en" sz="2700" dirty="0"/>
              <a:t> </a:t>
            </a:r>
            <a:r>
              <a:rPr lang="en" sz="2700" dirty="0" err="1"/>
              <a:t>og</a:t>
            </a:r>
            <a:r>
              <a:rPr lang="en" sz="2700" dirty="0"/>
              <a:t> </a:t>
            </a:r>
            <a:r>
              <a:rPr lang="en" sz="2700" dirty="0" err="1"/>
              <a:t>brukere</a:t>
            </a:r>
            <a:endParaRPr sz="2700" dirty="0"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“The greater the temporal and spatial distance between the construction of a technology and its application, the greater the likelihood that the technology will be interpreted and used with little flexibility. Where technology </a:t>
            </a:r>
            <a:r>
              <a:rPr lang="en" sz="1900" b="1" dirty="0"/>
              <a:t>developers consult with or involve future users in the construction and trial stages of a technology, there is an increased likelihood that it will be interpreted and used more flexibly.</a:t>
            </a:r>
            <a:r>
              <a:rPr lang="en" sz="1900" dirty="0"/>
              <a:t> This should be even more the case where </a:t>
            </a:r>
            <a:r>
              <a:rPr lang="en" sz="1900" b="1" dirty="0"/>
              <a:t>developers of a technology are also users of that technology”.</a:t>
            </a:r>
            <a:endParaRPr sz="1900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i="1" dirty="0" err="1"/>
              <a:t>Orlikowski</a:t>
            </a:r>
            <a:r>
              <a:rPr lang="en" sz="1100" i="1" dirty="0"/>
              <a:t>, W. J. (1992). The duality of technology: Rethinking the concept of technology in organizations. Organization Science, 398–427. (Merk: </a:t>
            </a:r>
            <a:r>
              <a:rPr lang="en" sz="1100" i="1" dirty="0" err="1"/>
              <a:t>artikkelen</a:t>
            </a:r>
            <a:r>
              <a:rPr lang="en" sz="1100" i="1" dirty="0"/>
              <a:t> er </a:t>
            </a:r>
            <a:r>
              <a:rPr lang="en" sz="1100" i="1" dirty="0" err="1"/>
              <a:t>ikke</a:t>
            </a:r>
            <a:r>
              <a:rPr lang="en" sz="1100" i="1" dirty="0"/>
              <a:t> pensum)</a:t>
            </a:r>
            <a:endParaRPr sz="1100" i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3" descr="Image result for 70ies 80ies 90ies tod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8963" y="519910"/>
            <a:ext cx="2702359" cy="270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2676883" y="626498"/>
            <a:ext cx="9412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700" b="1" dirty="0" err="1"/>
              <a:t>fra</a:t>
            </a:r>
            <a:r>
              <a:rPr lang="en" sz="2700" b="1" dirty="0"/>
              <a:t> design ‘for and by techies’</a:t>
            </a:r>
            <a:br>
              <a:rPr lang="en" sz="2700" b="1" dirty="0"/>
            </a:br>
            <a:r>
              <a:rPr lang="en" sz="2700" b="1" dirty="0">
                <a:solidFill>
                  <a:srgbClr val="0070C0"/>
                </a:solidFill>
              </a:rPr>
              <a:t>						</a:t>
            </a:r>
            <a:endParaRPr dirty="0"/>
          </a:p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1552" y="718204"/>
            <a:ext cx="1141288" cy="91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 descr="Image result for computer geeks clipar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096" y="644626"/>
            <a:ext cx="1192084" cy="1198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 descr="Image result for user involvement 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2710" y="1454355"/>
            <a:ext cx="1452775" cy="108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07903" y="1450025"/>
            <a:ext cx="1103883" cy="108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 descr="Image result for out of the box software clipar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03623" y="2803171"/>
            <a:ext cx="793460" cy="97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37849" y="2845667"/>
            <a:ext cx="1465774" cy="97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 descr="Image result for 200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70130" y="2885064"/>
            <a:ext cx="1718755" cy="72888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/>
          <p:nvPr/>
        </p:nvSpPr>
        <p:spPr>
          <a:xfrm>
            <a:off x="126904" y="2022714"/>
            <a:ext cx="457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 brukerinvolvering…</a:t>
            </a:r>
            <a:br>
              <a:rPr lang="en" sz="20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1882607" y="3098904"/>
            <a:ext cx="30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 generisk «hyllevare»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163096" y="84711"/>
            <a:ext cx="9412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lang="en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veldig</a:t>
            </a:r>
            <a:r>
              <a:rPr lang="en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kort</a:t>
            </a:r>
            <a:r>
              <a:rPr lang="en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historikk</a:t>
            </a:r>
            <a:r>
              <a:rPr lang="en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“digital </a:t>
            </a:r>
            <a:r>
              <a:rPr lang="en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utviklingen</a:t>
            </a:r>
            <a:r>
              <a:rPr lang="en" sz="2800" b="1" dirty="0">
                <a:solidFill>
                  <a:schemeClr val="dk1"/>
                </a:solidFill>
              </a:rPr>
              <a:t>…”</a:t>
            </a:r>
            <a:endParaRPr sz="2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60183" y="4282506"/>
            <a:ext cx="950941" cy="84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98904" y="4133076"/>
            <a:ext cx="907569" cy="91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34080" y="4282506"/>
            <a:ext cx="653536" cy="617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56985" y="4225372"/>
            <a:ext cx="1317625" cy="80929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/>
          <p:nvPr/>
        </p:nvSpPr>
        <p:spPr>
          <a:xfrm>
            <a:off x="965505" y="4481792"/>
            <a:ext cx="376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 softwareplattformer, i dag.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2658" y="2219763"/>
            <a:ext cx="950941" cy="84825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/>
          <p:nvPr/>
        </p:nvSpPr>
        <p:spPr>
          <a:xfrm>
            <a:off x="422216" y="1244067"/>
            <a:ext cx="3015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Forbrukerorienterte systemer / tjenester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4838598" y="1284593"/>
            <a:ext cx="376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Arbeidsstøttesystemer</a:t>
            </a:r>
            <a:endParaRPr sz="2800" b="1" i="1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93" y="2075064"/>
            <a:ext cx="907569" cy="91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2277" y="2319506"/>
            <a:ext cx="653536" cy="617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98047" y="2075064"/>
            <a:ext cx="1317625" cy="80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78140" y="2297857"/>
            <a:ext cx="1481882" cy="625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60022" y="2129688"/>
            <a:ext cx="1543814" cy="1012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83622" y="2884354"/>
            <a:ext cx="167640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3762" y="3155956"/>
            <a:ext cx="695611" cy="67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78517" y="3039739"/>
            <a:ext cx="943872" cy="85666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/>
        </p:nvSpPr>
        <p:spPr>
          <a:xfrm>
            <a:off x="190573" y="255869"/>
            <a:ext cx="8507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3300" b="1">
                <a:solidFill>
                  <a:schemeClr val="dk1"/>
                </a:solidFill>
              </a:rPr>
              <a:t>U</a:t>
            </a:r>
            <a:r>
              <a:rPr lang="en"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like typer systemer</a:t>
            </a:r>
            <a:endParaRPr sz="3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288415" y="3999150"/>
            <a:ext cx="8144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praktiske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pedagogiske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hensyn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er det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forbrukerorienterte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systemer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vi jobber med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obligatoriske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innleveringene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</a:t>
            </a:r>
            <a:r>
              <a:rPr lang="en" sz="14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</a:t>
            </a:r>
            <a:endParaRPr sz="14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1. </a:t>
            </a:r>
            <a:r>
              <a:rPr lang="en-GB" sz="2800" dirty="0" err="1"/>
              <a:t>FINN.no</a:t>
            </a:r>
            <a:r>
              <a:rPr lang="en-GB" sz="2800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2. Mine studier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3. </a:t>
            </a:r>
            <a:r>
              <a:rPr lang="en-GB" sz="2800" dirty="0" err="1"/>
              <a:t>RuterReise</a:t>
            </a:r>
            <a:r>
              <a:rPr lang="en-GB" sz="2800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4. Vipps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5. Spotify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6. </a:t>
            </a:r>
            <a:r>
              <a:rPr lang="en-GB" sz="2800" dirty="0" err="1"/>
              <a:t>Klokke</a:t>
            </a:r>
            <a:r>
              <a:rPr lang="en-GB" sz="2800" dirty="0"/>
              <a:t> </a:t>
            </a:r>
            <a:r>
              <a:rPr lang="en-GB" sz="2800" dirty="0" err="1"/>
              <a:t>som</a:t>
            </a:r>
            <a:r>
              <a:rPr lang="en-GB" sz="2800" dirty="0"/>
              <a:t> </a:t>
            </a:r>
            <a:r>
              <a:rPr lang="en-GB" sz="2800" dirty="0" err="1"/>
              <a:t>registrerer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</a:t>
            </a:r>
            <a:r>
              <a:rPr lang="en-GB" sz="2800" dirty="0" err="1"/>
              <a:t>måler</a:t>
            </a:r>
            <a:r>
              <a:rPr lang="en-GB" sz="2800" dirty="0"/>
              <a:t> “data”</a:t>
            </a:r>
            <a:endParaRPr sz="2800" dirty="0"/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 dirty="0"/>
          </a:p>
        </p:txBody>
      </p:sp>
      <p:sp>
        <p:nvSpPr>
          <p:cNvPr id="165" name="Google Shape;165;p25"/>
          <p:cNvSpPr txBox="1"/>
          <p:nvPr/>
        </p:nvSpPr>
        <p:spPr>
          <a:xfrm>
            <a:off x="665900" y="4423750"/>
            <a:ext cx="63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Systemet du velger brukes som case i obligatorisk innlevering 1,2 og 3</a:t>
            </a:r>
            <a:endParaRPr i="1"/>
          </a:p>
        </p:txBody>
      </p:sp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Valg av case:</a:t>
            </a:r>
            <a:endParaRPr sz="2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body" idx="1"/>
          </p:nvPr>
        </p:nvSpPr>
        <p:spPr>
          <a:xfrm>
            <a:off x="311700" y="745325"/>
            <a:ext cx="8520600" cy="3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Læringsmål 1: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Kan du </a:t>
            </a:r>
            <a:r>
              <a:rPr lang="en" b="1"/>
              <a:t>drøfte* </a:t>
            </a:r>
            <a:r>
              <a:rPr lang="en"/>
              <a:t>samspillet mellom digital teknologi og </a:t>
            </a:r>
            <a:r>
              <a:rPr lang="en" b="1"/>
              <a:t>individer, organisasjoner og samfunnet.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Obligatorisk oppgave for dette læringsmålet: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Er ment å </a:t>
            </a:r>
            <a:r>
              <a:rPr lang="en" b="1"/>
              <a:t>gi trening i å kunne drøfte</a:t>
            </a:r>
            <a:r>
              <a:rPr lang="en"/>
              <a:t> samspillet mellom digital teknologi og individer, organisasjoner og samfunnet.</a:t>
            </a:r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574050" y="3949450"/>
            <a:ext cx="8258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/>
              <a:t>* Drøfte</a:t>
            </a:r>
            <a:r>
              <a:rPr lang="en" i="1"/>
              <a:t> =&gt; diskutere =&gt; sette noe opp imot hverandre, nyansere, sammenligne, vurdere, bringe inn ulike perspektiver - også ditt eget - i teksten.</a:t>
            </a:r>
            <a:endParaRPr b="1" i="1"/>
          </a:p>
        </p:txBody>
      </p:sp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Læringsmål 1 - samspill:</a:t>
            </a:r>
            <a:endParaRPr sz="27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406400" algn="l" rtl="0">
              <a:spcBef>
                <a:spcPts val="1600"/>
              </a:spcBef>
              <a:spcAft>
                <a:spcPts val="0"/>
              </a:spcAft>
              <a:buSzPts val="2800"/>
              <a:buChar char="●"/>
            </a:pPr>
            <a:r>
              <a:rPr lang="en" sz="2400" dirty="0" err="1"/>
              <a:t>Jobbe</a:t>
            </a:r>
            <a:r>
              <a:rPr lang="en" sz="2400" dirty="0"/>
              <a:t>* med </a:t>
            </a:r>
            <a:r>
              <a:rPr lang="en" sz="2400" dirty="0" err="1"/>
              <a:t>rike</a:t>
            </a:r>
            <a:r>
              <a:rPr lang="en" sz="2400" dirty="0"/>
              <a:t> </a:t>
            </a:r>
            <a:r>
              <a:rPr lang="en" sz="2400" dirty="0" err="1"/>
              <a:t>bilder</a:t>
            </a:r>
            <a:r>
              <a:rPr lang="en" sz="2400" dirty="0"/>
              <a:t>, </a:t>
            </a:r>
            <a:r>
              <a:rPr lang="en" sz="2400" dirty="0" err="1"/>
              <a:t>skrive</a:t>
            </a:r>
            <a:r>
              <a:rPr lang="en" sz="2400" dirty="0"/>
              <a:t> </a:t>
            </a:r>
            <a:r>
              <a:rPr lang="en" sz="2400" dirty="0" err="1"/>
              <a:t>og</a:t>
            </a:r>
            <a:r>
              <a:rPr lang="en" sz="2400" dirty="0"/>
              <a:t> </a:t>
            </a:r>
            <a:r>
              <a:rPr lang="en" sz="2400" dirty="0" err="1"/>
              <a:t>representere</a:t>
            </a:r>
            <a:endParaRPr sz="24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400" dirty="0" err="1"/>
              <a:t>Beskrive</a:t>
            </a:r>
            <a:r>
              <a:rPr lang="en" sz="2400" dirty="0"/>
              <a:t> </a:t>
            </a:r>
            <a:r>
              <a:rPr lang="en" sz="2400" dirty="0" err="1"/>
              <a:t>samspill</a:t>
            </a:r>
            <a:r>
              <a:rPr lang="en" sz="2400" dirty="0"/>
              <a:t> - </a:t>
            </a:r>
            <a:r>
              <a:rPr lang="en" sz="2400" dirty="0" err="1"/>
              <a:t>drøfte</a:t>
            </a:r>
            <a:r>
              <a:rPr lang="en" sz="2400" dirty="0"/>
              <a:t> </a:t>
            </a:r>
            <a:r>
              <a:rPr lang="en" sz="2400" dirty="0" err="1"/>
              <a:t>påstander</a:t>
            </a:r>
            <a:r>
              <a:rPr lang="en" sz="2400" dirty="0"/>
              <a:t> </a:t>
            </a:r>
            <a:r>
              <a:rPr lang="en" sz="2400" dirty="0" err="1"/>
              <a:t>i</a:t>
            </a:r>
            <a:r>
              <a:rPr lang="en" sz="2400" dirty="0"/>
              <a:t> </a:t>
            </a:r>
            <a:r>
              <a:rPr lang="en" sz="2400" dirty="0" err="1"/>
              <a:t>notatet</a:t>
            </a:r>
            <a:endParaRPr sz="24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400" dirty="0" err="1"/>
              <a:t>Stille</a:t>
            </a:r>
            <a:r>
              <a:rPr lang="en" sz="2400" dirty="0"/>
              <a:t> </a:t>
            </a:r>
            <a:r>
              <a:rPr lang="en" sz="2400" dirty="0" err="1"/>
              <a:t>spørsmål</a:t>
            </a:r>
            <a:r>
              <a:rPr lang="en" sz="2400" dirty="0"/>
              <a:t> </a:t>
            </a:r>
            <a:r>
              <a:rPr lang="en" sz="2400" dirty="0" err="1"/>
              <a:t>til</a:t>
            </a:r>
            <a:r>
              <a:rPr lang="en" sz="2400" dirty="0"/>
              <a:t> </a:t>
            </a:r>
            <a:r>
              <a:rPr lang="en" sz="2400" dirty="0" err="1"/>
              <a:t>pensumartikkelen</a:t>
            </a:r>
            <a:r>
              <a:rPr lang="en" sz="2400" dirty="0"/>
              <a:t> </a:t>
            </a:r>
            <a:endParaRPr sz="24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400" dirty="0" err="1"/>
              <a:t>Refleksjon</a:t>
            </a:r>
            <a:r>
              <a:rPr lang="en" sz="2400" dirty="0"/>
              <a:t> over </a:t>
            </a:r>
            <a:r>
              <a:rPr lang="en" sz="2400" dirty="0" err="1"/>
              <a:t>eget</a:t>
            </a:r>
            <a:r>
              <a:rPr lang="en" sz="2400" dirty="0"/>
              <a:t> </a:t>
            </a:r>
            <a:r>
              <a:rPr lang="en" sz="2400" dirty="0" err="1"/>
              <a:t>arbeide</a:t>
            </a:r>
            <a:r>
              <a:rPr lang="en" sz="2400" dirty="0"/>
              <a:t> </a:t>
            </a:r>
            <a:r>
              <a:rPr lang="en" sz="2400" dirty="0" err="1"/>
              <a:t>og</a:t>
            </a:r>
            <a:r>
              <a:rPr lang="en" sz="2400" dirty="0"/>
              <a:t> </a:t>
            </a:r>
            <a:r>
              <a:rPr lang="en" sz="2400" dirty="0" err="1"/>
              <a:t>verktøybruk</a:t>
            </a:r>
            <a:r>
              <a:rPr lang="en" sz="2400" dirty="0"/>
              <a:t> – </a:t>
            </a:r>
            <a:r>
              <a:rPr lang="en" sz="2400" dirty="0" err="1"/>
              <a:t>spesielt</a:t>
            </a:r>
            <a:r>
              <a:rPr lang="en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forhold </a:t>
            </a:r>
            <a:r>
              <a:rPr lang="en-GB" sz="2400" dirty="0" err="1"/>
              <a:t>til</a:t>
            </a:r>
            <a:r>
              <a:rPr lang="en-GB" sz="2400" dirty="0"/>
              <a:t> “</a:t>
            </a:r>
            <a:r>
              <a:rPr lang="en-GB" sz="2400" dirty="0" err="1"/>
              <a:t>kunstig</a:t>
            </a:r>
            <a:r>
              <a:rPr lang="en-GB" sz="2400" dirty="0"/>
              <a:t> </a:t>
            </a:r>
            <a:r>
              <a:rPr lang="en-GB" sz="2400" dirty="0" err="1"/>
              <a:t>intelligens</a:t>
            </a:r>
            <a:r>
              <a:rPr lang="en-GB" sz="2400" dirty="0"/>
              <a:t>” </a:t>
            </a:r>
            <a:r>
              <a:rPr lang="en-GB" sz="2400" dirty="0" err="1"/>
              <a:t>systemer</a:t>
            </a:r>
            <a:endParaRPr lang="en-GB" sz="2400" dirty="0"/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Første oblig:</a:t>
            </a:r>
            <a:endParaRPr sz="2700"/>
          </a:p>
        </p:txBody>
      </p:sp>
      <p:sp>
        <p:nvSpPr>
          <p:cNvPr id="183" name="Google Shape;183;p27"/>
          <p:cNvSpPr txBox="1"/>
          <p:nvPr/>
        </p:nvSpPr>
        <p:spPr>
          <a:xfrm>
            <a:off x="574050" y="3949450"/>
            <a:ext cx="825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* Starte med dette tidlig; oblig tekstene og frister ligger på emnesiden</a:t>
            </a:r>
            <a:endParaRPr b="1" i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Interesse, interessent</a:t>
            </a:r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 b="1"/>
              <a:t>Interesse</a:t>
            </a:r>
            <a:r>
              <a:rPr lang="en"/>
              <a:t>, visse faktiske eller bare </a:t>
            </a:r>
            <a:r>
              <a:rPr lang="en" b="1"/>
              <a:t>forestilte behov som søkes tilfredsstilt.</a:t>
            </a:r>
            <a:r>
              <a:rPr lang="en"/>
              <a:t> Interesse kan også være en </a:t>
            </a:r>
            <a:r>
              <a:rPr lang="en" b="1"/>
              <a:t>relativt varig opptatthet hos enkeltpersoner eller grupper</a:t>
            </a:r>
            <a:r>
              <a:rPr lang="en"/>
              <a:t> av visse objekter, ideer eller aktiviteter.».”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Fra Store Norske Leksikon (artikkel skrevet av Lars Svendsen).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/>
              <a:t>Interessenter og interesser</a:t>
            </a:r>
            <a:r>
              <a:rPr lang="en"/>
              <a:t> er sentralt i filosofien, psykologien - og i mange andre fag - også informatikken!!</a:t>
            </a:r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Interessent og interesse</a:t>
            </a:r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 </a:t>
            </a:r>
            <a:r>
              <a:rPr lang="en" b="1" dirty="0" err="1"/>
              <a:t>interessent</a:t>
            </a:r>
            <a:r>
              <a:rPr lang="en" b="1" dirty="0"/>
              <a:t> </a:t>
            </a:r>
            <a:r>
              <a:rPr lang="en" dirty="0"/>
              <a:t>er </a:t>
            </a:r>
            <a:r>
              <a:rPr lang="en" dirty="0" err="1"/>
              <a:t>en</a:t>
            </a:r>
            <a:r>
              <a:rPr lang="en" dirty="0"/>
              <a:t> person, </a:t>
            </a:r>
            <a:r>
              <a:rPr lang="en" dirty="0" err="1"/>
              <a:t>gruppe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</a:t>
            </a:r>
            <a:r>
              <a:rPr lang="en" dirty="0" err="1"/>
              <a:t>organisasjon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kan</a:t>
            </a:r>
            <a:r>
              <a:rPr lang="en" dirty="0"/>
              <a:t> </a:t>
            </a:r>
            <a:r>
              <a:rPr lang="en" dirty="0" err="1"/>
              <a:t>påvirke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eller</a:t>
            </a:r>
            <a:r>
              <a:rPr lang="en" dirty="0"/>
              <a:t> </a:t>
            </a:r>
            <a:r>
              <a:rPr lang="en" dirty="0" err="1"/>
              <a:t>bli</a:t>
            </a:r>
            <a:r>
              <a:rPr lang="en" dirty="0"/>
              <a:t> </a:t>
            </a:r>
            <a:r>
              <a:rPr lang="en" dirty="0" err="1"/>
              <a:t>påvirket</a:t>
            </a:r>
            <a:r>
              <a:rPr lang="en" dirty="0"/>
              <a:t> av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sak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et </a:t>
            </a:r>
            <a:r>
              <a:rPr lang="en" dirty="0" err="1"/>
              <a:t>anliggende</a:t>
            </a:r>
            <a:r>
              <a:rPr lang="en" dirty="0"/>
              <a:t>, for </a:t>
            </a:r>
            <a:r>
              <a:rPr lang="en" dirty="0" err="1"/>
              <a:t>eksempel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digital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teknologi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Interesse </a:t>
            </a:r>
            <a:r>
              <a:rPr lang="en" dirty="0"/>
              <a:t>(</a:t>
            </a:r>
            <a:r>
              <a:rPr lang="en" dirty="0" err="1"/>
              <a:t>eng.</a:t>
            </a:r>
            <a:r>
              <a:rPr lang="en" dirty="0"/>
              <a:t> Concern), </a:t>
            </a:r>
            <a:r>
              <a:rPr lang="en" dirty="0" err="1"/>
              <a:t>visse</a:t>
            </a:r>
            <a:r>
              <a:rPr lang="en" dirty="0"/>
              <a:t> </a:t>
            </a:r>
            <a:r>
              <a:rPr lang="en" dirty="0" err="1"/>
              <a:t>faktiske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bare </a:t>
            </a:r>
            <a:r>
              <a:rPr lang="en" dirty="0" err="1"/>
              <a:t>forestilte</a:t>
            </a:r>
            <a:r>
              <a:rPr lang="en" dirty="0"/>
              <a:t> </a:t>
            </a:r>
            <a:r>
              <a:rPr lang="en" dirty="0" err="1"/>
              <a:t>behov</a:t>
            </a:r>
            <a:r>
              <a:rPr lang="en" dirty="0"/>
              <a:t> </a:t>
            </a:r>
            <a:r>
              <a:rPr lang="en" dirty="0" err="1"/>
              <a:t>som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 err="1"/>
              <a:t>søkes</a:t>
            </a:r>
            <a:r>
              <a:rPr lang="en" dirty="0"/>
              <a:t> </a:t>
            </a:r>
            <a:r>
              <a:rPr lang="en" dirty="0" err="1"/>
              <a:t>tilfredsstilt</a:t>
            </a:r>
            <a:r>
              <a:rPr lang="en" dirty="0"/>
              <a:t> av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interessent</a:t>
            </a:r>
            <a:r>
              <a:rPr lang="en" dirty="0"/>
              <a:t>.</a:t>
            </a:r>
            <a:endParaRPr dirty="0"/>
          </a:p>
        </p:txBody>
      </p:sp>
      <p:sp>
        <p:nvSpPr>
          <p:cNvPr id="204" name="Google Shape;20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1CA8E-2F91-A418-0B6F-8938A88B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113A2-F919-C4AC-9213-D9C265C09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Behov/</a:t>
            </a:r>
            <a:r>
              <a:rPr lang="nb-NO" dirty="0" err="1"/>
              <a:t>Needs</a:t>
            </a:r>
            <a:endParaRPr lang="nb-NO" dirty="0"/>
          </a:p>
          <a:p>
            <a:endParaRPr lang="nb-NO" dirty="0"/>
          </a:p>
          <a:p>
            <a:r>
              <a:rPr lang="nb-NO" dirty="0"/>
              <a:t>Krav/</a:t>
            </a:r>
            <a:r>
              <a:rPr lang="nb-NO" dirty="0" err="1"/>
              <a:t>Requirements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944A6-9E36-F8E8-A53D-03A80569B0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6557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</a:t>
            </a:r>
            <a:endParaRPr/>
          </a:p>
        </p:txBody>
      </p:sp>
      <p:sp>
        <p:nvSpPr>
          <p:cNvPr id="210" name="Google Shape;210;p3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handler om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få</a:t>
            </a:r>
            <a:r>
              <a:rPr lang="en" dirty="0"/>
              <a:t> med </a:t>
            </a:r>
            <a:r>
              <a:rPr lang="en" dirty="0" err="1"/>
              <a:t>ulike</a:t>
            </a:r>
            <a:r>
              <a:rPr lang="en" dirty="0"/>
              <a:t> </a:t>
            </a:r>
            <a:r>
              <a:rPr lang="en" b="1" dirty="0" err="1"/>
              <a:t>interesser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interessenter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er </a:t>
            </a:r>
            <a:r>
              <a:rPr lang="en" dirty="0" err="1"/>
              <a:t>en</a:t>
            </a:r>
            <a:r>
              <a:rPr lang="en" dirty="0"/>
              <a:t> av mange </a:t>
            </a:r>
            <a:r>
              <a:rPr lang="en" dirty="0" err="1"/>
              <a:t>teknikker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representere</a:t>
            </a:r>
            <a:r>
              <a:rPr lang="en" b="1" dirty="0"/>
              <a:t> </a:t>
            </a:r>
            <a:r>
              <a:rPr lang="en" b="1" dirty="0" err="1"/>
              <a:t>situasjoner</a:t>
            </a:r>
            <a:r>
              <a:rPr lang="en" b="1" dirty="0"/>
              <a:t> </a:t>
            </a:r>
            <a:r>
              <a:rPr lang="en" b="1" dirty="0" err="1"/>
              <a:t>eller</a:t>
            </a:r>
            <a:r>
              <a:rPr lang="en" b="1" dirty="0"/>
              <a:t> “</a:t>
            </a:r>
            <a:r>
              <a:rPr lang="en" b="1" dirty="0" err="1"/>
              <a:t>virkeligheter</a:t>
            </a:r>
            <a:r>
              <a:rPr lang="en" b="1" dirty="0"/>
              <a:t>”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handler om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få</a:t>
            </a:r>
            <a:r>
              <a:rPr lang="en" dirty="0"/>
              <a:t> </a:t>
            </a:r>
            <a:r>
              <a:rPr lang="en" dirty="0" err="1"/>
              <a:t>frem</a:t>
            </a:r>
            <a:r>
              <a:rPr lang="en" dirty="0"/>
              <a:t> </a:t>
            </a:r>
            <a:r>
              <a:rPr lang="en" b="1" dirty="0" err="1"/>
              <a:t>ulike</a:t>
            </a:r>
            <a:r>
              <a:rPr lang="en" b="1" dirty="0"/>
              <a:t> </a:t>
            </a:r>
            <a:r>
              <a:rPr lang="en" b="1" dirty="0" err="1"/>
              <a:t>perspektiver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</a:t>
            </a:r>
            <a:r>
              <a:rPr lang="en" dirty="0" err="1"/>
              <a:t>blir</a:t>
            </a:r>
            <a:r>
              <a:rPr lang="en" dirty="0"/>
              <a:t> </a:t>
            </a:r>
            <a:r>
              <a:rPr lang="en" b="1" dirty="0" err="1"/>
              <a:t>tegnet</a:t>
            </a:r>
            <a:r>
              <a:rPr lang="en" b="1" dirty="0"/>
              <a:t> -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forklart</a:t>
            </a:r>
            <a:r>
              <a:rPr lang="en" b="1" dirty="0"/>
              <a:t> med </a:t>
            </a:r>
            <a:r>
              <a:rPr lang="en" b="1" dirty="0" err="1"/>
              <a:t>tekst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symboler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Ofte</a:t>
            </a:r>
            <a:r>
              <a:rPr lang="en" dirty="0"/>
              <a:t> </a:t>
            </a:r>
            <a:r>
              <a:rPr lang="en" dirty="0" err="1"/>
              <a:t>gjør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b="1" dirty="0" err="1"/>
              <a:t>observasjoner</a:t>
            </a:r>
            <a:r>
              <a:rPr lang="en" b="1" dirty="0"/>
              <a:t>, </a:t>
            </a:r>
            <a:r>
              <a:rPr lang="en" b="1" dirty="0" err="1"/>
              <a:t>intervjuer</a:t>
            </a:r>
            <a:r>
              <a:rPr lang="en" b="1" dirty="0"/>
              <a:t>, </a:t>
            </a:r>
            <a:r>
              <a:rPr lang="en" b="1" dirty="0" err="1"/>
              <a:t>dokumentanalyse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få</a:t>
            </a:r>
            <a:r>
              <a:rPr lang="en" dirty="0"/>
              <a:t> </a:t>
            </a:r>
            <a:r>
              <a:rPr lang="en" dirty="0" err="1"/>
              <a:t>informasjon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blir</a:t>
            </a:r>
            <a:r>
              <a:rPr lang="en" dirty="0"/>
              <a:t> </a:t>
            </a:r>
            <a:r>
              <a:rPr lang="en" dirty="0" err="1"/>
              <a:t>representert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det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bildet</a:t>
            </a:r>
            <a:r>
              <a:rPr lang="en" dirty="0"/>
              <a:t>. (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dette</a:t>
            </a:r>
            <a:r>
              <a:rPr lang="en" dirty="0"/>
              <a:t> </a:t>
            </a:r>
            <a:r>
              <a:rPr lang="en" dirty="0" err="1"/>
              <a:t>kurset</a:t>
            </a:r>
            <a:r>
              <a:rPr lang="en" dirty="0"/>
              <a:t> </a:t>
            </a:r>
            <a:r>
              <a:rPr lang="en" dirty="0" err="1"/>
              <a:t>skal</a:t>
            </a:r>
            <a:r>
              <a:rPr lang="en" dirty="0"/>
              <a:t> vi </a:t>
            </a:r>
            <a:r>
              <a:rPr lang="en" dirty="0" err="1"/>
              <a:t>ikke</a:t>
            </a:r>
            <a:r>
              <a:rPr lang="en" dirty="0"/>
              <a:t> det).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Iterasjon</a:t>
            </a:r>
            <a:r>
              <a:rPr lang="en" dirty="0"/>
              <a:t>.  </a:t>
            </a:r>
            <a:r>
              <a:rPr lang="en" dirty="0" err="1"/>
              <a:t>Utforske</a:t>
            </a:r>
            <a:r>
              <a:rPr lang="en" dirty="0"/>
              <a:t>.   </a:t>
            </a:r>
            <a:r>
              <a:rPr lang="en" b="1" dirty="0" err="1"/>
              <a:t>Forstå-gjennom-å-beskrive-å-tegne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11" name="Google Shape;21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Få oversikt, kommunisere, forhandle, tenke...	</a:t>
            </a:r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“En av de </a:t>
            </a:r>
            <a:r>
              <a:rPr lang="en" dirty="0" err="1"/>
              <a:t>viktige</a:t>
            </a:r>
            <a:r>
              <a:rPr lang="en" dirty="0"/>
              <a:t> </a:t>
            </a:r>
            <a:r>
              <a:rPr lang="en" dirty="0" err="1"/>
              <a:t>grunnene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tegne</a:t>
            </a:r>
            <a:r>
              <a:rPr lang="en" dirty="0"/>
              <a:t>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er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klargjøre</a:t>
            </a:r>
            <a:r>
              <a:rPr lang="en" dirty="0"/>
              <a:t> sine </a:t>
            </a:r>
            <a:r>
              <a:rPr lang="en" dirty="0" err="1"/>
              <a:t>egne</a:t>
            </a:r>
            <a:r>
              <a:rPr lang="en" dirty="0"/>
              <a:t> tanker”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“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 </a:t>
            </a:r>
            <a:r>
              <a:rPr lang="en" dirty="0" err="1"/>
              <a:t>kan</a:t>
            </a:r>
            <a:r>
              <a:rPr lang="en" dirty="0"/>
              <a:t> </a:t>
            </a:r>
            <a:r>
              <a:rPr lang="en" dirty="0" err="1"/>
              <a:t>brukes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/>
              <a:t>ta </a:t>
            </a:r>
            <a:r>
              <a:rPr lang="en" b="1" dirty="0" err="1"/>
              <a:t>opp</a:t>
            </a:r>
            <a:r>
              <a:rPr lang="en" b="1" dirty="0"/>
              <a:t>, </a:t>
            </a:r>
            <a:r>
              <a:rPr lang="en" b="1" dirty="0" err="1"/>
              <a:t>tenke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, </a:t>
            </a:r>
            <a:r>
              <a:rPr lang="en" b="1" dirty="0" err="1"/>
              <a:t>kommunisere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forhandle</a:t>
            </a:r>
            <a:r>
              <a:rPr lang="en" dirty="0"/>
              <a:t> </a:t>
            </a:r>
            <a:r>
              <a:rPr lang="en" dirty="0" err="1"/>
              <a:t>betydelige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viktige</a:t>
            </a:r>
            <a:r>
              <a:rPr lang="en" dirty="0"/>
              <a:t> </a:t>
            </a:r>
            <a:r>
              <a:rPr lang="en" b="1" dirty="0" err="1"/>
              <a:t>problemer</a:t>
            </a:r>
            <a:r>
              <a:rPr lang="en" b="1" dirty="0"/>
              <a:t> </a:t>
            </a:r>
            <a:r>
              <a:rPr lang="en" b="1" dirty="0" err="1"/>
              <a:t>når</a:t>
            </a:r>
            <a:r>
              <a:rPr lang="en" b="1" dirty="0"/>
              <a:t> de </a:t>
            </a:r>
            <a:r>
              <a:rPr lang="en" b="1" dirty="0" err="1"/>
              <a:t>oppstår</a:t>
            </a:r>
            <a:r>
              <a:rPr lang="en" dirty="0"/>
              <a:t>”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(</a:t>
            </a:r>
            <a:r>
              <a:rPr lang="en" dirty="0" err="1"/>
              <a:t>utdrag</a:t>
            </a:r>
            <a:r>
              <a:rPr lang="en" dirty="0"/>
              <a:t> </a:t>
            </a:r>
            <a:r>
              <a:rPr lang="en" dirty="0" err="1"/>
              <a:t>fra</a:t>
            </a:r>
            <a:r>
              <a:rPr lang="en" dirty="0"/>
              <a:t> pensum </a:t>
            </a:r>
            <a:r>
              <a:rPr lang="en" dirty="0" err="1"/>
              <a:t>artikkelen</a:t>
            </a:r>
            <a:r>
              <a:rPr lang="en" dirty="0"/>
              <a:t> om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, </a:t>
            </a:r>
            <a:r>
              <a:rPr lang="en" dirty="0" err="1"/>
              <a:t>oversatt</a:t>
            </a:r>
            <a:r>
              <a:rPr lang="en" dirty="0"/>
              <a:t>)</a:t>
            </a:r>
            <a:endParaRPr dirty="0"/>
          </a:p>
        </p:txBody>
      </p:sp>
      <p:sp>
        <p:nvSpPr>
          <p:cNvPr id="218" name="Google Shape;21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</a:t>
            </a:r>
            <a:endParaRPr/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Kan </a:t>
            </a:r>
            <a:r>
              <a:rPr lang="en" dirty="0" err="1"/>
              <a:t>brukes</a:t>
            </a:r>
            <a:r>
              <a:rPr lang="en" dirty="0"/>
              <a:t> </a:t>
            </a:r>
            <a:r>
              <a:rPr lang="en" dirty="0" err="1"/>
              <a:t>brukes</a:t>
            </a:r>
            <a:r>
              <a:rPr lang="en" dirty="0"/>
              <a:t> </a:t>
            </a:r>
            <a:r>
              <a:rPr lang="en" b="1" dirty="0" err="1"/>
              <a:t>individuelt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i</a:t>
            </a:r>
            <a:r>
              <a:rPr lang="en" b="1" dirty="0"/>
              <a:t> </a:t>
            </a:r>
            <a:r>
              <a:rPr lang="en" b="1" dirty="0" err="1"/>
              <a:t>grupper</a:t>
            </a:r>
            <a:r>
              <a:rPr lang="en" b="1" dirty="0"/>
              <a:t>/teams.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Kan </a:t>
            </a:r>
            <a:r>
              <a:rPr lang="en" dirty="0" err="1"/>
              <a:t>brukes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få</a:t>
            </a:r>
            <a:r>
              <a:rPr lang="en" dirty="0"/>
              <a:t> </a:t>
            </a:r>
            <a:r>
              <a:rPr lang="en" b="1" dirty="0" err="1"/>
              <a:t>oversikt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Kan </a:t>
            </a:r>
            <a:r>
              <a:rPr lang="en" dirty="0" err="1"/>
              <a:t>brukes</a:t>
            </a:r>
            <a:r>
              <a:rPr lang="en" dirty="0"/>
              <a:t> 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utvikle</a:t>
            </a:r>
            <a:r>
              <a:rPr lang="en" b="1" dirty="0"/>
              <a:t> </a:t>
            </a:r>
            <a:r>
              <a:rPr lang="en" b="1" dirty="0" err="1"/>
              <a:t>eller</a:t>
            </a:r>
            <a:r>
              <a:rPr lang="en" b="1" dirty="0"/>
              <a:t> </a:t>
            </a:r>
            <a:r>
              <a:rPr lang="en" b="1" dirty="0" err="1"/>
              <a:t>endre</a:t>
            </a:r>
            <a:r>
              <a:rPr lang="en" b="1" dirty="0"/>
              <a:t> </a:t>
            </a:r>
            <a:r>
              <a:rPr lang="en" b="1" dirty="0" err="1"/>
              <a:t>systemer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tjenester</a:t>
            </a:r>
            <a:r>
              <a:rPr lang="en" b="1" dirty="0"/>
              <a:t>, for </a:t>
            </a:r>
            <a:r>
              <a:rPr lang="en" b="1" dirty="0" err="1"/>
              <a:t>å</a:t>
            </a:r>
            <a:r>
              <a:rPr lang="en" b="1" dirty="0"/>
              <a:t> </a:t>
            </a:r>
            <a:r>
              <a:rPr lang="en" b="1" dirty="0" err="1"/>
              <a:t>analysere</a:t>
            </a:r>
            <a:r>
              <a:rPr lang="en" b="1" dirty="0"/>
              <a:t> </a:t>
            </a:r>
            <a:r>
              <a:rPr lang="en" b="1" dirty="0" err="1"/>
              <a:t>eksisterende</a:t>
            </a:r>
            <a:r>
              <a:rPr lang="en" b="1" dirty="0"/>
              <a:t> </a:t>
            </a:r>
            <a:r>
              <a:rPr lang="en" b="1" dirty="0" err="1"/>
              <a:t>systemer</a:t>
            </a:r>
            <a:r>
              <a:rPr lang="en" b="1" dirty="0"/>
              <a:t>, for </a:t>
            </a:r>
            <a:r>
              <a:rPr lang="en" b="1" dirty="0" err="1"/>
              <a:t>å</a:t>
            </a:r>
            <a:r>
              <a:rPr lang="en" b="1" dirty="0"/>
              <a:t> </a:t>
            </a:r>
            <a:r>
              <a:rPr lang="en" b="1" dirty="0" err="1"/>
              <a:t>evaluere</a:t>
            </a:r>
            <a:r>
              <a:rPr lang="en" b="1" dirty="0"/>
              <a:t> </a:t>
            </a:r>
            <a:r>
              <a:rPr lang="en" b="1" dirty="0" err="1"/>
              <a:t>systemer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 err="1"/>
              <a:t>Hvem</a:t>
            </a:r>
            <a:r>
              <a:rPr lang="en" dirty="0"/>
              <a:t> </a:t>
            </a:r>
            <a:r>
              <a:rPr lang="en" dirty="0" err="1"/>
              <a:t>har</a:t>
            </a:r>
            <a:r>
              <a:rPr lang="en" dirty="0"/>
              <a:t> </a:t>
            </a:r>
            <a:r>
              <a:rPr lang="en" b="1" dirty="0" err="1"/>
              <a:t>interesser</a:t>
            </a:r>
            <a:r>
              <a:rPr lang="en" dirty="0"/>
              <a:t>? </a:t>
            </a:r>
            <a:r>
              <a:rPr lang="en" dirty="0" err="1"/>
              <a:t>Hvem</a:t>
            </a:r>
            <a:r>
              <a:rPr lang="en" dirty="0"/>
              <a:t> er </a:t>
            </a:r>
            <a:r>
              <a:rPr lang="en" b="1" dirty="0" err="1"/>
              <a:t>brukerne</a:t>
            </a:r>
            <a:r>
              <a:rPr lang="en" dirty="0"/>
              <a:t>? </a:t>
            </a:r>
            <a:r>
              <a:rPr lang="en" dirty="0" err="1"/>
              <a:t>Hvilke</a:t>
            </a:r>
            <a:r>
              <a:rPr lang="en" dirty="0"/>
              <a:t> </a:t>
            </a:r>
            <a:r>
              <a:rPr lang="en" b="1" dirty="0" err="1"/>
              <a:t>verdier</a:t>
            </a:r>
            <a:r>
              <a:rPr lang="en" dirty="0"/>
              <a:t> </a:t>
            </a:r>
            <a:r>
              <a:rPr lang="en" dirty="0" err="1"/>
              <a:t>råder</a:t>
            </a:r>
            <a:r>
              <a:rPr lang="en" dirty="0"/>
              <a:t>?  </a:t>
            </a:r>
            <a:r>
              <a:rPr lang="en" dirty="0" err="1"/>
              <a:t>Hvem</a:t>
            </a:r>
            <a:r>
              <a:rPr lang="en" dirty="0"/>
              <a:t> </a:t>
            </a:r>
            <a:r>
              <a:rPr lang="en" dirty="0" err="1"/>
              <a:t>bestemmer</a:t>
            </a:r>
            <a:r>
              <a:rPr lang="en" dirty="0"/>
              <a:t>/</a:t>
            </a:r>
            <a:r>
              <a:rPr lang="en" dirty="0" err="1"/>
              <a:t>har</a:t>
            </a:r>
            <a:r>
              <a:rPr lang="en" dirty="0"/>
              <a:t> </a:t>
            </a:r>
            <a:r>
              <a:rPr lang="en" b="1" dirty="0" err="1"/>
              <a:t>makt</a:t>
            </a:r>
            <a:r>
              <a:rPr lang="en" dirty="0"/>
              <a:t>?  </a:t>
            </a:r>
            <a:r>
              <a:rPr lang="en" dirty="0" err="1"/>
              <a:t>Hvem</a:t>
            </a:r>
            <a:r>
              <a:rPr lang="en" dirty="0"/>
              <a:t> </a:t>
            </a:r>
            <a:r>
              <a:rPr lang="en" b="1" dirty="0" err="1"/>
              <a:t>bestemmer</a:t>
            </a:r>
            <a:r>
              <a:rPr lang="en" b="1" dirty="0"/>
              <a:t> </a:t>
            </a:r>
            <a:r>
              <a:rPr lang="en" b="1" dirty="0" err="1"/>
              <a:t>hvem</a:t>
            </a:r>
            <a:r>
              <a:rPr lang="en" b="1" dirty="0"/>
              <a:t> </a:t>
            </a:r>
            <a:r>
              <a:rPr lang="en" b="1" dirty="0" err="1"/>
              <a:t>som</a:t>
            </a:r>
            <a:r>
              <a:rPr lang="en" b="1" dirty="0"/>
              <a:t> </a:t>
            </a:r>
            <a:r>
              <a:rPr lang="en" b="1" dirty="0" err="1"/>
              <a:t>bestemmer</a:t>
            </a:r>
            <a:r>
              <a:rPr lang="en" dirty="0"/>
              <a:t>?  </a:t>
            </a:r>
            <a:r>
              <a:rPr lang="en" dirty="0" err="1"/>
              <a:t>Hvem</a:t>
            </a:r>
            <a:r>
              <a:rPr lang="en" dirty="0"/>
              <a:t> sitter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informasjonen</a:t>
            </a:r>
            <a:r>
              <a:rPr lang="en" dirty="0"/>
              <a:t>?  </a:t>
            </a:r>
            <a:r>
              <a:rPr lang="en" dirty="0" err="1"/>
              <a:t>Hvem</a:t>
            </a:r>
            <a:r>
              <a:rPr lang="en" dirty="0"/>
              <a:t> </a:t>
            </a:r>
            <a:r>
              <a:rPr lang="en" dirty="0" err="1"/>
              <a:t>betaler</a:t>
            </a:r>
            <a:r>
              <a:rPr lang="en" dirty="0"/>
              <a:t>?  </a:t>
            </a:r>
            <a:r>
              <a:rPr lang="en" dirty="0" err="1"/>
              <a:t>Hvem</a:t>
            </a:r>
            <a:r>
              <a:rPr lang="en" dirty="0"/>
              <a:t> er </a:t>
            </a:r>
            <a:r>
              <a:rPr lang="en" b="1" dirty="0" err="1"/>
              <a:t>kunden</a:t>
            </a:r>
            <a:r>
              <a:rPr lang="en" dirty="0"/>
              <a:t>?  Er det </a:t>
            </a:r>
            <a:r>
              <a:rPr lang="en" dirty="0" err="1"/>
              <a:t>noen</a:t>
            </a:r>
            <a:r>
              <a:rPr lang="en" dirty="0"/>
              <a:t> </a:t>
            </a:r>
            <a:r>
              <a:rPr lang="en" b="1" dirty="0" err="1"/>
              <a:t>konflikter</a:t>
            </a:r>
            <a:r>
              <a:rPr lang="en" b="1" dirty="0"/>
              <a:t>? </a:t>
            </a:r>
            <a:r>
              <a:rPr lang="en" dirty="0"/>
              <a:t> Er det </a:t>
            </a:r>
            <a:r>
              <a:rPr lang="en" dirty="0" err="1"/>
              <a:t>noe</a:t>
            </a:r>
            <a:r>
              <a:rPr lang="en" dirty="0"/>
              <a:t> vi </a:t>
            </a:r>
            <a:r>
              <a:rPr lang="en" dirty="0" err="1"/>
              <a:t>trenger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undersøke</a:t>
            </a:r>
            <a:r>
              <a:rPr lang="en" b="1" dirty="0"/>
              <a:t> </a:t>
            </a:r>
            <a:r>
              <a:rPr lang="en" b="1" dirty="0" err="1"/>
              <a:t>mer</a:t>
            </a:r>
            <a:r>
              <a:rPr lang="en" dirty="0"/>
              <a:t>?  </a:t>
            </a:r>
            <a:r>
              <a:rPr lang="en" dirty="0" err="1"/>
              <a:t>Hvilke</a:t>
            </a:r>
            <a:r>
              <a:rPr lang="en" dirty="0"/>
              <a:t> </a:t>
            </a:r>
            <a:r>
              <a:rPr lang="en" b="1" dirty="0" err="1"/>
              <a:t>intensjoner</a:t>
            </a:r>
            <a:r>
              <a:rPr lang="en" dirty="0"/>
              <a:t> </a:t>
            </a:r>
            <a:r>
              <a:rPr lang="en" dirty="0" err="1"/>
              <a:t>har</a:t>
            </a:r>
            <a:r>
              <a:rPr lang="en" dirty="0"/>
              <a:t> </a:t>
            </a:r>
            <a:r>
              <a:rPr lang="en" dirty="0" err="1"/>
              <a:t>interessentene</a:t>
            </a:r>
            <a:r>
              <a:rPr lang="en" dirty="0"/>
              <a:t>?</a:t>
            </a:r>
            <a:endParaRPr dirty="0"/>
          </a:p>
        </p:txBody>
      </p:sp>
      <p:sp>
        <p:nvSpPr>
          <p:cNvPr id="225" name="Google Shape;22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231" name="Google Shape;231;p34"/>
          <p:cNvPicPr preferRelativeResize="0"/>
          <p:nvPr/>
        </p:nvPicPr>
        <p:blipFill rotWithShape="1">
          <a:blip r:embed="rId3">
            <a:alphaModFix/>
          </a:blip>
          <a:srcRect l="17488" r="6506" b="3016"/>
          <a:stretch/>
        </p:blipFill>
        <p:spPr>
          <a:xfrm rot="10800000">
            <a:off x="1073425" y="5602"/>
            <a:ext cx="7135275" cy="5132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Lage rike bilder</a:t>
            </a:r>
            <a:endParaRPr/>
          </a:p>
        </p:txBody>
      </p:sp>
      <p:sp>
        <p:nvSpPr>
          <p:cNvPr id="237" name="Google Shape;23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Relasjoner</a:t>
            </a:r>
            <a:r>
              <a:rPr lang="en"/>
              <a:t> mellom interessenter - streker og hjerter.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Tankebobler, ordbruk, språk og ord som </a:t>
            </a:r>
            <a:r>
              <a:rPr lang="en" b="1"/>
              <a:t>interessentene</a:t>
            </a:r>
            <a:r>
              <a:rPr lang="en"/>
              <a:t> (aktørene/stakeholders) bruker.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</a:t>
            </a:r>
            <a:r>
              <a:rPr lang="en" b="1"/>
              <a:t>nteresser</a:t>
            </a:r>
            <a:r>
              <a:rPr lang="en"/>
              <a:t> (concerns) - som tankebobler med hjelpetekst.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Konflikter</a:t>
            </a:r>
            <a:r>
              <a:rPr lang="en"/>
              <a:t> - som kryss eller kryssede klinger.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Rike bilder er ikke rene tankekart/”mind map”.  Det er interessenter og interesser  </a:t>
            </a:r>
            <a:r>
              <a:rPr lang="en" b="1"/>
              <a:t>representert</a:t>
            </a:r>
            <a:r>
              <a:rPr lang="en"/>
              <a:t> i bilder og tekst!!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38" name="Google Shape;23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239" name="Google Shape;239;p35" descr="http://www.cs.bilkent.edu.tr/~fundad/CS468/PROJECT1/group7/CS%20468%20PS1%20Group%207_files/image0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254" y="0"/>
            <a:ext cx="8977745" cy="5488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900" y="76200"/>
            <a:ext cx="7763934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9600"/>
              <a:t>Relasjon</a:t>
            </a:r>
            <a:endParaRPr sz="9600"/>
          </a:p>
        </p:txBody>
      </p:sp>
      <p:sp>
        <p:nvSpPr>
          <p:cNvPr id="252" name="Google Shape;25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Pensum for dette læringsmålet og oblig - Leganto</a:t>
            </a:r>
            <a:endParaRPr/>
          </a:p>
        </p:txBody>
      </p:sp>
      <p:sp>
        <p:nvSpPr>
          <p:cNvPr id="258" name="Google Shape;258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Artikkel: The rich picture:  A tool for reasoning about work context av Andrew Monk og Steve Howard</a:t>
            </a:r>
            <a:endParaRPr/>
          </a:p>
          <a:p>
            <a:pPr marL="457200" lvl="0" indent="-304800" algn="l" rtl="0">
              <a:spcBef>
                <a:spcPts val="160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ACM digital library (association for computing machinery)</a:t>
            </a:r>
            <a:endParaRPr sz="1200" b="1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HCI = Human Computer Interaction (Europa); CHI - Computer Human Interaction (USA)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PD = Participatory Design</a:t>
            </a:r>
            <a:endParaRPr sz="12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Notat: Notat om rike bilder; hjelpetekst til artikkelen på norsk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Notat: Innspill om samspill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59" name="Google Shape;259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"/>
          <p:cNvSpPr txBox="1">
            <a:spLocks noGrp="1"/>
          </p:cNvSpPr>
          <p:nvPr>
            <p:ph type="title"/>
          </p:nvPr>
        </p:nvSpPr>
        <p:spPr>
          <a:xfrm>
            <a:off x="1368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err="1">
                <a:solidFill>
                  <a:schemeClr val="dk2"/>
                </a:solidFill>
              </a:rPr>
              <a:t>Betingelser</a:t>
            </a:r>
            <a:r>
              <a:rPr lang="en" sz="1800" dirty="0">
                <a:solidFill>
                  <a:schemeClr val="dk2"/>
                </a:solidFill>
              </a:rPr>
              <a:t> for </a:t>
            </a:r>
            <a:r>
              <a:rPr lang="en" sz="1800" dirty="0" err="1">
                <a:solidFill>
                  <a:schemeClr val="dk2"/>
                </a:solidFill>
              </a:rPr>
              <a:t>mulighet</a:t>
            </a:r>
            <a:r>
              <a:rPr lang="en" sz="1800" dirty="0">
                <a:solidFill>
                  <a:schemeClr val="dk2"/>
                </a:solidFill>
              </a:rPr>
              <a:t> av </a:t>
            </a:r>
            <a:r>
              <a:rPr lang="en" sz="1800" dirty="0" err="1">
                <a:solidFill>
                  <a:schemeClr val="dk2"/>
                </a:solidFill>
              </a:rPr>
              <a:t>å</a:t>
            </a:r>
            <a:r>
              <a:rPr lang="en" sz="1800" dirty="0">
                <a:solidFill>
                  <a:schemeClr val="dk2"/>
                </a:solidFill>
              </a:rPr>
              <a:t> </a:t>
            </a:r>
            <a:r>
              <a:rPr lang="en" sz="1800" dirty="0" err="1">
                <a:solidFill>
                  <a:schemeClr val="dk2"/>
                </a:solidFill>
              </a:rPr>
              <a:t>lykkes</a:t>
            </a:r>
            <a:r>
              <a:rPr lang="en" sz="1800" dirty="0">
                <a:solidFill>
                  <a:schemeClr val="dk2"/>
                </a:solidFill>
              </a:rPr>
              <a:t>?</a:t>
            </a:r>
            <a:endParaRPr dirty="0"/>
          </a:p>
        </p:txBody>
      </p:sp>
      <p:sp>
        <p:nvSpPr>
          <p:cNvPr id="265" name="Google Shape;265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Starte  - (det har vi gjort nå!!!)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Fortsette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66" name="Google Shape;266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Så langt!</a:t>
            </a:r>
            <a:endParaRPr/>
          </a:p>
        </p:txBody>
      </p:sp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Oppstart</a:t>
            </a:r>
            <a:r>
              <a:rPr lang="en" dirty="0"/>
              <a:t> av Modul A, der det er </a:t>
            </a:r>
            <a:r>
              <a:rPr lang="en" b="1" dirty="0" err="1"/>
              <a:t>tre</a:t>
            </a:r>
            <a:r>
              <a:rPr lang="en" b="1" dirty="0"/>
              <a:t> </a:t>
            </a:r>
            <a:r>
              <a:rPr lang="en" b="1" dirty="0" err="1"/>
              <a:t>individuelle</a:t>
            </a:r>
            <a:r>
              <a:rPr lang="en" b="1" dirty="0"/>
              <a:t> </a:t>
            </a:r>
            <a:r>
              <a:rPr lang="en" b="1" dirty="0" err="1"/>
              <a:t>obligatoriske</a:t>
            </a:r>
            <a:r>
              <a:rPr lang="en" b="1" dirty="0"/>
              <a:t> </a:t>
            </a:r>
            <a:r>
              <a:rPr lang="en" b="1" dirty="0" err="1"/>
              <a:t>oppgaver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Introduksjon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b="1" dirty="0" err="1"/>
              <a:t>rike</a:t>
            </a:r>
            <a:r>
              <a:rPr lang="en" b="1" dirty="0"/>
              <a:t> </a:t>
            </a:r>
            <a:r>
              <a:rPr lang="en" b="1" dirty="0" err="1"/>
              <a:t>bilder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Neste </a:t>
            </a:r>
            <a:r>
              <a:rPr lang="en" b="1" dirty="0" err="1"/>
              <a:t>torsdag</a:t>
            </a:r>
            <a:r>
              <a:rPr lang="en" b="1" dirty="0"/>
              <a:t>:</a:t>
            </a:r>
            <a:r>
              <a:rPr lang="en" dirty="0"/>
              <a:t> </a:t>
            </a:r>
            <a:r>
              <a:rPr lang="en" dirty="0" err="1"/>
              <a:t>fortsette</a:t>
            </a:r>
            <a:r>
              <a:rPr lang="en" dirty="0"/>
              <a:t> med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, </a:t>
            </a:r>
            <a:r>
              <a:rPr lang="en" dirty="0" err="1"/>
              <a:t>interessenter</a:t>
            </a:r>
            <a:r>
              <a:rPr lang="en" dirty="0"/>
              <a:t>, </a:t>
            </a:r>
            <a:r>
              <a:rPr lang="en" dirty="0" err="1"/>
              <a:t>interesser</a:t>
            </a:r>
            <a:r>
              <a:rPr lang="en" dirty="0"/>
              <a:t>, </a:t>
            </a:r>
            <a:r>
              <a:rPr lang="en" dirty="0" err="1"/>
              <a:t>samspill</a:t>
            </a:r>
            <a:r>
              <a:rPr lang="en" dirty="0"/>
              <a:t> + Emma om </a:t>
            </a:r>
            <a:r>
              <a:rPr lang="en" dirty="0" err="1"/>
              <a:t>relevans</a:t>
            </a:r>
            <a:r>
              <a:rPr lang="en" dirty="0"/>
              <a:t> av IN1030 for IN2000 + </a:t>
            </a:r>
            <a:r>
              <a:rPr lang="en" dirty="0" err="1"/>
              <a:t>annet</a:t>
            </a:r>
            <a:r>
              <a:rPr lang="en" dirty="0"/>
              <a:t>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b="1" dirty="0"/>
          </a:p>
        </p:txBody>
      </p:sp>
      <p:sp>
        <p:nvSpPr>
          <p:cNvPr id="273" name="Google Shape;273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pic>
        <p:nvPicPr>
          <p:cNvPr id="3" name="Picture 2" descr="Two white mugs on a table&#10;&#10;AI-generated content may be incorrect.">
            <a:extLst>
              <a:ext uri="{FF2B5EF4-FFF2-40B4-BE49-F238E27FC236}">
                <a16:creationId xmlns:a16="http://schemas.microsoft.com/office/drawing/2014/main" id="{3773CE52-7C99-B1EE-B8B2-8B4BF8BE7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342" y="2948396"/>
            <a:ext cx="2160639" cy="162047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>
            <a:spLocks noGrp="1"/>
          </p:cNvSpPr>
          <p:nvPr>
            <p:ph type="title"/>
          </p:nvPr>
        </p:nvSpPr>
        <p:spPr>
          <a:xfrm>
            <a:off x="311700" y="440675"/>
            <a:ext cx="8520600" cy="10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Ekstramateriale</a:t>
            </a:r>
            <a:endParaRPr dirty="0"/>
          </a:p>
        </p:txBody>
      </p:sp>
      <p:sp>
        <p:nvSpPr>
          <p:cNvPr id="279" name="Google Shape;279;p41"/>
          <p:cNvSpPr txBox="1">
            <a:spLocks noGrp="1"/>
          </p:cNvSpPr>
          <p:nvPr>
            <p:ph type="body" idx="1"/>
          </p:nvPr>
        </p:nvSpPr>
        <p:spPr>
          <a:xfrm>
            <a:off x="311700" y="1389625"/>
            <a:ext cx="85206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Møter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samspill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</a:t>
            </a:r>
            <a:r>
              <a:rPr lang="en" dirty="0" err="1"/>
              <a:t>mennesker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datamaskiner</a:t>
            </a:r>
            <a:r>
              <a:rPr lang="en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Relasjoner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</a:t>
            </a:r>
            <a:r>
              <a:rPr lang="en" dirty="0" err="1"/>
              <a:t>mennekser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teknologi</a:t>
            </a:r>
            <a:r>
              <a:rPr lang="en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https://www.youtube.com/watch?v=qNDS4kVwA68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80" name="Google Shape;28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5774442-8599-D64D-87AC-91433047245D}">
  <we:reference id="ccb69c04-6fc1-4565-8d96-d9222a296c86" version="1.14.0.0" store="EXCatalog" storeType="EXCatalog"/>
  <we:alternateReferences/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1408</Words>
  <Application>Microsoft Macintosh PowerPoint</Application>
  <PresentationFormat>On-screen Show (16:9)</PresentationFormat>
  <Paragraphs>233</Paragraphs>
  <Slides>33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Simple Light</vt:lpstr>
      <vt:lpstr>Samspill - mennesker digitale teknologier</vt:lpstr>
      <vt:lpstr>PowerPoint Presentation</vt:lpstr>
      <vt:lpstr>Oversikt over denne timen</vt:lpstr>
      <vt:lpstr>Sosio-teknisk - hvaforno? </vt:lpstr>
      <vt:lpstr>Sosio teknikk</vt:lpstr>
      <vt:lpstr>Gjensidig påvirkning – i hverdagslivet</vt:lpstr>
      <vt:lpstr>Gjensidig påvirkning - digital teknologi og mennsker</vt:lpstr>
      <vt:lpstr>Ansvar – moralsk og juridisk</vt:lpstr>
      <vt:lpstr>Jobbe med dette gjennom…..</vt:lpstr>
      <vt:lpstr>PowerPoint Presentation</vt:lpstr>
      <vt:lpstr>Hva ser du?  Leser du?  Tenker du?  Føler du?</vt:lpstr>
      <vt:lpstr>Design -------------------------  Bruk</vt:lpstr>
      <vt:lpstr>PowerPoint Presentation</vt:lpstr>
      <vt:lpstr>Om avstanden mellom designere/utviklere og brukere</vt:lpstr>
      <vt:lpstr>fra design ‘for and by techies’       </vt:lpstr>
      <vt:lpstr>PowerPoint Presentation</vt:lpstr>
      <vt:lpstr>Valg av case:</vt:lpstr>
      <vt:lpstr>Læringsmål 1 - samspill:</vt:lpstr>
      <vt:lpstr> </vt:lpstr>
      <vt:lpstr>Interesse, interessent</vt:lpstr>
      <vt:lpstr>Interessent og interesse</vt:lpstr>
      <vt:lpstr>Interessenter</vt:lpstr>
      <vt:lpstr>Rike bilder</vt:lpstr>
      <vt:lpstr>Få oversikt, kommunisere, forhandle, tenke... </vt:lpstr>
      <vt:lpstr>Rike bilder</vt:lpstr>
      <vt:lpstr>PowerPoint Presentation</vt:lpstr>
      <vt:lpstr>Lage rike bilder</vt:lpstr>
      <vt:lpstr>PowerPoint Presentation</vt:lpstr>
      <vt:lpstr>PowerPoint Presentation</vt:lpstr>
      <vt:lpstr>Pensum for dette læringsmålet og oblig - Leganto</vt:lpstr>
      <vt:lpstr>Betingelser for mulighet av å lykkes?</vt:lpstr>
      <vt:lpstr>Så langt!</vt:lpstr>
      <vt:lpstr>Ekstramateriale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Samspill - mennesker digitale teknologier</dc:title>
  <cp:lastModifiedBy>Jo Herstad</cp:lastModifiedBy>
  <cp:revision>5</cp:revision>
  <dcterms:modified xsi:type="dcterms:W3CDTF">2025-01-22T13:51:08Z</dcterms:modified>
</cp:coreProperties>
</file>