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3"/>
    <p:restoredTop sz="94710"/>
  </p:normalViewPr>
  <p:slideViewPr>
    <p:cSldViewPr snapToGrid="0">
      <p:cViewPr>
        <p:scale>
          <a:sx n="117" d="100"/>
          <a:sy n="117" d="100"/>
        </p:scale>
        <p:origin x="1344" y="8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F6C11A-9241-4657-95E7-823DFC673CF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E9F1A5F-803B-42E1-A1BB-B27581AA0E77}">
      <dgm:prSet/>
      <dgm:spPr/>
      <dgm:t>
        <a:bodyPr/>
        <a:lstStyle/>
        <a:p>
          <a:r>
            <a:rPr lang="nb-NO" dirty="0"/>
            <a:t>Lag en prosedyre som tar inn to tall og skriver ut det største</a:t>
          </a:r>
          <a:endParaRPr lang="en-US" dirty="0"/>
        </a:p>
      </dgm:t>
    </dgm:pt>
    <dgm:pt modelId="{A6684104-1856-4AF4-ACB7-3679BA10D0E3}" type="parTrans" cxnId="{476B741E-EBE8-484B-A829-A45BAC5AACCF}">
      <dgm:prSet/>
      <dgm:spPr/>
      <dgm:t>
        <a:bodyPr/>
        <a:lstStyle/>
        <a:p>
          <a:endParaRPr lang="en-US"/>
        </a:p>
      </dgm:t>
    </dgm:pt>
    <dgm:pt modelId="{1B951F9A-10F6-4BBB-BA81-5F6E1E0F367F}" type="sibTrans" cxnId="{476B741E-EBE8-484B-A829-A45BAC5AACCF}">
      <dgm:prSet/>
      <dgm:spPr/>
      <dgm:t>
        <a:bodyPr/>
        <a:lstStyle/>
        <a:p>
          <a:endParaRPr lang="en-US"/>
        </a:p>
      </dgm:t>
    </dgm:pt>
    <dgm:pt modelId="{3BF5DD0A-67A4-4138-8A4B-CD3C2CB14E2F}">
      <dgm:prSet/>
      <dgm:spPr/>
      <dgm:t>
        <a:bodyPr/>
        <a:lstStyle/>
        <a:p>
          <a:r>
            <a:rPr lang="nb-NO" dirty="0"/>
            <a:t>Lag en prosedyre som tar inn en temperaturverdi (float) i C, og gjør den om til F. </a:t>
          </a:r>
          <a:br>
            <a:rPr lang="nb-NO" dirty="0"/>
          </a:br>
          <a:r>
            <a:rPr lang="nb-NO" dirty="0"/>
            <a:t>(F = C * 9/5 + 32)</a:t>
          </a:r>
          <a:endParaRPr lang="en-US" dirty="0"/>
        </a:p>
      </dgm:t>
    </dgm:pt>
    <dgm:pt modelId="{67790F66-FAD5-4F26-92B2-58625ED02DAF}" type="parTrans" cxnId="{391EDE27-2FAF-4664-8078-63F34E96F6D4}">
      <dgm:prSet/>
      <dgm:spPr/>
      <dgm:t>
        <a:bodyPr/>
        <a:lstStyle/>
        <a:p>
          <a:endParaRPr lang="en-US"/>
        </a:p>
      </dgm:t>
    </dgm:pt>
    <dgm:pt modelId="{5220854D-A75D-47A3-A996-28C906ABCC77}" type="sibTrans" cxnId="{391EDE27-2FAF-4664-8078-63F34E96F6D4}">
      <dgm:prSet/>
      <dgm:spPr/>
      <dgm:t>
        <a:bodyPr/>
        <a:lstStyle/>
        <a:p>
          <a:endParaRPr lang="en-US"/>
        </a:p>
      </dgm:t>
    </dgm:pt>
    <dgm:pt modelId="{9FFFAB0D-C879-44CC-969E-9907CA8B8A5A}" type="pres">
      <dgm:prSet presAssocID="{A0F6C11A-9241-4657-95E7-823DFC673CF6}" presName="root" presStyleCnt="0">
        <dgm:presLayoutVars>
          <dgm:dir/>
          <dgm:resizeHandles val="exact"/>
        </dgm:presLayoutVars>
      </dgm:prSet>
      <dgm:spPr/>
    </dgm:pt>
    <dgm:pt modelId="{BA104F24-C0DE-4C29-B20E-236D7CC33435}" type="pres">
      <dgm:prSet presAssocID="{9E9F1A5F-803B-42E1-A1BB-B27581AA0E77}" presName="compNode" presStyleCnt="0"/>
      <dgm:spPr/>
    </dgm:pt>
    <dgm:pt modelId="{2A3B2268-402B-4743-BF89-F240DB04B1C9}" type="pres">
      <dgm:prSet presAssocID="{9E9F1A5F-803B-42E1-A1BB-B27581AA0E77}" presName="bgRect" presStyleLbl="bgShp" presStyleIdx="0" presStyleCnt="2"/>
      <dgm:spPr/>
    </dgm:pt>
    <dgm:pt modelId="{40DFF8A9-2798-4C35-8FBA-35AECEC891FE}" type="pres">
      <dgm:prSet presAssocID="{9E9F1A5F-803B-42E1-A1BB-B27581AA0E7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yant"/>
        </a:ext>
      </dgm:extLst>
    </dgm:pt>
    <dgm:pt modelId="{8AA37938-04C6-466C-AA56-9BADD13D0701}" type="pres">
      <dgm:prSet presAssocID="{9E9F1A5F-803B-42E1-A1BB-B27581AA0E77}" presName="spaceRect" presStyleCnt="0"/>
      <dgm:spPr/>
    </dgm:pt>
    <dgm:pt modelId="{648FA749-41AF-4DCE-A311-F6F55B73C218}" type="pres">
      <dgm:prSet presAssocID="{9E9F1A5F-803B-42E1-A1BB-B27581AA0E77}" presName="parTx" presStyleLbl="revTx" presStyleIdx="0" presStyleCnt="2">
        <dgm:presLayoutVars>
          <dgm:chMax val="0"/>
          <dgm:chPref val="0"/>
        </dgm:presLayoutVars>
      </dgm:prSet>
      <dgm:spPr/>
    </dgm:pt>
    <dgm:pt modelId="{D378FB80-74DC-47D2-BEEC-91A91ED7A47A}" type="pres">
      <dgm:prSet presAssocID="{1B951F9A-10F6-4BBB-BA81-5F6E1E0F367F}" presName="sibTrans" presStyleCnt="0"/>
      <dgm:spPr/>
    </dgm:pt>
    <dgm:pt modelId="{1443EADB-402D-4C88-8678-4D60B4F54F6B}" type="pres">
      <dgm:prSet presAssocID="{3BF5DD0A-67A4-4138-8A4B-CD3C2CB14E2F}" presName="compNode" presStyleCnt="0"/>
      <dgm:spPr/>
    </dgm:pt>
    <dgm:pt modelId="{E15D3351-DD19-4185-9B20-F336D4B92DC4}" type="pres">
      <dgm:prSet presAssocID="{3BF5DD0A-67A4-4138-8A4B-CD3C2CB14E2F}" presName="bgRect" presStyleLbl="bgShp" presStyleIdx="1" presStyleCnt="2"/>
      <dgm:spPr/>
    </dgm:pt>
    <dgm:pt modelId="{51462899-3EB9-453F-9BC0-EA50891811CE}" type="pres">
      <dgm:prSet presAssocID="{3BF5DD0A-67A4-4138-8A4B-CD3C2CB14E2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bber duck"/>
        </a:ext>
      </dgm:extLst>
    </dgm:pt>
    <dgm:pt modelId="{DBFA8CAB-376F-41A6-9030-5EE6B1E885CB}" type="pres">
      <dgm:prSet presAssocID="{3BF5DD0A-67A4-4138-8A4B-CD3C2CB14E2F}" presName="spaceRect" presStyleCnt="0"/>
      <dgm:spPr/>
    </dgm:pt>
    <dgm:pt modelId="{70EDD7D3-08A9-410A-8C70-66532765A28C}" type="pres">
      <dgm:prSet presAssocID="{3BF5DD0A-67A4-4138-8A4B-CD3C2CB14E2F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476B741E-EBE8-484B-A829-A45BAC5AACCF}" srcId="{A0F6C11A-9241-4657-95E7-823DFC673CF6}" destId="{9E9F1A5F-803B-42E1-A1BB-B27581AA0E77}" srcOrd="0" destOrd="0" parTransId="{A6684104-1856-4AF4-ACB7-3679BA10D0E3}" sibTransId="{1B951F9A-10F6-4BBB-BA81-5F6E1E0F367F}"/>
    <dgm:cxn modelId="{A28CD41E-FBDF-4052-A224-45448E935A74}" type="presOf" srcId="{9E9F1A5F-803B-42E1-A1BB-B27581AA0E77}" destId="{648FA749-41AF-4DCE-A311-F6F55B73C218}" srcOrd="0" destOrd="0" presId="urn:microsoft.com/office/officeart/2018/2/layout/IconVerticalSolidList"/>
    <dgm:cxn modelId="{391EDE27-2FAF-4664-8078-63F34E96F6D4}" srcId="{A0F6C11A-9241-4657-95E7-823DFC673CF6}" destId="{3BF5DD0A-67A4-4138-8A4B-CD3C2CB14E2F}" srcOrd="1" destOrd="0" parTransId="{67790F66-FAD5-4F26-92B2-58625ED02DAF}" sibTransId="{5220854D-A75D-47A3-A996-28C906ABCC77}"/>
    <dgm:cxn modelId="{F7B394C4-39AA-4EC5-8909-6C0E614B4A3D}" type="presOf" srcId="{A0F6C11A-9241-4657-95E7-823DFC673CF6}" destId="{9FFFAB0D-C879-44CC-969E-9907CA8B8A5A}" srcOrd="0" destOrd="0" presId="urn:microsoft.com/office/officeart/2018/2/layout/IconVerticalSolidList"/>
    <dgm:cxn modelId="{4F5CBFCC-56D9-4403-B22F-850684C3313E}" type="presOf" srcId="{3BF5DD0A-67A4-4138-8A4B-CD3C2CB14E2F}" destId="{70EDD7D3-08A9-410A-8C70-66532765A28C}" srcOrd="0" destOrd="0" presId="urn:microsoft.com/office/officeart/2018/2/layout/IconVerticalSolidList"/>
    <dgm:cxn modelId="{F3CBFC3E-5558-49FE-ADE4-A677DA915D5D}" type="presParOf" srcId="{9FFFAB0D-C879-44CC-969E-9907CA8B8A5A}" destId="{BA104F24-C0DE-4C29-B20E-236D7CC33435}" srcOrd="0" destOrd="0" presId="urn:microsoft.com/office/officeart/2018/2/layout/IconVerticalSolidList"/>
    <dgm:cxn modelId="{7A5A582E-B0AF-4D99-A2FD-647806787061}" type="presParOf" srcId="{BA104F24-C0DE-4C29-B20E-236D7CC33435}" destId="{2A3B2268-402B-4743-BF89-F240DB04B1C9}" srcOrd="0" destOrd="0" presId="urn:microsoft.com/office/officeart/2018/2/layout/IconVerticalSolidList"/>
    <dgm:cxn modelId="{ACD3E2A5-4D6B-4931-B2A8-76B50C3874EC}" type="presParOf" srcId="{BA104F24-C0DE-4C29-B20E-236D7CC33435}" destId="{40DFF8A9-2798-4C35-8FBA-35AECEC891FE}" srcOrd="1" destOrd="0" presId="urn:microsoft.com/office/officeart/2018/2/layout/IconVerticalSolidList"/>
    <dgm:cxn modelId="{5F564465-8623-4176-B421-CC04E09D87CC}" type="presParOf" srcId="{BA104F24-C0DE-4C29-B20E-236D7CC33435}" destId="{8AA37938-04C6-466C-AA56-9BADD13D0701}" srcOrd="2" destOrd="0" presId="urn:microsoft.com/office/officeart/2018/2/layout/IconVerticalSolidList"/>
    <dgm:cxn modelId="{850FB807-5D34-44D1-B896-18696E546F03}" type="presParOf" srcId="{BA104F24-C0DE-4C29-B20E-236D7CC33435}" destId="{648FA749-41AF-4DCE-A311-F6F55B73C218}" srcOrd="3" destOrd="0" presId="urn:microsoft.com/office/officeart/2018/2/layout/IconVerticalSolidList"/>
    <dgm:cxn modelId="{8EE35BB6-2E64-4042-B4A5-62DE8FFB5C29}" type="presParOf" srcId="{9FFFAB0D-C879-44CC-969E-9907CA8B8A5A}" destId="{D378FB80-74DC-47D2-BEEC-91A91ED7A47A}" srcOrd="1" destOrd="0" presId="urn:microsoft.com/office/officeart/2018/2/layout/IconVerticalSolidList"/>
    <dgm:cxn modelId="{FCCCCDA5-0DB8-4511-8EF5-61C8BC0C3592}" type="presParOf" srcId="{9FFFAB0D-C879-44CC-969E-9907CA8B8A5A}" destId="{1443EADB-402D-4C88-8678-4D60B4F54F6B}" srcOrd="2" destOrd="0" presId="urn:microsoft.com/office/officeart/2018/2/layout/IconVerticalSolidList"/>
    <dgm:cxn modelId="{B23BEF97-8A22-4680-AFE0-70F9F89F2EB6}" type="presParOf" srcId="{1443EADB-402D-4C88-8678-4D60B4F54F6B}" destId="{E15D3351-DD19-4185-9B20-F336D4B92DC4}" srcOrd="0" destOrd="0" presId="urn:microsoft.com/office/officeart/2018/2/layout/IconVerticalSolidList"/>
    <dgm:cxn modelId="{9EBA4C5D-7B33-43CF-AC2F-6A85920301EE}" type="presParOf" srcId="{1443EADB-402D-4C88-8678-4D60B4F54F6B}" destId="{51462899-3EB9-453F-9BC0-EA50891811CE}" srcOrd="1" destOrd="0" presId="urn:microsoft.com/office/officeart/2018/2/layout/IconVerticalSolidList"/>
    <dgm:cxn modelId="{4A85BDE2-72F5-4C24-A8E1-BE1A0AFD36F8}" type="presParOf" srcId="{1443EADB-402D-4C88-8678-4D60B4F54F6B}" destId="{DBFA8CAB-376F-41A6-9030-5EE6B1E885CB}" srcOrd="2" destOrd="0" presId="urn:microsoft.com/office/officeart/2018/2/layout/IconVerticalSolidList"/>
    <dgm:cxn modelId="{5E1AB8B7-87CA-4F99-92DB-710A5E6ED3C2}" type="presParOf" srcId="{1443EADB-402D-4C88-8678-4D60B4F54F6B}" destId="{70EDD7D3-08A9-410A-8C70-66532765A28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B2268-402B-4743-BF89-F240DB04B1C9}">
      <dsp:nvSpPr>
        <dsp:cNvPr id="0" name=""/>
        <dsp:cNvSpPr/>
      </dsp:nvSpPr>
      <dsp:spPr>
        <a:xfrm>
          <a:off x="0" y="864376"/>
          <a:ext cx="5889686" cy="15957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DFF8A9-2798-4C35-8FBA-35AECEC891FE}">
      <dsp:nvSpPr>
        <dsp:cNvPr id="0" name=""/>
        <dsp:cNvSpPr/>
      </dsp:nvSpPr>
      <dsp:spPr>
        <a:xfrm>
          <a:off x="482721" y="1223425"/>
          <a:ext cx="877674" cy="87767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8FA749-41AF-4DCE-A311-F6F55B73C218}">
      <dsp:nvSpPr>
        <dsp:cNvPr id="0" name=""/>
        <dsp:cNvSpPr/>
      </dsp:nvSpPr>
      <dsp:spPr>
        <a:xfrm>
          <a:off x="1843117" y="864376"/>
          <a:ext cx="4046568" cy="1595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886" tIns="168886" rIns="168886" bIns="16888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Lag en prosedyre som tar inn to tall og skriver ut det største</a:t>
          </a:r>
          <a:endParaRPr lang="en-US" sz="2200" kern="1200" dirty="0"/>
        </a:p>
      </dsp:txBody>
      <dsp:txXfrm>
        <a:off x="1843117" y="864376"/>
        <a:ext cx="4046568" cy="1595772"/>
      </dsp:txXfrm>
    </dsp:sp>
    <dsp:sp modelId="{E15D3351-DD19-4185-9B20-F336D4B92DC4}">
      <dsp:nvSpPr>
        <dsp:cNvPr id="0" name=""/>
        <dsp:cNvSpPr/>
      </dsp:nvSpPr>
      <dsp:spPr>
        <a:xfrm>
          <a:off x="0" y="2859092"/>
          <a:ext cx="5889686" cy="159577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462899-3EB9-453F-9BC0-EA50891811CE}">
      <dsp:nvSpPr>
        <dsp:cNvPr id="0" name=""/>
        <dsp:cNvSpPr/>
      </dsp:nvSpPr>
      <dsp:spPr>
        <a:xfrm>
          <a:off x="482721" y="3218140"/>
          <a:ext cx="877674" cy="87767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EDD7D3-08A9-410A-8C70-66532765A28C}">
      <dsp:nvSpPr>
        <dsp:cNvPr id="0" name=""/>
        <dsp:cNvSpPr/>
      </dsp:nvSpPr>
      <dsp:spPr>
        <a:xfrm>
          <a:off x="1843117" y="2859092"/>
          <a:ext cx="4046568" cy="1595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886" tIns="168886" rIns="168886" bIns="16888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Lag en prosedyre som tar inn en temperaturverdi (float) i C, og gjør den om til F. </a:t>
          </a:r>
          <a:br>
            <a:rPr lang="nb-NO" sz="2200" kern="1200" dirty="0"/>
          </a:br>
          <a:r>
            <a:rPr lang="nb-NO" sz="2200" kern="1200" dirty="0"/>
            <a:t>(F = C * 9/5 + 32)</a:t>
          </a:r>
          <a:endParaRPr lang="en-US" sz="2200" kern="1200" dirty="0"/>
        </a:p>
      </dsp:txBody>
      <dsp:txXfrm>
        <a:off x="1843117" y="2859092"/>
        <a:ext cx="4046568" cy="15957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9/17/25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9/17/25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9/17/25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9/17/25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9/17/25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9/17/25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9/17/25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9/17/25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9/17/25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9/17/25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9/17/25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9/17/25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72B373-DC8A-7383-4615-1DE6AA49CA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897" y="3428998"/>
            <a:ext cx="8011885" cy="2268559"/>
          </a:xfrm>
        </p:spPr>
        <p:txBody>
          <a:bodyPr>
            <a:normAutofit fontScale="90000"/>
          </a:bodyPr>
          <a:lstStyle/>
          <a:p>
            <a:r>
              <a:rPr lang="nb-NO" dirty="0"/>
              <a:t>Filer, </a:t>
            </a:r>
            <a:r>
              <a:rPr lang="nb-NO" dirty="0" err="1"/>
              <a:t>parametereroverføring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&amp; funksjoner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0E715E-5FCF-0A55-12D9-693886B95A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IN1000 Konseptforståelse Uke 5 – Gruppe 3</a:t>
            </a:r>
          </a:p>
        </p:txBody>
      </p:sp>
    </p:spTree>
    <p:extLst>
      <p:ext uri="{BB962C8B-B14F-4D97-AF65-F5344CB8AC3E}">
        <p14:creationId xmlns:p14="http://schemas.microsoft.com/office/powerpoint/2010/main" val="1934507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819CD9-CCCD-3EF4-4660-720045AF2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F0173-92C7-6C19-C9BF-4A65C8766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nb-NO" dirty="0"/>
              <a:t>Ha kjennskap til parametere i prosedyrer og parameteroverføring</a:t>
            </a:r>
          </a:p>
          <a:p>
            <a:pPr fontAlgn="base"/>
            <a:r>
              <a:rPr lang="nb-NO" dirty="0"/>
              <a:t>Kjenne til funksjoner og kunne bruke de for å få unngå redundans og få mer strukturerte programmer</a:t>
            </a:r>
          </a:p>
          <a:p>
            <a:pPr fontAlgn="base"/>
            <a:r>
              <a:rPr lang="nb-NO" dirty="0"/>
              <a:t>Kjenne til innlesing fra og utskrift til fil, inkludert organisering av informasjon innad på linjer</a:t>
            </a:r>
          </a:p>
          <a:p>
            <a:pPr fontAlgn="base"/>
            <a:r>
              <a:rPr lang="nb-NO" dirty="0"/>
              <a:t>Kunne bruke filer, løkker, samlinger og funksjoner for å løse mer sammensatte problemer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599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18F5FC-9B09-35A7-FDC2-29BBCA39C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Prosedyrer, funksjoner, metoder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9FBF1D1D-4CFF-81E5-A63C-90DAB2B5E4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0534238"/>
              </p:ext>
            </p:extLst>
          </p:nvPr>
        </p:nvGraphicFramePr>
        <p:xfrm>
          <a:off x="1498294" y="2052638"/>
          <a:ext cx="9071279" cy="4403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069">
                  <a:extLst>
                    <a:ext uri="{9D8B030D-6E8A-4147-A177-3AD203B41FA5}">
                      <a16:colId xmlns:a16="http://schemas.microsoft.com/office/drawing/2014/main" val="4003151769"/>
                    </a:ext>
                  </a:extLst>
                </a:gridCol>
                <a:gridCol w="2553108">
                  <a:extLst>
                    <a:ext uri="{9D8B030D-6E8A-4147-A177-3AD203B41FA5}">
                      <a16:colId xmlns:a16="http://schemas.microsoft.com/office/drawing/2014/main" val="2924486839"/>
                    </a:ext>
                  </a:extLst>
                </a:gridCol>
                <a:gridCol w="2458229">
                  <a:extLst>
                    <a:ext uri="{9D8B030D-6E8A-4147-A177-3AD203B41FA5}">
                      <a16:colId xmlns:a16="http://schemas.microsoft.com/office/drawing/2014/main" val="1517601426"/>
                    </a:ext>
                  </a:extLst>
                </a:gridCol>
                <a:gridCol w="2403873">
                  <a:extLst>
                    <a:ext uri="{9D8B030D-6E8A-4147-A177-3AD203B41FA5}">
                      <a16:colId xmlns:a16="http://schemas.microsoft.com/office/drawing/2014/main" val="4215799674"/>
                    </a:ext>
                  </a:extLst>
                </a:gridCol>
              </a:tblGrid>
              <a:tr h="81147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Prosedyrer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Funksjoner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Metoder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71425"/>
                  </a:ext>
                </a:extLst>
              </a:tr>
              <a:tr h="1795884">
                <a:tc>
                  <a:txBody>
                    <a:bodyPr/>
                    <a:lstStyle/>
                    <a:p>
                      <a:r>
                        <a:rPr lang="nb-NO" b="1" dirty="0"/>
                        <a:t>Kjennetegn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Subrutine uten returverdier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Subrutine med returverdier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Subrutine tilhørende en </a:t>
                      </a:r>
                      <a:r>
                        <a:rPr lang="nb-NO" i="1" dirty="0"/>
                        <a:t>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006019"/>
                  </a:ext>
                </a:extLst>
              </a:tr>
              <a:tr h="1795884">
                <a:tc>
                  <a:txBody>
                    <a:bodyPr/>
                    <a:lstStyle/>
                    <a:p>
                      <a:r>
                        <a:rPr lang="nb-NO" b="1" dirty="0"/>
                        <a:t>Eksempel: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237071"/>
                  </a:ext>
                </a:extLst>
              </a:tr>
            </a:tbl>
          </a:graphicData>
        </a:graphic>
      </p:graphicFrame>
      <p:pic>
        <p:nvPicPr>
          <p:cNvPr id="6" name="Bilde 5" descr="Et bilde som inneholder Font, tekst, skjermbilde, Grafikk&#10;&#10;KI-generert innhold kan være feil.">
            <a:extLst>
              <a:ext uri="{FF2B5EF4-FFF2-40B4-BE49-F238E27FC236}">
                <a16:creationId xmlns:a16="http://schemas.microsoft.com/office/drawing/2014/main" id="{827BCFE0-208B-858D-D550-FAA2B9CAA7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4974"/>
          <a:stretch>
            <a:fillRect/>
          </a:stretch>
        </p:blipFill>
        <p:spPr>
          <a:xfrm>
            <a:off x="3115327" y="4705194"/>
            <a:ext cx="2454591" cy="561973"/>
          </a:xfrm>
          <a:prstGeom prst="rect">
            <a:avLst/>
          </a:prstGeom>
        </p:spPr>
      </p:pic>
      <p:pic>
        <p:nvPicPr>
          <p:cNvPr id="8" name="Bilde 7" descr="Et bilde som inneholder tekst, Font, skjermbilde&#10;&#10;KI-generert innhold kan være feil.">
            <a:extLst>
              <a:ext uri="{FF2B5EF4-FFF2-40B4-BE49-F238E27FC236}">
                <a16:creationId xmlns:a16="http://schemas.microsoft.com/office/drawing/2014/main" id="{E56CFC10-75CC-7CB1-4E6D-445B29FBF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327" y="5434520"/>
            <a:ext cx="2176417" cy="883054"/>
          </a:xfrm>
          <a:prstGeom prst="rect">
            <a:avLst/>
          </a:prstGeom>
        </p:spPr>
      </p:pic>
      <p:pic>
        <p:nvPicPr>
          <p:cNvPr id="10" name="Bilde 9" descr="Et bilde som inneholder tekst, Font, skjermbilde, Grafikk&#10;&#10;KI-generert innhold kan være feil.">
            <a:extLst>
              <a:ext uri="{FF2B5EF4-FFF2-40B4-BE49-F238E27FC236}">
                <a16:creationId xmlns:a16="http://schemas.microsoft.com/office/drawing/2014/main" id="{2EB1E139-AE93-4BC1-F321-666F17609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636" y="4744801"/>
            <a:ext cx="2226211" cy="742070"/>
          </a:xfrm>
          <a:prstGeom prst="rect">
            <a:avLst/>
          </a:prstGeom>
        </p:spPr>
      </p:pic>
      <p:pic>
        <p:nvPicPr>
          <p:cNvPr id="12" name="Bilde 11" descr="Et bilde som inneholder tekst, Font, skjermbilde, Grafikk&#10;&#10;KI-generert innhold kan være feil.">
            <a:extLst>
              <a:ext uri="{FF2B5EF4-FFF2-40B4-BE49-F238E27FC236}">
                <a16:creationId xmlns:a16="http://schemas.microsoft.com/office/drawing/2014/main" id="{709C5379-9748-0519-763A-DB022CFF0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9577" y="4705194"/>
            <a:ext cx="2438400" cy="91440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DDC1831D-BA01-FAE9-6DBD-4D7B86A85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1008" y="5898039"/>
            <a:ext cx="698500" cy="279400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E528A1A-9603-7D48-7894-3A935013F75E}"/>
              </a:ext>
            </a:extLst>
          </p:cNvPr>
          <p:cNvSpPr txBox="1"/>
          <p:nvPr/>
        </p:nvSpPr>
        <p:spPr>
          <a:xfrm>
            <a:off x="3329858" y="6496244"/>
            <a:ext cx="553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(Subrutine: Navngitt kodeblokk som kan gjenbrukes)</a:t>
            </a:r>
          </a:p>
        </p:txBody>
      </p:sp>
    </p:spTree>
    <p:extLst>
      <p:ext uri="{BB962C8B-B14F-4D97-AF65-F5344CB8AC3E}">
        <p14:creationId xmlns:p14="http://schemas.microsoft.com/office/powerpoint/2010/main" val="1148033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4B4771-2D89-224A-0C3C-A9A83D31D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Parametere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50616A-447C-311D-6B9E-B017AEFEA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Uke 2: Prosedyrer uten parametere</a:t>
            </a:r>
          </a:p>
          <a:p>
            <a:pPr lvl="1"/>
            <a:r>
              <a:rPr lang="nb-NO" dirty="0"/>
              <a:t>Løser ett tilfelle</a:t>
            </a:r>
          </a:p>
          <a:p>
            <a:r>
              <a:rPr lang="nb-NO" dirty="0"/>
              <a:t>Denne uken prosedyrer </a:t>
            </a:r>
            <a:r>
              <a:rPr lang="nb-NO" b="1" dirty="0"/>
              <a:t>med </a:t>
            </a:r>
            <a:r>
              <a:rPr lang="nb-NO" dirty="0"/>
              <a:t>parametere</a:t>
            </a:r>
          </a:p>
          <a:p>
            <a:pPr lvl="1"/>
            <a:r>
              <a:rPr lang="nb-NO" dirty="0"/>
              <a:t>Lar oss behandle flere tilfeller med samme prosedyre</a:t>
            </a:r>
          </a:p>
          <a:p>
            <a:r>
              <a:rPr lang="nb-NO" dirty="0"/>
              <a:t>Parametere defineres i signaturen til en prosedyre</a:t>
            </a:r>
          </a:p>
          <a:p>
            <a:r>
              <a:rPr lang="nb-NO" dirty="0"/>
              <a:t>Argumenter sendes med når vi kaller på prosedyren</a:t>
            </a:r>
          </a:p>
        </p:txBody>
      </p:sp>
    </p:spTree>
    <p:extLst>
      <p:ext uri="{BB962C8B-B14F-4D97-AF65-F5344CB8AC3E}">
        <p14:creationId xmlns:p14="http://schemas.microsoft.com/office/powerpoint/2010/main" val="1366701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502DFB-224E-C345-0530-6CD139589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med parametere</a:t>
            </a:r>
          </a:p>
        </p:txBody>
      </p:sp>
      <p:pic>
        <p:nvPicPr>
          <p:cNvPr id="10" name="Plassholder for innhold 9" descr="Et bilde som inneholder tekst, Font, skjermbilde&#10;&#10;KI-generert innhold kan være feil.">
            <a:extLst>
              <a:ext uri="{FF2B5EF4-FFF2-40B4-BE49-F238E27FC236}">
                <a16:creationId xmlns:a16="http://schemas.microsoft.com/office/drawing/2014/main" id="{BA452E83-9E85-D8EA-5545-EC8E326F8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8793" y="2347561"/>
            <a:ext cx="6198963" cy="2162878"/>
          </a:xfrm>
        </p:spPr>
      </p:pic>
      <p:sp>
        <p:nvSpPr>
          <p:cNvPr id="11" name="Venstre klammeparentes 10">
            <a:extLst>
              <a:ext uri="{FF2B5EF4-FFF2-40B4-BE49-F238E27FC236}">
                <a16:creationId xmlns:a16="http://schemas.microsoft.com/office/drawing/2014/main" id="{E38B70BF-CB79-4A96-5B46-597773B8F199}"/>
              </a:ext>
            </a:extLst>
          </p:cNvPr>
          <p:cNvSpPr/>
          <p:nvPr/>
        </p:nvSpPr>
        <p:spPr>
          <a:xfrm rot="5400000">
            <a:off x="6637651" y="1359745"/>
            <a:ext cx="522000" cy="2313556"/>
          </a:xfrm>
          <a:prstGeom prst="lef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A1CA1BA-DFF1-4FB7-619E-336B781D733D}"/>
              </a:ext>
            </a:extLst>
          </p:cNvPr>
          <p:cNvSpPr txBox="1"/>
          <p:nvPr/>
        </p:nvSpPr>
        <p:spPr>
          <a:xfrm>
            <a:off x="6249863" y="1923741"/>
            <a:ext cx="1297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Parameter</a:t>
            </a:r>
          </a:p>
        </p:txBody>
      </p:sp>
      <p:sp>
        <p:nvSpPr>
          <p:cNvPr id="13" name="Venstre klammeparentes 12">
            <a:extLst>
              <a:ext uri="{FF2B5EF4-FFF2-40B4-BE49-F238E27FC236}">
                <a16:creationId xmlns:a16="http://schemas.microsoft.com/office/drawing/2014/main" id="{32020E9B-B142-0B38-9923-AF017AA0E7B8}"/>
              </a:ext>
            </a:extLst>
          </p:cNvPr>
          <p:cNvSpPr/>
          <p:nvPr/>
        </p:nvSpPr>
        <p:spPr>
          <a:xfrm rot="16200000">
            <a:off x="5308863" y="3928428"/>
            <a:ext cx="378821" cy="785201"/>
          </a:xfrm>
          <a:prstGeom prst="leftBrace">
            <a:avLst>
              <a:gd name="adj1" fmla="val 8333"/>
              <a:gd name="adj2" fmla="val 46673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2B2BA0EA-FD3E-0E66-F6A5-67E346452A31}"/>
              </a:ext>
            </a:extLst>
          </p:cNvPr>
          <p:cNvSpPr txBox="1"/>
          <p:nvPr/>
        </p:nvSpPr>
        <p:spPr>
          <a:xfrm>
            <a:off x="4879724" y="4510439"/>
            <a:ext cx="1724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Argument</a:t>
            </a:r>
          </a:p>
        </p:txBody>
      </p:sp>
    </p:spTree>
    <p:extLst>
      <p:ext uri="{BB962C8B-B14F-4D97-AF65-F5344CB8AC3E}">
        <p14:creationId xmlns:p14="http://schemas.microsoft.com/office/powerpoint/2010/main" val="2979916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995408-E7DB-4BA6-08AC-7B1C94897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535B3A-8DEF-A7C3-F9FF-BC1438F10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variabel eksisterer kun inne i «skopet» der den opprettes</a:t>
            </a:r>
          </a:p>
          <a:p>
            <a:r>
              <a:rPr lang="nb-NO" dirty="0" err="1"/>
              <a:t>Dvs</a:t>
            </a:r>
            <a:r>
              <a:rPr lang="nb-NO" dirty="0"/>
              <a:t>: En prosedyre kan kun jobbe med variablene definert i prosedyren, og variablene som lever inne i prosedyrens skop kan ikke aksesseres utenfor prosedyren</a:t>
            </a:r>
          </a:p>
          <a:p>
            <a:r>
              <a:rPr lang="nb-NO" dirty="0"/>
              <a:t>«Det som skjer i funksjonen, blir i funksjonen»</a:t>
            </a:r>
          </a:p>
        </p:txBody>
      </p:sp>
    </p:spTree>
    <p:extLst>
      <p:ext uri="{BB962C8B-B14F-4D97-AF65-F5344CB8AC3E}">
        <p14:creationId xmlns:p14="http://schemas.microsoft.com/office/powerpoint/2010/main" val="3146871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0FBE6C-9708-A3A8-4C61-93BE2D78C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</a:t>
            </a:r>
          </a:p>
        </p:txBody>
      </p:sp>
      <p:pic>
        <p:nvPicPr>
          <p:cNvPr id="9" name="Plassholder for innhold 8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6643ABF9-01A8-3E34-88D8-75D2ED0F0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6500" y="2252644"/>
            <a:ext cx="4699000" cy="3797300"/>
          </a:xfr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C38945E3-257D-45C2-8DDD-BBDB8699F83B}"/>
              </a:ext>
            </a:extLst>
          </p:cNvPr>
          <p:cNvSpPr/>
          <p:nvPr/>
        </p:nvSpPr>
        <p:spPr>
          <a:xfrm>
            <a:off x="4230477" y="3679634"/>
            <a:ext cx="3966072" cy="1079653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10E4A2F-F71F-8F47-9981-1DECD2F5A63B}"/>
              </a:ext>
            </a:extLst>
          </p:cNvPr>
          <p:cNvSpPr txBox="1"/>
          <p:nvPr/>
        </p:nvSpPr>
        <p:spPr>
          <a:xfrm>
            <a:off x="6213513" y="3311289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>
                <a:solidFill>
                  <a:srgbClr val="FFC000"/>
                </a:solidFill>
              </a:rPr>
              <a:t>skopet</a:t>
            </a:r>
          </a:p>
        </p:txBody>
      </p:sp>
    </p:spTree>
    <p:extLst>
      <p:ext uri="{BB962C8B-B14F-4D97-AF65-F5344CB8AC3E}">
        <p14:creationId xmlns:p14="http://schemas.microsoft.com/office/powerpoint/2010/main" val="639849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E7D395-0531-4A17-A276-FDA3EB779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229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5BE58CF-F12F-31E8-2556-DC6F61C06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191" y="1064365"/>
            <a:ext cx="2856582" cy="3313671"/>
          </a:xfrm>
        </p:spPr>
        <p:txBody>
          <a:bodyPr>
            <a:normAutofit/>
          </a:bodyPr>
          <a:lstStyle/>
          <a:p>
            <a:pPr algn="l"/>
            <a:r>
              <a:rPr lang="nb-NO">
                <a:solidFill>
                  <a:schemeClr val="bg1"/>
                </a:solidFill>
              </a:rPr>
              <a:t>Oppgaver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769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C2C477C7-BA5A-FBAF-B9A6-B14BD1817C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1573940"/>
              </p:ext>
            </p:extLst>
          </p:nvPr>
        </p:nvGraphicFramePr>
        <p:xfrm>
          <a:off x="5507182" y="897534"/>
          <a:ext cx="5889686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84167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297957-3CED-E577-4DD6-CE81C143A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46D5D9-7A84-500E-5017-1AB540B40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Funksjoner returnerer verdier som vi kan bruke igjen senere</a:t>
            </a:r>
          </a:p>
          <a:p>
            <a:pPr lvl="1"/>
            <a:r>
              <a:rPr lang="nb-NO" dirty="0"/>
              <a:t>Verdier inn gir verdier ut</a:t>
            </a:r>
          </a:p>
          <a:p>
            <a:r>
              <a:rPr lang="nb-NO" dirty="0"/>
              <a:t>Inneholder stort sett ikke </a:t>
            </a:r>
            <a:r>
              <a:rPr lang="nb-NO" i="1" dirty="0"/>
              <a:t>input()</a:t>
            </a:r>
            <a:r>
              <a:rPr lang="nb-NO" dirty="0"/>
              <a:t> eller </a:t>
            </a:r>
            <a:r>
              <a:rPr lang="nb-NO" i="1" dirty="0" err="1"/>
              <a:t>print</a:t>
            </a:r>
            <a:r>
              <a:rPr lang="nb-NO" i="1" dirty="0"/>
              <a:t>()</a:t>
            </a:r>
            <a:r>
              <a:rPr lang="nb-NO" dirty="0"/>
              <a:t>, men </a:t>
            </a:r>
            <a:r>
              <a:rPr lang="nb-NO" i="1" dirty="0" err="1"/>
              <a:t>return</a:t>
            </a:r>
            <a:r>
              <a:rPr lang="nb-NO" dirty="0"/>
              <a:t> </a:t>
            </a:r>
          </a:p>
          <a:p>
            <a:r>
              <a:rPr lang="nb-NO" dirty="0"/>
              <a:t>Return «avslutter» en funksjon og returnerer en verdi</a:t>
            </a:r>
          </a:p>
        </p:txBody>
      </p:sp>
    </p:spTree>
    <p:extLst>
      <p:ext uri="{BB962C8B-B14F-4D97-AF65-F5344CB8AC3E}">
        <p14:creationId xmlns:p14="http://schemas.microsoft.com/office/powerpoint/2010/main" val="966724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9AD353-C969-C004-4293-F76AA3390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Funksjoner?</a:t>
            </a:r>
          </a:p>
        </p:txBody>
      </p:sp>
      <p:pic>
        <p:nvPicPr>
          <p:cNvPr id="9" name="Plassholder for innhold 8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047773F0-6855-4D63-6E94-46637BB3C1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9288" y="2427796"/>
            <a:ext cx="3543300" cy="2959100"/>
          </a:xfrm>
        </p:spPr>
      </p:pic>
      <p:pic>
        <p:nvPicPr>
          <p:cNvPr id="11" name="Bilde 10" descr="Et bilde som inneholder tekst, Font, skjermbilde, nummer&#10;&#10;KI-generert innhold kan være feil.">
            <a:extLst>
              <a:ext uri="{FF2B5EF4-FFF2-40B4-BE49-F238E27FC236}">
                <a16:creationId xmlns:a16="http://schemas.microsoft.com/office/drawing/2014/main" id="{001B4D50-912E-0805-33D6-ECAF92768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868" y="2427796"/>
            <a:ext cx="5805111" cy="295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691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396C6B-EDB7-1B9F-6BB6-AFE07E19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gjør denne?</a:t>
            </a:r>
          </a:p>
        </p:txBody>
      </p:sp>
      <p:pic>
        <p:nvPicPr>
          <p:cNvPr id="5" name="Plassholder for innhold 4" descr="Et bilde som inneholder tekst, Font, skjermbilde, nummer&#10;&#10;KI-generert innhold kan være feil.">
            <a:extLst>
              <a:ext uri="{FF2B5EF4-FFF2-40B4-BE49-F238E27FC236}">
                <a16:creationId xmlns:a16="http://schemas.microsoft.com/office/drawing/2014/main" id="{193E536C-20A2-B0EE-6F07-CEF15C67E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9311" y="2052638"/>
            <a:ext cx="5764315" cy="3997325"/>
          </a:xfrm>
        </p:spPr>
      </p:pic>
    </p:spTree>
    <p:extLst>
      <p:ext uri="{BB962C8B-B14F-4D97-AF65-F5344CB8AC3E}">
        <p14:creationId xmlns:p14="http://schemas.microsoft.com/office/powerpoint/2010/main" val="644411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4F47B7-EA53-145B-A928-136E6D4F7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0BF1D7-14B6-4885-4777-940F9C8FD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Python gjør det lett å behandle store </a:t>
            </a:r>
            <a:r>
              <a:rPr lang="nb-NO" dirty="0" err="1"/>
              <a:t>megnder</a:t>
            </a:r>
            <a:r>
              <a:rPr lang="nb-NO" dirty="0"/>
              <a:t> med data</a:t>
            </a:r>
          </a:p>
          <a:p>
            <a:r>
              <a:rPr lang="nb-NO" dirty="0"/>
              <a:t>Filobjekter i </a:t>
            </a:r>
            <a:r>
              <a:rPr lang="nb-NO" dirty="0" err="1"/>
              <a:t>python</a:t>
            </a:r>
            <a:r>
              <a:rPr lang="nb-NO" dirty="0"/>
              <a:t> har ulike moduser (</a:t>
            </a:r>
            <a:r>
              <a:rPr lang="nb-NO" dirty="0" err="1"/>
              <a:t>read</a:t>
            </a:r>
            <a:r>
              <a:rPr lang="nb-NO" dirty="0"/>
              <a:t>, </a:t>
            </a:r>
            <a:r>
              <a:rPr lang="nb-NO" dirty="0" err="1"/>
              <a:t>write</a:t>
            </a:r>
            <a:r>
              <a:rPr lang="nb-NO" dirty="0"/>
              <a:t> </a:t>
            </a:r>
            <a:r>
              <a:rPr lang="nb-NO" dirty="0" err="1"/>
              <a:t>etc</a:t>
            </a:r>
            <a:r>
              <a:rPr lang="nb-NO" dirty="0"/>
              <a:t>)</a:t>
            </a:r>
          </a:p>
          <a:p>
            <a:endParaRPr lang="nb-NO" dirty="0"/>
          </a:p>
          <a:p>
            <a:r>
              <a:rPr lang="nb-NO" dirty="0"/>
              <a:t>Tenk på filer som en </a:t>
            </a:r>
            <a:r>
              <a:rPr lang="nb-NO" b="1" dirty="0"/>
              <a:t>samling </a:t>
            </a:r>
            <a:r>
              <a:rPr lang="nb-NO" dirty="0"/>
              <a:t>av strenger</a:t>
            </a:r>
          </a:p>
          <a:p>
            <a:pPr lvl="1"/>
            <a:r>
              <a:rPr lang="nb-NO" dirty="0"/>
              <a:t>Samlinger kan itereres over, og dermed opereres på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84342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65941148-95DB-1431-28F4-D7236368A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Font, skjermbilde&#10;&#10;KI-generert innhold kan være feil.">
            <a:extLst>
              <a:ext uri="{FF2B5EF4-FFF2-40B4-BE49-F238E27FC236}">
                <a16:creationId xmlns:a16="http://schemas.microsoft.com/office/drawing/2014/main" id="{53EB910A-60B2-AE12-7BEA-0FD962BB16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86197" y="3301119"/>
            <a:ext cx="5555877" cy="2141482"/>
          </a:xfrm>
        </p:spPr>
      </p:pic>
      <p:pic>
        <p:nvPicPr>
          <p:cNvPr id="9" name="Plassholder for innhold 8" descr="Et bilde som inneholder tekst, Font, skjermbilde&#10;&#10;KI-generert innhold kan være feil.">
            <a:extLst>
              <a:ext uri="{FF2B5EF4-FFF2-40B4-BE49-F238E27FC236}">
                <a16:creationId xmlns:a16="http://schemas.microsoft.com/office/drawing/2014/main" id="{DEE1865B-9610-449A-6159-A19C4F70ED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86197" y="5474592"/>
            <a:ext cx="5555877" cy="1155182"/>
          </a:xfr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16093132-CD0F-F4CB-7FB6-2B2B537347F4}"/>
              </a:ext>
            </a:extLst>
          </p:cNvPr>
          <p:cNvSpPr txBox="1"/>
          <p:nvPr/>
        </p:nvSpPr>
        <p:spPr>
          <a:xfrm>
            <a:off x="2046515" y="3301119"/>
            <a:ext cx="33092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«r» : lese fra fil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«w» : overskrive filer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«a» : skrive til fil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«a+» : skrive og lese</a:t>
            </a:r>
          </a:p>
        </p:txBody>
      </p:sp>
    </p:spTree>
    <p:extLst>
      <p:ext uri="{BB962C8B-B14F-4D97-AF65-F5344CB8AC3E}">
        <p14:creationId xmlns:p14="http://schemas.microsoft.com/office/powerpoint/2010/main" val="3748459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7EADF414-9D72-38C9-8363-67F46B56A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0757657-2AA0-3BE2-56CE-D0AD4CB452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Gå inn på gruppesiden og last ned/ kopier «</a:t>
            </a:r>
            <a:r>
              <a:rPr lang="nb-NO" dirty="0" err="1"/>
              <a:t>tall.txt</a:t>
            </a:r>
            <a:r>
              <a:rPr lang="nb-NO" dirty="0"/>
              <a:t>»</a:t>
            </a:r>
          </a:p>
          <a:p>
            <a:r>
              <a:rPr lang="nb-NO" dirty="0"/>
              <a:t>Legg til </a:t>
            </a:r>
            <a:r>
              <a:rPr lang="nb-NO" dirty="0" err="1"/>
              <a:t>tall.txt</a:t>
            </a:r>
            <a:r>
              <a:rPr lang="nb-NO" dirty="0"/>
              <a:t> i samme mappe som </a:t>
            </a:r>
            <a:r>
              <a:rPr lang="nb-NO" dirty="0" err="1"/>
              <a:t>python</a:t>
            </a:r>
            <a:r>
              <a:rPr lang="nb-NO" dirty="0"/>
              <a:t>-programmet ditt</a:t>
            </a:r>
          </a:p>
          <a:p>
            <a:r>
              <a:rPr lang="nb-NO" dirty="0"/>
              <a:t>Bruk </a:t>
            </a:r>
            <a:r>
              <a:rPr lang="nb-NO" dirty="0" err="1"/>
              <a:t>open</a:t>
            </a:r>
            <a:r>
              <a:rPr lang="nb-NO" dirty="0"/>
              <a:t>() til å lese fra </a:t>
            </a:r>
            <a:r>
              <a:rPr lang="nb-NO" dirty="0" err="1"/>
              <a:t>tall.txt</a:t>
            </a:r>
            <a:r>
              <a:rPr lang="nb-NO" dirty="0"/>
              <a:t> og regn ut summen av tallene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159EFB2F-CE64-5601-B89B-4318837D3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66635" y="2052114"/>
            <a:ext cx="4327935" cy="3997829"/>
          </a:xfrm>
        </p:spPr>
        <p:txBody>
          <a:bodyPr>
            <a:normAutofit/>
          </a:bodyPr>
          <a:lstStyle/>
          <a:p>
            <a:r>
              <a:rPr lang="nb-NO" dirty="0"/>
              <a:t>Gå inn på gruppesiden og last ned/kopier filen «</a:t>
            </a:r>
            <a:r>
              <a:rPr lang="nb-NO" dirty="0" err="1"/>
              <a:t>studenter.txt</a:t>
            </a:r>
            <a:r>
              <a:rPr lang="nb-NO" dirty="0"/>
              <a:t>» og legg den til i samme mappe som </a:t>
            </a:r>
            <a:r>
              <a:rPr lang="nb-NO" dirty="0" err="1"/>
              <a:t>python</a:t>
            </a:r>
            <a:r>
              <a:rPr lang="nb-NO" dirty="0"/>
              <a:t> programmet ditt</a:t>
            </a:r>
          </a:p>
          <a:p>
            <a:r>
              <a:rPr lang="nb-NO" dirty="0"/>
              <a:t>Bruk </a:t>
            </a:r>
            <a:r>
              <a:rPr lang="nb-NO" dirty="0" err="1"/>
              <a:t>open</a:t>
            </a:r>
            <a:r>
              <a:rPr lang="nb-NO" dirty="0"/>
              <a:t>() og sorter alle som har bestått (True) i en samling</a:t>
            </a:r>
          </a:p>
          <a:p>
            <a:r>
              <a:rPr lang="nb-NO" dirty="0"/>
              <a:t>BONUS: Gjør dette med en funksjon og returner samlingen</a:t>
            </a:r>
          </a:p>
        </p:txBody>
      </p:sp>
    </p:spTree>
    <p:extLst>
      <p:ext uri="{BB962C8B-B14F-4D97-AF65-F5344CB8AC3E}">
        <p14:creationId xmlns:p14="http://schemas.microsoft.com/office/powerpoint/2010/main" val="36448186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210</TotalTime>
  <Words>442</Words>
  <Application>Microsoft Macintosh PowerPoint</Application>
  <PresentationFormat>Widescreen</PresentationFormat>
  <Paragraphs>60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9" baseType="lpstr">
      <vt:lpstr>Arial</vt:lpstr>
      <vt:lpstr>MS Shell Dlg 2</vt:lpstr>
      <vt:lpstr>Wingdings</vt:lpstr>
      <vt:lpstr>Wingdings 3</vt:lpstr>
      <vt:lpstr>Madison</vt:lpstr>
      <vt:lpstr>Filer, parametereroverføring  &amp; funksjoner</vt:lpstr>
      <vt:lpstr>Læringsmål</vt:lpstr>
      <vt:lpstr>Prosedyrer, funksjoner, metoder</vt:lpstr>
      <vt:lpstr>Parametere </vt:lpstr>
      <vt:lpstr>Prosedyrer med parametere</vt:lpstr>
      <vt:lpstr>Skop</vt:lpstr>
      <vt:lpstr>Skop</vt:lpstr>
      <vt:lpstr>Oppgaver</vt:lpstr>
      <vt:lpstr>Funksjoner</vt:lpstr>
      <vt:lpstr>Funksjoner?</vt:lpstr>
      <vt:lpstr>Hva gjør denne?</vt:lpstr>
      <vt:lpstr>Filer</vt:lpstr>
      <vt:lpstr>PowerPoint-presentasjon</vt:lpstr>
      <vt:lpstr>Oppgaver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Uribarri</dc:creator>
  <cp:lastModifiedBy>Nicholas Uribarri</cp:lastModifiedBy>
  <cp:revision>2</cp:revision>
  <dcterms:created xsi:type="dcterms:W3CDTF">2025-09-17T09:54:06Z</dcterms:created>
  <dcterms:modified xsi:type="dcterms:W3CDTF">2025-09-17T13:24:42Z</dcterms:modified>
</cp:coreProperties>
</file>