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159C5-2891-40FA-9D5C-83EEE0E0394D}" type="datetimeFigureOut">
              <a:rPr lang="nb-NO" smtClean="0"/>
              <a:t>20.09.2022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23E16-29CA-4D5D-9C69-D3E8A2516F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2451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159C5-2891-40FA-9D5C-83EEE0E0394D}" type="datetimeFigureOut">
              <a:rPr lang="nb-NO" smtClean="0"/>
              <a:t>20.09.2022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23E16-29CA-4D5D-9C69-D3E8A2516F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2539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159C5-2891-40FA-9D5C-83EEE0E0394D}" type="datetimeFigureOut">
              <a:rPr lang="nb-NO" smtClean="0"/>
              <a:t>20.09.2022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23E16-29CA-4D5D-9C69-D3E8A2516F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5640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159C5-2891-40FA-9D5C-83EEE0E0394D}" type="datetimeFigureOut">
              <a:rPr lang="nb-NO" smtClean="0"/>
              <a:t>20.09.2022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23E16-29CA-4D5D-9C69-D3E8A2516F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8217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159C5-2891-40FA-9D5C-83EEE0E0394D}" type="datetimeFigureOut">
              <a:rPr lang="nb-NO" smtClean="0"/>
              <a:t>20.09.2022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23E16-29CA-4D5D-9C69-D3E8A2516F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7295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159C5-2891-40FA-9D5C-83EEE0E0394D}" type="datetimeFigureOut">
              <a:rPr lang="nb-NO" smtClean="0"/>
              <a:t>20.09.2022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23E16-29CA-4D5D-9C69-D3E8A2516F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948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159C5-2891-40FA-9D5C-83EEE0E0394D}" type="datetimeFigureOut">
              <a:rPr lang="nb-NO" smtClean="0"/>
              <a:t>20.09.2022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23E16-29CA-4D5D-9C69-D3E8A2516F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3316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159C5-2891-40FA-9D5C-83EEE0E0394D}" type="datetimeFigureOut">
              <a:rPr lang="nb-NO" smtClean="0"/>
              <a:t>20.09.2022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23E16-29CA-4D5D-9C69-D3E8A2516F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4323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BFE159C5-2891-40FA-9D5C-83EEE0E0394D}" type="datetimeFigureOut">
              <a:rPr lang="nb-NO" smtClean="0"/>
              <a:t>20.09.2022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4A623E16-29CA-4D5D-9C69-D3E8A2516F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1410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159C5-2891-40FA-9D5C-83EEE0E0394D}" type="datetimeFigureOut">
              <a:rPr lang="nb-NO" smtClean="0"/>
              <a:t>20.09.2022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23E16-29CA-4D5D-9C69-D3E8A2516F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3812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159C5-2891-40FA-9D5C-83EEE0E0394D}" type="datetimeFigureOut">
              <a:rPr lang="nb-NO" smtClean="0"/>
              <a:t>20.09.2022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23E16-29CA-4D5D-9C69-D3E8A2516F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4261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159C5-2891-40FA-9D5C-83EEE0E0394D}" type="datetimeFigureOut">
              <a:rPr lang="nb-NO" smtClean="0"/>
              <a:t>20.09.2022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23E16-29CA-4D5D-9C69-D3E8A2516F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65868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159C5-2891-40FA-9D5C-83EEE0E0394D}" type="datetimeFigureOut">
              <a:rPr lang="nb-NO" smtClean="0"/>
              <a:t>20.09.2022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23E16-29CA-4D5D-9C69-D3E8A2516F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9508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159C5-2891-40FA-9D5C-83EEE0E0394D}" type="datetimeFigureOut">
              <a:rPr lang="nb-NO" smtClean="0"/>
              <a:t>20.09.2022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23E16-29CA-4D5D-9C69-D3E8A2516F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6684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BFE159C5-2891-40FA-9D5C-83EEE0E0394D}" type="datetimeFigureOut">
              <a:rPr lang="nb-NO" smtClean="0"/>
              <a:t>20.09.2022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4A623E16-29CA-4D5D-9C69-D3E8A2516F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54001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7BEA69-5F8A-1720-9E76-64389B0EA5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Gruppetime uke 5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2DA4131-5475-5859-05C2-A51A7D490C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5227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8EBDA7-5A4E-A36C-9923-68AC97F00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dagen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0D89C6A-8C74-DAC5-8A2F-BE85351BA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Repetisjon</a:t>
            </a:r>
          </a:p>
          <a:p>
            <a:r>
              <a:rPr lang="nb-NO" dirty="0"/>
              <a:t>Skop</a:t>
            </a:r>
          </a:p>
          <a:p>
            <a:r>
              <a:rPr lang="nb-NO" dirty="0"/>
              <a:t>Filer og tekster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85136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626B95-0310-F28C-C5CA-62C8E422B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Repetisjon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E8FD9AA-9259-7B21-1F38-E2B2BD289B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 err="1"/>
              <a:t>While</a:t>
            </a:r>
            <a:r>
              <a:rPr lang="nb-NO" sz="2400" dirty="0"/>
              <a:t> True break</a:t>
            </a:r>
          </a:p>
          <a:p>
            <a:r>
              <a:rPr lang="nb-NO" sz="2400" dirty="0" err="1">
                <a:solidFill>
                  <a:srgbClr val="FF0000"/>
                </a:solidFill>
              </a:rPr>
              <a:t>string.count</a:t>
            </a:r>
            <a:r>
              <a:rPr lang="nb-NO" sz="2400" dirty="0">
                <a:solidFill>
                  <a:srgbClr val="FF0000"/>
                </a:solidFill>
              </a:rPr>
              <a:t>()</a:t>
            </a:r>
          </a:p>
          <a:p>
            <a:pPr lvl="1"/>
            <a:r>
              <a:rPr lang="nb-NO" sz="2000" dirty="0">
                <a:solidFill>
                  <a:srgbClr val="00B050"/>
                </a:solidFill>
              </a:rPr>
              <a:t>Ukens pensum skal alltid være løsningen på </a:t>
            </a:r>
            <a:r>
              <a:rPr lang="nb-NO" sz="2000" dirty="0" err="1">
                <a:solidFill>
                  <a:srgbClr val="00B050"/>
                </a:solidFill>
              </a:rPr>
              <a:t>obligen</a:t>
            </a:r>
            <a:endParaRPr lang="nb-NO" sz="2000" dirty="0">
              <a:solidFill>
                <a:srgbClr val="00B050"/>
              </a:solidFill>
            </a:endParaRPr>
          </a:p>
          <a:p>
            <a:r>
              <a:rPr lang="nb-NO" sz="2400" dirty="0"/>
              <a:t>Bruk for-løkker når vi ønsker å gjøre noe n antall ganger, ikke </a:t>
            </a:r>
            <a:r>
              <a:rPr lang="nb-NO" sz="2400" dirty="0" err="1"/>
              <a:t>while</a:t>
            </a:r>
            <a:r>
              <a:rPr lang="nb-NO" sz="2400" dirty="0"/>
              <a:t> med </a:t>
            </a:r>
            <a:r>
              <a:rPr lang="nb-NO" sz="2400" dirty="0" err="1"/>
              <a:t>counter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4080010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2A3E68-660E-FE50-C3C4-6BBE04B32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 eksempel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42E63B2-296E-0BD8-AE1D-F8EB2A2D35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551"/>
          <a:stretch/>
        </p:blipFill>
        <p:spPr>
          <a:xfrm>
            <a:off x="0" y="2799795"/>
            <a:ext cx="5659854" cy="2951648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755E085B-DCD6-1065-3D25-A0053F659A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043" y="2799794"/>
            <a:ext cx="6667248" cy="295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126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E93174-8565-30B4-DF4F-12EE127C4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While</a:t>
            </a:r>
            <a:r>
              <a:rPr lang="nb-NO" dirty="0"/>
              <a:t> eksempel (gjør dette)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9C604E7-5D5A-2D49-7B9D-EC7B0B489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571" y="2557669"/>
            <a:ext cx="9466053" cy="348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415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01EC12-DB08-D908-0951-52EEDE340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While</a:t>
            </a:r>
            <a:r>
              <a:rPr lang="nb-NO" dirty="0"/>
              <a:t> eksempel (ikke gjør dette)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976F845-BDAA-05A8-B420-D9D33EA30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698" y="2544419"/>
            <a:ext cx="8447485" cy="360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990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EBB121-B767-9782-BE7D-417051495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 og funksjon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2CFF0D-FC6A-DE81-5F52-C6C645D805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Hva er forskjellen på en Funksjon og en Prosedyre?</a:t>
            </a:r>
          </a:p>
        </p:txBody>
      </p:sp>
    </p:spTree>
    <p:extLst>
      <p:ext uri="{BB962C8B-B14F-4D97-AF65-F5344CB8AC3E}">
        <p14:creationId xmlns:p14="http://schemas.microsoft.com/office/powerpoint/2010/main" val="3813599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61C3E8-72A8-951F-3162-8692F12EF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 og funksjon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83E5F49-0D6B-2914-06F8-F591A5448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Funksjoner:</a:t>
            </a:r>
          </a:p>
          <a:p>
            <a:pPr lvl="1"/>
            <a:r>
              <a:rPr lang="nb-NO" dirty="0">
                <a:solidFill>
                  <a:srgbClr val="FFC000"/>
                </a:solidFill>
              </a:rPr>
              <a:t>Har en returverdi</a:t>
            </a:r>
          </a:p>
          <a:p>
            <a:r>
              <a:rPr lang="nb-NO" dirty="0"/>
              <a:t>Prosedyrer:</a:t>
            </a:r>
          </a:p>
          <a:p>
            <a:pPr lvl="1"/>
            <a:r>
              <a:rPr lang="nb-NO" dirty="0">
                <a:solidFill>
                  <a:srgbClr val="FFC000"/>
                </a:solidFill>
              </a:rPr>
              <a:t>Har ingen returverdi</a:t>
            </a:r>
          </a:p>
        </p:txBody>
      </p:sp>
    </p:spTree>
    <p:extLst>
      <p:ext uri="{BB962C8B-B14F-4D97-AF65-F5344CB8AC3E}">
        <p14:creationId xmlns:p14="http://schemas.microsoft.com/office/powerpoint/2010/main" val="3968895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FE17BB-5B7C-4111-D61A-34B3E3D7C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 med </a:t>
            </a:r>
            <a:r>
              <a:rPr lang="nb-NO" dirty="0" err="1"/>
              <a:t>paramtere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45A4483-C85C-CB20-70B6-40B256797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Syntaks: </a:t>
            </a:r>
            <a:r>
              <a:rPr lang="nb-NO" dirty="0" err="1"/>
              <a:t>def</a:t>
            </a:r>
            <a:r>
              <a:rPr lang="nb-NO" dirty="0"/>
              <a:t> prosedyre(parameter1, parameter2, …)</a:t>
            </a:r>
          </a:p>
          <a:p>
            <a:pPr lvl="1"/>
            <a:r>
              <a:rPr lang="nb-NO" dirty="0"/>
              <a:t>Kan har så mange parametere man vil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Husk at parameter navn ikke må være samme som andre variabelnavn inni prosedyren!</a:t>
            </a:r>
          </a:p>
          <a:p>
            <a:r>
              <a:rPr lang="nb-NO" dirty="0"/>
              <a:t>Kaller ved: prosedyre(argument1, argument2, …)</a:t>
            </a:r>
          </a:p>
          <a:p>
            <a:pPr lvl="1"/>
            <a:r>
              <a:rPr lang="nb-NO" dirty="0"/>
              <a:t>Du sender med verdier som du vil at skal brukes i prosedyren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33374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1AA4A3-215B-8FC2-3069-89676F55A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Funksjoner med returverdi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54AA937-4D9C-4FA8-8424-D22C221296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 prosedyrer har vi brukt </a:t>
            </a:r>
            <a:r>
              <a:rPr lang="nb-NO" dirty="0" err="1"/>
              <a:t>print</a:t>
            </a:r>
            <a:r>
              <a:rPr lang="nb-NO" dirty="0"/>
              <a:t>() for å sende ut resultatet av det vi gjør</a:t>
            </a:r>
          </a:p>
          <a:p>
            <a:r>
              <a:rPr lang="nb-NO" dirty="0">
                <a:solidFill>
                  <a:srgbClr val="00B050"/>
                </a:solidFill>
              </a:rPr>
              <a:t>Noen ganger ønsker man å lagre denne verdien til senere i programmet istedenfor å </a:t>
            </a:r>
            <a:r>
              <a:rPr lang="nb-NO" dirty="0" err="1">
                <a:solidFill>
                  <a:srgbClr val="00B050"/>
                </a:solidFill>
              </a:rPr>
              <a:t>printe</a:t>
            </a:r>
            <a:endParaRPr lang="nb-NO" dirty="0">
              <a:solidFill>
                <a:srgbClr val="00B050"/>
              </a:solidFill>
            </a:endParaRPr>
          </a:p>
          <a:p>
            <a:r>
              <a:rPr lang="nb-NO" dirty="0"/>
              <a:t>Syntaks: </a:t>
            </a:r>
            <a:r>
              <a:rPr lang="nb-NO" dirty="0" err="1"/>
              <a:t>def</a:t>
            </a:r>
            <a:r>
              <a:rPr lang="nb-NO" dirty="0"/>
              <a:t> funksjon(parameter1, parameter2, …):</a:t>
            </a:r>
          </a:p>
          <a:p>
            <a:pPr lvl="1"/>
            <a:r>
              <a:rPr lang="nb-NO" dirty="0"/>
              <a:t>&lt;gjør noe&gt;</a:t>
            </a:r>
          </a:p>
          <a:p>
            <a:pPr lvl="1"/>
            <a:r>
              <a:rPr lang="nb-NO" dirty="0" err="1"/>
              <a:t>return</a:t>
            </a:r>
            <a:r>
              <a:rPr lang="nb-NO" dirty="0"/>
              <a:t> &lt;returverdien&gt;</a:t>
            </a:r>
          </a:p>
        </p:txBody>
      </p:sp>
    </p:spTree>
    <p:extLst>
      <p:ext uri="{BB962C8B-B14F-4D97-AF65-F5344CB8AC3E}">
        <p14:creationId xmlns:p14="http://schemas.microsoft.com/office/powerpoint/2010/main" val="2950539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6711A1-804F-3E61-A0D6-30819A938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Funksjoner med returverdi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A4E5E4-3305-3198-668A-14CAA225A7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rgbClr val="FFC000"/>
                </a:solidFill>
              </a:rPr>
              <a:t>En funksjon kan kun returnere én ting</a:t>
            </a:r>
          </a:p>
          <a:p>
            <a:pPr lvl="1"/>
            <a:r>
              <a:rPr lang="nb-NO" dirty="0">
                <a:solidFill>
                  <a:srgbClr val="00B050"/>
                </a:solidFill>
              </a:rPr>
              <a:t>Ønsker man returnere mer må man samle det i en liste man returnerer</a:t>
            </a:r>
          </a:p>
          <a:p>
            <a:r>
              <a:rPr lang="nb-NO" dirty="0"/>
              <a:t>Vanlig å lagre returverdien til en variabel</a:t>
            </a:r>
          </a:p>
          <a:p>
            <a:pPr lvl="1"/>
            <a:r>
              <a:rPr lang="nb-NO" dirty="0" err="1"/>
              <a:t>ny_variabel</a:t>
            </a:r>
            <a:r>
              <a:rPr lang="nb-NO" dirty="0"/>
              <a:t> = </a:t>
            </a:r>
            <a:r>
              <a:rPr lang="nb-NO" dirty="0">
                <a:solidFill>
                  <a:schemeClr val="accent3">
                    <a:lumMod val="75000"/>
                  </a:schemeClr>
                </a:solidFill>
              </a:rPr>
              <a:t>funksjon(argument1, argument2, ..) </a:t>
            </a:r>
            <a:r>
              <a:rPr lang="nb-NO" dirty="0">
                <a:solidFill>
                  <a:schemeClr val="tx1">
                    <a:lumMod val="50000"/>
                  </a:schemeClr>
                </a:solidFill>
              </a:rPr>
              <a:t>#</a:t>
            </a:r>
            <a:r>
              <a:rPr lang="nb-NO" dirty="0"/>
              <a:t> </a:t>
            </a:r>
            <a:r>
              <a:rPr lang="nb-NO" dirty="0">
                <a:solidFill>
                  <a:srgbClr val="FFFF00"/>
                </a:solidFill>
              </a:rPr>
              <a:t>Dette </a:t>
            </a:r>
            <a:r>
              <a:rPr lang="nb-NO" dirty="0" err="1">
                <a:solidFill>
                  <a:srgbClr val="FFFF00"/>
                </a:solidFill>
              </a:rPr>
              <a:t>funksjonskallet</a:t>
            </a:r>
            <a:r>
              <a:rPr lang="nb-NO" dirty="0">
                <a:solidFill>
                  <a:srgbClr val="FFFF00"/>
                </a:solidFill>
              </a:rPr>
              <a:t> får verdien vi returnerer som verdi.</a:t>
            </a:r>
          </a:p>
        </p:txBody>
      </p:sp>
    </p:spTree>
    <p:extLst>
      <p:ext uri="{BB962C8B-B14F-4D97-AF65-F5344CB8AC3E}">
        <p14:creationId xmlns:p14="http://schemas.microsoft.com/office/powerpoint/2010/main" val="3200624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F24363-877D-DF0D-2CC9-DF16DA2AB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1AB39E7-6230-2AFC-1F62-705FD70458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16" y="2702257"/>
            <a:ext cx="11011570" cy="3104691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787F9448-6D07-8B0F-C1EC-AB8F71FD9091}"/>
              </a:ext>
            </a:extLst>
          </p:cNvPr>
          <p:cNvSpPr/>
          <p:nvPr/>
        </p:nvSpPr>
        <p:spPr>
          <a:xfrm>
            <a:off x="488716" y="5268036"/>
            <a:ext cx="2622974" cy="436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accent6">
                    <a:lumMod val="50000"/>
                  </a:schemeClr>
                </a:solidFill>
              </a:rPr>
              <a:t>Hva </a:t>
            </a:r>
            <a:r>
              <a:rPr lang="nb-NO" dirty="0" err="1">
                <a:solidFill>
                  <a:schemeClr val="accent6">
                    <a:lumMod val="50000"/>
                  </a:schemeClr>
                </a:solidFill>
              </a:rPr>
              <a:t>printes</a:t>
            </a:r>
            <a:r>
              <a:rPr lang="nb-NO" dirty="0">
                <a:solidFill>
                  <a:schemeClr val="accent6">
                    <a:lumMod val="50000"/>
                  </a:schemeClr>
                </a:solidFill>
              </a:rPr>
              <a:t> ut?</a:t>
            </a:r>
          </a:p>
        </p:txBody>
      </p:sp>
    </p:spTree>
    <p:extLst>
      <p:ext uri="{BB962C8B-B14F-4D97-AF65-F5344CB8AC3E}">
        <p14:creationId xmlns:p14="http://schemas.microsoft.com/office/powerpoint/2010/main" val="1170785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483DE4-8CD3-F155-BEDE-7677035ED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1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6DBBAA-B0C0-C978-A7CD-D6780258A6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b="0" i="0" u="none" strike="noStrike" dirty="0">
                <a:effectLst/>
                <a:latin typeface="Roboto" panose="020B0604020202020204" pitchFamily="2" charset="0"/>
              </a:rPr>
              <a:t>Skriv en </a:t>
            </a:r>
            <a:r>
              <a:rPr lang="nb-NO" sz="24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B0604020202020204" pitchFamily="2" charset="0"/>
              </a:rPr>
              <a:t>funksjon</a:t>
            </a:r>
            <a:r>
              <a:rPr lang="nb-NO" sz="2400" b="0" i="0" u="none" strike="noStrike" dirty="0">
                <a:effectLst/>
                <a:latin typeface="Roboto" panose="020B0604020202020204" pitchFamily="2" charset="0"/>
              </a:rPr>
              <a:t> som </a:t>
            </a:r>
            <a:r>
              <a:rPr lang="nb-NO" sz="24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B0604020202020204" pitchFamily="2" charset="0"/>
              </a:rPr>
              <a:t>tar i mot to tall</a:t>
            </a:r>
            <a:r>
              <a:rPr lang="nb-NO" sz="2400" b="0" i="0" u="none" strike="noStrike" dirty="0">
                <a:solidFill>
                  <a:srgbClr val="00B050"/>
                </a:solidFill>
                <a:effectLst/>
                <a:latin typeface="Roboto" panose="020B0604020202020204" pitchFamily="2" charset="0"/>
              </a:rPr>
              <a:t> </a:t>
            </a:r>
            <a:r>
              <a:rPr lang="nb-NO" sz="2400" b="0" i="0" u="none" strike="noStrike" dirty="0">
                <a:effectLst/>
                <a:latin typeface="Roboto" panose="020B0604020202020204" pitchFamily="2" charset="0"/>
              </a:rPr>
              <a:t>og </a:t>
            </a:r>
            <a:r>
              <a:rPr lang="nb-NO" sz="2400" b="0" i="0" u="sng" dirty="0">
                <a:solidFill>
                  <a:srgbClr val="FFFF00"/>
                </a:solidFill>
                <a:effectLst/>
                <a:latin typeface="Roboto" panose="020B0604020202020204" pitchFamily="2" charset="0"/>
              </a:rPr>
              <a:t>returnerer</a:t>
            </a:r>
            <a:r>
              <a:rPr lang="nb-NO" sz="2400" b="0" i="0" u="none" strike="noStrike" dirty="0">
                <a:effectLst/>
                <a:latin typeface="Roboto" panose="020B0604020202020204" pitchFamily="2" charset="0"/>
              </a:rPr>
              <a:t> det største av de to tallene (</a:t>
            </a:r>
            <a:r>
              <a:rPr lang="nb-NO" sz="2400" b="0" i="0" u="none" strike="noStrike" dirty="0">
                <a:solidFill>
                  <a:srgbClr val="FF0000"/>
                </a:solidFill>
                <a:effectLst/>
                <a:latin typeface="Roboto" panose="020B0604020202020204" pitchFamily="2" charset="0"/>
              </a:rPr>
              <a:t>ikke skrive det ut</a:t>
            </a:r>
            <a:r>
              <a:rPr lang="nb-NO" sz="2400" b="0" i="0" u="none" strike="noStrike" dirty="0">
                <a:effectLst/>
                <a:latin typeface="Roboto" panose="020B0604020202020204" pitchFamily="2" charset="0"/>
              </a:rPr>
              <a:t>). Lag en </a:t>
            </a:r>
            <a:r>
              <a:rPr lang="nb-NO" sz="24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Roboto" panose="020B0604020202020204" pitchFamily="2" charset="0"/>
              </a:rPr>
              <a:t>main</a:t>
            </a:r>
            <a:r>
              <a:rPr lang="nb-NO" sz="24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B0604020202020204" pitchFamily="2" charset="0"/>
              </a:rPr>
              <a:t> prosedyre </a:t>
            </a:r>
            <a:r>
              <a:rPr lang="nb-NO" sz="2400" b="0" i="0" u="none" strike="noStrike" dirty="0">
                <a:effectLst/>
                <a:latin typeface="Roboto" panose="020B0604020202020204" pitchFamily="2" charset="0"/>
              </a:rPr>
              <a:t>som kaller på funksjonen din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321463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3CDB99E-5963-6EF2-9F27-FD6A5D7AE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66AEA95-5409-5667-CD4C-6137942E86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99791"/>
            <a:ext cx="5740214" cy="2372139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D86146C7-2F8C-0101-F183-1838718B72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605" y="3190056"/>
            <a:ext cx="6533059" cy="276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233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9C87E3-25A6-79CB-1BBA-731830EB6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380D8B5-C4A4-8C8F-F335-E51F4B22BF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638" y="2597082"/>
            <a:ext cx="9624724" cy="340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8384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EF0033-85F1-3F4E-3983-C05262EF1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Skop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32A2F4-A848-834B-D802-0420AC60A4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rgbClr val="FFFF00"/>
                </a:solidFill>
              </a:rPr>
              <a:t>Den delen av programmet du kan få tilgang på en variabel</a:t>
            </a:r>
          </a:p>
          <a:p>
            <a:r>
              <a:rPr lang="nb-NO" dirty="0"/>
              <a:t>Variabel i en prosedyre: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Lokal variabel (Kun tilgjengelig i prosedyren)</a:t>
            </a:r>
          </a:p>
          <a:p>
            <a:r>
              <a:rPr lang="nb-NO" dirty="0"/>
              <a:t>Variabel utenfor prosedyre:</a:t>
            </a:r>
          </a:p>
          <a:p>
            <a:pPr lvl="1"/>
            <a:r>
              <a:rPr lang="nb-NO" dirty="0">
                <a:solidFill>
                  <a:srgbClr val="00B050"/>
                </a:solidFill>
              </a:rPr>
              <a:t>Global variabel (tilgjengelig for alle)</a:t>
            </a:r>
          </a:p>
        </p:txBody>
      </p:sp>
    </p:spTree>
    <p:extLst>
      <p:ext uri="{BB962C8B-B14F-4D97-AF65-F5344CB8AC3E}">
        <p14:creationId xmlns:p14="http://schemas.microsoft.com/office/powerpoint/2010/main" val="21634662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EF0033-85F1-3F4E-3983-C05262EF1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Skop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32A2F4-A848-834B-D802-0420AC60A4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chemeClr val="tx2">
                    <a:lumMod val="75000"/>
                  </a:schemeClr>
                </a:solidFill>
              </a:rPr>
              <a:t>Den delen av programmet du kan få tilgang på en variabel</a:t>
            </a:r>
          </a:p>
          <a:p>
            <a:r>
              <a:rPr lang="nb-NO" dirty="0">
                <a:solidFill>
                  <a:schemeClr val="tx2">
                    <a:lumMod val="75000"/>
                  </a:schemeClr>
                </a:solidFill>
              </a:rPr>
              <a:t>Variabel i en prosedyre:</a:t>
            </a:r>
          </a:p>
          <a:p>
            <a:pPr lvl="1"/>
            <a:r>
              <a:rPr lang="nb-NO" dirty="0">
                <a:solidFill>
                  <a:schemeClr val="tx2">
                    <a:lumMod val="75000"/>
                  </a:schemeClr>
                </a:solidFill>
              </a:rPr>
              <a:t>Lokal variabel (Kun tilgjengelig i prosedyren)</a:t>
            </a:r>
          </a:p>
          <a:p>
            <a:r>
              <a:rPr lang="nb-NO" dirty="0">
                <a:solidFill>
                  <a:schemeClr val="tx2">
                    <a:lumMod val="75000"/>
                  </a:schemeClr>
                </a:solidFill>
              </a:rPr>
              <a:t>Variabel utenfor prosedyre:</a:t>
            </a:r>
          </a:p>
          <a:p>
            <a:pPr lvl="1"/>
            <a:r>
              <a:rPr lang="nb-NO" dirty="0">
                <a:solidFill>
                  <a:schemeClr val="tx2">
                    <a:lumMod val="75000"/>
                  </a:schemeClr>
                </a:solidFill>
              </a:rPr>
              <a:t>Global variabel (tilgjengelig for alle)</a:t>
            </a:r>
          </a:p>
          <a:p>
            <a:r>
              <a:rPr lang="nb-NO" dirty="0">
                <a:solidFill>
                  <a:schemeClr val="accent2">
                    <a:lumMod val="50000"/>
                  </a:schemeClr>
                </a:solidFill>
              </a:rPr>
              <a:t>Bruk heller lokale variabler og lag funksjoner som returnerer verdier.</a:t>
            </a:r>
          </a:p>
          <a:p>
            <a:r>
              <a:rPr lang="nb-NO" dirty="0">
                <a:solidFill>
                  <a:srgbClr val="FF0000"/>
                </a:solidFill>
              </a:rPr>
              <a:t>Fremfor globale verdier som oppdateres av mange prosedyrer</a:t>
            </a:r>
          </a:p>
        </p:txBody>
      </p:sp>
    </p:spTree>
    <p:extLst>
      <p:ext uri="{BB962C8B-B14F-4D97-AF65-F5344CB8AC3E}">
        <p14:creationId xmlns:p14="http://schemas.microsoft.com/office/powerpoint/2010/main" val="25536372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E08F20-7519-3FF3-F0AE-BECA5D494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887FB526-DC08-781E-1CE3-9DADAB9833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1620"/>
            <a:ext cx="12205522" cy="496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3488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2007AB-ACE7-1D9A-AAFB-AD7B785FF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889480C-1CCA-C9EA-F10C-A3FE9EB78C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151" y="2239618"/>
            <a:ext cx="6453732" cy="406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490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1FF184-6780-D01D-8DC2-6B3A080FC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diskuter (2 min)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A705243C-5EF4-2BB3-C8BE-C54B11501A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265" y="1881809"/>
            <a:ext cx="5662280" cy="4741037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A124E056-19F9-E52A-9C92-7C39EC64BA1C}"/>
              </a:ext>
            </a:extLst>
          </p:cNvPr>
          <p:cNvSpPr txBox="1"/>
          <p:nvPr/>
        </p:nvSpPr>
        <p:spPr>
          <a:xfrm>
            <a:off x="8645351" y="3538331"/>
            <a:ext cx="32683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/>
              <a:t>Hvorfor går ikke dette?</a:t>
            </a:r>
          </a:p>
        </p:txBody>
      </p:sp>
    </p:spTree>
    <p:extLst>
      <p:ext uri="{BB962C8B-B14F-4D97-AF65-F5344CB8AC3E}">
        <p14:creationId xmlns:p14="http://schemas.microsoft.com/office/powerpoint/2010/main" val="7837549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E2A06D-3FB6-619A-1B3A-B9587BBC0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Filer og tekster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F8D93A2-F777-B018-6D85-B1BC7528BC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rgbClr val="FFFF00"/>
                </a:solidFill>
              </a:rPr>
              <a:t>Må alltid åpne og lukke filer</a:t>
            </a:r>
            <a:r>
              <a:rPr lang="nb-NO" dirty="0"/>
              <a:t> ved lesing og skriving</a:t>
            </a:r>
          </a:p>
          <a:p>
            <a:r>
              <a:rPr lang="nb-NO" dirty="0"/>
              <a:t>Lese in fil syntaks:</a:t>
            </a:r>
          </a:p>
          <a:p>
            <a:pPr lvl="1"/>
            <a:r>
              <a:rPr lang="nb-NO" dirty="0" err="1">
                <a:solidFill>
                  <a:srgbClr val="00B050"/>
                </a:solidFill>
              </a:rPr>
              <a:t>Innfil</a:t>
            </a:r>
            <a:r>
              <a:rPr lang="nb-NO" dirty="0">
                <a:solidFill>
                  <a:srgbClr val="00B050"/>
                </a:solidFill>
              </a:rPr>
              <a:t> = </a:t>
            </a:r>
            <a:r>
              <a:rPr lang="nb-NO" dirty="0" err="1">
                <a:solidFill>
                  <a:srgbClr val="00B050"/>
                </a:solidFill>
              </a:rPr>
              <a:t>open</a:t>
            </a:r>
            <a:r>
              <a:rPr lang="nb-NO" dirty="0">
                <a:solidFill>
                  <a:srgbClr val="00B050"/>
                </a:solidFill>
              </a:rPr>
              <a:t>(‘</a:t>
            </a:r>
            <a:r>
              <a:rPr lang="nb-NO" dirty="0" err="1">
                <a:solidFill>
                  <a:srgbClr val="00B050"/>
                </a:solidFill>
              </a:rPr>
              <a:t>filnavn.filtype</a:t>
            </a:r>
            <a:r>
              <a:rPr lang="nb-NO" dirty="0">
                <a:solidFill>
                  <a:srgbClr val="00B050"/>
                </a:solidFill>
              </a:rPr>
              <a:t>’, ‘r’) # ‘r’ står for ‘</a:t>
            </a:r>
            <a:r>
              <a:rPr lang="nb-NO" dirty="0" err="1">
                <a:solidFill>
                  <a:srgbClr val="00B050"/>
                </a:solidFill>
              </a:rPr>
              <a:t>read</a:t>
            </a:r>
            <a:r>
              <a:rPr lang="nb-NO" dirty="0">
                <a:solidFill>
                  <a:srgbClr val="00B050"/>
                </a:solidFill>
              </a:rPr>
              <a:t>’</a:t>
            </a:r>
          </a:p>
          <a:p>
            <a:r>
              <a:rPr lang="nb-NO" dirty="0"/>
              <a:t>Skrive til en fil:</a:t>
            </a:r>
          </a:p>
          <a:p>
            <a:pPr lvl="1"/>
            <a:r>
              <a:rPr lang="nb-NO" dirty="0" err="1">
                <a:solidFill>
                  <a:srgbClr val="00B050"/>
                </a:solidFill>
              </a:rPr>
              <a:t>Utfil</a:t>
            </a:r>
            <a:r>
              <a:rPr lang="nb-NO" dirty="0">
                <a:solidFill>
                  <a:srgbClr val="00B050"/>
                </a:solidFill>
              </a:rPr>
              <a:t> = </a:t>
            </a:r>
            <a:r>
              <a:rPr lang="nb-NO" dirty="0" err="1">
                <a:solidFill>
                  <a:srgbClr val="00B050"/>
                </a:solidFill>
              </a:rPr>
              <a:t>open</a:t>
            </a:r>
            <a:r>
              <a:rPr lang="nb-NO" dirty="0">
                <a:solidFill>
                  <a:srgbClr val="00B050"/>
                </a:solidFill>
              </a:rPr>
              <a:t>(‘</a:t>
            </a:r>
            <a:r>
              <a:rPr lang="nb-NO" dirty="0" err="1">
                <a:solidFill>
                  <a:srgbClr val="00B050"/>
                </a:solidFill>
              </a:rPr>
              <a:t>filnavn.filtype</a:t>
            </a:r>
            <a:r>
              <a:rPr lang="nb-NO" dirty="0">
                <a:solidFill>
                  <a:srgbClr val="00B050"/>
                </a:solidFill>
              </a:rPr>
              <a:t>’, ‘w’) # ‘w’ står for ‘</a:t>
            </a:r>
            <a:r>
              <a:rPr lang="nb-NO" dirty="0" err="1">
                <a:solidFill>
                  <a:srgbClr val="00B050"/>
                </a:solidFill>
              </a:rPr>
              <a:t>write</a:t>
            </a:r>
            <a:r>
              <a:rPr lang="nb-NO" dirty="0">
                <a:solidFill>
                  <a:srgbClr val="00B050"/>
                </a:solidFill>
              </a:rPr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36966261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DBB5CB-207D-59FB-E508-468884E46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Filer og tekster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D02D6DE-CEB7-5B13-1C88-1A025105CC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Lese eksempel:</a:t>
            </a:r>
          </a:p>
          <a:p>
            <a:pPr lvl="1"/>
            <a:r>
              <a:rPr lang="nb-NO" dirty="0" err="1">
                <a:solidFill>
                  <a:srgbClr val="00B050"/>
                </a:solidFill>
              </a:rPr>
              <a:t>Innfil</a:t>
            </a:r>
            <a:r>
              <a:rPr lang="nb-NO" dirty="0">
                <a:solidFill>
                  <a:srgbClr val="00B050"/>
                </a:solidFill>
              </a:rPr>
              <a:t> = </a:t>
            </a:r>
            <a:r>
              <a:rPr lang="nb-NO" dirty="0" err="1">
                <a:solidFill>
                  <a:srgbClr val="00B050"/>
                </a:solidFill>
              </a:rPr>
              <a:t>open</a:t>
            </a:r>
            <a:r>
              <a:rPr lang="nb-NO" dirty="0">
                <a:solidFill>
                  <a:srgbClr val="00B050"/>
                </a:solidFill>
              </a:rPr>
              <a:t>(‘input.txt’, ‘r’)</a:t>
            </a:r>
          </a:p>
          <a:p>
            <a:r>
              <a:rPr lang="nb-NO" dirty="0"/>
              <a:t>Skrive eksempel:</a:t>
            </a:r>
          </a:p>
          <a:p>
            <a:pPr lvl="1"/>
            <a:r>
              <a:rPr lang="nb-NO" dirty="0" err="1">
                <a:solidFill>
                  <a:srgbClr val="00B050"/>
                </a:solidFill>
              </a:rPr>
              <a:t>Utfil</a:t>
            </a:r>
            <a:r>
              <a:rPr lang="nb-NO" dirty="0">
                <a:solidFill>
                  <a:srgbClr val="00B050"/>
                </a:solidFill>
              </a:rPr>
              <a:t> = </a:t>
            </a:r>
            <a:r>
              <a:rPr lang="nb-NO" dirty="0" err="1">
                <a:solidFill>
                  <a:srgbClr val="00B050"/>
                </a:solidFill>
              </a:rPr>
              <a:t>open</a:t>
            </a:r>
            <a:r>
              <a:rPr lang="nb-NO" dirty="0">
                <a:solidFill>
                  <a:srgbClr val="00B050"/>
                </a:solidFill>
              </a:rPr>
              <a:t>(‘output.txt’, ‘w’)</a:t>
            </a:r>
          </a:p>
        </p:txBody>
      </p:sp>
    </p:spTree>
    <p:extLst>
      <p:ext uri="{BB962C8B-B14F-4D97-AF65-F5344CB8AC3E}">
        <p14:creationId xmlns:p14="http://schemas.microsoft.com/office/powerpoint/2010/main" val="28640247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30331-DC85-CA3B-9613-AFD9D2D07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Filer og tekster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B5A5F7E-C9FA-C07C-20E6-0FF533D4C8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Skrive til ved å legge til:</a:t>
            </a:r>
          </a:p>
          <a:p>
            <a:pPr lvl="1"/>
            <a:r>
              <a:rPr lang="nb-NO" dirty="0" err="1">
                <a:solidFill>
                  <a:srgbClr val="00B050"/>
                </a:solidFill>
              </a:rPr>
              <a:t>utfil</a:t>
            </a:r>
            <a:r>
              <a:rPr lang="nb-NO" dirty="0">
                <a:solidFill>
                  <a:srgbClr val="00B050"/>
                </a:solidFill>
              </a:rPr>
              <a:t> = </a:t>
            </a:r>
            <a:r>
              <a:rPr lang="nb-NO" dirty="0" err="1">
                <a:solidFill>
                  <a:srgbClr val="00B050"/>
                </a:solidFill>
              </a:rPr>
              <a:t>open</a:t>
            </a:r>
            <a:r>
              <a:rPr lang="nb-NO" dirty="0">
                <a:solidFill>
                  <a:srgbClr val="00B050"/>
                </a:solidFill>
              </a:rPr>
              <a:t>(‘</a:t>
            </a:r>
            <a:r>
              <a:rPr lang="nb-NO" dirty="0" err="1">
                <a:solidFill>
                  <a:srgbClr val="00B050"/>
                </a:solidFill>
              </a:rPr>
              <a:t>filnavn.filtype</a:t>
            </a:r>
            <a:r>
              <a:rPr lang="nb-NO" dirty="0">
                <a:solidFill>
                  <a:srgbClr val="00B050"/>
                </a:solidFill>
              </a:rPr>
              <a:t>’, ‘a’) # ‘a’ står for ‘</a:t>
            </a:r>
            <a:r>
              <a:rPr lang="nb-NO" dirty="0" err="1">
                <a:solidFill>
                  <a:srgbClr val="00B050"/>
                </a:solidFill>
              </a:rPr>
              <a:t>append</a:t>
            </a:r>
            <a:r>
              <a:rPr lang="nb-NO" dirty="0">
                <a:solidFill>
                  <a:srgbClr val="00B050"/>
                </a:solidFill>
              </a:rPr>
              <a:t>’</a:t>
            </a:r>
          </a:p>
          <a:p>
            <a:r>
              <a:rPr lang="nb-NO" dirty="0"/>
              <a:t>Lukke filer:</a:t>
            </a:r>
          </a:p>
          <a:p>
            <a:pPr lvl="1"/>
            <a:r>
              <a:rPr lang="nb-NO" dirty="0" err="1">
                <a:solidFill>
                  <a:srgbClr val="00B050"/>
                </a:solidFill>
              </a:rPr>
              <a:t>innfil.close</a:t>
            </a:r>
            <a:r>
              <a:rPr lang="nb-NO" dirty="0">
                <a:solidFill>
                  <a:srgbClr val="00B050"/>
                </a:solidFill>
              </a:rPr>
              <a:t>()</a:t>
            </a:r>
          </a:p>
          <a:p>
            <a:pPr lvl="1"/>
            <a:r>
              <a:rPr lang="nb-NO" dirty="0" err="1">
                <a:solidFill>
                  <a:srgbClr val="00B050"/>
                </a:solidFill>
              </a:rPr>
              <a:t>utfil.close</a:t>
            </a:r>
            <a:r>
              <a:rPr lang="nb-NO" dirty="0">
                <a:solidFill>
                  <a:srgbClr val="00B050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9531215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3B5929-1841-946E-6E2C-BF0B8B405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Filer og tekster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4CCFF4C-FF05-50B0-7B1E-B5163716B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Lese fra fil;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dirty="0">
                <a:solidFill>
                  <a:srgbClr val="00B050"/>
                </a:solidFill>
              </a:rPr>
              <a:t>linje = </a:t>
            </a:r>
            <a:r>
              <a:rPr lang="nb-NO" dirty="0" err="1">
                <a:solidFill>
                  <a:srgbClr val="00B050"/>
                </a:solidFill>
              </a:rPr>
              <a:t>innfil.readline</a:t>
            </a:r>
            <a:r>
              <a:rPr lang="nb-NO" dirty="0">
                <a:solidFill>
                  <a:srgbClr val="00B050"/>
                </a:solidFill>
              </a:rPr>
              <a:t>()</a:t>
            </a:r>
            <a:r>
              <a:rPr lang="nb-NO" dirty="0"/>
              <a:t> </a:t>
            </a:r>
            <a:r>
              <a:rPr lang="nb-NO" dirty="0">
                <a:solidFill>
                  <a:schemeClr val="bg2">
                    <a:lumMod val="50000"/>
                    <a:lumOff val="50000"/>
                  </a:schemeClr>
                </a:solidFill>
              </a:rPr>
              <a:t>#</a:t>
            </a:r>
            <a:r>
              <a:rPr lang="nb-NO" sz="1800" b="0" i="0" u="none" strike="noStrike" dirty="0">
                <a:solidFill>
                  <a:schemeClr val="bg2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</a:rPr>
              <a:t>.readline() vil lese en linje fra oppgitt fil som en </a:t>
            </a:r>
            <a:r>
              <a:rPr lang="nb-NO" sz="1800" b="0" i="0" u="none" strike="noStrike" dirty="0" err="1">
                <a:solidFill>
                  <a:schemeClr val="bg2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</a:rPr>
              <a:t>String</a:t>
            </a:r>
            <a:r>
              <a:rPr lang="nb-NO" sz="1800" b="0" i="0" u="none" strike="noStrike" dirty="0">
                <a:solidFill>
                  <a:schemeClr val="bg2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</a:rPr>
              <a:t>, her lagres denne </a:t>
            </a:r>
            <a:r>
              <a:rPr lang="nb-NO" sz="1800" b="0" i="0" u="none" strike="noStrike" dirty="0" err="1">
                <a:solidFill>
                  <a:schemeClr val="bg2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</a:rPr>
              <a:t>string</a:t>
            </a:r>
            <a:r>
              <a:rPr lang="nb-NO" sz="1800" b="0" i="0" u="none" strike="noStrike" dirty="0">
                <a:solidFill>
                  <a:schemeClr val="bg2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</a:rPr>
              <a:t>-verdien i variabelen “linje”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dirty="0">
                <a:solidFill>
                  <a:schemeClr val="tx1">
                    <a:lumMod val="95000"/>
                  </a:schemeClr>
                </a:solidFill>
              </a:rPr>
              <a:t>For eksempel om første linje i </a:t>
            </a:r>
            <a:r>
              <a:rPr lang="nb-NO" dirty="0" err="1">
                <a:solidFill>
                  <a:schemeClr val="tx1">
                    <a:lumMod val="95000"/>
                  </a:schemeClr>
                </a:solidFill>
              </a:rPr>
              <a:t>innfil</a:t>
            </a:r>
            <a:r>
              <a:rPr lang="nb-NO" dirty="0">
                <a:solidFill>
                  <a:schemeClr val="tx1">
                    <a:lumMod val="95000"/>
                  </a:schemeClr>
                </a:solidFill>
              </a:rPr>
              <a:t> har teksten «hei» vil linje får verdien «hei» første gangen du kaller på </a:t>
            </a:r>
            <a:r>
              <a:rPr lang="nb-NO" dirty="0" err="1">
                <a:solidFill>
                  <a:schemeClr val="tx1">
                    <a:lumMod val="95000"/>
                  </a:schemeClr>
                </a:solidFill>
              </a:rPr>
              <a:t>readline</a:t>
            </a:r>
            <a:r>
              <a:rPr lang="nb-NO" dirty="0">
                <a:solidFill>
                  <a:schemeClr val="tx1">
                    <a:lumMod val="95000"/>
                  </a:schemeClr>
                </a:solidFill>
              </a:rPr>
              <a:t>()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dirty="0">
                <a:solidFill>
                  <a:schemeClr val="tx1">
                    <a:lumMod val="95000"/>
                  </a:schemeClr>
                </a:solidFill>
              </a:rPr>
              <a:t>Dersom tekstfilen har en neste linje, vil linje få verdien «hei\n» da linjeskift blir tolket som \n</a:t>
            </a:r>
          </a:p>
        </p:txBody>
      </p:sp>
    </p:spTree>
    <p:extLst>
      <p:ext uri="{BB962C8B-B14F-4D97-AF65-F5344CB8AC3E}">
        <p14:creationId xmlns:p14="http://schemas.microsoft.com/office/powerpoint/2010/main" val="16350680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44FFEF-2D51-0B42-69B3-02D4F8A02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Filer og tekster (les alle linjer i filen)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A71D265-EE64-CB70-417D-3385D33DB4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26" y="2085787"/>
            <a:ext cx="11746788" cy="4208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4493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309AD5-F7B2-FE4C-6AE1-B712AB8A9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98529A5-30F2-5DCA-AE7B-9147CCD24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3200" b="0" i="0" u="none" strike="noStrike" dirty="0">
                <a:effectLst/>
                <a:latin typeface="Arial" panose="020B0604020202020204" pitchFamily="34" charset="0"/>
              </a:rPr>
              <a:t>Anta at du har filen </a:t>
            </a:r>
            <a:r>
              <a:rPr lang="nb-NO" sz="3200" b="0" i="0" u="none" strike="noStrike" dirty="0">
                <a:solidFill>
                  <a:srgbClr val="92D050"/>
                </a:solidFill>
                <a:effectLst/>
                <a:latin typeface="Arial" panose="020B0604020202020204" pitchFamily="34" charset="0"/>
              </a:rPr>
              <a:t>“historie.txt”</a:t>
            </a:r>
            <a:r>
              <a:rPr lang="nb-NO" sz="3200" b="0" i="0" u="none" strike="noStrike" dirty="0">
                <a:effectLst/>
                <a:latin typeface="Arial" panose="020B0604020202020204" pitchFamily="34" charset="0"/>
              </a:rPr>
              <a:t>. Les inn </a:t>
            </a:r>
            <a:r>
              <a:rPr lang="nb-NO" sz="3200" b="0" i="0" u="none" strike="noStrike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 linjene</a:t>
            </a:r>
            <a:r>
              <a:rPr lang="nb-NO" sz="3200" b="0" i="0" u="none" strike="noStrike" dirty="0">
                <a:effectLst/>
                <a:latin typeface="Arial" panose="020B0604020202020204" pitchFamily="34" charset="0"/>
              </a:rPr>
              <a:t> og lagre dem i en </a:t>
            </a:r>
            <a:r>
              <a:rPr lang="nb-NO" sz="3200" b="0" i="0" u="none" strike="noStrike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liste</a:t>
            </a:r>
            <a:r>
              <a:rPr lang="nb-NO" sz="3200" b="0" i="0" u="none" strike="noStrike" dirty="0">
                <a:effectLst/>
                <a:latin typeface="Arial" panose="020B0604020202020204" pitchFamily="34" charset="0"/>
              </a:rPr>
              <a:t>. Første linje skal ligge først i listen, osv.  </a:t>
            </a:r>
            <a:r>
              <a:rPr lang="nb-NO" sz="3200" b="0" i="0" u="none" strike="noStrike" dirty="0"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(</a:t>
            </a:r>
            <a:r>
              <a:rPr lang="nb-NO" sz="3200" b="0" i="0" u="none" strike="noStrike" dirty="0">
                <a:solidFill>
                  <a:schemeClr val="accent4">
                    <a:lumMod val="75000"/>
                  </a:schemeClr>
                </a:solidFill>
                <a:effectLst/>
                <a:latin typeface="Roboto Mono"/>
              </a:rPr>
              <a:t>Tips</a:t>
            </a:r>
            <a:r>
              <a:rPr lang="nb-NO" sz="3200" b="0" i="0" u="none" strike="noStrike" dirty="0"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: husk å åpne og lukke filen..)</a:t>
            </a:r>
            <a:endParaRPr lang="nb-NO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0458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1EBE30-DCE5-FDBE-C770-61B70AE59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2E97F48-18B0-97BF-9F36-8686948DAD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581" y="1936330"/>
            <a:ext cx="7619165" cy="474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7240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E6799A-A48F-E591-3D1D-33EDE2E27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Filer og tekster (konvertering til tall)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ACB847F-F5EA-3C2C-1928-0D235F413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verdi = float(linje) </a:t>
            </a:r>
            <a:r>
              <a:rPr lang="nb-NO" sz="1800" b="0" i="0" u="none" strike="noStrike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# konverterer til flyttall/float</a:t>
            </a:r>
            <a:endParaRPr lang="nb-NO" b="0" dirty="0">
              <a:solidFill>
                <a:schemeClr val="tx2">
                  <a:lumMod val="60000"/>
                  <a:lumOff val="40000"/>
                </a:schemeClr>
              </a:solidFill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verdi = </a:t>
            </a:r>
            <a:r>
              <a:rPr lang="nb-NO" sz="1800" b="0" i="0" u="none" strike="noStrike" dirty="0" err="1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int</a:t>
            </a:r>
            <a:r>
              <a:rPr lang="nb-NO" sz="1800" b="0" i="0" u="none" strike="noStrike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 (linje) </a:t>
            </a:r>
            <a:r>
              <a:rPr lang="nb-NO" sz="1800" b="0" i="0" u="none" strike="noStrike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# konverterer til heltall/</a:t>
            </a:r>
            <a:r>
              <a:rPr lang="nb-NO" sz="1800" b="0" i="0" u="none" strike="noStrike" dirty="0" err="1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int</a:t>
            </a:r>
            <a:endParaRPr lang="nb-NO" sz="1800" b="0" i="0" u="none" strike="noStrike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b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\n vil da automatisk ignoreres</a:t>
            </a:r>
            <a:endParaRPr lang="nb-NO" b="0" dirty="0"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865985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2B3948-EC20-0306-8AA3-16D813425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Noen spørsmål?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CF6AB8-4EEE-5908-E403-D0F8523B3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Repetisjon: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For-løkker og </a:t>
            </a:r>
            <a:r>
              <a:rPr lang="nb-NO" dirty="0" err="1">
                <a:solidFill>
                  <a:srgbClr val="7030A0"/>
                </a:solidFill>
              </a:rPr>
              <a:t>while</a:t>
            </a:r>
            <a:r>
              <a:rPr lang="nb-NO" dirty="0">
                <a:solidFill>
                  <a:srgbClr val="7030A0"/>
                </a:solidFill>
              </a:rPr>
              <a:t>-løkker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Prosedyrer og funksjoner</a:t>
            </a:r>
          </a:p>
          <a:p>
            <a:pPr lvl="1"/>
            <a:endParaRPr lang="nb-NO" dirty="0"/>
          </a:p>
          <a:p>
            <a:pPr lvl="1"/>
            <a:endParaRPr lang="nb-NO" dirty="0"/>
          </a:p>
          <a:p>
            <a:r>
              <a:rPr lang="nb-NO" dirty="0"/>
              <a:t>Ukens pensum: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Skop (hva har tilgang til hva)</a:t>
            </a:r>
          </a:p>
          <a:p>
            <a:pPr lvl="1"/>
            <a:r>
              <a:rPr lang="nb-NO" b="0" i="0" dirty="0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Kjenne til innlesing fra og utskrift til fil, inkludert organisering av informasjon innad på linjer</a:t>
            </a:r>
          </a:p>
          <a:p>
            <a:pPr lvl="1"/>
            <a:r>
              <a:rPr lang="nb-NO" b="0" i="0" dirty="0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Kunne bruke filer, løkker, samlinger og funksjoner for å løse mer sammensatte problemer</a:t>
            </a:r>
          </a:p>
        </p:txBody>
      </p:sp>
    </p:spTree>
    <p:extLst>
      <p:ext uri="{BB962C8B-B14F-4D97-AF65-F5344CB8AC3E}">
        <p14:creationId xmlns:p14="http://schemas.microsoft.com/office/powerpoint/2010/main" val="18785084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n gjengis">
  <a:themeElements>
    <a:clrScheme name="Kan gjengis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Kan gjengis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Kan gjengis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Kan gjengis</Template>
  <TotalTime>152</TotalTime>
  <Words>753</Words>
  <Application>Microsoft Office PowerPoint</Application>
  <PresentationFormat>Widescreen</PresentationFormat>
  <Paragraphs>101</Paragraphs>
  <Slides>29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29</vt:i4>
      </vt:variant>
    </vt:vector>
  </HeadingPairs>
  <TitlesOfParts>
    <vt:vector size="36" baseType="lpstr">
      <vt:lpstr>Roboto Mono</vt:lpstr>
      <vt:lpstr>Arial</vt:lpstr>
      <vt:lpstr>Century Gothic</vt:lpstr>
      <vt:lpstr>Helvetica</vt:lpstr>
      <vt:lpstr>Roboto</vt:lpstr>
      <vt:lpstr>Wingdings 2</vt:lpstr>
      <vt:lpstr>Kan gjengis</vt:lpstr>
      <vt:lpstr>Gruppetime uke 5</vt:lpstr>
      <vt:lpstr>Planen for dagen</vt:lpstr>
      <vt:lpstr>Repetisjon</vt:lpstr>
      <vt:lpstr>For eksempel</vt:lpstr>
      <vt:lpstr>While eksempel (gjør dette)</vt:lpstr>
      <vt:lpstr>While eksempel (ikke gjør dette)</vt:lpstr>
      <vt:lpstr>Prosedyre og funksjon</vt:lpstr>
      <vt:lpstr>Prosedyre og funksjon</vt:lpstr>
      <vt:lpstr>Prosedyre med paramtere</vt:lpstr>
      <vt:lpstr>Funksjoner med returverdi</vt:lpstr>
      <vt:lpstr>Funksjoner med returverdi</vt:lpstr>
      <vt:lpstr>Eksempel</vt:lpstr>
      <vt:lpstr>Oppgave 1</vt:lpstr>
      <vt:lpstr>Løsning</vt:lpstr>
      <vt:lpstr>Løsning</vt:lpstr>
      <vt:lpstr>Skop</vt:lpstr>
      <vt:lpstr>Skop</vt:lpstr>
      <vt:lpstr>Eksempel</vt:lpstr>
      <vt:lpstr>Oppgave</vt:lpstr>
      <vt:lpstr>Oppgave diskuter (2 min) </vt:lpstr>
      <vt:lpstr>Filer og tekster</vt:lpstr>
      <vt:lpstr>Filer og tekster</vt:lpstr>
      <vt:lpstr>Filer og tekster</vt:lpstr>
      <vt:lpstr>Filer og tekster</vt:lpstr>
      <vt:lpstr>Filer og tekster (les alle linjer i filen)</vt:lpstr>
      <vt:lpstr>Oppgave 2</vt:lpstr>
      <vt:lpstr>Løsning</vt:lpstr>
      <vt:lpstr>Filer og tekster (konvertering til tall)</vt:lpstr>
      <vt:lpstr>Noen spørsmål?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uke 5</dc:title>
  <dc:creator>Sander</dc:creator>
  <cp:lastModifiedBy>Sander</cp:lastModifiedBy>
  <cp:revision>93</cp:revision>
  <dcterms:created xsi:type="dcterms:W3CDTF">2022-09-20T08:19:55Z</dcterms:created>
  <dcterms:modified xsi:type="dcterms:W3CDTF">2022-09-20T10:52:17Z</dcterms:modified>
</cp:coreProperties>
</file>