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71" r:id="rId9"/>
    <p:sldId id="276" r:id="rId10"/>
    <p:sldId id="263" r:id="rId11"/>
    <p:sldId id="264" r:id="rId12"/>
    <p:sldId id="266" r:id="rId13"/>
    <p:sldId id="265" r:id="rId14"/>
    <p:sldId id="267" r:id="rId15"/>
    <p:sldId id="268" r:id="rId16"/>
    <p:sldId id="269" r:id="rId17"/>
    <p:sldId id="270" r:id="rId18"/>
    <p:sldId id="272" r:id="rId19"/>
    <p:sldId id="273" r:id="rId20"/>
    <p:sldId id="274" r:id="rId21"/>
    <p:sldId id="275" r:id="rId22"/>
    <p:sldId id="277" r:id="rId23"/>
    <p:sldId id="278" r:id="rId24"/>
    <p:sldId id="279" r:id="rId25"/>
    <p:sldId id="283" r:id="rId26"/>
    <p:sldId id="282" r:id="rId27"/>
    <p:sldId id="280" r:id="rId28"/>
    <p:sldId id="281" r:id="rId29"/>
    <p:sldId id="284" r:id="rId30"/>
    <p:sldId id="285" r:id="rId31"/>
    <p:sldId id="286" r:id="rId3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0001" y="1449147"/>
            <a:ext cx="10572000" cy="2971051"/>
          </a:xfrm>
        </p:spPr>
        <p:txBody>
          <a:bodyPr/>
          <a:lstStyle>
            <a:lvl1pPr>
              <a:defRPr sz="54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0001" y="5280847"/>
            <a:ext cx="10572000" cy="434974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55030-91E6-4CBC-993E-96A45E38BF35}" type="datetimeFigureOut">
              <a:rPr lang="nb-NO" smtClean="0"/>
              <a:t>13.09.2022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F00F30-1542-4275-8DCD-58B96BD8AA1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915389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3636511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55030-91E6-4CBC-993E-96A45E38BF35}" type="datetimeFigureOut">
              <a:rPr lang="nb-NO" smtClean="0"/>
              <a:t>13.09.2022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F00F30-1542-4275-8DCD-58B96BD8AA1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623898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7"/>
          <p:cNvSpPr/>
          <p:nvPr/>
        </p:nvSpPr>
        <p:spPr bwMode="auto">
          <a:xfrm>
            <a:off x="0" y="1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0" y="0"/>
                </a:moveTo>
                <a:lnTo>
                  <a:pt x="5760" y="0"/>
                </a:lnTo>
                <a:lnTo>
                  <a:pt x="5760" y="3090"/>
                </a:lnTo>
                <a:lnTo>
                  <a:pt x="4817" y="3090"/>
                </a:lnTo>
                <a:lnTo>
                  <a:pt x="4637" y="3270"/>
                </a:lnTo>
                <a:lnTo>
                  <a:pt x="4637" y="3270"/>
                </a:lnTo>
                <a:lnTo>
                  <a:pt x="4633" y="3272"/>
                </a:lnTo>
                <a:lnTo>
                  <a:pt x="4627" y="3275"/>
                </a:lnTo>
                <a:lnTo>
                  <a:pt x="4621" y="3278"/>
                </a:lnTo>
                <a:lnTo>
                  <a:pt x="4616" y="3278"/>
                </a:lnTo>
                <a:lnTo>
                  <a:pt x="4610" y="3278"/>
                </a:lnTo>
                <a:lnTo>
                  <a:pt x="4605" y="3275"/>
                </a:lnTo>
                <a:lnTo>
                  <a:pt x="4599" y="3272"/>
                </a:lnTo>
                <a:lnTo>
                  <a:pt x="4595" y="3270"/>
                </a:lnTo>
                <a:lnTo>
                  <a:pt x="4415" y="3090"/>
                </a:lnTo>
                <a:lnTo>
                  <a:pt x="0" y="309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2951396"/>
            <a:ext cx="10561418" cy="1468800"/>
          </a:xfrm>
        </p:spPr>
        <p:txBody>
          <a:bodyPr anchor="b"/>
          <a:lstStyle>
            <a:lvl1pPr algn="r">
              <a:defRPr sz="4800" b="1" cap="none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5281201"/>
            <a:ext cx="10561418" cy="433955"/>
          </a:xfrm>
        </p:spPr>
        <p:txBody>
          <a:bodyPr anchor="t">
            <a:no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55030-91E6-4CBC-993E-96A45E38BF35}" type="datetimeFigureOut">
              <a:rPr lang="nb-NO" smtClean="0"/>
              <a:t>13.09.2022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F00F30-1542-4275-8DCD-58B96BD8AA1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696512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3638763"/>
          </a:xfrm>
        </p:spPr>
        <p:txBody>
          <a:bodyPr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7415" y="2222287"/>
            <a:ext cx="5194583" cy="3638764"/>
          </a:xfrm>
        </p:spPr>
        <p:txBody>
          <a:bodyPr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55030-91E6-4CBC-993E-96A45E38BF35}" type="datetimeFigureOut">
              <a:rPr lang="nb-NO" smtClean="0"/>
              <a:t>13.09.2022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F00F30-1542-4275-8DCD-58B96BD8AA1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356802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4728" y="2174875"/>
            <a:ext cx="5189857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4729" y="2751138"/>
            <a:ext cx="5189856" cy="3109913"/>
          </a:xfrm>
        </p:spPr>
        <p:txBody>
          <a:bodyPr anchor="t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7415" y="2174875"/>
            <a:ext cx="5194583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7415" y="2751138"/>
            <a:ext cx="5194583" cy="3109913"/>
          </a:xfrm>
        </p:spPr>
        <p:txBody>
          <a:bodyPr anchor="t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55030-91E6-4CBC-993E-96A45E38BF35}" type="datetimeFigureOut">
              <a:rPr lang="nb-NO" smtClean="0"/>
              <a:t>13.09.2022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F00F30-1542-4275-8DCD-58B96BD8AA1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666599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55030-91E6-4CBC-993E-96A45E38BF35}" type="datetimeFigureOut">
              <a:rPr lang="nb-NO" smtClean="0"/>
              <a:t>13.09.2022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F00F30-1542-4275-8DCD-58B96BD8AA1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085096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55030-91E6-4CBC-993E-96A45E38BF35}" type="datetimeFigureOut">
              <a:rPr lang="nb-NO" smtClean="0"/>
              <a:t>13.09.2022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F00F30-1542-4275-8DCD-58B96BD8AA1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332768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1073151" y="446087"/>
            <a:ext cx="3547533" cy="1814651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3151" y="446088"/>
            <a:ext cx="3547533" cy="161839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446088"/>
            <a:ext cx="6252633" cy="5414963"/>
          </a:xfrm>
        </p:spPr>
        <p:txBody>
          <a:bodyPr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3151" y="2260738"/>
            <a:ext cx="3547533" cy="360031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55030-91E6-4CBC-993E-96A45E38BF35}" type="datetimeFigureOut">
              <a:rPr lang="nb-NO" smtClean="0"/>
              <a:t>13.09.2022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F00F30-1542-4275-8DCD-58B96BD8AA1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792748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4728" y="727522"/>
            <a:ext cx="4852988" cy="1617163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9" name="Picture Placeholder 11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6098117" y="0"/>
            <a:ext cx="6093883" cy="6858000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algn="ctr">
              <a:buFontTx/>
              <a:buNone/>
              <a:defRPr sz="1400"/>
            </a:lvl1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4728" y="2344684"/>
            <a:ext cx="4852988" cy="3516365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85810" y="6041362"/>
            <a:ext cx="976879" cy="365125"/>
          </a:xfrm>
        </p:spPr>
        <p:txBody>
          <a:bodyPr/>
          <a:lstStyle/>
          <a:p>
            <a:fld id="{B0955030-91E6-4CBC-993E-96A45E38BF35}" type="datetimeFigureOut">
              <a:rPr lang="nb-NO" smtClean="0"/>
              <a:t>13.09.2022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0396" y="6041362"/>
            <a:ext cx="3295413" cy="365125"/>
          </a:xfrm>
        </p:spPr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862689" y="5915888"/>
            <a:ext cx="1062155" cy="490599"/>
          </a:xfrm>
        </p:spPr>
        <p:txBody>
          <a:bodyPr/>
          <a:lstStyle/>
          <a:p>
            <a:fld id="{76F00F30-1542-4275-8DCD-58B96BD8AA1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528120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abilde med bilde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800600"/>
            <a:ext cx="10561418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15" name="Picture Placeholder 1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0" y="0"/>
            <a:ext cx="12192000" cy="4800600"/>
          </a:xfrm>
          <a:custGeom>
            <a:avLst/>
            <a:gdLst/>
            <a:ahLst/>
            <a:cxnLst/>
            <a:rect l="0" t="0" r="r" b="b"/>
            <a:pathLst>
              <a:path w="5760" h="3289">
                <a:moveTo>
                  <a:pt x="5760" y="0"/>
                </a:moveTo>
                <a:lnTo>
                  <a:pt x="0" y="0"/>
                </a:lnTo>
                <a:lnTo>
                  <a:pt x="0" y="3100"/>
                </a:lnTo>
                <a:lnTo>
                  <a:pt x="943" y="3100"/>
                </a:lnTo>
                <a:lnTo>
                  <a:pt x="1123" y="3281"/>
                </a:lnTo>
                <a:lnTo>
                  <a:pt x="1123" y="3281"/>
                </a:lnTo>
                <a:lnTo>
                  <a:pt x="1127" y="3283"/>
                </a:lnTo>
                <a:lnTo>
                  <a:pt x="1133" y="3286"/>
                </a:lnTo>
                <a:lnTo>
                  <a:pt x="1139" y="3289"/>
                </a:lnTo>
                <a:lnTo>
                  <a:pt x="1144" y="3289"/>
                </a:lnTo>
                <a:lnTo>
                  <a:pt x="1150" y="3289"/>
                </a:lnTo>
                <a:lnTo>
                  <a:pt x="1155" y="3286"/>
                </a:lnTo>
                <a:lnTo>
                  <a:pt x="1161" y="3283"/>
                </a:lnTo>
                <a:lnTo>
                  <a:pt x="1165" y="3281"/>
                </a:lnTo>
                <a:lnTo>
                  <a:pt x="1345" y="3100"/>
                </a:lnTo>
                <a:lnTo>
                  <a:pt x="5760" y="3100"/>
                </a:lnTo>
                <a:lnTo>
                  <a:pt x="5760" y="0"/>
                </a:lnTo>
                <a:close/>
              </a:path>
            </a:pathLst>
          </a:custGeom>
          <a:noFill/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0000" y="5367338"/>
            <a:ext cx="10561418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55030-91E6-4CBC-993E-96A45E38BF35}" type="datetimeFigureOut">
              <a:rPr lang="nb-NO" smtClean="0"/>
              <a:t>13.09.2022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F00F30-1542-4275-8DCD-58B96BD8AA1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705032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itat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>
            <a:spLocks noChangeAspect="1"/>
          </p:cNvSpPr>
          <p:nvPr/>
        </p:nvSpPr>
        <p:spPr bwMode="auto">
          <a:xfrm>
            <a:off x="631697" y="1081456"/>
            <a:ext cx="6332416" cy="3239188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0985" y="1238502"/>
            <a:ext cx="5893840" cy="2645912"/>
          </a:xfrm>
        </p:spPr>
        <p:txBody>
          <a:bodyPr anchor="b"/>
          <a:lstStyle>
            <a:lvl1pPr algn="l">
              <a:defRPr sz="4200" b="1" cap="none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3190" y="4443680"/>
            <a:ext cx="5891636" cy="713241"/>
          </a:xfrm>
        </p:spPr>
        <p:txBody>
          <a:bodyPr anchor="t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7574642" y="1081456"/>
            <a:ext cx="3810001" cy="407546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55030-91E6-4CBC-993E-96A45E38BF35}" type="datetimeFigureOut">
              <a:rPr lang="nb-NO" smtClean="0"/>
              <a:t>13.09.2022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F00F30-1542-4275-8DCD-58B96BD8AA1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1599351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vneko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/>
          <p:cNvSpPr>
            <a:spLocks noChangeAspect="1"/>
          </p:cNvSpPr>
          <p:nvPr/>
        </p:nvSpPr>
        <p:spPr bwMode="auto">
          <a:xfrm>
            <a:off x="1140884" y="2286585"/>
            <a:ext cx="4895115" cy="2503972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8" name="Title 1"/>
          <p:cNvSpPr>
            <a:spLocks noGrp="1"/>
          </p:cNvSpPr>
          <p:nvPr>
            <p:ph type="title"/>
          </p:nvPr>
        </p:nvSpPr>
        <p:spPr>
          <a:xfrm>
            <a:off x="1357089" y="2435957"/>
            <a:ext cx="4382521" cy="2007789"/>
          </a:xfrm>
        </p:spPr>
        <p:txBody>
          <a:bodyPr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6156000" y="2286000"/>
            <a:ext cx="4880300" cy="229552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55030-91E6-4CBC-993E-96A45E38BF35}" type="datetimeFigureOut">
              <a:rPr lang="nb-NO" smtClean="0"/>
              <a:t>13.09.2022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F00F30-1542-4275-8DCD-58B96BD8AA1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4137883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55030-91E6-4CBC-993E-96A45E38BF35}" type="datetimeFigureOut">
              <a:rPr lang="nb-NO" smtClean="0"/>
              <a:t>13.09.2022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F00F30-1542-4275-8DCD-58B96BD8AA1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8408413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7669651" y="446089"/>
            <a:ext cx="4522349" cy="5414962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183540" y="586171"/>
            <a:ext cx="2494791" cy="5134798"/>
          </a:xfrm>
        </p:spPr>
        <p:txBody>
          <a:bodyPr vert="eaVert"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001" y="446089"/>
            <a:ext cx="6611540" cy="5414962"/>
          </a:xfrm>
        </p:spPr>
        <p:txBody>
          <a:bodyPr vert="eaVert" anchor="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55030-91E6-4CBC-993E-96A45E38BF35}" type="datetimeFigureOut">
              <a:rPr lang="nb-NO" smtClean="0"/>
              <a:t>13.09.2022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F00F30-1542-4275-8DCD-58B96BD8AA1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863168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  <a:prstGeom prst="rect">
            <a:avLst/>
          </a:prstGeom>
          <a:effectLst>
            <a:outerShdw blurRad="50800" dir="14400000">
              <a:srgbClr val="000000">
                <a:alpha val="60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2184401"/>
            <a:ext cx="10563285" cy="3674397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1514" y="6041362"/>
            <a:ext cx="864432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334626" y="6041362"/>
            <a:ext cx="1343706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B0955030-91E6-4CBC-993E-96A45E38BF35}" type="datetimeFigureOut">
              <a:rPr lang="nb-NO" smtClean="0"/>
              <a:t>13.09.2022</a:t>
            </a:fld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78331" y="5915888"/>
            <a:ext cx="1062155" cy="490599"/>
          </a:xfrm>
          <a:prstGeom prst="rect">
            <a:avLst/>
          </a:prstGeom>
        </p:spPr>
        <p:txBody>
          <a:bodyPr vert="horz" lIns="91440" tIns="45720" rIns="91440" bIns="10800" rtlCol="0" anchor="b"/>
          <a:lstStyle>
            <a:lvl1pPr algn="r">
              <a:defRPr sz="2000">
                <a:solidFill>
                  <a:schemeClr val="accent1"/>
                </a:solidFill>
              </a:defRPr>
            </a:lvl1pPr>
          </a:lstStyle>
          <a:p>
            <a:fld id="{76F00F30-1542-4275-8DCD-58B96BD8AA1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2101470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p:txStyles>
    <p:titleStyle>
      <a:lvl1pPr algn="l" defTabSz="457200" rtl="0" eaLnBrk="1" latinLnBrk="0" hangingPunct="1">
        <a:spcBef>
          <a:spcPct val="0"/>
        </a:spcBef>
        <a:buNone/>
        <a:defRPr sz="4000" b="1" kern="1200">
          <a:solidFill>
            <a:srgbClr val="FEFEFE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4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722C396-7DDF-307F-5CB1-C51430A797D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/>
              <a:t>Gruppetime uke </a:t>
            </a:r>
            <a:r>
              <a:rPr lang="nb-NO" dirty="0"/>
              <a:t>4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46075668-C4CB-2A62-2536-727EF72F7EE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8269295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E063405-2BC5-873A-D54B-E865086449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Planen for dagen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9B0ED50-EF3F-9763-98B5-DC1A971BFF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Liten gjennomgang av </a:t>
            </a:r>
            <a:r>
              <a:rPr lang="nb-NO" dirty="0" err="1"/>
              <a:t>oblig</a:t>
            </a:r>
            <a:r>
              <a:rPr lang="nb-NO" dirty="0"/>
              <a:t> 3</a:t>
            </a:r>
          </a:p>
          <a:p>
            <a:r>
              <a:rPr lang="nb-NO" dirty="0"/>
              <a:t>Noen ting som er vanskelig?</a:t>
            </a:r>
          </a:p>
          <a:p>
            <a:r>
              <a:rPr lang="nb-NO" dirty="0" err="1"/>
              <a:t>While</a:t>
            </a:r>
            <a:r>
              <a:rPr lang="nb-NO" dirty="0"/>
              <a:t>-løkker, for-løkker med teller, for-løkker på lister</a:t>
            </a:r>
          </a:p>
          <a:p>
            <a:r>
              <a:rPr lang="nb-NO" dirty="0"/>
              <a:t>Prosedyrer med parametere</a:t>
            </a:r>
          </a:p>
          <a:p>
            <a:r>
              <a:rPr lang="nb-NO" dirty="0"/>
              <a:t>Funksjoner med </a:t>
            </a:r>
            <a:r>
              <a:rPr lang="nb-NO" dirty="0" err="1"/>
              <a:t>return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5742963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095A24F-9077-136D-01E2-39C2A3826B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Oblig</a:t>
            </a:r>
            <a:r>
              <a:rPr lang="nb-NO" dirty="0"/>
              <a:t> 3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B55D61E-7194-AB58-1B60-B9955E71F2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nb-NO" dirty="0"/>
              <a:t>Oppgave 4.3</a:t>
            </a:r>
          </a:p>
          <a:p>
            <a:pPr lvl="1"/>
            <a:r>
              <a:rPr lang="nb-NO" dirty="0"/>
              <a:t>Kunne brukt mengde til brukernavn (da navn må være unike)</a:t>
            </a:r>
          </a:p>
          <a:p>
            <a:pPr lvl="1"/>
            <a:r>
              <a:rPr lang="nb-NO" dirty="0"/>
              <a:t>Noen ulemper med bruk av mengde?</a:t>
            </a:r>
          </a:p>
          <a:p>
            <a:r>
              <a:rPr lang="nb-NO" sz="1800" b="0" i="0" u="none" strike="noStrike" dirty="0" err="1">
                <a:effectLst/>
                <a:latin typeface="Arial" panose="020B0604020202020204" pitchFamily="34" charset="0"/>
              </a:rPr>
              <a:t>str</a:t>
            </a:r>
            <a:r>
              <a:rPr lang="nb-NO" sz="1800" b="0" i="0" u="none" strike="noStrike" dirty="0">
                <a:effectLst/>
                <a:latin typeface="Arial" panose="020B0604020202020204" pitchFamily="34" charset="0"/>
              </a:rPr>
              <a:t>(input(“tekst”))</a:t>
            </a:r>
          </a:p>
          <a:p>
            <a:pPr lvl="1"/>
            <a:r>
              <a:rPr lang="nb-NO" dirty="0">
                <a:latin typeface="Arial" panose="020B0604020202020204" pitchFamily="34" charset="0"/>
              </a:rPr>
              <a:t>Input tar </a:t>
            </a:r>
            <a:r>
              <a:rPr lang="nb-NO" dirty="0" err="1">
                <a:latin typeface="Arial" panose="020B0604020202020204" pitchFamily="34" charset="0"/>
              </a:rPr>
              <a:t>allerde</a:t>
            </a:r>
            <a:r>
              <a:rPr lang="nb-NO" dirty="0">
                <a:latin typeface="Arial" panose="020B0604020202020204" pitchFamily="34" charset="0"/>
              </a:rPr>
              <a:t> en </a:t>
            </a:r>
            <a:r>
              <a:rPr lang="nb-NO" dirty="0" err="1">
                <a:latin typeface="Arial" panose="020B0604020202020204" pitchFamily="34" charset="0"/>
              </a:rPr>
              <a:t>string</a:t>
            </a:r>
            <a:endParaRPr lang="nb-NO" dirty="0">
              <a:latin typeface="Arial" panose="020B0604020202020204" pitchFamily="34" charset="0"/>
            </a:endParaRPr>
          </a:p>
          <a:p>
            <a:r>
              <a:rPr lang="nb-NO" sz="1800" b="0" i="0" u="none" strike="noStrike" dirty="0">
                <a:effectLst/>
                <a:latin typeface="Arial" panose="020B0604020202020204" pitchFamily="34" charset="0"/>
              </a:rPr>
              <a:t>float(17.30)</a:t>
            </a:r>
          </a:p>
          <a:p>
            <a:pPr lvl="1"/>
            <a:r>
              <a:rPr lang="nb-NO" dirty="0" err="1">
                <a:latin typeface="Arial" panose="020B0604020202020204" pitchFamily="34" charset="0"/>
              </a:rPr>
              <a:t>Allerde</a:t>
            </a:r>
            <a:r>
              <a:rPr lang="nb-NO" dirty="0">
                <a:latin typeface="Arial" panose="020B0604020202020204" pitchFamily="34" charset="0"/>
              </a:rPr>
              <a:t> et flyttall</a:t>
            </a:r>
          </a:p>
          <a:p>
            <a:r>
              <a:rPr lang="nb-NO" b="0" i="0" u="none" strike="noStrike" dirty="0">
                <a:effectLst/>
                <a:latin typeface="Arial" panose="020B0604020202020204" pitchFamily="34" charset="0"/>
              </a:rPr>
              <a:t>Oppgave 3</a:t>
            </a:r>
          </a:p>
          <a:p>
            <a:pPr lvl="1"/>
            <a:r>
              <a:rPr lang="nb-NO" b="0" i="0" u="none" strike="noStrike" dirty="0">
                <a:effectLst/>
                <a:latin typeface="Arial" panose="020B0604020202020204" pitchFamily="34" charset="0"/>
              </a:rPr>
              <a:t>Forvirring rundt hva som er «feil» med if</a:t>
            </a:r>
            <a:r>
              <a:rPr lang="nb-NO" dirty="0">
                <a:latin typeface="Arial" panose="020B0604020202020204" pitchFamily="34" charset="0"/>
              </a:rPr>
              <a:t>-setningen</a:t>
            </a:r>
          </a:p>
          <a:p>
            <a:r>
              <a:rPr lang="it-IT" sz="1800" b="0" i="0" u="none" strike="noStrike" dirty="0">
                <a:effectLst/>
                <a:latin typeface="Arial" panose="020B0604020202020204" pitchFamily="34" charset="0"/>
              </a:rPr>
              <a:t>del liste[4:] / del liste[-2]</a:t>
            </a:r>
          </a:p>
          <a:p>
            <a:pPr lvl="1"/>
            <a:r>
              <a:rPr lang="it-IT" dirty="0">
                <a:latin typeface="Arial" panose="020B0604020202020204" pitchFamily="34" charset="0"/>
              </a:rPr>
              <a:t>Funker, men målet med oppgaven var å lære å bruke listemetoder som pop()</a:t>
            </a:r>
            <a:endParaRPr lang="nb-NO" b="0" i="0" u="none" strike="noStrike" dirty="0">
              <a:effectLst/>
              <a:latin typeface="Arial" panose="020B0604020202020204" pitchFamily="34" charset="0"/>
            </a:endParaRPr>
          </a:p>
          <a:p>
            <a:endParaRPr lang="nb-NO" b="0" i="0" u="none" strike="noStrike" dirty="0">
              <a:effectLst/>
              <a:latin typeface="Arial" panose="020B0604020202020204" pitchFamily="34" charset="0"/>
            </a:endParaRP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7572114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9537EEC-E3D7-2698-03FB-406C7FBFB3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Noen ting som er vanskelig?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E7B6E10-7232-D44D-633E-FC7E6F2CE1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Hva syntes dere er vanskelig fra ukens pensum?</a:t>
            </a:r>
          </a:p>
        </p:txBody>
      </p:sp>
    </p:spTree>
    <p:extLst>
      <p:ext uri="{BB962C8B-B14F-4D97-AF65-F5344CB8AC3E}">
        <p14:creationId xmlns:p14="http://schemas.microsoft.com/office/powerpoint/2010/main" val="35196183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732B5ED-1C3A-B29F-91A5-EEB29E9EEC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For-løkker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2E4570A-9E5E-3C74-83F9-902EC21B2B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Hva er en for-løkke?</a:t>
            </a:r>
          </a:p>
        </p:txBody>
      </p:sp>
    </p:spTree>
    <p:extLst>
      <p:ext uri="{BB962C8B-B14F-4D97-AF65-F5344CB8AC3E}">
        <p14:creationId xmlns:p14="http://schemas.microsoft.com/office/powerpoint/2010/main" val="913719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5026EF5-353A-A975-CED6-C2BBFB4AC2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For-løkker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52906CC-06FB-7EC4-B798-4A25667A69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Gjenta kodesekvenser</a:t>
            </a:r>
          </a:p>
          <a:p>
            <a:r>
              <a:rPr lang="nb-NO" dirty="0"/>
              <a:t>Når man ønsker å kjøre en kodebit flere ganger</a:t>
            </a:r>
          </a:p>
          <a:p>
            <a:r>
              <a:rPr lang="nb-NO" dirty="0"/>
              <a:t>For eksempel:</a:t>
            </a:r>
          </a:p>
          <a:p>
            <a:pPr lvl="1"/>
            <a:r>
              <a:rPr lang="nb-NO" dirty="0"/>
              <a:t>Ønsker man å </a:t>
            </a:r>
            <a:r>
              <a:rPr lang="nb-NO" dirty="0" err="1"/>
              <a:t>printe</a:t>
            </a:r>
            <a:r>
              <a:rPr lang="nb-NO" dirty="0"/>
              <a:t> tallene 1-10 kan man gjøre dette med en løkke</a:t>
            </a:r>
          </a:p>
        </p:txBody>
      </p:sp>
    </p:spTree>
    <p:extLst>
      <p:ext uri="{BB962C8B-B14F-4D97-AF65-F5344CB8AC3E}">
        <p14:creationId xmlns:p14="http://schemas.microsoft.com/office/powerpoint/2010/main" val="34560414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3B95861-2056-8785-72DE-B9332B5B89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Eksempel</a:t>
            </a:r>
          </a:p>
        </p:txBody>
      </p:sp>
      <p:pic>
        <p:nvPicPr>
          <p:cNvPr id="5" name="Plassholder for innhold 4">
            <a:extLst>
              <a:ext uri="{FF2B5EF4-FFF2-40B4-BE49-F238E27FC236}">
                <a16:creationId xmlns:a16="http://schemas.microsoft.com/office/drawing/2014/main" id="{09A00FE4-76C9-BF99-41D8-4CC28286CF9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79850"/>
          <a:stretch/>
        </p:blipFill>
        <p:spPr>
          <a:xfrm>
            <a:off x="5024099" y="3429000"/>
            <a:ext cx="6186122" cy="1888434"/>
          </a:xfrm>
        </p:spPr>
      </p:pic>
      <p:pic>
        <p:nvPicPr>
          <p:cNvPr id="7" name="Bilde 6">
            <a:extLst>
              <a:ext uri="{FF2B5EF4-FFF2-40B4-BE49-F238E27FC236}">
                <a16:creationId xmlns:a16="http://schemas.microsoft.com/office/drawing/2014/main" id="{3931BE66-1173-015B-8D13-5762E581DC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0000" y="2395201"/>
            <a:ext cx="3669329" cy="35225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18585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5E0E0E7-841E-0219-436A-3B22ED4EFE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Ulike typer for-løkker</a:t>
            </a:r>
          </a:p>
        </p:txBody>
      </p:sp>
      <p:pic>
        <p:nvPicPr>
          <p:cNvPr id="5" name="Plassholder for innhold 4">
            <a:extLst>
              <a:ext uri="{FF2B5EF4-FFF2-40B4-BE49-F238E27FC236}">
                <a16:creationId xmlns:a16="http://schemas.microsoft.com/office/drawing/2014/main" id="{06D25DD5-4AAD-00C8-DDBE-E420910CA69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3732" y="2955171"/>
            <a:ext cx="11784536" cy="2889038"/>
          </a:xfrm>
        </p:spPr>
      </p:pic>
    </p:spTree>
    <p:extLst>
      <p:ext uri="{BB962C8B-B14F-4D97-AF65-F5344CB8AC3E}">
        <p14:creationId xmlns:p14="http://schemas.microsoft.com/office/powerpoint/2010/main" val="30687422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77A3720-34DC-BED9-FBBC-B22BFD1903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For-løkker over lister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8B881A7-FFE5-5100-BA5E-B3B76BB88F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1800" b="0" i="0" u="none" strike="noStrike" dirty="0">
                <a:effectLst/>
                <a:latin typeface="Arial" panose="020B0604020202020204" pitchFamily="34" charset="0"/>
              </a:rPr>
              <a:t>Syntaks: for &lt;element&gt; in &lt;liste&gt; :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0354731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04320E7-9DD3-CB59-2152-77A9EF4825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For-løkker på lister</a:t>
            </a: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11483910-F2D7-5901-6420-B13A8F332E4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6225" r="18639"/>
          <a:stretch/>
        </p:blipFill>
        <p:spPr>
          <a:xfrm>
            <a:off x="1778989" y="4565718"/>
            <a:ext cx="7751712" cy="1889984"/>
          </a:xfrm>
          <a:prstGeom prst="rect">
            <a:avLst/>
          </a:prstGeom>
        </p:spPr>
      </p:pic>
      <p:pic>
        <p:nvPicPr>
          <p:cNvPr id="7" name="Bilde 6">
            <a:extLst>
              <a:ext uri="{FF2B5EF4-FFF2-40B4-BE49-F238E27FC236}">
                <a16:creationId xmlns:a16="http://schemas.microsoft.com/office/drawing/2014/main" id="{CC288D53-797C-6C1D-68CE-F341104308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78989" y="2249483"/>
            <a:ext cx="7519559" cy="2088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12873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D8446E5-2870-B39F-37C4-EF6D837E75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While</a:t>
            </a:r>
            <a:r>
              <a:rPr lang="nb-NO" dirty="0"/>
              <a:t>-løkker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F899CF5-5085-9113-D57E-A1D22AE87A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Brukes når vi ønsker å gjøre noe flere ganger, men ikke vet når vi skal stoppe enda</a:t>
            </a:r>
          </a:p>
          <a:p>
            <a:r>
              <a:rPr lang="nb-NO" dirty="0"/>
              <a:t>Kjører om igjen til et utrykk blir sant</a:t>
            </a:r>
          </a:p>
          <a:p>
            <a:r>
              <a:rPr lang="nb-NO" dirty="0"/>
              <a:t>Det boolske utrykket i </a:t>
            </a:r>
            <a:r>
              <a:rPr lang="nb-NO" dirty="0" err="1"/>
              <a:t>while</a:t>
            </a:r>
            <a:r>
              <a:rPr lang="nb-NO" dirty="0"/>
              <a:t> må være modifiserbart (vi kan endre på det)</a:t>
            </a:r>
          </a:p>
          <a:p>
            <a:pPr lvl="1"/>
            <a:r>
              <a:rPr lang="nb-NO" dirty="0"/>
              <a:t>Ellers ender vi i en evig løkke siden utrykket aldri vil evaluere til True</a:t>
            </a:r>
          </a:p>
          <a:p>
            <a:r>
              <a:rPr lang="nb-NO" dirty="0"/>
              <a:t>Kan brukes til en kommandolinje</a:t>
            </a:r>
          </a:p>
          <a:p>
            <a:pPr lvl="1"/>
            <a:r>
              <a:rPr lang="nb-NO" dirty="0"/>
              <a:t>Programmet kjører til bruker taster inn en spesifikk kommando</a:t>
            </a:r>
          </a:p>
          <a:p>
            <a:r>
              <a:rPr lang="nb-NO" dirty="0"/>
              <a:t>Kan brukes til spill</a:t>
            </a:r>
          </a:p>
          <a:p>
            <a:pPr lvl="1"/>
            <a:r>
              <a:rPr lang="nb-NO" dirty="0"/>
              <a:t>Spillet fortsetter å kjøre til spillet er ferdig (bruker vinner/taper)</a:t>
            </a:r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BE46F31B-DF48-CD7F-2C3A-C699147081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0995" y="286293"/>
            <a:ext cx="5579289" cy="1425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03297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8C0A7E9-23DD-C423-A121-9A6456A2D6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Eksempel</a:t>
            </a:r>
          </a:p>
        </p:txBody>
      </p:sp>
      <p:pic>
        <p:nvPicPr>
          <p:cNvPr id="5" name="Plassholder for innhold 4">
            <a:extLst>
              <a:ext uri="{FF2B5EF4-FFF2-40B4-BE49-F238E27FC236}">
                <a16:creationId xmlns:a16="http://schemas.microsoft.com/office/drawing/2014/main" id="{17703E48-6EDA-46A8-5D30-0F2544B3F30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65637" y="3246783"/>
            <a:ext cx="10647526" cy="2631425"/>
          </a:xfrm>
        </p:spPr>
      </p:pic>
    </p:spTree>
    <p:extLst>
      <p:ext uri="{BB962C8B-B14F-4D97-AF65-F5344CB8AC3E}">
        <p14:creationId xmlns:p14="http://schemas.microsoft.com/office/powerpoint/2010/main" val="25777518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0875603-5163-4C22-A65C-F112146537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Eksempel</a:t>
            </a:r>
          </a:p>
        </p:txBody>
      </p:sp>
      <p:pic>
        <p:nvPicPr>
          <p:cNvPr id="5" name="Plassholder for innhold 4">
            <a:extLst>
              <a:ext uri="{FF2B5EF4-FFF2-40B4-BE49-F238E27FC236}">
                <a16:creationId xmlns:a16="http://schemas.microsoft.com/office/drawing/2014/main" id="{00BA2189-B5AA-D917-BE75-88B8FFB6B63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24097" y="2862471"/>
            <a:ext cx="8798673" cy="3712846"/>
          </a:xfrm>
        </p:spPr>
      </p:pic>
      <p:sp>
        <p:nvSpPr>
          <p:cNvPr id="6" name="TekstSylinder 5">
            <a:extLst>
              <a:ext uri="{FF2B5EF4-FFF2-40B4-BE49-F238E27FC236}">
                <a16:creationId xmlns:a16="http://schemas.microsoft.com/office/drawing/2014/main" id="{54DC72F5-99B8-9DF8-F720-0159CC1B558E}"/>
              </a:ext>
            </a:extLst>
          </p:cNvPr>
          <p:cNvSpPr txBox="1"/>
          <p:nvPr/>
        </p:nvSpPr>
        <p:spPr>
          <a:xfrm>
            <a:off x="1424097" y="2332383"/>
            <a:ext cx="820128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Vi ønsker å </a:t>
            </a:r>
            <a:r>
              <a:rPr lang="nb-NO" dirty="0" err="1"/>
              <a:t>printe</a:t>
            </a:r>
            <a:r>
              <a:rPr lang="nb-NO" dirty="0"/>
              <a:t> ut tallet bruker skriver til de skriver et tall høyere enn 10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15260823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00CEAD0-CA2C-DCBC-E2F4-EC677F421C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Hva blir </a:t>
            </a:r>
            <a:r>
              <a:rPr lang="nb-NO" dirty="0" err="1"/>
              <a:t>printet</a:t>
            </a:r>
            <a:r>
              <a:rPr lang="nb-NO" dirty="0"/>
              <a:t> ut her?</a:t>
            </a:r>
          </a:p>
        </p:txBody>
      </p:sp>
      <p:pic>
        <p:nvPicPr>
          <p:cNvPr id="5" name="Plassholder for innhold 4">
            <a:extLst>
              <a:ext uri="{FF2B5EF4-FFF2-40B4-BE49-F238E27FC236}">
                <a16:creationId xmlns:a16="http://schemas.microsoft.com/office/drawing/2014/main" id="{FA37E094-DEF7-512C-E299-3D63003BE6E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203828" y="2103263"/>
            <a:ext cx="3846327" cy="4520136"/>
          </a:xfrm>
        </p:spPr>
      </p:pic>
    </p:spTree>
    <p:extLst>
      <p:ext uri="{BB962C8B-B14F-4D97-AF65-F5344CB8AC3E}">
        <p14:creationId xmlns:p14="http://schemas.microsoft.com/office/powerpoint/2010/main" val="43365331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9EEFE55-7DB8-5BD8-A98C-A6909EC7EA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Løsning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4814BF9-0DC5-8693-9D22-2405C7380B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Programmet printer ut tallet 10</a:t>
            </a:r>
          </a:p>
        </p:txBody>
      </p:sp>
    </p:spTree>
    <p:extLst>
      <p:ext uri="{BB962C8B-B14F-4D97-AF65-F5344CB8AC3E}">
        <p14:creationId xmlns:p14="http://schemas.microsoft.com/office/powerpoint/2010/main" val="230890359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FD262AF-F90F-DF73-C127-8E2BE21A42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Oppgave</a:t>
            </a:r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6F54AC7D-D0BD-8949-A44C-8A18060189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0678" y="2226365"/>
            <a:ext cx="6433392" cy="4438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362665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9AE8E9E-A386-D1EF-143E-E4A125F604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Løsning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2CD6EBE-482A-9F11-A67A-87CE86FB9A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err="1"/>
              <a:t>hade</a:t>
            </a:r>
            <a:endParaRPr lang="nb-NO" dirty="0"/>
          </a:p>
          <a:p>
            <a:r>
              <a:rPr lang="nb-NO" dirty="0"/>
              <a:t>badet</a:t>
            </a:r>
          </a:p>
          <a:p>
            <a:r>
              <a:rPr lang="nb-NO" dirty="0"/>
              <a:t>gamle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97756573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08EF734-6BD5-C939-98B0-ACB7578F1C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Når bruker man for eller </a:t>
            </a:r>
            <a:r>
              <a:rPr lang="nb-NO" dirty="0" err="1"/>
              <a:t>while</a:t>
            </a:r>
            <a:r>
              <a:rPr lang="nb-NO" dirty="0"/>
              <a:t>?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916DCCE-201F-BB75-CA65-AD7DDACEF5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For-løkker bruker vi når vi vet at vi skal gjøre noe et spesifikt antall ganger</a:t>
            </a:r>
          </a:p>
          <a:p>
            <a:pPr lvl="1"/>
            <a:r>
              <a:rPr lang="nb-NO" dirty="0"/>
              <a:t>For eksempel se på alle elementer i en liste</a:t>
            </a:r>
          </a:p>
          <a:p>
            <a:r>
              <a:rPr lang="nb-NO" dirty="0" err="1"/>
              <a:t>While</a:t>
            </a:r>
            <a:r>
              <a:rPr lang="nb-NO" dirty="0"/>
              <a:t>-løkker bruker vi når vi ikke vet helt hvor mange ganger noe skal skje</a:t>
            </a:r>
          </a:p>
          <a:p>
            <a:pPr lvl="1"/>
            <a:r>
              <a:rPr lang="nb-NO" dirty="0"/>
              <a:t>For eksempel vi skal lagre tall bruker skriver inn, til de skriver 0</a:t>
            </a:r>
          </a:p>
        </p:txBody>
      </p:sp>
    </p:spTree>
    <p:extLst>
      <p:ext uri="{BB962C8B-B14F-4D97-AF65-F5344CB8AC3E}">
        <p14:creationId xmlns:p14="http://schemas.microsoft.com/office/powerpoint/2010/main" val="327129646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6A7839D-A195-0A8A-C95C-90661A71FE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Oppgave</a:t>
            </a:r>
          </a:p>
        </p:txBody>
      </p:sp>
      <p:pic>
        <p:nvPicPr>
          <p:cNvPr id="5" name="Plassholder for innhold 4">
            <a:extLst>
              <a:ext uri="{FF2B5EF4-FFF2-40B4-BE49-F238E27FC236}">
                <a16:creationId xmlns:a16="http://schemas.microsoft.com/office/drawing/2014/main" id="{EAD8DBEA-2CB9-C2D9-0F03-FC32A130472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39346" y="1896325"/>
            <a:ext cx="6513307" cy="4815118"/>
          </a:xfrm>
        </p:spPr>
      </p:pic>
    </p:spTree>
    <p:extLst>
      <p:ext uri="{BB962C8B-B14F-4D97-AF65-F5344CB8AC3E}">
        <p14:creationId xmlns:p14="http://schemas.microsoft.com/office/powerpoint/2010/main" val="339891506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B0E668A-78C6-6101-25EE-B9184C85B8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Løsning</a:t>
            </a:r>
          </a:p>
        </p:txBody>
      </p:sp>
      <p:pic>
        <p:nvPicPr>
          <p:cNvPr id="5" name="Plassholder for innhold 4">
            <a:extLst>
              <a:ext uri="{FF2B5EF4-FFF2-40B4-BE49-F238E27FC236}">
                <a16:creationId xmlns:a16="http://schemas.microsoft.com/office/drawing/2014/main" id="{79922795-C2F6-3E70-C849-4429F2F12DB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670852" y="1852328"/>
            <a:ext cx="3298458" cy="4844021"/>
          </a:xfrm>
        </p:spPr>
      </p:pic>
    </p:spTree>
    <p:extLst>
      <p:ext uri="{BB962C8B-B14F-4D97-AF65-F5344CB8AC3E}">
        <p14:creationId xmlns:p14="http://schemas.microsoft.com/office/powerpoint/2010/main" val="420716157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106DFDF-00C7-0B6B-C5CF-7C89EE0188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Prosedyrer med parametere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F01962C-683B-D5BA-8141-079B55858F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Når vi ønsker å ta inn noe i en prosedyre for å gjøre noe med det.</a:t>
            </a:r>
          </a:p>
          <a:p>
            <a:r>
              <a:rPr lang="nb-NO" sz="1800" b="0" i="0" u="none" strike="noStrike" dirty="0">
                <a:effectLst/>
                <a:latin typeface="Arial" panose="020B0604020202020204" pitchFamily="34" charset="0"/>
              </a:rPr>
              <a:t>Syntaks:</a:t>
            </a:r>
          </a:p>
          <a:p>
            <a:pPr lvl="1"/>
            <a:r>
              <a:rPr lang="nb-NO" b="0" i="0" u="none" strike="noStrike" dirty="0" err="1">
                <a:effectLst/>
                <a:latin typeface="Arial" panose="020B0604020202020204" pitchFamily="34" charset="0"/>
              </a:rPr>
              <a:t>def</a:t>
            </a:r>
            <a:r>
              <a:rPr lang="nb-NO" b="0" i="0" u="none" strike="noStrike" dirty="0">
                <a:effectLst/>
                <a:latin typeface="Arial" panose="020B0604020202020204" pitchFamily="34" charset="0"/>
              </a:rPr>
              <a:t> </a:t>
            </a:r>
            <a:r>
              <a:rPr lang="nb-NO" b="0" i="0" u="none" strike="noStrike" dirty="0" err="1">
                <a:effectLst/>
                <a:latin typeface="Arial" panose="020B0604020202020204" pitchFamily="34" charset="0"/>
              </a:rPr>
              <a:t>prosedyre_navn</a:t>
            </a:r>
            <a:r>
              <a:rPr lang="nb-NO" b="0" i="0" u="none" strike="noStrike" dirty="0">
                <a:effectLst/>
                <a:latin typeface="Arial" panose="020B0604020202020204" pitchFamily="34" charset="0"/>
              </a:rPr>
              <a:t>(parameter1, parameter2, …)  # kan ha så mange parametere man vil</a:t>
            </a:r>
            <a:endParaRPr lang="nb-NO" dirty="0"/>
          </a:p>
          <a:p>
            <a:r>
              <a:rPr lang="nb-NO" dirty="0"/>
              <a:t>For eksempel om vi ønsker å ta inn 2 tall og multiplisere dem</a:t>
            </a: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51AFA80B-735C-4360-784B-F55FD7B572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5007" y="4879692"/>
            <a:ext cx="6177905" cy="1487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602902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769AF9F-C27F-EC25-E29E-F4B7849119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Prosedyrer med parametere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486FEC1-79C5-8C97-B84F-0AF76A2202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Parametere kan ses på som en form for variabler i prosedyren.</a:t>
            </a:r>
          </a:p>
          <a:p>
            <a:pPr lvl="1"/>
            <a:r>
              <a:rPr lang="nb-NO" dirty="0"/>
              <a:t>Men de beholder ikke verdiene sine etter prosedyren er kjørt</a:t>
            </a:r>
          </a:p>
          <a:p>
            <a:pPr lvl="1"/>
            <a:r>
              <a:rPr lang="nb-NO" dirty="0"/>
              <a:t>Dermed kan vi bruke samme prosedyre flere ganger med ulike verdier</a:t>
            </a:r>
          </a:p>
        </p:txBody>
      </p:sp>
    </p:spTree>
    <p:extLst>
      <p:ext uri="{BB962C8B-B14F-4D97-AF65-F5344CB8AC3E}">
        <p14:creationId xmlns:p14="http://schemas.microsoft.com/office/powerpoint/2010/main" val="212904424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C2FF22A-7953-5F11-9093-B748E0453F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Eksempel</a:t>
            </a:r>
          </a:p>
        </p:txBody>
      </p:sp>
      <p:pic>
        <p:nvPicPr>
          <p:cNvPr id="5" name="Plassholder for innhold 4">
            <a:extLst>
              <a:ext uri="{FF2B5EF4-FFF2-40B4-BE49-F238E27FC236}">
                <a16:creationId xmlns:a16="http://schemas.microsoft.com/office/drawing/2014/main" id="{0AE78974-9BF9-A1F9-93D1-252FFDDD92C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70616" y="2358887"/>
            <a:ext cx="6810014" cy="3900098"/>
          </a:xfrm>
        </p:spPr>
      </p:pic>
    </p:spTree>
    <p:extLst>
      <p:ext uri="{BB962C8B-B14F-4D97-AF65-F5344CB8AC3E}">
        <p14:creationId xmlns:p14="http://schemas.microsoft.com/office/powerpoint/2010/main" val="183712643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39E5290-4981-638E-EC9F-08C6D84CA2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Oppgave </a:t>
            </a:r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95941769-C398-524D-BFAF-8DA536F80B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1064" y="2835966"/>
            <a:ext cx="8534567" cy="2933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178235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E9FE217-8B39-3DCC-05A1-84E362354A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Løsning</a:t>
            </a:r>
          </a:p>
        </p:txBody>
      </p:sp>
      <p:pic>
        <p:nvPicPr>
          <p:cNvPr id="5" name="Plassholder for innhold 4">
            <a:extLst>
              <a:ext uri="{FF2B5EF4-FFF2-40B4-BE49-F238E27FC236}">
                <a16:creationId xmlns:a16="http://schemas.microsoft.com/office/drawing/2014/main" id="{79BE2183-495A-86EA-0306-D4480656E1C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53032" y="2547459"/>
            <a:ext cx="7207675" cy="3030789"/>
          </a:xfrm>
        </p:spPr>
      </p:pic>
    </p:spTree>
    <p:extLst>
      <p:ext uri="{BB962C8B-B14F-4D97-AF65-F5344CB8AC3E}">
        <p14:creationId xmlns:p14="http://schemas.microsoft.com/office/powerpoint/2010/main" val="183061827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C04AF65-2E70-6FAA-A709-8F3C0935FF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Prosedyre med </a:t>
            </a:r>
            <a:r>
              <a:rPr lang="nb-NO" dirty="0" err="1"/>
              <a:t>return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CA925F6-866F-B04C-678D-6F679B6EFF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Return brukes når vi ønsker å få en verdi ut fra prosedyren</a:t>
            </a:r>
          </a:p>
          <a:p>
            <a:r>
              <a:rPr lang="nb-NO" dirty="0"/>
              <a:t>For eksempel, når vi gjør en utregning inni en prosedyre, og ønsker å bruke denne verdien videre</a:t>
            </a:r>
          </a:p>
          <a:p>
            <a:r>
              <a:rPr lang="nb-NO" dirty="0"/>
              <a:t>Når vi skriver </a:t>
            </a:r>
            <a:r>
              <a:rPr lang="nb-NO" dirty="0" err="1"/>
              <a:t>return</a:t>
            </a:r>
            <a:r>
              <a:rPr lang="nb-NO" dirty="0"/>
              <a:t> avsluttes funksjonen, og all linjer etter det vil ikke bli kjørt</a:t>
            </a:r>
          </a:p>
          <a:p>
            <a:r>
              <a:rPr lang="nb-NO" dirty="0"/>
              <a:t>Vi går inn i funksjonen, gjør noe, og vi returnerer (kommer tilbake) med en verdi fra funksjonen</a:t>
            </a:r>
          </a:p>
        </p:txBody>
      </p:sp>
    </p:spTree>
    <p:extLst>
      <p:ext uri="{BB962C8B-B14F-4D97-AF65-F5344CB8AC3E}">
        <p14:creationId xmlns:p14="http://schemas.microsoft.com/office/powerpoint/2010/main" val="187996562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9D3809D-CD84-F579-5F33-14F7330A77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Forskjell på funksjon og prosedyre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085F8B8-76F3-C175-A8CC-C65D2CB266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En prosedyre kan ta inn parametere, men har ingen </a:t>
            </a:r>
            <a:r>
              <a:rPr lang="nb-NO" dirty="0" err="1"/>
              <a:t>return</a:t>
            </a:r>
            <a:r>
              <a:rPr lang="nb-NO" dirty="0"/>
              <a:t> verdi</a:t>
            </a:r>
          </a:p>
          <a:p>
            <a:r>
              <a:rPr lang="nb-NO" dirty="0"/>
              <a:t>En funksjon kan ta inn parametere, men har alltid en </a:t>
            </a:r>
            <a:r>
              <a:rPr lang="nb-NO" dirty="0" err="1"/>
              <a:t>return</a:t>
            </a:r>
            <a:r>
              <a:rPr lang="nb-NO" dirty="0"/>
              <a:t> verdi</a:t>
            </a:r>
          </a:p>
        </p:txBody>
      </p:sp>
    </p:spTree>
    <p:extLst>
      <p:ext uri="{BB962C8B-B14F-4D97-AF65-F5344CB8AC3E}">
        <p14:creationId xmlns:p14="http://schemas.microsoft.com/office/powerpoint/2010/main" val="124756448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0EECFB2-E704-0E1A-41B4-44549EDF5C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Eksempel</a:t>
            </a:r>
          </a:p>
        </p:txBody>
      </p:sp>
      <p:pic>
        <p:nvPicPr>
          <p:cNvPr id="5" name="Plassholder for innhold 4">
            <a:extLst>
              <a:ext uri="{FF2B5EF4-FFF2-40B4-BE49-F238E27FC236}">
                <a16:creationId xmlns:a16="http://schemas.microsoft.com/office/drawing/2014/main" id="{09F1D518-E078-D6FF-7DC8-128991078A0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45472" y="2139844"/>
            <a:ext cx="5661970" cy="4270968"/>
          </a:xfrm>
        </p:spPr>
      </p:pic>
    </p:spTree>
    <p:extLst>
      <p:ext uri="{BB962C8B-B14F-4D97-AF65-F5344CB8AC3E}">
        <p14:creationId xmlns:p14="http://schemas.microsoft.com/office/powerpoint/2010/main" val="125058520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B458624-3293-B997-8933-24C6097ECA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Oppgave </a:t>
            </a:r>
          </a:p>
        </p:txBody>
      </p:sp>
      <p:pic>
        <p:nvPicPr>
          <p:cNvPr id="5" name="Plassholder for innhold 4">
            <a:extLst>
              <a:ext uri="{FF2B5EF4-FFF2-40B4-BE49-F238E27FC236}">
                <a16:creationId xmlns:a16="http://schemas.microsoft.com/office/drawing/2014/main" id="{A0A114D8-D00B-0F65-8E33-6D2EBD00983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76859" y="2464905"/>
            <a:ext cx="7172932" cy="3354642"/>
          </a:xfrm>
        </p:spPr>
      </p:pic>
    </p:spTree>
    <p:extLst>
      <p:ext uri="{BB962C8B-B14F-4D97-AF65-F5344CB8AC3E}">
        <p14:creationId xmlns:p14="http://schemas.microsoft.com/office/powerpoint/2010/main" val="388138241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A3D2F38-1CF1-A52A-00B9-6DDA2852D4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Løsning</a:t>
            </a:r>
          </a:p>
        </p:txBody>
      </p:sp>
      <p:pic>
        <p:nvPicPr>
          <p:cNvPr id="5" name="Plassholder for innhold 4">
            <a:extLst>
              <a:ext uri="{FF2B5EF4-FFF2-40B4-BE49-F238E27FC236}">
                <a16:creationId xmlns:a16="http://schemas.microsoft.com/office/drawing/2014/main" id="{1EE52619-96A0-C038-3D22-83A2053BA39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54711" y="2079616"/>
            <a:ext cx="6137923" cy="4331196"/>
          </a:xfrm>
        </p:spPr>
      </p:pic>
    </p:spTree>
    <p:extLst>
      <p:ext uri="{BB962C8B-B14F-4D97-AF65-F5344CB8AC3E}">
        <p14:creationId xmlns:p14="http://schemas.microsoft.com/office/powerpoint/2010/main" val="403368123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77CC0B8-DEF3-C896-61B7-1376927791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Noe som er uklart eller dere lurer på?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30FC59E-4B51-7465-CEFA-7DD02A4AB8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74952065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Kan gjengis">
  <a:themeElements>
    <a:clrScheme name="Kan gjengis">
      <a:dk1>
        <a:sysClr val="windowText" lastClr="000000"/>
      </a:dk1>
      <a:lt1>
        <a:sysClr val="window" lastClr="FFFFFF"/>
      </a:lt1>
      <a:dk2>
        <a:srgbClr val="212121"/>
      </a:dk2>
      <a:lt2>
        <a:srgbClr val="636363"/>
      </a:lt2>
      <a:accent1>
        <a:srgbClr val="00C6BB"/>
      </a:accent1>
      <a:accent2>
        <a:srgbClr val="6FEBA0"/>
      </a:accent2>
      <a:accent3>
        <a:srgbClr val="B6DF5E"/>
      </a:accent3>
      <a:accent4>
        <a:srgbClr val="EFB251"/>
      </a:accent4>
      <a:accent5>
        <a:srgbClr val="EF755F"/>
      </a:accent5>
      <a:accent6>
        <a:srgbClr val="ED515C"/>
      </a:accent6>
      <a:hlink>
        <a:srgbClr val="8F8F8F"/>
      </a:hlink>
      <a:folHlink>
        <a:srgbClr val="A5A5A5"/>
      </a:folHlink>
    </a:clrScheme>
    <a:fontScheme name="Kan gjengis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Kan gjengis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lumMod val="105000"/>
              </a:schemeClr>
            </a:gs>
            <a:gs pos="100000">
              <a:schemeClr val="phClr">
                <a:tint val="9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8000"/>
                <a:lumMod val="102000"/>
              </a:schemeClr>
              <a:schemeClr val="phClr">
                <a:shade val="98000"/>
                <a:lumMod val="98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63500" dist="25400" dir="13500000">
              <a:srgbClr val="000000">
                <a:alpha val="75000"/>
              </a:srgbClr>
            </a:inn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</a:schemeClr>
            </a:gs>
            <a:gs pos="100000">
              <a:schemeClr val="phClr">
                <a:tint val="84000"/>
                <a:shade val="84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90000"/>
                <a:satMod val="120000"/>
                <a:lumMod val="90000"/>
              </a:schemeClr>
            </a:gs>
            <a:gs pos="100000">
              <a:schemeClr val="phClr"/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Quotable" id="{39EC5628-30ED-4578-ACD8-9820EDB8E15A}" vid="{6F3559E9-1A4C-49D8-94D4-F41003531C4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Kan gjengis</Template>
  <TotalTime>131</TotalTime>
  <Words>570</Words>
  <Application>Microsoft Office PowerPoint</Application>
  <PresentationFormat>Widescreen</PresentationFormat>
  <Paragraphs>84</Paragraphs>
  <Slides>31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31</vt:i4>
      </vt:variant>
    </vt:vector>
  </HeadingPairs>
  <TitlesOfParts>
    <vt:vector size="35" baseType="lpstr">
      <vt:lpstr>Arial</vt:lpstr>
      <vt:lpstr>Century Gothic</vt:lpstr>
      <vt:lpstr>Wingdings 2</vt:lpstr>
      <vt:lpstr>Kan gjengis</vt:lpstr>
      <vt:lpstr>Gruppetime uke 4</vt:lpstr>
      <vt:lpstr>Planen for dagen</vt:lpstr>
      <vt:lpstr>Oblig 3</vt:lpstr>
      <vt:lpstr>Noen ting som er vanskelig?</vt:lpstr>
      <vt:lpstr>For-løkker</vt:lpstr>
      <vt:lpstr>For-løkker</vt:lpstr>
      <vt:lpstr>Eksempel</vt:lpstr>
      <vt:lpstr>Ulike typer for-løkker</vt:lpstr>
      <vt:lpstr>For-løkker over lister</vt:lpstr>
      <vt:lpstr>For-løkker på lister</vt:lpstr>
      <vt:lpstr>While-løkker</vt:lpstr>
      <vt:lpstr>Eksempel</vt:lpstr>
      <vt:lpstr>Eksempel</vt:lpstr>
      <vt:lpstr>Hva blir printet ut her?</vt:lpstr>
      <vt:lpstr>Løsning</vt:lpstr>
      <vt:lpstr>Oppgave</vt:lpstr>
      <vt:lpstr>Løsning</vt:lpstr>
      <vt:lpstr>Når bruker man for eller while?</vt:lpstr>
      <vt:lpstr>Oppgave</vt:lpstr>
      <vt:lpstr>Løsning</vt:lpstr>
      <vt:lpstr>Prosedyrer med parametere</vt:lpstr>
      <vt:lpstr>Prosedyrer med parametere</vt:lpstr>
      <vt:lpstr>Eksempel</vt:lpstr>
      <vt:lpstr>Oppgave </vt:lpstr>
      <vt:lpstr>Løsning</vt:lpstr>
      <vt:lpstr>Prosedyre med return</vt:lpstr>
      <vt:lpstr>Forskjell på funksjon og prosedyre</vt:lpstr>
      <vt:lpstr>Eksempel</vt:lpstr>
      <vt:lpstr>Oppgave </vt:lpstr>
      <vt:lpstr>Løsning</vt:lpstr>
      <vt:lpstr>Noe som er uklart eller dere lurer på?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Ukesoppgave 4</dc:title>
  <dc:creator>Sander</dc:creator>
  <cp:lastModifiedBy>Sander</cp:lastModifiedBy>
  <cp:revision>49</cp:revision>
  <dcterms:created xsi:type="dcterms:W3CDTF">2022-09-13T08:22:39Z</dcterms:created>
  <dcterms:modified xsi:type="dcterms:W3CDTF">2022-09-13T10:34:13Z</dcterms:modified>
</cp:coreProperties>
</file>