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393" r:id="rId3"/>
    <p:sldId id="395" r:id="rId4"/>
    <p:sldId id="400" r:id="rId5"/>
    <p:sldId id="418" r:id="rId6"/>
    <p:sldId id="396" r:id="rId7"/>
    <p:sldId id="340" r:id="rId8"/>
    <p:sldId id="398" r:id="rId9"/>
    <p:sldId id="392" r:id="rId10"/>
    <p:sldId id="397" r:id="rId11"/>
    <p:sldId id="415" r:id="rId12"/>
    <p:sldId id="416" r:id="rId13"/>
    <p:sldId id="421" r:id="rId14"/>
    <p:sldId id="423" r:id="rId15"/>
    <p:sldId id="367" r:id="rId16"/>
    <p:sldId id="406" r:id="rId17"/>
    <p:sldId id="368" r:id="rId18"/>
    <p:sldId id="405" r:id="rId19"/>
    <p:sldId id="407" r:id="rId20"/>
    <p:sldId id="412" r:id="rId21"/>
    <p:sldId id="413" r:id="rId22"/>
    <p:sldId id="408" r:id="rId23"/>
    <p:sldId id="419" r:id="rId24"/>
    <p:sldId id="366" r:id="rId25"/>
    <p:sldId id="372" r:id="rId26"/>
    <p:sldId id="374" r:id="rId27"/>
    <p:sldId id="410" r:id="rId28"/>
    <p:sldId id="373" r:id="rId29"/>
    <p:sldId id="375" r:id="rId30"/>
    <p:sldId id="377" r:id="rId31"/>
    <p:sldId id="370" r:id="rId32"/>
    <p:sldId id="41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15F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10"/>
    <p:restoredTop sz="83944"/>
  </p:normalViewPr>
  <p:slideViewPr>
    <p:cSldViewPr snapToGrid="0" snapToObjects="1">
      <p:cViewPr varScale="1">
        <p:scale>
          <a:sx n="51" d="100"/>
          <a:sy n="51" d="100"/>
        </p:scale>
        <p:origin x="1192" y="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7563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99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0693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13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37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762000" y="12128500"/>
            <a:ext cx="22860000" cy="0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ine"/>
          <p:cNvSpPr/>
          <p:nvPr/>
        </p:nvSpPr>
        <p:spPr>
          <a:xfrm>
            <a:off x="762000" y="12192000"/>
            <a:ext cx="22860000" cy="0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Date"/>
          <p:cNvSpPr txBox="1">
            <a:spLocks noGrp="1"/>
          </p:cNvSpPr>
          <p:nvPr>
            <p:ph type="body" sz="quarter" idx="13"/>
          </p:nvPr>
        </p:nvSpPr>
        <p:spPr>
          <a:xfrm>
            <a:off x="692667" y="12417226"/>
            <a:ext cx="22974301" cy="5080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 i="1">
                <a:solidFill>
                  <a:srgbClr val="5C86B9"/>
                </a:solidFill>
              </a:defRPr>
            </a:lvl1pPr>
          </a:lstStyle>
          <a:p>
            <a:r>
              <a:t>Date</a:t>
            </a:r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673100" y="8305800"/>
            <a:ext cx="23050500" cy="29591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100" y="11252200"/>
            <a:ext cx="23050500" cy="711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400"/>
              </a:spcBef>
              <a:buClrTx/>
              <a:buSzTx/>
              <a:buFontTx/>
              <a:buNone/>
              <a:defRPr sz="3200">
                <a:solidFill>
                  <a:srgbClr val="5C86B9"/>
                </a:solidFill>
              </a:defRPr>
            </a:lvl1pPr>
            <a:lvl2pPr marL="0" indent="0">
              <a:spcBef>
                <a:spcPts val="1400"/>
              </a:spcBef>
              <a:buClrTx/>
              <a:buSzTx/>
              <a:buFontTx/>
              <a:buNone/>
              <a:defRPr sz="3200">
                <a:solidFill>
                  <a:srgbClr val="5C86B9"/>
                </a:solidFill>
              </a:defRPr>
            </a:lvl2pPr>
            <a:lvl3pPr marL="0" indent="0">
              <a:spcBef>
                <a:spcPts val="1400"/>
              </a:spcBef>
              <a:buClrTx/>
              <a:buSzTx/>
              <a:buFontTx/>
              <a:buNone/>
              <a:defRPr sz="3200">
                <a:solidFill>
                  <a:srgbClr val="5C86B9"/>
                </a:solidFill>
              </a:defRPr>
            </a:lvl3pPr>
            <a:lvl4pPr marL="0" indent="0">
              <a:spcBef>
                <a:spcPts val="1400"/>
              </a:spcBef>
              <a:buClrTx/>
              <a:buSzTx/>
              <a:buFontTx/>
              <a:buNone/>
              <a:defRPr sz="3200">
                <a:solidFill>
                  <a:srgbClr val="5C86B9"/>
                </a:solidFill>
              </a:defRPr>
            </a:lvl4pPr>
            <a:lvl5pPr marL="0" indent="0">
              <a:spcBef>
                <a:spcPts val="1400"/>
              </a:spcBef>
              <a:buClrTx/>
              <a:buSzTx/>
              <a:buFontTx/>
              <a:buNone/>
              <a:defRPr sz="3200">
                <a:solidFill>
                  <a:srgbClr val="5C86B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24863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Line"/>
          <p:cNvSpPr/>
          <p:nvPr/>
        </p:nvSpPr>
        <p:spPr>
          <a:xfrm>
            <a:off x="762000" y="3606800"/>
            <a:ext cx="10668000" cy="0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9" name="Line"/>
          <p:cNvSpPr/>
          <p:nvPr/>
        </p:nvSpPr>
        <p:spPr>
          <a:xfrm>
            <a:off x="762000" y="3683000"/>
            <a:ext cx="10668000" cy="0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0" name="117356722_2160x1620.jpeg"/>
          <p:cNvSpPr>
            <a:spLocks noGrp="1"/>
          </p:cNvSpPr>
          <p:nvPr>
            <p:ph type="pic" idx="13"/>
          </p:nvPr>
        </p:nvSpPr>
        <p:spPr>
          <a:xfrm>
            <a:off x="91567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1" name="Title Text"/>
          <p:cNvSpPr txBox="1">
            <a:spLocks noGrp="1"/>
          </p:cNvSpPr>
          <p:nvPr>
            <p:ph type="title"/>
          </p:nvPr>
        </p:nvSpPr>
        <p:spPr>
          <a:xfrm>
            <a:off x="673100" y="622300"/>
            <a:ext cx="10909300" cy="2870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73100" y="4191000"/>
            <a:ext cx="10909300" cy="8890000"/>
          </a:xfrm>
          <a:prstGeom prst="rect">
            <a:avLst/>
          </a:prstGeom>
        </p:spPr>
        <p:txBody>
          <a:bodyPr/>
          <a:lstStyle>
            <a:lvl1pPr marL="571500" indent="-571500">
              <a:spcBef>
                <a:spcPts val="5300"/>
              </a:spcBef>
              <a:defRPr sz="4200"/>
            </a:lvl1pPr>
            <a:lvl2pPr marL="1143000" indent="-571500">
              <a:spcBef>
                <a:spcPts val="5300"/>
              </a:spcBef>
              <a:defRPr sz="4200"/>
            </a:lvl2pPr>
            <a:lvl3pPr marL="1714500" indent="-571500">
              <a:spcBef>
                <a:spcPts val="5300"/>
              </a:spcBef>
              <a:defRPr sz="4200"/>
            </a:lvl3pPr>
            <a:lvl4pPr marL="2286000" indent="-571500">
              <a:spcBef>
                <a:spcPts val="5300"/>
              </a:spcBef>
              <a:defRPr sz="4200"/>
            </a:lvl4pPr>
            <a:lvl5pPr marL="2857500" indent="-571500">
              <a:spcBef>
                <a:spcPts val="5300"/>
              </a:spcBef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096485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762000" y="3606800"/>
            <a:ext cx="22860000" cy="0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Line"/>
          <p:cNvSpPr/>
          <p:nvPr/>
        </p:nvSpPr>
        <p:spPr>
          <a:xfrm>
            <a:off x="762000" y="3683000"/>
            <a:ext cx="22860000" cy="0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73100" y="622300"/>
            <a:ext cx="23050500" cy="287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73100" y="4191000"/>
            <a:ext cx="23050500" cy="889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228300" y="12979400"/>
            <a:ext cx="393700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-180" baseline="0"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7366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14732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22098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29464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36830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44196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51562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58928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6629400" marR="0" indent="-736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5200" b="0" i="0" u="none" strike="noStrike" cap="none" spc="0" baseline="0"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rial lecture for the defense of PhD in Philosophy , University of Oslo, 17 September 2020"/>
          <p:cNvSpPr txBox="1">
            <a:spLocks noGrp="1"/>
          </p:cNvSpPr>
          <p:nvPr>
            <p:ph type="body" sz="quarter" idx="13"/>
          </p:nvPr>
        </p:nvSpPr>
        <p:spPr>
          <a:xfrm>
            <a:off x="704850" y="12448878"/>
            <a:ext cx="22974300" cy="71814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nb-NO" dirty="0"/>
              <a:t>HON2200,</a:t>
            </a:r>
            <a:r>
              <a:rPr dirty="0"/>
              <a:t> </a:t>
            </a:r>
            <a:r>
              <a:rPr lang="nb-NO" dirty="0"/>
              <a:t>1. februar </a:t>
            </a:r>
            <a:r>
              <a:rPr dirty="0"/>
              <a:t>202</a:t>
            </a:r>
            <a:r>
              <a:rPr lang="nb-NO" dirty="0"/>
              <a:t>2</a:t>
            </a:r>
            <a:endParaRPr dirty="0"/>
          </a:p>
        </p:txBody>
      </p:sp>
      <p:sp>
        <p:nvSpPr>
          <p:cNvPr id="136" name="Undertittel 2"/>
          <p:cNvSpPr txBox="1">
            <a:spLocks noGrp="1"/>
          </p:cNvSpPr>
          <p:nvPr>
            <p:ph type="body" sz="quarter" idx="1"/>
          </p:nvPr>
        </p:nvSpPr>
        <p:spPr>
          <a:xfrm>
            <a:off x="666750" y="9834226"/>
            <a:ext cx="23050500" cy="2438401"/>
          </a:xfrm>
          <a:prstGeom prst="rect">
            <a:avLst/>
          </a:prstGeom>
        </p:spPr>
        <p:txBody>
          <a:bodyPr/>
          <a:lstStyle/>
          <a:p>
            <a:pPr defTabSz="330200">
              <a:spcBef>
                <a:spcPts val="500"/>
              </a:spcBef>
              <a:defRPr sz="6000"/>
            </a:pPr>
            <a:endParaRPr dirty="0"/>
          </a:p>
          <a:p>
            <a:pPr defTabSz="330200">
              <a:spcBef>
                <a:spcPts val="500"/>
              </a:spcBef>
              <a:defRPr sz="6000"/>
            </a:pPr>
            <a:r>
              <a:rPr dirty="0" err="1"/>
              <a:t>Aksel</a:t>
            </a:r>
            <a:r>
              <a:rPr dirty="0"/>
              <a:t> Braanen </a:t>
            </a:r>
            <a:r>
              <a:rPr dirty="0" err="1"/>
              <a:t>Sterri</a:t>
            </a:r>
            <a:r>
              <a:rPr lang="nb-NO"/>
              <a:t> </a:t>
            </a:r>
            <a:endParaRPr dirty="0"/>
          </a:p>
        </p:txBody>
      </p:sp>
      <p:sp>
        <p:nvSpPr>
          <p:cNvPr id="135" name="Tittel 1"/>
          <p:cNvSpPr txBox="1">
            <a:spLocks noGrp="1"/>
          </p:cNvSpPr>
          <p:nvPr>
            <p:ph type="title"/>
          </p:nvPr>
        </p:nvSpPr>
        <p:spPr>
          <a:xfrm>
            <a:off x="647699" y="4193174"/>
            <a:ext cx="14424135" cy="626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528319">
              <a:defRPr sz="12800" spc="-256"/>
            </a:pPr>
            <a:r>
              <a:rPr lang="nb-NO" sz="10000" dirty="0"/>
              <a:t>Algoritmisk rettferdighet</a:t>
            </a:r>
            <a:endParaRPr sz="10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17FF69-ECFA-6547-A78D-1E4F43145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6" y="28333"/>
            <a:ext cx="24384000" cy="268105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835AE7E-1843-9143-946D-6A8E7E097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622300"/>
            <a:ext cx="19191452" cy="2870200"/>
          </a:xfrm>
        </p:spPr>
        <p:txBody>
          <a:bodyPr/>
          <a:lstStyle/>
          <a:p>
            <a:r>
              <a:rPr lang="en-US" dirty="0" err="1"/>
              <a:t>Eks</a:t>
            </a:r>
            <a:r>
              <a:rPr lang="en-US" dirty="0"/>
              <a:t>.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algoritmisk</a:t>
            </a:r>
            <a:r>
              <a:rPr lang="en-US" dirty="0"/>
              <a:t> </a:t>
            </a:r>
            <a:r>
              <a:rPr lang="en-US" dirty="0" err="1"/>
              <a:t>urettferdighet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96E7819-544E-B147-B7E0-1CA54475A0D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b-NO" dirty="0"/>
              <a:t>Algoritmer brukt i det amerikanske rettsvesenet </a:t>
            </a:r>
            <a:r>
              <a:rPr lang="nb-NO" i="1" dirty="0"/>
              <a:t>feilaktig </a:t>
            </a:r>
            <a:r>
              <a:rPr lang="nb-NO" dirty="0"/>
              <a:t>anslår at svarte har en høyere risiko for å begå nye kriminelle handlinger.</a:t>
            </a:r>
          </a:p>
          <a:p>
            <a:endParaRPr lang="en-US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4CD1FF9-1D95-9945-A7CC-2DD08DBC4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2" y="4191000"/>
            <a:ext cx="9280634" cy="780000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FBFD6DA-E1C9-204E-BD0D-3A9B0B4E916F}"/>
              </a:ext>
            </a:extLst>
          </p:cNvPr>
          <p:cNvSpPr txBox="1"/>
          <p:nvPr/>
        </p:nvSpPr>
        <p:spPr>
          <a:xfrm>
            <a:off x="18505937" y="11991007"/>
            <a:ext cx="3576299" cy="487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500" b="0" i="0" u="none" strike="noStrike" cap="none" spc="0" normalizeH="0" baseline="0" dirty="0" err="1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Faksimile</a:t>
            </a:r>
            <a:r>
              <a:rPr kumimoji="0" lang="en-US" sz="2500" b="0" i="0" u="none" strike="noStrike" cap="none" spc="0" normalizeH="0" baseline="0" dirty="0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kumimoji="0" lang="en-US" sz="2500" b="0" i="0" u="none" strike="noStrike" cap="none" spc="0" normalizeH="0" baseline="0" dirty="0" err="1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fra</a:t>
            </a:r>
            <a:r>
              <a:rPr kumimoji="0" lang="en-US" sz="2500" b="0" i="0" u="none" strike="noStrike" cap="none" spc="0" normalizeH="0" baseline="0" dirty="0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ProPublica</a:t>
            </a:r>
          </a:p>
        </p:txBody>
      </p:sp>
    </p:spTree>
    <p:extLst>
      <p:ext uri="{BB962C8B-B14F-4D97-AF65-F5344CB8AC3E}">
        <p14:creationId xmlns:p14="http://schemas.microsoft.com/office/powerpoint/2010/main" val="164406755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1E8F5AC-892B-7F45-BFE3-2788BE34B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Ansettelser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0FC8FD8-3A91-7645-BF9A-01D5FBC50D60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b-NO" dirty="0"/>
              <a:t>Amazons algoritme favoriserer menn.</a:t>
            </a:r>
          </a:p>
          <a:p>
            <a:r>
              <a:rPr lang="nb-NO" dirty="0"/>
              <a:t>Algoritmen var trent på data fra de siste ti år, hvor menn var sterkt overrepresentert.</a:t>
            </a:r>
          </a:p>
          <a:p>
            <a:r>
              <a:rPr lang="nb-NO" dirty="0"/>
              <a:t>Den ga lavere skår for søknader som nevnte «kvinne» og søkere som kom fra rene kvinneuniversiteter.</a:t>
            </a:r>
          </a:p>
        </p:txBody>
      </p:sp>
      <p:pic>
        <p:nvPicPr>
          <p:cNvPr id="6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74AA07B3-96FB-874F-96A1-5DF8A9F41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2" y="5429906"/>
            <a:ext cx="9691651" cy="5605955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6504756-D37F-EA4C-80A3-6175770A054D}"/>
              </a:ext>
            </a:extLst>
          </p:cNvPr>
          <p:cNvSpPr txBox="1"/>
          <p:nvPr/>
        </p:nvSpPr>
        <p:spPr>
          <a:xfrm>
            <a:off x="14932019" y="11501653"/>
            <a:ext cx="5482270" cy="487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500" b="0" i="0" u="none" strike="noStrike" cap="none" spc="0" normalizeH="0" baseline="0" dirty="0" err="1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Faksimile</a:t>
            </a:r>
            <a:r>
              <a:rPr kumimoji="0" lang="en-US" sz="2500" b="0" i="0" u="none" strike="noStrike" cap="none" spc="0" normalizeH="0" baseline="0" dirty="0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kumimoji="0" lang="en-US" sz="2500" b="0" i="0" u="none" strike="noStrike" cap="none" spc="0" normalizeH="0" baseline="0" dirty="0" err="1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fra</a:t>
            </a:r>
            <a:r>
              <a:rPr kumimoji="0" lang="en-US" sz="2500" b="0" i="0" u="none" strike="noStrike" cap="none" spc="0" normalizeH="0" baseline="0" dirty="0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Reuters 11. </a:t>
            </a:r>
            <a:r>
              <a:rPr kumimoji="0" lang="en-US" sz="2500" b="0" i="0" u="none" strike="noStrike" cap="none" spc="0" normalizeH="0" baseline="0" dirty="0" err="1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oktober</a:t>
            </a:r>
            <a:r>
              <a:rPr kumimoji="0" lang="en-US" sz="2500" b="0" i="0" u="none" strike="noStrike" cap="none" spc="0" normalizeH="0" baseline="0" dirty="0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39280213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E414F55-1BBB-A440-8970-18FB6E9CB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Kjønn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D85BF2D-1EC0-F144-860F-737CBD5FE79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191000"/>
            <a:ext cx="7619562" cy="8890000"/>
          </a:xfrm>
        </p:spPr>
        <p:txBody>
          <a:bodyPr/>
          <a:lstStyle/>
          <a:p>
            <a:r>
              <a:rPr lang="en-US" dirty="0" err="1"/>
              <a:t>Tekst-generatorer</a:t>
            </a:r>
            <a:r>
              <a:rPr lang="en-US" dirty="0"/>
              <a:t> </a:t>
            </a:r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maskinlæring</a:t>
            </a:r>
            <a:r>
              <a:rPr lang="en-US" dirty="0"/>
              <a:t>.</a:t>
            </a:r>
          </a:p>
        </p:txBody>
      </p:sp>
      <p:pic>
        <p:nvPicPr>
          <p:cNvPr id="6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562FB9F8-D42B-BE47-9EEB-8D0267809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180" y="5171966"/>
            <a:ext cx="12852400" cy="61468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958283F-FD52-4545-9657-E320611C28E5}"/>
              </a:ext>
            </a:extLst>
          </p:cNvPr>
          <p:cNvSpPr txBox="1"/>
          <p:nvPr/>
        </p:nvSpPr>
        <p:spPr>
          <a:xfrm>
            <a:off x="16133380" y="11318766"/>
            <a:ext cx="5990897" cy="487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500" b="0" i="0" u="none" strike="noStrike" cap="none" spc="0" normalizeH="0" baseline="0" dirty="0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Gal Yona.</a:t>
            </a:r>
          </a:p>
        </p:txBody>
      </p:sp>
    </p:spTree>
    <p:extLst>
      <p:ext uri="{BB962C8B-B14F-4D97-AF65-F5344CB8AC3E}">
        <p14:creationId xmlns:p14="http://schemas.microsoft.com/office/powerpoint/2010/main" val="273727429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E4DBD8-F929-4140-88AD-5975AF67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Prisdiskriminering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EAB3C-70CF-AE4D-8B66-3697A08D8C39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b-NO" dirty="0"/>
              <a:t>Ulike priser til ulike kunder.</a:t>
            </a:r>
          </a:p>
        </p:txBody>
      </p:sp>
    </p:spTree>
    <p:extLst>
      <p:ext uri="{BB962C8B-B14F-4D97-AF65-F5344CB8AC3E}">
        <p14:creationId xmlns:p14="http://schemas.microsoft.com/office/powerpoint/2010/main" val="188667839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B4B67A3-AA70-194D-A10B-0401626A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Problemet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17134C-492B-1049-9075-57FC026FB11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20231977" cy="8890000"/>
          </a:xfrm>
        </p:spPr>
        <p:txBody>
          <a:bodyPr>
            <a:normAutofit/>
          </a:bodyPr>
          <a:lstStyle/>
          <a:p>
            <a:r>
              <a:rPr lang="nb-NO" dirty="0"/>
              <a:t>Mange er redd for at antatt «objektive» algoritmer skal ta over menneskelige beslutninger og resultere i urettferdighet.</a:t>
            </a:r>
          </a:p>
          <a:p>
            <a:r>
              <a:rPr lang="nb-NO" dirty="0"/>
              <a:t>Vi ser bort fra bruken av algoritmer for «slemme» formål.</a:t>
            </a:r>
          </a:p>
          <a:p>
            <a:r>
              <a:rPr lang="nb-NO" dirty="0"/>
              <a:t>Jeg er rimelig begeistret: </a:t>
            </a:r>
          </a:p>
          <a:p>
            <a:pPr lvl="1"/>
            <a:r>
              <a:rPr lang="nb-NO" dirty="0"/>
              <a:t>Gir oss økt normativ og deskriptiv innsikt</a:t>
            </a:r>
          </a:p>
          <a:p>
            <a:pPr lvl="1"/>
            <a:r>
              <a:rPr lang="nb-NO" dirty="0"/>
              <a:t>Kan brukes til å forbedre oss</a:t>
            </a:r>
          </a:p>
        </p:txBody>
      </p:sp>
    </p:spTree>
    <p:extLst>
      <p:ext uri="{BB962C8B-B14F-4D97-AF65-F5344CB8AC3E}">
        <p14:creationId xmlns:p14="http://schemas.microsoft.com/office/powerpoint/2010/main" val="27829344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027C27A-4F55-B142-A087-6EDB7D52C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9467763" cy="2870200"/>
          </a:xfrm>
        </p:spPr>
        <p:txBody>
          <a:bodyPr/>
          <a:lstStyle/>
          <a:p>
            <a:r>
              <a:rPr lang="nb-NO" dirty="0"/>
              <a:t>Dagsorden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0CF9209-1564-DD43-B1A2-99FFB14D01C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191000"/>
            <a:ext cx="19467762" cy="889000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nb-NO" dirty="0"/>
              <a:t>Hvorfor bruke maskinlæring og algoritmer?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Hva er en algoritme?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Hvilken bruk er rettferdig (eller mer generelt: etisk forsvarlig)?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Neste gang: eierskap over data.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Et overordnet tema er: Hvilken rolle spiller etisk tenkning når vi fatter avgjørelser? </a:t>
            </a:r>
          </a:p>
        </p:txBody>
      </p:sp>
    </p:spTree>
    <p:extLst>
      <p:ext uri="{BB962C8B-B14F-4D97-AF65-F5344CB8AC3E}">
        <p14:creationId xmlns:p14="http://schemas.microsoft.com/office/powerpoint/2010/main" val="384207918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4D17020-8D27-E547-BB9F-29A38A41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algoritmer</a:t>
            </a:r>
            <a:endParaRPr lang="en-US" dirty="0"/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19353894-B9FA-AC4E-A63D-E6D451032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688344"/>
              </p:ext>
            </p:extLst>
          </p:nvPr>
        </p:nvGraphicFramePr>
        <p:xfrm>
          <a:off x="3545490" y="5328745"/>
          <a:ext cx="17293020" cy="6796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4340">
                  <a:extLst>
                    <a:ext uri="{9D8B030D-6E8A-4147-A177-3AD203B41FA5}">
                      <a16:colId xmlns:a16="http://schemas.microsoft.com/office/drawing/2014/main" val="3452050252"/>
                    </a:ext>
                  </a:extLst>
                </a:gridCol>
                <a:gridCol w="5764340">
                  <a:extLst>
                    <a:ext uri="{9D8B030D-6E8A-4147-A177-3AD203B41FA5}">
                      <a16:colId xmlns:a16="http://schemas.microsoft.com/office/drawing/2014/main" val="3372549415"/>
                    </a:ext>
                  </a:extLst>
                </a:gridCol>
                <a:gridCol w="5764340">
                  <a:extLst>
                    <a:ext uri="{9D8B030D-6E8A-4147-A177-3AD203B41FA5}">
                      <a16:colId xmlns:a16="http://schemas.microsoft.com/office/drawing/2014/main" val="270020507"/>
                    </a:ext>
                  </a:extLst>
                </a:gridCol>
              </a:tblGrid>
              <a:tr h="2265660">
                <a:tc>
                  <a:txBody>
                    <a:bodyPr/>
                    <a:lstStyle/>
                    <a:p>
                      <a:endParaRPr lang="en-US" sz="4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 err="1"/>
                        <a:t>Ideell</a:t>
                      </a:r>
                      <a:r>
                        <a:rPr lang="en-US" sz="4500" dirty="0"/>
                        <a:t>/</a:t>
                      </a:r>
                      <a:br>
                        <a:rPr lang="en-US" sz="4500" dirty="0"/>
                      </a:br>
                      <a:r>
                        <a:rPr lang="en-US" sz="4500" dirty="0" err="1"/>
                        <a:t>evaluativ</a:t>
                      </a:r>
                      <a:endParaRPr 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 err="1"/>
                        <a:t>Ikke-ideell</a:t>
                      </a:r>
                      <a:r>
                        <a:rPr lang="en-US" sz="4500" dirty="0"/>
                        <a:t>/</a:t>
                      </a:r>
                      <a:br>
                        <a:rPr lang="en-US" sz="4500" dirty="0"/>
                      </a:br>
                      <a:r>
                        <a:rPr lang="en-US" sz="4500" dirty="0" err="1"/>
                        <a:t>normativ</a:t>
                      </a:r>
                      <a:endParaRPr lang="en-US" sz="4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51581"/>
                  </a:ext>
                </a:extLst>
              </a:tr>
              <a:tr h="2265660">
                <a:tc>
                  <a:txBody>
                    <a:bodyPr/>
                    <a:lstStyle/>
                    <a:p>
                      <a:r>
                        <a:rPr lang="en-US" sz="4500" dirty="0" err="1"/>
                        <a:t>Statisk</a:t>
                      </a:r>
                      <a:endParaRPr 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 err="1"/>
                        <a:t>Nei</a:t>
                      </a:r>
                      <a:endParaRPr 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 err="1"/>
                        <a:t>Nja</a:t>
                      </a:r>
                      <a:endParaRPr lang="en-US" sz="4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049733"/>
                  </a:ext>
                </a:extLst>
              </a:tr>
              <a:tr h="2265660">
                <a:tc>
                  <a:txBody>
                    <a:bodyPr/>
                    <a:lstStyle/>
                    <a:p>
                      <a:r>
                        <a:rPr lang="en-US" sz="4500" dirty="0" err="1"/>
                        <a:t>Dynamisk</a:t>
                      </a:r>
                      <a:endParaRPr 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 err="1"/>
                        <a:t>Nja</a:t>
                      </a:r>
                      <a:endParaRPr 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/>
                        <a:t>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993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16210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57964C48-907A-764D-BC85-E0299BB35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fokuserer</a:t>
            </a:r>
            <a:r>
              <a:rPr lang="en-US" dirty="0"/>
              <a:t> vi </a:t>
            </a:r>
            <a:r>
              <a:rPr lang="en-US" dirty="0" err="1"/>
              <a:t>på</a:t>
            </a:r>
            <a:r>
              <a:rPr lang="en-US" dirty="0"/>
              <a:t>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626349-24D1-2F47-898D-510575AF277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191000"/>
            <a:ext cx="11874500" cy="8890000"/>
          </a:xfrm>
        </p:spPr>
        <p:txBody>
          <a:bodyPr/>
          <a:lstStyle/>
          <a:p>
            <a:r>
              <a:rPr lang="nb-NO" dirty="0"/>
              <a:t>Velg selv så lenge du sier og vet hva du gjør.</a:t>
            </a:r>
          </a:p>
          <a:p>
            <a:r>
              <a:rPr lang="nb-NO" dirty="0"/>
              <a:t>Vårt fokus i dag vil være på silings- eller seleksjonsprosesser. Noen skal velges og spørsmålet er hvem vi velger på hvilket grunnlag.</a:t>
            </a:r>
          </a:p>
          <a:p>
            <a:r>
              <a:rPr lang="nb-NO" dirty="0"/>
              <a:t>Dette er algoritme som sorteringshatt.</a:t>
            </a:r>
          </a:p>
        </p:txBody>
      </p:sp>
      <p:pic>
        <p:nvPicPr>
          <p:cNvPr id="5" name="Picture 4" descr="A person wearing a hat&#10;&#10;Description automatically generated with medium confidence">
            <a:extLst>
              <a:ext uri="{FF2B5EF4-FFF2-40B4-BE49-F238E27FC236}">
                <a16:creationId xmlns:a16="http://schemas.microsoft.com/office/drawing/2014/main" id="{C9EE490A-6932-9D41-9545-30E60C9BB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7600" y="4521199"/>
            <a:ext cx="9347200" cy="724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512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398EE700-E7BE-D844-81E5-DAE026AEC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570" y="21563"/>
            <a:ext cx="7574430" cy="6366010"/>
          </a:xfrm>
          <a:prstGeom prst="rect">
            <a:avLst/>
          </a:prstGeom>
        </p:spPr>
      </p:pic>
      <p:pic>
        <p:nvPicPr>
          <p:cNvPr id="8" name="Bilde 7" descr="Et bilde som inneholder bord&#10;&#10;Automatisk generert beskrivelse">
            <a:extLst>
              <a:ext uri="{FF2B5EF4-FFF2-40B4-BE49-F238E27FC236}">
                <a16:creationId xmlns:a16="http://schemas.microsoft.com/office/drawing/2014/main" id="{8E6DEFE2-0F40-B747-B97E-5F131D517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98"/>
            <a:ext cx="10217091" cy="4886435"/>
          </a:xfrm>
          <a:prstGeom prst="rect">
            <a:avLst/>
          </a:prstGeom>
        </p:spPr>
      </p:pic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482A5554-38A0-7945-834A-9431B4151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654" y="6345315"/>
            <a:ext cx="6356783" cy="3676963"/>
          </a:xfrm>
          <a:prstGeom prst="rect">
            <a:avLst/>
          </a:prstGeom>
        </p:spPr>
      </p:pic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8373D6C3-1779-AE4F-A323-A355360FA4E8}"/>
              </a:ext>
            </a:extLst>
          </p:cNvPr>
          <p:cNvCxnSpPr/>
          <p:nvPr/>
        </p:nvCxnSpPr>
        <p:spPr>
          <a:xfrm flipV="1">
            <a:off x="7283669" y="133694"/>
            <a:ext cx="6053959" cy="1350000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01974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52EF6F-43C3-984E-ACE0-97BBBB306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overordnede </a:t>
            </a:r>
            <a:r>
              <a:rPr lang="nb-NO" dirty="0" err="1"/>
              <a:t>spm</a:t>
            </a:r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5E331-4A91-8B43-B74B-34B81E3A97AB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b-NO" dirty="0"/>
              <a:t>Hva er en algoritme?</a:t>
            </a:r>
          </a:p>
          <a:p>
            <a:r>
              <a:rPr lang="nb-NO" dirty="0"/>
              <a:t>Hva er maskinlæring?</a:t>
            </a:r>
          </a:p>
          <a:p>
            <a:r>
              <a:rPr lang="nb-NO" dirty="0"/>
              <a:t>Hva er rettferdighet? </a:t>
            </a:r>
          </a:p>
        </p:txBody>
      </p:sp>
    </p:spTree>
    <p:extLst>
      <p:ext uri="{BB962C8B-B14F-4D97-AF65-F5344CB8AC3E}">
        <p14:creationId xmlns:p14="http://schemas.microsoft.com/office/powerpoint/2010/main" val="22401179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9B233D-1760-CB46-8DFB-A1630A0A4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21431527" cy="2870200"/>
          </a:xfrm>
        </p:spPr>
        <p:txBody>
          <a:bodyPr>
            <a:normAutofit/>
          </a:bodyPr>
          <a:lstStyle/>
          <a:p>
            <a:r>
              <a:rPr lang="nb-NO" dirty="0"/>
              <a:t>Algoritme er et beslutningshjelpemiddel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95AD3-B499-C244-A250-80DEB3B0D56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191000"/>
            <a:ext cx="14553648" cy="8890000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Tre måter å fatte beslutninger på: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Vurdering ved komité (holistisk)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Menneskebestemt sorteringshatt (reduksjonistisk)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Sorteringshatt veiledet av maskinlæring (</a:t>
            </a:r>
            <a:r>
              <a:rPr lang="nb-NO" dirty="0" err="1"/>
              <a:t>interseksjonell</a:t>
            </a:r>
            <a:r>
              <a:rPr lang="nb-NO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9196125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EB9FE94-5955-6843-8B9F-B1FB1BD75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622300"/>
            <a:ext cx="21650872" cy="2870200"/>
          </a:xfrm>
        </p:spPr>
        <p:txBody>
          <a:bodyPr/>
          <a:lstStyle/>
          <a:p>
            <a:r>
              <a:rPr lang="nb-NO" dirty="0"/>
              <a:t>Maskinlæringens algoritmer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C09647-4584-7D49-8CB6-AB98F8A779D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203700"/>
            <a:ext cx="18876141" cy="8890000"/>
          </a:xfrm>
        </p:spPr>
        <p:txBody>
          <a:bodyPr/>
          <a:lstStyle/>
          <a:p>
            <a:pPr lvl="1"/>
            <a:r>
              <a:rPr lang="nb-NO" dirty="0"/>
              <a:t>De algoritmene som gjerne diskuteres er faktisk to algoritmer.</a:t>
            </a:r>
          </a:p>
          <a:p>
            <a:pPr marL="1885950" lvl="2" indent="-742950">
              <a:buFont typeface="+mj-lt"/>
              <a:buAutoNum type="alphaLcParenR"/>
            </a:pPr>
            <a:r>
              <a:rPr lang="nb-NO" dirty="0"/>
              <a:t>T</a:t>
            </a:r>
            <a:r>
              <a:rPr lang="nb-NO" i="1" dirty="0"/>
              <a:t>renings-algoritme</a:t>
            </a:r>
            <a:r>
              <a:rPr lang="nb-NO" dirty="0"/>
              <a:t>: Finner ut hvilke egenskaper som har prediktiv verdi (gitt målet/målene vi har satt oss).</a:t>
            </a:r>
          </a:p>
          <a:p>
            <a:pPr marL="1885950" lvl="2" indent="-742950">
              <a:buFont typeface="+mj-lt"/>
              <a:buAutoNum type="alphaLcParenR"/>
            </a:pPr>
            <a:r>
              <a:rPr lang="nb-NO" dirty="0"/>
              <a:t>S</a:t>
            </a:r>
            <a:r>
              <a:rPr lang="nb-NO" i="1" dirty="0"/>
              <a:t>eleksjons-algoritme</a:t>
            </a:r>
            <a:r>
              <a:rPr lang="nb-NO" dirty="0"/>
              <a:t>: Som predikerer hvordan folk vil gjøre det basert på egenskapene de besitter og rangerer dem.</a:t>
            </a:r>
          </a:p>
        </p:txBody>
      </p:sp>
    </p:spTree>
    <p:extLst>
      <p:ext uri="{BB962C8B-B14F-4D97-AF65-F5344CB8AC3E}">
        <p14:creationId xmlns:p14="http://schemas.microsoft.com/office/powerpoint/2010/main" val="298871553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3E4DB93-F65C-0A49-A1DC-6628F022A454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A128AD-5C67-A044-A4F1-599117A3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Kilder til urettferdighet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A9E8F-36C1-114A-B3A5-2798946B4278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b-NO" dirty="0"/>
              <a:t>Hvordan kan en algoritme være urettferdig?</a:t>
            </a:r>
          </a:p>
          <a:p>
            <a:pPr lvl="1"/>
            <a:r>
              <a:rPr lang="nb-NO" dirty="0"/>
              <a:t>Trøbbel med treningen (hvordan ble sorteringshatten laget, hva er det den sikter mot?)</a:t>
            </a:r>
          </a:p>
          <a:p>
            <a:pPr lvl="1"/>
            <a:r>
              <a:rPr lang="nb-NO" dirty="0"/>
              <a:t>Trøbbel med utøvelsen (sorteringshatten virker ikke)</a:t>
            </a:r>
          </a:p>
          <a:p>
            <a:r>
              <a:rPr lang="nb-NO" dirty="0"/>
              <a:t>La oss starte enkelt, med en menneskebestemt sorteringshatt.</a:t>
            </a:r>
          </a:p>
        </p:txBody>
      </p:sp>
    </p:spTree>
    <p:extLst>
      <p:ext uri="{BB962C8B-B14F-4D97-AF65-F5344CB8AC3E}">
        <p14:creationId xmlns:p14="http://schemas.microsoft.com/office/powerpoint/2010/main" val="136538993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7EF35C0F-FF25-5347-949C-0560D291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7047341" cy="2870200"/>
          </a:xfrm>
        </p:spPr>
        <p:txBody>
          <a:bodyPr/>
          <a:lstStyle/>
          <a:p>
            <a:r>
              <a:rPr lang="nb-NO" dirty="0"/>
              <a:t>Opptak til universitet</a:t>
            </a:r>
          </a:p>
        </p:txBody>
      </p:sp>
      <p:pic>
        <p:nvPicPr>
          <p:cNvPr id="6" name="Bilde 5" descr="Et bilde som inneholder person, bygning, innendørs, sitter&#10;&#10;Automatisk generert beskrivelse">
            <a:extLst>
              <a:ext uri="{FF2B5EF4-FFF2-40B4-BE49-F238E27FC236}">
                <a16:creationId xmlns:a16="http://schemas.microsoft.com/office/drawing/2014/main" id="{5F2874E4-4C19-BF4E-B078-C791FC120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9" y="3999884"/>
            <a:ext cx="15146798" cy="9093816"/>
          </a:xfrm>
          <a:prstGeom prst="rect">
            <a:avLst/>
          </a:prstGeom>
        </p:spPr>
      </p:pic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7DDD98B4-63A5-FB47-8384-84515A92847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6869103" y="3999884"/>
            <a:ext cx="6558456" cy="9093816"/>
          </a:xfrm>
        </p:spPr>
        <p:txBody>
          <a:bodyPr/>
          <a:lstStyle/>
          <a:p>
            <a:r>
              <a:rPr lang="nb-NO" dirty="0"/>
              <a:t>Vi har seleksjonskriterier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989CF2C-00F1-C24F-AD53-7A6870472626}"/>
              </a:ext>
            </a:extLst>
          </p:cNvPr>
          <p:cNvSpPr txBox="1"/>
          <p:nvPr/>
        </p:nvSpPr>
        <p:spPr>
          <a:xfrm>
            <a:off x="17941160" y="12606387"/>
            <a:ext cx="4477406" cy="487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500" b="0" i="0" u="none" strike="noStrike" cap="none" spc="0" normalizeH="0" baseline="0" dirty="0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Foto: Faksimile fra </a:t>
            </a:r>
            <a:r>
              <a:rPr kumimoji="0" lang="nb-NO" sz="2500" b="0" i="0" u="none" strike="noStrike" cap="none" spc="0" normalizeH="0" baseline="0" dirty="0" err="1">
                <a:ln>
                  <a:noFill/>
                </a:ln>
                <a:solidFill>
                  <a:srgbClr val="324863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Khrono</a:t>
            </a:r>
            <a:endParaRPr kumimoji="0" lang="nb-NO" sz="2500" b="0" i="0" u="none" strike="noStrike" cap="none" spc="0" normalizeH="0" baseline="0" dirty="0">
              <a:ln>
                <a:noFill/>
              </a:ln>
              <a:solidFill>
                <a:srgbClr val="324863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53770140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C08F73E-0A11-0749-8310-B1025F297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karakterer?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2EF7568-447C-314B-9B6C-ACA478E286C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191000"/>
            <a:ext cx="16574376" cy="8890000"/>
          </a:xfrm>
        </p:spPr>
        <p:txBody>
          <a:bodyPr>
            <a:normAutofit/>
          </a:bodyPr>
          <a:lstStyle/>
          <a:p>
            <a:r>
              <a:rPr lang="nb-NO" dirty="0"/>
              <a:t>Utdanningsplassering som </a:t>
            </a:r>
            <a:r>
              <a:rPr lang="nb-NO" dirty="0" err="1"/>
              <a:t>dating</a:t>
            </a:r>
            <a:endParaRPr lang="nb-NO" dirty="0"/>
          </a:p>
          <a:p>
            <a:r>
              <a:rPr lang="nb-NO" dirty="0"/>
              <a:t>Vi har valgt karakterer av en eller flere grunner. </a:t>
            </a:r>
            <a:r>
              <a:rPr lang="nb-NO" u="sng" dirty="0"/>
              <a:t>Hvilke grunner kan det være?</a:t>
            </a:r>
          </a:p>
        </p:txBody>
      </p:sp>
    </p:spTree>
    <p:extLst>
      <p:ext uri="{BB962C8B-B14F-4D97-AF65-F5344CB8AC3E}">
        <p14:creationId xmlns:p14="http://schemas.microsoft.com/office/powerpoint/2010/main" val="30652511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BC06066-26EF-2642-9772-446C4FAC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8287999" cy="2870200"/>
          </a:xfrm>
        </p:spPr>
        <p:txBody>
          <a:bodyPr/>
          <a:lstStyle/>
          <a:p>
            <a:r>
              <a:rPr lang="nb-NO" dirty="0"/>
              <a:t>Hva bør vi forsøke å oppnå?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CC345B0-596E-3C4D-A881-2CEC7A37BE5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18024803" cy="8890000"/>
          </a:xfrm>
        </p:spPr>
        <p:txBody>
          <a:bodyPr>
            <a:normAutofit fontScale="70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nb-NO" dirty="0" err="1"/>
              <a:t>Bakoverskuende</a:t>
            </a:r>
            <a:r>
              <a:rPr lang="nb-NO" dirty="0"/>
              <a:t>: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De som </a:t>
            </a:r>
            <a:r>
              <a:rPr lang="nb-NO" i="1" dirty="0"/>
              <a:t>fortjener </a:t>
            </a:r>
            <a:r>
              <a:rPr lang="nb-NO" dirty="0"/>
              <a:t>det (f.eks. har de jobbet hardt)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Gjøre opp for historisk urettferdighet ved å favorisere historisk undertrykte grupper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Framoverskuende: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De som </a:t>
            </a:r>
            <a:r>
              <a:rPr lang="nb-NO" i="1" dirty="0"/>
              <a:t>forventes </a:t>
            </a:r>
            <a:r>
              <a:rPr lang="nb-NO" dirty="0"/>
              <a:t>å gjøre en best jobb (på universitetet, i arbeidslivet, i samfunnet?)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Forhindre nepotisme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Øke representasjon av under-representerte grupper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Bidra til en mer rettferdig fordeling av ferdigheter</a:t>
            </a:r>
          </a:p>
          <a:p>
            <a:r>
              <a:rPr lang="nb-NO" dirty="0"/>
              <a:t>Vi håper at karakterer er en </a:t>
            </a:r>
            <a:r>
              <a:rPr lang="nb-NO" b="1" dirty="0"/>
              <a:t>treffende indikator </a:t>
            </a:r>
            <a:r>
              <a:rPr lang="nb-NO" dirty="0"/>
              <a:t>på de målene vi forsøker å oppnå.</a:t>
            </a:r>
          </a:p>
        </p:txBody>
      </p:sp>
    </p:spTree>
    <p:extLst>
      <p:ext uri="{BB962C8B-B14F-4D97-AF65-F5344CB8AC3E}">
        <p14:creationId xmlns:p14="http://schemas.microsoft.com/office/powerpoint/2010/main" val="394992583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A7098BE-A5F1-B949-95D7-307D0538C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8024803" cy="2870200"/>
          </a:xfrm>
        </p:spPr>
        <p:txBody>
          <a:bodyPr/>
          <a:lstStyle/>
          <a:p>
            <a:r>
              <a:rPr lang="en-US" dirty="0" err="1"/>
              <a:t>Etiske</a:t>
            </a:r>
            <a:r>
              <a:rPr lang="en-US" dirty="0"/>
              <a:t> </a:t>
            </a:r>
            <a:r>
              <a:rPr lang="en-US" dirty="0" err="1"/>
              <a:t>hensyn</a:t>
            </a:r>
            <a:r>
              <a:rPr lang="en-US" dirty="0"/>
              <a:t> </a:t>
            </a:r>
            <a:r>
              <a:rPr lang="en-US" dirty="0" err="1"/>
              <a:t>knittet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kriteriet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8F507A0-E765-2344-8EFA-C651E8DD23D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17520307" cy="8890000"/>
          </a:xfrm>
        </p:spPr>
        <p:txBody>
          <a:bodyPr>
            <a:normAutofit/>
          </a:bodyPr>
          <a:lstStyle/>
          <a:p>
            <a:r>
              <a:rPr lang="nb-NO" dirty="0"/>
              <a:t>Bra med gjennomsiktighet og forutsigbarhet?</a:t>
            </a:r>
          </a:p>
          <a:p>
            <a:r>
              <a:rPr lang="nb-NO" dirty="0"/>
              <a:t>Men mulige «perverse incentiver»:</a:t>
            </a:r>
          </a:p>
          <a:p>
            <a:pPr lvl="1"/>
            <a:r>
              <a:rPr lang="nb-NO" dirty="0"/>
              <a:t>folk bruker tid på å ta opp karakterer etter vgs.</a:t>
            </a:r>
          </a:p>
          <a:p>
            <a:pPr lvl="1"/>
            <a:r>
              <a:rPr lang="nb-NO" dirty="0"/>
              <a:t>elever bryr seg mer om karakterer enn hva de lærer?</a:t>
            </a:r>
          </a:p>
          <a:p>
            <a:r>
              <a:rPr lang="nb-NO" dirty="0"/>
              <a:t>Er det farlig at karakterer ikke er et perfekt mål?</a:t>
            </a:r>
          </a:p>
        </p:txBody>
      </p:sp>
    </p:spTree>
    <p:extLst>
      <p:ext uri="{BB962C8B-B14F-4D97-AF65-F5344CB8AC3E}">
        <p14:creationId xmlns:p14="http://schemas.microsoft.com/office/powerpoint/2010/main" val="11410661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FEE57CA-1093-C048-9129-2DF1936A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Urettferdige</a:t>
            </a:r>
            <a:r>
              <a:rPr lang="en-US" dirty="0"/>
              <a:t> </a:t>
            </a:r>
            <a:r>
              <a:rPr lang="en-US" dirty="0" err="1"/>
              <a:t>utslag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80DB1BE-E382-574B-AD92-4F30AE5386A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191000"/>
            <a:ext cx="17078872" cy="8890000"/>
          </a:xfrm>
        </p:spPr>
        <p:txBody>
          <a:bodyPr/>
          <a:lstStyle/>
          <a:p>
            <a:r>
              <a:rPr lang="nb-NO" dirty="0"/>
              <a:t>Hva hvis karakterer har urettferdige utslag? Kvinner lykkes mer enn menn? «Etnisk norske» mer enn nordmenn med innvandrerbakgrunn?</a:t>
            </a:r>
          </a:p>
          <a:p>
            <a:r>
              <a:rPr lang="nb-NO" dirty="0"/>
              <a:t>Tilsynelatende nøytrale kriterier kan ha urettferdige implikasjoner. Opptak til politi basert på fysiske kriterier.</a:t>
            </a:r>
          </a:p>
          <a:p>
            <a:r>
              <a:rPr lang="nb-NO" dirty="0"/>
              <a:t>Hva er rettferdig/urettferdig når det kommer til opptak til høyere utdanning?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19264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F86278-2294-B14C-A80E-C410126C3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Rettferdighet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BB8B0-650F-E94D-AE27-3E744DFACEDD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Amartya Sens </a:t>
            </a:r>
            <a:r>
              <a:rPr lang="en-US" dirty="0" err="1"/>
              <a:t>fløyte</a:t>
            </a:r>
            <a:endParaRPr lang="en-US" dirty="0"/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spille</a:t>
            </a:r>
            <a:r>
              <a:rPr lang="en-US" dirty="0"/>
              <a:t> </a:t>
            </a:r>
            <a:r>
              <a:rPr lang="en-US" dirty="0" err="1"/>
              <a:t>vakker</a:t>
            </a:r>
            <a:r>
              <a:rPr lang="en-US" dirty="0"/>
              <a:t> </a:t>
            </a:r>
            <a:r>
              <a:rPr lang="en-US" dirty="0" err="1"/>
              <a:t>musikk</a:t>
            </a:r>
            <a:endParaRPr lang="en-US" dirty="0"/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lagde</a:t>
            </a:r>
            <a:r>
              <a:rPr lang="en-US" dirty="0"/>
              <a:t> </a:t>
            </a:r>
            <a:r>
              <a:rPr lang="en-US" dirty="0" err="1"/>
              <a:t>fløyta</a:t>
            </a:r>
            <a:endParaRPr lang="en-US" dirty="0"/>
          </a:p>
          <a:p>
            <a:pPr lvl="1"/>
            <a:r>
              <a:rPr lang="en-US" dirty="0" err="1"/>
              <a:t>En</a:t>
            </a:r>
            <a:r>
              <a:rPr lang="en-US" dirty="0"/>
              <a:t> har </a:t>
            </a:r>
            <a:r>
              <a:rPr lang="en-US" dirty="0" err="1"/>
              <a:t>nesten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ting</a:t>
            </a:r>
          </a:p>
        </p:txBody>
      </p:sp>
    </p:spTree>
    <p:extLst>
      <p:ext uri="{BB962C8B-B14F-4D97-AF65-F5344CB8AC3E}">
        <p14:creationId xmlns:p14="http://schemas.microsoft.com/office/powerpoint/2010/main" val="136990816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F1A78C-0F3B-ED43-A4AA-243F6A736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4774423" cy="2870200"/>
          </a:xfrm>
        </p:spPr>
        <p:txBody>
          <a:bodyPr/>
          <a:lstStyle/>
          <a:p>
            <a:r>
              <a:rPr lang="en-US" dirty="0"/>
              <a:t>Global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rettferdighet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AC07E-89C6-E041-A810-8DDD09AB432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15163531" cy="8890000"/>
          </a:xfrm>
        </p:spPr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er et </a:t>
            </a:r>
            <a:r>
              <a:rPr lang="en-US" dirty="0" err="1"/>
              <a:t>rettferdig</a:t>
            </a:r>
            <a:r>
              <a:rPr lang="en-US" dirty="0"/>
              <a:t> </a:t>
            </a:r>
            <a:r>
              <a:rPr lang="en-US" dirty="0" err="1"/>
              <a:t>samfunn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Rawls, “</a:t>
            </a:r>
            <a:r>
              <a:rPr lang="en-US" dirty="0" err="1"/>
              <a:t>egalitarianisme</a:t>
            </a:r>
            <a:r>
              <a:rPr lang="en-US" dirty="0"/>
              <a:t>”, “</a:t>
            </a:r>
            <a:r>
              <a:rPr lang="en-US" dirty="0" err="1"/>
              <a:t>prioritanisme</a:t>
            </a:r>
            <a:r>
              <a:rPr lang="en-US" dirty="0"/>
              <a:t>”, </a:t>
            </a:r>
            <a:r>
              <a:rPr lang="en-US" dirty="0" err="1"/>
              <a:t>tilstrekkelighet</a:t>
            </a:r>
            <a:endParaRPr lang="en-US" dirty="0"/>
          </a:p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rettferdig</a:t>
            </a:r>
            <a:r>
              <a:rPr lang="en-US" dirty="0"/>
              <a:t> </a:t>
            </a:r>
            <a:r>
              <a:rPr lang="en-US" dirty="0" err="1"/>
              <a:t>prosess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sfærer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samfunnet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361194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83C5FB6-A91E-CC48-9BD2-2277B76C4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622300"/>
            <a:ext cx="16385190" cy="2870200"/>
          </a:xfrm>
        </p:spPr>
        <p:txBody>
          <a:bodyPr/>
          <a:lstStyle/>
          <a:p>
            <a:r>
              <a:rPr lang="en-US" dirty="0" err="1"/>
              <a:t>Ulike</a:t>
            </a:r>
            <a:r>
              <a:rPr lang="en-US" dirty="0"/>
              <a:t> former for </a:t>
            </a:r>
            <a:r>
              <a:rPr lang="en-US" dirty="0" err="1"/>
              <a:t>rettferdighet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950429-18EB-8D43-85B8-F0DFA2D4E04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081954"/>
            <a:ext cx="21806471" cy="9156967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nb-NO" dirty="0"/>
              <a:t>Individuell rettferdighet: Like tilfeller behandles likt (men hva innebærer det?)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Utfalls-likhet: Grupper skal være likt representert (eller tilnærmet likt, 80-prosent-regelen).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Kriteriet skal være like treffsikkert for alle relevante grupper (men hvilke typer feil?).</a:t>
            </a:r>
          </a:p>
          <a:p>
            <a:pPr marL="742950" indent="-742950">
              <a:buFont typeface="+mj-lt"/>
              <a:buAutoNum type="arabicPeriod"/>
            </a:pPr>
            <a:r>
              <a:rPr lang="nb-NO" dirty="0"/>
              <a:t>Vi skal gjøre opp for historisk urettferdighet (ligger ofte bak kvotering)</a:t>
            </a:r>
          </a:p>
        </p:txBody>
      </p:sp>
    </p:spTree>
    <p:extLst>
      <p:ext uri="{BB962C8B-B14F-4D97-AF65-F5344CB8AC3E}">
        <p14:creationId xmlns:p14="http://schemas.microsoft.com/office/powerpoint/2010/main" val="79637436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F9478C5-7279-2A48-9EB9-8C18412FCE6B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C1D0CD-F7D5-7D48-B5A1-35B47C94F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622300"/>
            <a:ext cx="14573526" cy="2870200"/>
          </a:xfrm>
        </p:spPr>
        <p:txBody>
          <a:bodyPr/>
          <a:lstStyle/>
          <a:p>
            <a:r>
              <a:rPr lang="nb-NO" dirty="0"/>
              <a:t>Algoritmisk rettferdighet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D161A-6A65-D744-B1FA-AB56F8B0F9AB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b-NO" dirty="0"/>
              <a:t>Så langt har vi snakket om rettferdighet ved bruk av algoritme, men ikke maskinlærings-algoritme.</a:t>
            </a:r>
          </a:p>
          <a:p>
            <a:r>
              <a:rPr lang="nb-NO" dirty="0"/>
              <a:t>Hva er spesielt med </a:t>
            </a:r>
            <a:r>
              <a:rPr lang="nb-NO" dirty="0" err="1"/>
              <a:t>maskinglæring</a:t>
            </a:r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869955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6841E96-4F8F-0141-82AD-0B880A5A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5880693" cy="2870200"/>
          </a:xfrm>
        </p:spPr>
        <p:txBody>
          <a:bodyPr/>
          <a:lstStyle/>
          <a:p>
            <a:r>
              <a:rPr lang="nb-NO" dirty="0"/>
              <a:t>Hvordan predikere?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D8748D3-1796-6A41-BC31-913589A0B6F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20578817" cy="8890000"/>
          </a:xfrm>
        </p:spPr>
        <p:txBody>
          <a:bodyPr>
            <a:normAutofit/>
          </a:bodyPr>
          <a:lstStyle/>
          <a:p>
            <a:r>
              <a:rPr lang="nb-NO" dirty="0"/>
              <a:t>Hvordan finne ut om person </a:t>
            </a:r>
            <a:r>
              <a:rPr lang="nb-NO" dirty="0" err="1"/>
              <a:t>X</a:t>
            </a:r>
            <a:r>
              <a:rPr lang="nb-NO" dirty="0"/>
              <a:t> er rett kandidat for jobben, en fare for samfunnet osv.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En «holistisk» vurdering av person </a:t>
            </a:r>
            <a:r>
              <a:rPr lang="nb-NO" dirty="0" err="1"/>
              <a:t>X</a:t>
            </a:r>
            <a:r>
              <a:rPr lang="nb-NO" dirty="0"/>
              <a:t> (jobbintervju).</a:t>
            </a:r>
          </a:p>
          <a:p>
            <a:pPr marL="1314450" lvl="1" indent="-742950">
              <a:buFont typeface="+mj-lt"/>
              <a:buAutoNum type="arabicPeriod"/>
            </a:pPr>
            <a:r>
              <a:rPr lang="nb-NO" dirty="0"/>
              <a:t>En «reduksjonistisk», statistisk vurdering av person </a:t>
            </a:r>
            <a:r>
              <a:rPr lang="nb-NO" dirty="0" err="1"/>
              <a:t>X</a:t>
            </a:r>
            <a:r>
              <a:rPr lang="nb-NO" dirty="0"/>
              <a:t>: </a:t>
            </a:r>
          </a:p>
          <a:p>
            <a:pPr marL="1885950" lvl="2" indent="-742950">
              <a:buFont typeface="+mj-lt"/>
              <a:buAutoNum type="alphaLcParenR"/>
            </a:pPr>
            <a:r>
              <a:rPr lang="nb-NO" dirty="0"/>
              <a:t>Velge en </a:t>
            </a:r>
            <a:r>
              <a:rPr lang="nb-NO" b="1" dirty="0"/>
              <a:t>indikator</a:t>
            </a:r>
            <a:r>
              <a:rPr lang="nb-NO" dirty="0"/>
              <a:t> (karakterer f.eks.) eller flere som fanger opp det vi ønsker å oppnå.</a:t>
            </a:r>
          </a:p>
          <a:p>
            <a:pPr marL="1885950" lvl="2" indent="-742950">
              <a:buFont typeface="+mj-lt"/>
              <a:buAutoNum type="alphaLcParenR"/>
            </a:pPr>
            <a:r>
              <a:rPr lang="nb-NO" dirty="0"/>
              <a:t>Hvis plasser på universitetet bør gå til de som vil lykkes bør vi velge den eller de indikatorene som best samsvarer med det å lykkes. </a:t>
            </a:r>
          </a:p>
          <a:p>
            <a:pPr marL="1885950" lvl="2" indent="-742950">
              <a:buFont typeface="+mj-lt"/>
              <a:buAutoNum type="alphaLcParenR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260226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969B6FEF-E050-EA44-AF05-B753918D7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8750017" cy="2870200"/>
          </a:xfrm>
        </p:spPr>
        <p:txBody>
          <a:bodyPr/>
          <a:lstStyle/>
          <a:p>
            <a:r>
              <a:rPr lang="nb-NO" dirty="0"/>
              <a:t>Statistisk analyse på 1-2-3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2135835-E567-E540-A258-EFA10B6DF0B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21840059" cy="8890000"/>
          </a:xfrm>
        </p:spPr>
        <p:txBody>
          <a:bodyPr>
            <a:normAutofit/>
          </a:bodyPr>
          <a:lstStyle/>
          <a:p>
            <a:r>
              <a:rPr lang="nb-NO" dirty="0"/>
              <a:t>Hvilke indikatorer bør vi velge? </a:t>
            </a:r>
          </a:p>
          <a:p>
            <a:r>
              <a:rPr lang="nb-NO" dirty="0"/>
              <a:t>Vi kan samle informasjon om hvem vi er og hvordan vi har gjort det opp til og med </a:t>
            </a:r>
            <a:r>
              <a:rPr lang="nb-NO" dirty="0" err="1"/>
              <a:t>vgs</a:t>
            </a:r>
            <a:r>
              <a:rPr lang="nb-NO" dirty="0"/>
              <a:t> (potensielle indikatorer) og hvordan vi gjør det på universitetet (mål).</a:t>
            </a:r>
          </a:p>
          <a:p>
            <a:r>
              <a:rPr lang="nb-NO" dirty="0"/>
              <a:t>Vi lager et datasett og denne informasjonen gjøres tilgjengelig for statistisk analyse.</a:t>
            </a:r>
          </a:p>
          <a:p>
            <a:r>
              <a:rPr lang="nb-NO" dirty="0"/>
              <a:t>Eksempel: I USA har de SAT-scores (standardisert test) og karakterer fra vgs. Hva predikerer suksess på college? </a:t>
            </a:r>
          </a:p>
        </p:txBody>
      </p:sp>
    </p:spTree>
    <p:extLst>
      <p:ext uri="{BB962C8B-B14F-4D97-AF65-F5344CB8AC3E}">
        <p14:creationId xmlns:p14="http://schemas.microsoft.com/office/powerpoint/2010/main" val="429329831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9071B80-5E20-3343-A919-4857F0AE0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18876141" cy="2870200"/>
          </a:xfrm>
        </p:spPr>
        <p:txBody>
          <a:bodyPr/>
          <a:lstStyle/>
          <a:p>
            <a:r>
              <a:rPr lang="nb-NO" dirty="0"/>
              <a:t>Hvor mange fullfører college?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B8A6AB2-FCEA-BD42-9719-E28C8AF27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280" y="4322878"/>
            <a:ext cx="19769960" cy="826397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9F5CDF0-35D1-D746-8793-204770778B62}"/>
              </a:ext>
            </a:extLst>
          </p:cNvPr>
          <p:cNvSpPr txBox="1"/>
          <p:nvPr/>
        </p:nvSpPr>
        <p:spPr>
          <a:xfrm>
            <a:off x="412332" y="13006857"/>
            <a:ext cx="2355933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nb-NO" sz="2000" dirty="0" err="1"/>
              <a:t>Allensworth</a:t>
            </a:r>
            <a:r>
              <a:rPr lang="nb-NO" sz="2000" dirty="0"/>
              <a:t> EM, Clark K. High School </a:t>
            </a:r>
            <a:r>
              <a:rPr lang="nb-NO" sz="2000" dirty="0" err="1"/>
              <a:t>GPAs</a:t>
            </a:r>
            <a:r>
              <a:rPr lang="nb-NO" sz="2000" dirty="0"/>
              <a:t> and ACT Scores as </a:t>
            </a:r>
            <a:r>
              <a:rPr lang="nb-NO" sz="2000" dirty="0" err="1"/>
              <a:t>Predictors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College </a:t>
            </a:r>
            <a:r>
              <a:rPr lang="nb-NO" sz="2000" dirty="0" err="1"/>
              <a:t>Completion</a:t>
            </a:r>
            <a:r>
              <a:rPr lang="nb-NO" sz="2000" dirty="0"/>
              <a:t>: </a:t>
            </a:r>
            <a:r>
              <a:rPr lang="nb-NO" sz="2000" dirty="0" err="1"/>
              <a:t>Examining</a:t>
            </a:r>
            <a:r>
              <a:rPr lang="nb-NO" sz="2000" dirty="0"/>
              <a:t> </a:t>
            </a:r>
            <a:r>
              <a:rPr lang="nb-NO" sz="2000" dirty="0" err="1"/>
              <a:t>Assumptions</a:t>
            </a:r>
            <a:r>
              <a:rPr lang="nb-NO" sz="2000" dirty="0"/>
              <a:t>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Consistency</a:t>
            </a:r>
            <a:r>
              <a:rPr lang="nb-NO" sz="2000" dirty="0"/>
              <a:t> </a:t>
            </a:r>
            <a:r>
              <a:rPr lang="nb-NO" sz="2000" dirty="0" err="1"/>
              <a:t>Across</a:t>
            </a:r>
            <a:r>
              <a:rPr lang="nb-NO" sz="2000" dirty="0"/>
              <a:t> High Schools. </a:t>
            </a:r>
            <a:r>
              <a:rPr lang="nb-NO" sz="2000" i="1" dirty="0" err="1"/>
              <a:t>Educational</a:t>
            </a:r>
            <a:r>
              <a:rPr lang="nb-NO" sz="2000" i="1" dirty="0"/>
              <a:t> </a:t>
            </a:r>
            <a:r>
              <a:rPr lang="nb-NO" sz="2000" i="1" dirty="0" err="1"/>
              <a:t>Researcher</a:t>
            </a:r>
            <a:r>
              <a:rPr lang="nb-NO" sz="2000" dirty="0"/>
              <a:t>. 2020;49(3):198-211</a:t>
            </a:r>
            <a:endParaRPr kumimoji="0" lang="nb-NO" sz="2000" b="0" i="0" u="none" strike="noStrike" cap="none" spc="0" normalizeH="0" baseline="0" dirty="0">
              <a:ln>
                <a:noFill/>
              </a:ln>
              <a:solidFill>
                <a:srgbClr val="324863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47312313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2414FC9B-6D9B-094E-92A8-EDB42A3ED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Maskinlæring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6456EE2-C042-654C-9ED2-55F00DE215C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16605907" cy="8890000"/>
          </a:xfrm>
        </p:spPr>
        <p:txBody>
          <a:bodyPr/>
          <a:lstStyle/>
          <a:p>
            <a:r>
              <a:rPr lang="nb-NO" dirty="0"/>
              <a:t>En slik analyse kan imidlertid gjøres mye mer detaljert av datamaskinen selv. Når vi lar datamaskinen selv lete etter sammenhenger og komme opp med en algoritme, så kaller vi dette maskinlæring.</a:t>
            </a:r>
          </a:p>
          <a:p>
            <a:r>
              <a:rPr lang="nb-NO" dirty="0"/>
              <a:t>Vi samler informasjon om hvem som har lykkes på studiene sine i et datasett og lar datamaskinen selv finne ut hvilke egenskaper de som lykkes har.</a:t>
            </a:r>
          </a:p>
          <a:p>
            <a:r>
              <a:rPr lang="nb-NO" dirty="0"/>
              <a:t>Maskinen kan gjøre to ting: </a:t>
            </a:r>
          </a:p>
        </p:txBody>
      </p:sp>
    </p:spTree>
    <p:extLst>
      <p:ext uri="{BB962C8B-B14F-4D97-AF65-F5344CB8AC3E}">
        <p14:creationId xmlns:p14="http://schemas.microsoft.com/office/powerpoint/2010/main" val="72213660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EB9FE94-5955-6843-8B9F-B1FB1BD75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622300"/>
            <a:ext cx="21650872" cy="2870200"/>
          </a:xfrm>
        </p:spPr>
        <p:txBody>
          <a:bodyPr/>
          <a:lstStyle/>
          <a:p>
            <a:r>
              <a:rPr lang="nb-NO" dirty="0"/>
              <a:t>Maskinlæringens to algoritmer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C09647-4584-7D49-8CB6-AB98F8A779D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203700"/>
            <a:ext cx="18876141" cy="8890000"/>
          </a:xfrm>
        </p:spPr>
        <p:txBody>
          <a:bodyPr/>
          <a:lstStyle/>
          <a:p>
            <a:pPr lvl="1"/>
            <a:r>
              <a:rPr lang="nb-NO" dirty="0"/>
              <a:t>Den kan </a:t>
            </a:r>
          </a:p>
          <a:p>
            <a:pPr marL="1885950" lvl="2" indent="-742950">
              <a:buFont typeface="+mj-lt"/>
              <a:buAutoNum type="alphaLcParenR"/>
            </a:pPr>
            <a:r>
              <a:rPr lang="nb-NO" dirty="0"/>
              <a:t>Lage en </a:t>
            </a:r>
            <a:r>
              <a:rPr lang="nb-NO" i="1" dirty="0"/>
              <a:t>trenings-algoritme</a:t>
            </a:r>
            <a:r>
              <a:rPr lang="nb-NO" dirty="0"/>
              <a:t>: Finner ut hvilke egenskaper som har prediktiv verdi (gitt målet/målene vi har satt oss).</a:t>
            </a:r>
          </a:p>
          <a:p>
            <a:pPr marL="1885950" lvl="2" indent="-742950">
              <a:buFont typeface="+mj-lt"/>
              <a:buAutoNum type="alphaLcParenR"/>
            </a:pPr>
            <a:r>
              <a:rPr lang="nb-NO" dirty="0"/>
              <a:t>Lage en </a:t>
            </a:r>
            <a:r>
              <a:rPr lang="nb-NO" i="1" dirty="0"/>
              <a:t>seleksjons-algoritme</a:t>
            </a:r>
            <a:r>
              <a:rPr lang="nb-NO" dirty="0"/>
              <a:t>: Som predikerer hvordan folk vil gjøre det basert på egenskapene de besitter og rangerer dem.</a:t>
            </a:r>
          </a:p>
        </p:txBody>
      </p:sp>
    </p:spTree>
    <p:extLst>
      <p:ext uri="{BB962C8B-B14F-4D97-AF65-F5344CB8AC3E}">
        <p14:creationId xmlns:p14="http://schemas.microsoft.com/office/powerpoint/2010/main" val="69253395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74ACEDA-1805-C74C-959D-14CA01590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21517827" cy="2870200"/>
          </a:xfrm>
        </p:spPr>
        <p:txBody>
          <a:bodyPr/>
          <a:lstStyle/>
          <a:p>
            <a:r>
              <a:rPr lang="nb-NO" dirty="0"/>
              <a:t>Trenings-algoritme, maskinlæring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502EAC6-774F-EC44-A096-A299BCB9DAE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17772555" cy="8890000"/>
          </a:xfrm>
        </p:spPr>
        <p:txBody>
          <a:bodyPr/>
          <a:lstStyle/>
          <a:p>
            <a:r>
              <a:rPr lang="nb-NO" dirty="0"/>
              <a:t>Mennesker bestemmer datasett og hvilke mål datamaskinen skal forsøke å fremme.</a:t>
            </a:r>
          </a:p>
          <a:p>
            <a:r>
              <a:rPr lang="nb-NO" dirty="0"/>
              <a:t>Datamaskinen leter etter egenskaper som predikerer det resultatet mennesker bestemmer at den skal forsøke å predikere.</a:t>
            </a:r>
          </a:p>
          <a:p>
            <a:r>
              <a:rPr lang="nb-NO" dirty="0"/>
              <a:t>Algoritmen kan så testes på et nytt datasett (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sample).</a:t>
            </a:r>
          </a:p>
          <a:p>
            <a:r>
              <a:rPr lang="nb-NO" dirty="0"/>
              <a:t>Gir opphav til seleksjons-algoritmen som dermed bestemmer hvordan mennesker skal rangeres.</a:t>
            </a:r>
          </a:p>
        </p:txBody>
      </p:sp>
    </p:spTree>
    <p:extLst>
      <p:ext uri="{BB962C8B-B14F-4D97-AF65-F5344CB8AC3E}">
        <p14:creationId xmlns:p14="http://schemas.microsoft.com/office/powerpoint/2010/main" val="376098812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298B5469-493A-3E4B-9529-55E1B32B8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622300"/>
            <a:ext cx="21607037" cy="2870200"/>
          </a:xfrm>
        </p:spPr>
        <p:txBody>
          <a:bodyPr>
            <a:normAutofit/>
          </a:bodyPr>
          <a:lstStyle/>
          <a:p>
            <a:r>
              <a:rPr lang="nb-NO" dirty="0"/>
              <a:t>Fordeler ved maskinlæring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0C89598-756E-0148-A871-CB6D6BA4D79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100" y="4191000"/>
            <a:ext cx="19380638" cy="8890000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Tar «interseksjonalitet på alvor». Er mer «holistisk» enn enn «reduksjonistisk» statistisk analyse.</a:t>
            </a:r>
          </a:p>
          <a:p>
            <a:r>
              <a:rPr lang="nb-NO" dirty="0"/>
              <a:t>Er mer gjennomsiktig enn en holistisk avgjørelse. Kan testes for diskriminering og urettferdighet (gitt at treningsdata og algoritmen er tilgjengelig for andre) f.eks. ved hjelp av «kontrafaktisk» analyse.</a:t>
            </a:r>
          </a:p>
          <a:p>
            <a:r>
              <a:rPr lang="nb-NO" dirty="0"/>
              <a:t>En kan få maskiner til å gjøre arbeid vi ikke trenger å gjøre.</a:t>
            </a:r>
          </a:p>
          <a:p>
            <a:r>
              <a:rPr lang="nb-NO" dirty="0"/>
              <a:t>Presisjon er bra: </a:t>
            </a:r>
          </a:p>
          <a:p>
            <a:pPr lvl="1"/>
            <a:r>
              <a:rPr lang="nb-NO" dirty="0"/>
              <a:t>mer rettferdig (mindre vilkårlig og mindre systematiske skjevheter)</a:t>
            </a:r>
          </a:p>
          <a:p>
            <a:pPr lvl="1"/>
            <a:r>
              <a:rPr lang="nb-NO" dirty="0"/>
              <a:t>Mer presise algoritmer brukt for å bedømme varetekt kan redusere antallet som sitter i fengsel.</a:t>
            </a:r>
          </a:p>
          <a:p>
            <a:r>
              <a:rPr lang="nb-NO" dirty="0"/>
              <a:t>Kvantifisere avveining mellom hensyn som kvotering og organisasjoners primære måloppnåelse.</a:t>
            </a:r>
          </a:p>
        </p:txBody>
      </p:sp>
    </p:spTree>
    <p:extLst>
      <p:ext uri="{BB962C8B-B14F-4D97-AF65-F5344CB8AC3E}">
        <p14:creationId xmlns:p14="http://schemas.microsoft.com/office/powerpoint/2010/main" val="1627137600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5B8DE85-FF2E-0A4A-ABE2-E34ABE69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Kilder til urettferdighet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08B7EB-364D-A745-A949-8184514870A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3099" y="4191000"/>
            <a:ext cx="20988721" cy="889000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Økologisk feilslutning</a:t>
            </a:r>
          </a:p>
          <a:p>
            <a:r>
              <a:rPr lang="nb-NO" dirty="0"/>
              <a:t>Upresise</a:t>
            </a:r>
          </a:p>
          <a:p>
            <a:r>
              <a:rPr lang="nb-NO" dirty="0"/>
              <a:t>Kan reflektere og forsterke eksisterende skjevheter (hvis grunnen til at noen ikke lykkes på jobben og i studier er at de blir diskriminert mot, kan algoritmer opprettholde det).</a:t>
            </a:r>
          </a:p>
          <a:p>
            <a:r>
              <a:rPr lang="nb-NO" dirty="0"/>
              <a:t>Enkelte egenskaper vi ikke skal vurderes etter (kjønn, rase, hva med IQ?)</a:t>
            </a:r>
          </a:p>
          <a:p>
            <a:pPr lvl="1"/>
            <a:r>
              <a:rPr lang="nb-NO" dirty="0"/>
              <a:t>Men: Hvis minoriteter har møtt større barrierer som gjør at deres </a:t>
            </a:r>
            <a:r>
              <a:rPr lang="nb-NO" dirty="0" err="1"/>
              <a:t>vgs</a:t>
            </a:r>
            <a:r>
              <a:rPr lang="nb-NO" dirty="0"/>
              <a:t>-snitt undervurderer hvor bra de kommer til å gjøre det på universitetet, burde ikke deres karakterer vektes opp?</a:t>
            </a:r>
          </a:p>
          <a:p>
            <a:r>
              <a:rPr lang="nb-NO" dirty="0"/>
              <a:t>Kan ha urettferdige utslag (ikke alltid ønskelig at forsikringsselskapet har så presis informasjon som mulig?)</a:t>
            </a:r>
          </a:p>
          <a:p>
            <a:r>
              <a:rPr lang="nb-NO" dirty="0"/>
              <a:t>Kan brukes for gale formål</a:t>
            </a:r>
          </a:p>
        </p:txBody>
      </p:sp>
    </p:spTree>
    <p:extLst>
      <p:ext uri="{BB962C8B-B14F-4D97-AF65-F5344CB8AC3E}">
        <p14:creationId xmlns:p14="http://schemas.microsoft.com/office/powerpoint/2010/main" val="222934139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3FF855E3-C309-2940-9233-52ADB9D41BE0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DBA1127D-373B-B34B-8C9B-168F8274E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655FA70-743D-4542-A847-C6AF900F11B0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410783767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Editorial">
      <a:dk1>
        <a:srgbClr val="324863"/>
      </a:dk1>
      <a:lt1>
        <a:srgbClr val="634D31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7098</TotalTime>
  <Words>1360</Words>
  <Application>Microsoft Macintosh PowerPoint</Application>
  <PresentationFormat>Custom</PresentationFormat>
  <Paragraphs>146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Didot</vt:lpstr>
      <vt:lpstr>Helvetica</vt:lpstr>
      <vt:lpstr>Helvetica Neue</vt:lpstr>
      <vt:lpstr>Palatino</vt:lpstr>
      <vt:lpstr>Zapf Dingbats</vt:lpstr>
      <vt:lpstr>Editorial</vt:lpstr>
      <vt:lpstr>Algoritmisk rettferdighet</vt:lpstr>
      <vt:lpstr>Eks. på algoritmisk urettferdighet</vt:lpstr>
      <vt:lpstr>Ansettelser</vt:lpstr>
      <vt:lpstr>Kjønn</vt:lpstr>
      <vt:lpstr>Prisdiskriminering</vt:lpstr>
      <vt:lpstr>Problemet</vt:lpstr>
      <vt:lpstr>Dagsorden</vt:lpstr>
      <vt:lpstr>Syn på algoritmer</vt:lpstr>
      <vt:lpstr>Hva fokuserer vi på?</vt:lpstr>
      <vt:lpstr>PowerPoint Presentation</vt:lpstr>
      <vt:lpstr>Tre overordnede spm</vt:lpstr>
      <vt:lpstr>Algoritme er et beslutningshjelpemiddel</vt:lpstr>
      <vt:lpstr>Maskinlæringens algoritmer</vt:lpstr>
      <vt:lpstr>Kilder til urettferdighet</vt:lpstr>
      <vt:lpstr>Opptak til universitet</vt:lpstr>
      <vt:lpstr>Hvorfor karakterer?</vt:lpstr>
      <vt:lpstr>Hva bør vi forsøke å oppnå?</vt:lpstr>
      <vt:lpstr>Etiske hensyn knittet til kriteriet</vt:lpstr>
      <vt:lpstr>Urettferdige utslag</vt:lpstr>
      <vt:lpstr>Rettferdighet </vt:lpstr>
      <vt:lpstr>Global og lokal rettferdighet</vt:lpstr>
      <vt:lpstr>Ulike former for rettferdighet</vt:lpstr>
      <vt:lpstr>Algoritmisk rettferdighet</vt:lpstr>
      <vt:lpstr>Hvordan predikere?</vt:lpstr>
      <vt:lpstr>Statistisk analyse på 1-2-3</vt:lpstr>
      <vt:lpstr>Hvor mange fullfører college?</vt:lpstr>
      <vt:lpstr>Maskinlæring</vt:lpstr>
      <vt:lpstr>Maskinlæringens to algoritmer</vt:lpstr>
      <vt:lpstr>Trenings-algoritme, maskinlæring</vt:lpstr>
      <vt:lpstr>Fordeler ved maskinlæring</vt:lpstr>
      <vt:lpstr>Kilder til urettferdighet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Self-Ownership  and  State Intervention</dc:title>
  <dc:creator>Aksel Sterri</dc:creator>
  <cp:lastModifiedBy>Aksel Braanen Sterri</cp:lastModifiedBy>
  <cp:revision>384</cp:revision>
  <cp:lastPrinted>2020-09-14T21:27:21Z</cp:lastPrinted>
  <dcterms:created xsi:type="dcterms:W3CDTF">2020-09-14T14:42:09Z</dcterms:created>
  <dcterms:modified xsi:type="dcterms:W3CDTF">2022-02-01T16:07:15Z</dcterms:modified>
</cp:coreProperties>
</file>