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3"/>
  </p:notesMasterIdLst>
  <p:sldIdLst>
    <p:sldId id="256" r:id="rId2"/>
    <p:sldId id="257" r:id="rId3"/>
    <p:sldId id="287" r:id="rId4"/>
    <p:sldId id="325" r:id="rId5"/>
    <p:sldId id="326" r:id="rId6"/>
    <p:sldId id="327" r:id="rId7"/>
    <p:sldId id="328" r:id="rId8"/>
    <p:sldId id="288" r:id="rId9"/>
    <p:sldId id="289" r:id="rId10"/>
    <p:sldId id="259" r:id="rId11"/>
    <p:sldId id="260" r:id="rId12"/>
    <p:sldId id="261" r:id="rId13"/>
    <p:sldId id="263" r:id="rId14"/>
    <p:sldId id="330" r:id="rId15"/>
    <p:sldId id="262" r:id="rId16"/>
    <p:sldId id="278" r:id="rId17"/>
    <p:sldId id="286" r:id="rId18"/>
    <p:sldId id="332" r:id="rId19"/>
    <p:sldId id="333" r:id="rId20"/>
    <p:sldId id="277" r:id="rId21"/>
    <p:sldId id="285" r:id="rId22"/>
    <p:sldId id="279" r:id="rId23"/>
    <p:sldId id="334" r:id="rId24"/>
    <p:sldId id="280" r:id="rId25"/>
    <p:sldId id="264" r:id="rId26"/>
    <p:sldId id="272" r:id="rId27"/>
    <p:sldId id="265" r:id="rId28"/>
    <p:sldId id="284" r:id="rId29"/>
    <p:sldId id="266" r:id="rId30"/>
    <p:sldId id="363" r:id="rId31"/>
    <p:sldId id="362" r:id="rId32"/>
    <p:sldId id="299" r:id="rId33"/>
    <p:sldId id="293" r:id="rId34"/>
    <p:sldId id="300" r:id="rId35"/>
    <p:sldId id="294" r:id="rId36"/>
    <p:sldId id="268" r:id="rId37"/>
    <p:sldId id="296" r:id="rId38"/>
    <p:sldId id="297" r:id="rId39"/>
    <p:sldId id="298" r:id="rId40"/>
    <p:sldId id="295" r:id="rId41"/>
    <p:sldId id="305" r:id="rId42"/>
    <p:sldId id="302" r:id="rId43"/>
    <p:sldId id="303" r:id="rId44"/>
    <p:sldId id="304" r:id="rId45"/>
    <p:sldId id="306" r:id="rId46"/>
    <p:sldId id="267" r:id="rId47"/>
    <p:sldId id="307" r:id="rId48"/>
    <p:sldId id="318" r:id="rId49"/>
    <p:sldId id="308" r:id="rId50"/>
    <p:sldId id="309" r:id="rId51"/>
    <p:sldId id="311" r:id="rId52"/>
    <p:sldId id="312" r:id="rId53"/>
    <p:sldId id="310" r:id="rId54"/>
    <p:sldId id="313" r:id="rId55"/>
    <p:sldId id="314" r:id="rId56"/>
    <p:sldId id="315" r:id="rId57"/>
    <p:sldId id="316" r:id="rId58"/>
    <p:sldId id="317" r:id="rId59"/>
    <p:sldId id="319" r:id="rId60"/>
    <p:sldId id="320" r:id="rId61"/>
    <p:sldId id="321" r:id="rId62"/>
    <p:sldId id="322" r:id="rId63"/>
    <p:sldId id="323" r:id="rId64"/>
    <p:sldId id="335" r:id="rId65"/>
    <p:sldId id="336" r:id="rId66"/>
    <p:sldId id="337" r:id="rId67"/>
    <p:sldId id="338" r:id="rId68"/>
    <p:sldId id="364" r:id="rId69"/>
    <p:sldId id="339" r:id="rId70"/>
    <p:sldId id="340" r:id="rId71"/>
    <p:sldId id="341" r:id="rId72"/>
    <p:sldId id="342" r:id="rId73"/>
    <p:sldId id="343" r:id="rId74"/>
    <p:sldId id="344" r:id="rId75"/>
    <p:sldId id="346" r:id="rId76"/>
    <p:sldId id="347" r:id="rId77"/>
    <p:sldId id="348" r:id="rId78"/>
    <p:sldId id="349" r:id="rId79"/>
    <p:sldId id="350" r:id="rId80"/>
    <p:sldId id="351" r:id="rId81"/>
    <p:sldId id="352" r:id="rId82"/>
    <p:sldId id="353" r:id="rId83"/>
    <p:sldId id="354" r:id="rId84"/>
    <p:sldId id="355" r:id="rId85"/>
    <p:sldId id="356" r:id="rId86"/>
    <p:sldId id="357" r:id="rId87"/>
    <p:sldId id="358" r:id="rId88"/>
    <p:sldId id="324" r:id="rId89"/>
    <p:sldId id="361" r:id="rId90"/>
    <p:sldId id="360" r:id="rId91"/>
    <p:sldId id="290" r:id="rId9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10"/>
    <p:restoredTop sz="81385"/>
  </p:normalViewPr>
  <p:slideViewPr>
    <p:cSldViewPr snapToGrid="0" snapToObjects="1" showGuides="1">
      <p:cViewPr varScale="1">
        <p:scale>
          <a:sx n="107" d="100"/>
          <a:sy n="107" d="100"/>
        </p:scale>
        <p:origin x="115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A9873A-AB26-7A42-AFB8-A1B0EEC5B67B}" type="datetimeFigureOut">
              <a:rPr lang="nb-NO" smtClean="0"/>
              <a:t>07.09.2022</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5427EF-350E-4E47-A78E-E19B176F41F2}" type="slidenum">
              <a:rPr lang="nb-NO" smtClean="0"/>
              <a:t>‹#›</a:t>
            </a:fld>
            <a:endParaRPr lang="nb-NO"/>
          </a:p>
        </p:txBody>
      </p:sp>
    </p:spTree>
    <p:extLst>
      <p:ext uri="{BB962C8B-B14F-4D97-AF65-F5344CB8AC3E}">
        <p14:creationId xmlns:p14="http://schemas.microsoft.com/office/powerpoint/2010/main" val="649981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1188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8482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0e7f1b8341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10e7f1b8341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3425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0e7f1b8341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0e7f1b8341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Tåkeprat-quiz</a:t>
            </a:r>
            <a:endParaRPr/>
          </a:p>
          <a:p>
            <a:pPr marL="0" lvl="0" indent="0" algn="l" rtl="0">
              <a:spcBef>
                <a:spcPts val="0"/>
              </a:spcBef>
              <a:spcAft>
                <a:spcPts val="0"/>
              </a:spcAft>
              <a:buNone/>
            </a:pPr>
            <a:r>
              <a:rPr lang="no"/>
              <a:t>1 = svadagenerator</a:t>
            </a:r>
            <a:endParaRPr/>
          </a:p>
          <a:p>
            <a:pPr marL="0" lvl="0" indent="0" algn="l" rtl="0">
              <a:spcBef>
                <a:spcPts val="0"/>
              </a:spcBef>
              <a:spcAft>
                <a:spcPts val="0"/>
              </a:spcAft>
              <a:buNone/>
            </a:pPr>
            <a:r>
              <a:rPr lang="no"/>
              <a:t>2 = faktisk fra Barneombudet (dessverre)</a:t>
            </a:r>
            <a:endParaRPr/>
          </a:p>
        </p:txBody>
      </p:sp>
    </p:spTree>
    <p:extLst>
      <p:ext uri="{BB962C8B-B14F-4D97-AF65-F5344CB8AC3E}">
        <p14:creationId xmlns:p14="http://schemas.microsoft.com/office/powerpoint/2010/main" val="4019585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0e7f1b8341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0e7f1b8341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 sz="1000">
                <a:solidFill>
                  <a:schemeClr val="dk1"/>
                </a:solidFill>
                <a:latin typeface="Open Sans"/>
                <a:ea typeface="Open Sans"/>
                <a:cs typeface="Open Sans"/>
                <a:sym typeface="Open Sans"/>
              </a:rPr>
              <a:t>1.   Joda, her har vi en ordentlig forskrift fra Landbruks- og matdepartementet.</a:t>
            </a:r>
            <a:endParaRPr sz="1000">
              <a:solidFill>
                <a:schemeClr val="dk1"/>
              </a:solidFill>
              <a:latin typeface="Open Sans"/>
              <a:ea typeface="Open Sans"/>
              <a:cs typeface="Open Sans"/>
              <a:sym typeface="Open Sans"/>
            </a:endParaRPr>
          </a:p>
          <a:p>
            <a:pPr marL="0" lvl="0" indent="0" algn="l" rtl="0">
              <a:lnSpc>
                <a:spcPct val="115000"/>
              </a:lnSpc>
              <a:spcBef>
                <a:spcPts val="1600"/>
              </a:spcBef>
              <a:spcAft>
                <a:spcPts val="0"/>
              </a:spcAft>
              <a:buClr>
                <a:schemeClr val="dk1"/>
              </a:buClr>
              <a:buSzPts val="1100"/>
              <a:buFont typeface="Arial"/>
              <a:buNone/>
            </a:pPr>
            <a:r>
              <a:rPr lang="no" sz="1000">
                <a:solidFill>
                  <a:schemeClr val="dk1"/>
                </a:solidFill>
                <a:latin typeface="Open Sans"/>
                <a:ea typeface="Open Sans"/>
                <a:cs typeface="Open Sans"/>
                <a:sym typeface="Open Sans"/>
              </a:rPr>
              <a:t>2. Også ekte! Finansdepartementet, Ot.prp. nr. 1 (2007-2008)</a:t>
            </a:r>
            <a:endParaRPr sz="1000">
              <a:solidFill>
                <a:schemeClr val="dk1"/>
              </a:solidFill>
              <a:latin typeface="Open Sans"/>
              <a:ea typeface="Open Sans"/>
              <a:cs typeface="Open Sans"/>
              <a:sym typeface="Open Sans"/>
            </a:endParaRPr>
          </a:p>
          <a:p>
            <a:pPr marL="0" lvl="0" indent="0" algn="l" rtl="0">
              <a:spcBef>
                <a:spcPts val="1600"/>
              </a:spcBef>
              <a:spcAft>
                <a:spcPts val="0"/>
              </a:spcAft>
              <a:buNone/>
            </a:pPr>
            <a:endParaRPr sz="300">
              <a:latin typeface="Open Sans"/>
              <a:ea typeface="Open Sans"/>
              <a:cs typeface="Open Sans"/>
              <a:sym typeface="Open Sans"/>
            </a:endParaRPr>
          </a:p>
        </p:txBody>
      </p:sp>
    </p:spTree>
    <p:extLst>
      <p:ext uri="{BB962C8B-B14F-4D97-AF65-F5344CB8AC3E}">
        <p14:creationId xmlns:p14="http://schemas.microsoft.com/office/powerpoint/2010/main" val="3966421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0e7f1b8341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0e7f1b8341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no" sz="1200">
                <a:solidFill>
                  <a:schemeClr val="dk1"/>
                </a:solidFill>
                <a:latin typeface="Open Sans"/>
                <a:ea typeface="Open Sans"/>
                <a:cs typeface="Open Sans"/>
                <a:sym typeface="Open Sans"/>
              </a:rPr>
              <a:t>3. Svadagenerator</a:t>
            </a:r>
            <a:endParaRPr sz="1200">
              <a:solidFill>
                <a:schemeClr val="dk1"/>
              </a:solidFill>
              <a:latin typeface="Open Sans"/>
              <a:ea typeface="Open Sans"/>
              <a:cs typeface="Open Sans"/>
              <a:sym typeface="Open Sans"/>
            </a:endParaRPr>
          </a:p>
          <a:p>
            <a:pPr marL="0" lvl="0" indent="0" algn="l" rtl="0">
              <a:lnSpc>
                <a:spcPct val="115000"/>
              </a:lnSpc>
              <a:spcBef>
                <a:spcPts val="1200"/>
              </a:spcBef>
              <a:spcAft>
                <a:spcPts val="0"/>
              </a:spcAft>
              <a:buClr>
                <a:schemeClr val="dk1"/>
              </a:buClr>
              <a:buSzPts val="1100"/>
              <a:buFont typeface="Arial"/>
              <a:buNone/>
            </a:pPr>
            <a:r>
              <a:rPr lang="no" sz="1200">
                <a:solidFill>
                  <a:schemeClr val="dk1"/>
                </a:solidFill>
                <a:latin typeface="Open Sans"/>
                <a:ea typeface="Open Sans"/>
                <a:cs typeface="Open Sans"/>
                <a:sym typeface="Open Sans"/>
              </a:rPr>
              <a:t>4. Faktisk formulering fra politiet!</a:t>
            </a:r>
            <a:endParaRPr sz="1200">
              <a:solidFill>
                <a:schemeClr val="dk1"/>
              </a:solidFill>
              <a:latin typeface="Open Sans"/>
              <a:ea typeface="Open Sans"/>
              <a:cs typeface="Open Sans"/>
              <a:sym typeface="Open Sans"/>
            </a:endParaRPr>
          </a:p>
          <a:p>
            <a:pPr marL="0" lvl="0" indent="0" algn="l" rtl="0">
              <a:spcBef>
                <a:spcPts val="0"/>
              </a:spcBef>
              <a:spcAft>
                <a:spcPts val="0"/>
              </a:spcAft>
              <a:buNone/>
            </a:pPr>
            <a:endParaRPr sz="100">
              <a:latin typeface="Open Sans"/>
              <a:ea typeface="Open Sans"/>
              <a:cs typeface="Open Sans"/>
              <a:sym typeface="Open Sans"/>
            </a:endParaRPr>
          </a:p>
        </p:txBody>
      </p:sp>
    </p:spTree>
    <p:extLst>
      <p:ext uri="{BB962C8B-B14F-4D97-AF65-F5344CB8AC3E}">
        <p14:creationId xmlns:p14="http://schemas.microsoft.com/office/powerpoint/2010/main" val="3518195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3679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9348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0b2ac9f94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0b2ac9f94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300">
              <a:solidFill>
                <a:srgbClr val="333333"/>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300" u="sng">
              <a:solidFill>
                <a:schemeClr val="hlink"/>
              </a:solidFill>
              <a:latin typeface="Roboto"/>
              <a:ea typeface="Roboto"/>
              <a:cs typeface="Roboto"/>
              <a:sym typeface="Roboto"/>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966653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0e7f1b8341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0e7f1b8341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solidFill>
                  <a:schemeClr val="dk1"/>
                </a:solidFill>
              </a:rPr>
              <a:t>Eksempler på setninger med verbet i passiv er «Saken </a:t>
            </a:r>
            <a:r>
              <a:rPr lang="no" i="1">
                <a:solidFill>
                  <a:schemeClr val="dk1"/>
                </a:solidFill>
              </a:rPr>
              <a:t>ble nevnt</a:t>
            </a:r>
            <a:r>
              <a:rPr lang="no">
                <a:solidFill>
                  <a:schemeClr val="dk1"/>
                </a:solidFill>
              </a:rPr>
              <a:t> av ordføreren» og «Suppen </a:t>
            </a:r>
            <a:r>
              <a:rPr lang="no" i="1">
                <a:solidFill>
                  <a:schemeClr val="dk1"/>
                </a:solidFill>
              </a:rPr>
              <a:t>serveres</a:t>
            </a:r>
            <a:r>
              <a:rPr lang="no">
                <a:solidFill>
                  <a:schemeClr val="dk1"/>
                </a:solidFill>
              </a:rPr>
              <a:t> kald».</a:t>
            </a:r>
            <a:endParaRPr i="1">
              <a:solidFill>
                <a:schemeClr val="dk1"/>
              </a:solidFill>
            </a:endParaRPr>
          </a:p>
          <a:p>
            <a:pPr marL="0" lvl="0" indent="0" algn="l" rtl="0">
              <a:spcBef>
                <a:spcPts val="0"/>
              </a:spcBef>
              <a:spcAft>
                <a:spcPts val="0"/>
              </a:spcAft>
              <a:buNone/>
            </a:pPr>
            <a:r>
              <a:rPr lang="no" i="1">
                <a:solidFill>
                  <a:schemeClr val="dk1"/>
                </a:solidFill>
              </a:rPr>
              <a:t>Aktiv:</a:t>
            </a:r>
            <a:endParaRPr i="1">
              <a:solidFill>
                <a:schemeClr val="dk1"/>
              </a:solidFill>
            </a:endParaRPr>
          </a:p>
          <a:p>
            <a:pPr marL="0" lvl="0" indent="0" algn="l" rtl="0">
              <a:spcBef>
                <a:spcPts val="0"/>
              </a:spcBef>
              <a:spcAft>
                <a:spcPts val="0"/>
              </a:spcAft>
              <a:buClr>
                <a:schemeClr val="dk1"/>
              </a:buClr>
              <a:buSzPts val="1100"/>
              <a:buFont typeface="Arial"/>
              <a:buNone/>
            </a:pPr>
            <a:r>
              <a:rPr lang="no" i="1">
                <a:solidFill>
                  <a:schemeClr val="dk1"/>
                </a:solidFill>
              </a:rPr>
              <a:t>Vi behandlar </a:t>
            </a:r>
            <a:r>
              <a:rPr lang="no">
                <a:solidFill>
                  <a:schemeClr val="dk1"/>
                </a:solidFill>
              </a:rPr>
              <a:t>alle søknader konfidensielt.</a:t>
            </a:r>
            <a:endParaRPr>
              <a:solidFill>
                <a:schemeClr val="dk1"/>
              </a:solidFill>
            </a:endParaRPr>
          </a:p>
          <a:p>
            <a:pPr marL="0" lvl="0" indent="0" algn="l" rtl="0">
              <a:spcBef>
                <a:spcPts val="0"/>
              </a:spcBef>
              <a:spcAft>
                <a:spcPts val="0"/>
              </a:spcAft>
              <a:buNone/>
            </a:pPr>
            <a:r>
              <a:rPr lang="no" i="1">
                <a:solidFill>
                  <a:schemeClr val="dk1"/>
                </a:solidFill>
              </a:rPr>
              <a:t>Vi tek kontakt </a:t>
            </a:r>
            <a:r>
              <a:rPr lang="no">
                <a:solidFill>
                  <a:schemeClr val="dk1"/>
                </a:solidFill>
              </a:rPr>
              <a:t>først etter nærare avtale.</a:t>
            </a:r>
            <a:endParaRPr>
              <a:solidFill>
                <a:schemeClr val="dk1"/>
              </a:solidFill>
            </a:endParaRPr>
          </a:p>
          <a:p>
            <a:pPr marL="0" lvl="0" indent="0" algn="l" rtl="0">
              <a:spcBef>
                <a:spcPts val="0"/>
              </a:spcBef>
              <a:spcAft>
                <a:spcPts val="0"/>
              </a:spcAft>
              <a:buNone/>
            </a:pPr>
            <a:r>
              <a:rPr lang="no" i="1">
                <a:solidFill>
                  <a:schemeClr val="dk1"/>
                </a:solidFill>
              </a:rPr>
              <a:t>Passiv: </a:t>
            </a:r>
            <a:endParaRPr b="1">
              <a:solidFill>
                <a:schemeClr val="dk1"/>
              </a:solidFill>
            </a:endParaRPr>
          </a:p>
          <a:p>
            <a:pPr marL="0" lvl="0" indent="0" algn="l" rtl="0">
              <a:spcBef>
                <a:spcPts val="0"/>
              </a:spcBef>
              <a:spcAft>
                <a:spcPts val="0"/>
              </a:spcAft>
              <a:buNone/>
            </a:pPr>
            <a:r>
              <a:rPr lang="no">
                <a:solidFill>
                  <a:schemeClr val="dk1"/>
                </a:solidFill>
              </a:rPr>
              <a:t>Boka blei seld. Boka skal seljast.</a:t>
            </a:r>
            <a:endParaRPr i="1">
              <a:solidFill>
                <a:schemeClr val="dk1"/>
              </a:solidFill>
            </a:endParaRPr>
          </a:p>
        </p:txBody>
      </p:sp>
    </p:spTree>
    <p:extLst>
      <p:ext uri="{BB962C8B-B14F-4D97-AF65-F5344CB8AC3E}">
        <p14:creationId xmlns:p14="http://schemas.microsoft.com/office/powerpoint/2010/main" val="2697113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0e7f1b834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10e7f1b834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3798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ed5996e474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ed5996e47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0517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0e7f1b8341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0e7f1b8341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o">
                <a:solidFill>
                  <a:schemeClr val="dk1"/>
                </a:solidFill>
              </a:rPr>
              <a:t>Bokmålsordboka: “dobbelt bestemmelse: substantivfrase med både determinativ (I) (bestemmerord) og substantiv i bestemt form</a:t>
            </a:r>
            <a:endParaRPr>
              <a:solidFill>
                <a:schemeClr val="dk1"/>
              </a:solidFill>
            </a:endParaRPr>
          </a:p>
          <a:p>
            <a:pPr marL="0" lvl="0" indent="0" algn="l" rtl="0">
              <a:spcBef>
                <a:spcPts val="0"/>
              </a:spcBef>
              <a:spcAft>
                <a:spcPts val="0"/>
              </a:spcAft>
              <a:buClr>
                <a:schemeClr val="dk1"/>
              </a:buClr>
              <a:buSzPts val="1100"/>
              <a:buFont typeface="Arial"/>
              <a:buNone/>
            </a:pPr>
            <a:r>
              <a:rPr lang="no" i="1">
                <a:solidFill>
                  <a:schemeClr val="dk1"/>
                </a:solidFill>
              </a:rPr>
              <a:t>'dette landet' har dobbelt bestemmelse”</a:t>
            </a:r>
            <a:endParaRPr i="1">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192841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10e7f1b8341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10e7f1b8341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Clr>
                <a:schemeClr val="dk1"/>
              </a:buClr>
              <a:buSzPts val="1100"/>
              <a:buFont typeface="Arial"/>
              <a:buNone/>
            </a:pPr>
            <a:endParaRPr sz="900"/>
          </a:p>
        </p:txBody>
      </p:sp>
    </p:spTree>
    <p:extLst>
      <p:ext uri="{BB962C8B-B14F-4D97-AF65-F5344CB8AC3E}">
        <p14:creationId xmlns:p14="http://schemas.microsoft.com/office/powerpoint/2010/main" val="3784505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5071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https</a:t>
            </a:r>
            <a:r>
              <a:rPr lang="nb-NO" dirty="0"/>
              <a:t>://</a:t>
            </a:r>
            <a:r>
              <a:rPr lang="nb-NO" dirty="0" err="1"/>
              <a:t>www.ks.no</a:t>
            </a:r>
            <a:r>
              <a:rPr lang="nb-NO" dirty="0"/>
              <a:t>/</a:t>
            </a:r>
            <a:r>
              <a:rPr lang="nb-NO" dirty="0" err="1"/>
              <a:t>fagomrader</a:t>
            </a:r>
            <a:r>
              <a:rPr lang="nb-NO" dirty="0"/>
              <a:t>/digitalisering/kompetanse-og-</a:t>
            </a:r>
            <a:r>
              <a:rPr lang="nb-NO" dirty="0" err="1"/>
              <a:t>verktoy</a:t>
            </a:r>
            <a:r>
              <a:rPr lang="nb-NO" dirty="0"/>
              <a:t>/</a:t>
            </a:r>
            <a:r>
              <a:rPr lang="nb-NO" dirty="0" err="1"/>
              <a:t>klarsprak</a:t>
            </a:r>
            <a:r>
              <a:rPr lang="nb-NO" dirty="0"/>
              <a:t>--involver-brukerne-og-mal-effekten/involvere-brukerne-i-tekstarbeidet</a:t>
            </a:r>
          </a:p>
        </p:txBody>
      </p:sp>
      <p:sp>
        <p:nvSpPr>
          <p:cNvPr id="4" name="Plassholder for lysbildenummer 3"/>
          <p:cNvSpPr>
            <a:spLocks noGrp="1"/>
          </p:cNvSpPr>
          <p:nvPr>
            <p:ph type="sldNum" sz="quarter" idx="5"/>
          </p:nvPr>
        </p:nvSpPr>
        <p:spPr/>
        <p:txBody>
          <a:bodyPr/>
          <a:lstStyle/>
          <a:p>
            <a:fld id="{F58E74F5-C95F-2949-9C46-F73FCFCB324F}" type="slidenum">
              <a:rPr lang="nb-NO" smtClean="0"/>
              <a:t>37</a:t>
            </a:fld>
            <a:endParaRPr lang="nb-NO"/>
          </a:p>
        </p:txBody>
      </p:sp>
    </p:spTree>
    <p:extLst>
      <p:ext uri="{BB962C8B-B14F-4D97-AF65-F5344CB8AC3E}">
        <p14:creationId xmlns:p14="http://schemas.microsoft.com/office/powerpoint/2010/main" val="1067138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indent="-228600">
              <a:buAutoNum type="arabicParenR"/>
            </a:pPr>
            <a:r>
              <a:rPr lang="nb-NO" dirty="0"/>
              <a:t>Første setning om loven: lenger ned eller faktaboks. Ville gjort klarere og tydeligere hva som er oppgavene, kanskje punktlister. </a:t>
            </a:r>
          </a:p>
          <a:p>
            <a:pPr marL="228600" indent="-228600">
              <a:buAutoNum type="arabicParenR"/>
            </a:pPr>
            <a:r>
              <a:rPr lang="nb-NO" dirty="0"/>
              <a:t>Inkludere «du» også – snakke direkte til leseren: Som verneombud har du en aktiv rolle i HMS-arbeidet. Du skal delta på... Du skal også sørge for.. </a:t>
            </a:r>
          </a:p>
          <a:p>
            <a:pPr marL="228600" indent="-228600">
              <a:buAutoNum type="arabicParenR"/>
            </a:pPr>
            <a:r>
              <a:rPr lang="nb-NO" dirty="0"/>
              <a:t>Forklart HMS-arbeid, hva er det, kanskje i en faktaboks. </a:t>
            </a:r>
          </a:p>
          <a:p>
            <a:pPr marL="228600" indent="-228600">
              <a:buAutoNum type="arabicParenR"/>
            </a:pPr>
            <a:r>
              <a:rPr lang="nb-NO" dirty="0"/>
              <a:t>Bruke mer hverdagslige ord, forklare uttrykkene </a:t>
            </a:r>
          </a:p>
        </p:txBody>
      </p:sp>
      <p:sp>
        <p:nvSpPr>
          <p:cNvPr id="4" name="Plassholder for lysbildenummer 3"/>
          <p:cNvSpPr>
            <a:spLocks noGrp="1"/>
          </p:cNvSpPr>
          <p:nvPr>
            <p:ph type="sldNum" sz="quarter" idx="5"/>
          </p:nvPr>
        </p:nvSpPr>
        <p:spPr/>
        <p:txBody>
          <a:bodyPr/>
          <a:lstStyle/>
          <a:p>
            <a:fld id="{F58E74F5-C95F-2949-9C46-F73FCFCB324F}" type="slidenum">
              <a:rPr lang="nb-NO" smtClean="0"/>
              <a:t>46</a:t>
            </a:fld>
            <a:endParaRPr lang="nb-NO"/>
          </a:p>
        </p:txBody>
      </p:sp>
    </p:spTree>
    <p:extLst>
      <p:ext uri="{BB962C8B-B14F-4D97-AF65-F5344CB8AC3E}">
        <p14:creationId xmlns:p14="http://schemas.microsoft.com/office/powerpoint/2010/main" val="25812876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Kultursjokk</a:t>
            </a:r>
          </a:p>
          <a:p>
            <a:r>
              <a:rPr lang="nb-NO" dirty="0"/>
              <a:t>Tilpasning</a:t>
            </a:r>
          </a:p>
          <a:p>
            <a:r>
              <a:rPr lang="nb-NO" dirty="0"/>
              <a:t>Eksempel: </a:t>
            </a:r>
            <a:r>
              <a:rPr lang="nb-NO" dirty="0" err="1"/>
              <a:t>Dethleffs</a:t>
            </a:r>
            <a:r>
              <a:rPr lang="nb-NO" dirty="0"/>
              <a:t> vogn </a:t>
            </a:r>
          </a:p>
          <a:p>
            <a:r>
              <a:rPr lang="nb-NO" dirty="0"/>
              <a:t>Forstå hva som er målet: underholdning</a:t>
            </a:r>
          </a:p>
          <a:p>
            <a:r>
              <a:rPr lang="nb-NO" dirty="0"/>
              <a:t>Forklare hvorfor... Teknisk aspekt i det </a:t>
            </a:r>
          </a:p>
          <a:p>
            <a:r>
              <a:rPr lang="nb-NO" dirty="0"/>
              <a:t>Felles referanser</a:t>
            </a:r>
          </a:p>
        </p:txBody>
      </p:sp>
      <p:sp>
        <p:nvSpPr>
          <p:cNvPr id="4" name="Plassholder for lysbildenummer 3"/>
          <p:cNvSpPr>
            <a:spLocks noGrp="1"/>
          </p:cNvSpPr>
          <p:nvPr>
            <p:ph type="sldNum" sz="quarter" idx="5"/>
          </p:nvPr>
        </p:nvSpPr>
        <p:spPr/>
        <p:txBody>
          <a:bodyPr/>
          <a:lstStyle/>
          <a:p>
            <a:fld id="{425427EF-350E-4E47-A78E-E19B176F41F2}" type="slidenum">
              <a:rPr lang="nb-NO" smtClean="0"/>
              <a:t>49</a:t>
            </a:fld>
            <a:endParaRPr lang="nb-NO"/>
          </a:p>
        </p:txBody>
      </p:sp>
    </p:spTree>
    <p:extLst>
      <p:ext uri="{BB962C8B-B14F-4D97-AF65-F5344CB8AC3E}">
        <p14:creationId xmlns:p14="http://schemas.microsoft.com/office/powerpoint/2010/main" val="32202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rPr>
              <a:t>Din Fritids tekster er fulle av fagbegreper fra motor- og bobilverdenen, og for å kunne forstå tekstene og rette dem på en adekvat måte, bør (klar)språkkonsulenten tilegne seg relevant fagkompetanse innenfor feltet. </a:t>
            </a:r>
          </a:p>
          <a:p>
            <a:endParaRPr lang="nb-NO" dirty="0"/>
          </a:p>
        </p:txBody>
      </p:sp>
      <p:sp>
        <p:nvSpPr>
          <p:cNvPr id="4" name="Plassholder for lysbildenummer 3"/>
          <p:cNvSpPr>
            <a:spLocks noGrp="1"/>
          </p:cNvSpPr>
          <p:nvPr>
            <p:ph type="sldNum" sz="quarter" idx="5"/>
          </p:nvPr>
        </p:nvSpPr>
        <p:spPr/>
        <p:txBody>
          <a:bodyPr/>
          <a:lstStyle/>
          <a:p>
            <a:fld id="{425427EF-350E-4E47-A78E-E19B176F41F2}" type="slidenum">
              <a:rPr lang="nb-NO" smtClean="0"/>
              <a:t>56</a:t>
            </a:fld>
            <a:endParaRPr lang="nb-NO"/>
          </a:p>
        </p:txBody>
      </p:sp>
    </p:spTree>
    <p:extLst>
      <p:ext uri="{BB962C8B-B14F-4D97-AF65-F5344CB8AC3E}">
        <p14:creationId xmlns:p14="http://schemas.microsoft.com/office/powerpoint/2010/main" val="3044740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leser teksten 5 minutter</a:t>
            </a:r>
          </a:p>
        </p:txBody>
      </p:sp>
      <p:sp>
        <p:nvSpPr>
          <p:cNvPr id="4" name="Plassholder for lysbildenummer 3"/>
          <p:cNvSpPr>
            <a:spLocks noGrp="1"/>
          </p:cNvSpPr>
          <p:nvPr>
            <p:ph type="sldNum" sz="quarter" idx="5"/>
          </p:nvPr>
        </p:nvSpPr>
        <p:spPr/>
        <p:txBody>
          <a:bodyPr/>
          <a:lstStyle/>
          <a:p>
            <a:fld id="{425427EF-350E-4E47-A78E-E19B176F41F2}" type="slidenum">
              <a:rPr lang="nb-NO" smtClean="0"/>
              <a:t>63</a:t>
            </a:fld>
            <a:endParaRPr lang="nb-NO"/>
          </a:p>
        </p:txBody>
      </p:sp>
    </p:spTree>
    <p:extLst>
      <p:ext uri="{BB962C8B-B14F-4D97-AF65-F5344CB8AC3E}">
        <p14:creationId xmlns:p14="http://schemas.microsoft.com/office/powerpoint/2010/main" val="21397835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err="1">
                <a:solidFill>
                  <a:schemeClr val="tx1"/>
                </a:solidFill>
                <a:effectLst/>
                <a:latin typeface="+mn-lt"/>
                <a:ea typeface="+mn-ea"/>
                <a:cs typeface="+mn-cs"/>
              </a:rPr>
              <a:t>Formålet</a:t>
            </a:r>
            <a:r>
              <a:rPr lang="nb-NO" sz="1200" kern="1200" dirty="0">
                <a:solidFill>
                  <a:schemeClr val="tx1"/>
                </a:solidFill>
                <a:effectLst/>
                <a:latin typeface="+mn-lt"/>
                <a:ea typeface="+mn-ea"/>
                <a:cs typeface="+mn-cs"/>
              </a:rPr>
              <a:t> med teksten er å overbevise oss om at Din Fritid vet hvordan man kan løse dette.... Konsultasjoner og anbefalinger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Retorisk sjanger</a:t>
            </a:r>
            <a:endParaRPr lang="nb-NO" dirty="0"/>
          </a:p>
          <a:p>
            <a:endParaRPr lang="nb-NO" dirty="0"/>
          </a:p>
        </p:txBody>
      </p:sp>
      <p:sp>
        <p:nvSpPr>
          <p:cNvPr id="4" name="Plassholder for lysbildenummer 3"/>
          <p:cNvSpPr>
            <a:spLocks noGrp="1"/>
          </p:cNvSpPr>
          <p:nvPr>
            <p:ph type="sldNum" sz="quarter" idx="5"/>
          </p:nvPr>
        </p:nvSpPr>
        <p:spPr/>
        <p:txBody>
          <a:bodyPr/>
          <a:lstStyle/>
          <a:p>
            <a:fld id="{425427EF-350E-4E47-A78E-E19B176F41F2}" type="slidenum">
              <a:rPr lang="nb-NO" smtClean="0"/>
              <a:t>67</a:t>
            </a:fld>
            <a:endParaRPr lang="nb-NO"/>
          </a:p>
        </p:txBody>
      </p:sp>
    </p:spTree>
    <p:extLst>
      <p:ext uri="{BB962C8B-B14F-4D97-AF65-F5344CB8AC3E}">
        <p14:creationId xmlns:p14="http://schemas.microsoft.com/office/powerpoint/2010/main" val="2055466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err="1">
                <a:solidFill>
                  <a:schemeClr val="tx1"/>
                </a:solidFill>
                <a:effectLst/>
                <a:latin typeface="+mn-lt"/>
                <a:ea typeface="+mn-ea"/>
                <a:cs typeface="+mn-cs"/>
              </a:rPr>
              <a:t>Pa</a:t>
            </a:r>
            <a:r>
              <a:rPr lang="nb-NO" sz="1200" kern="1200" dirty="0">
                <a:solidFill>
                  <a:schemeClr val="tx1"/>
                </a:solidFill>
                <a:effectLst/>
                <a:latin typeface="+mn-lt"/>
                <a:ea typeface="+mn-ea"/>
                <a:cs typeface="+mn-cs"/>
              </a:rPr>
              <a:t>̊ bakgrunn av disse sporene kan vi anta at modellesere i denne teksten er motorinteresserte som kjenner til fagbegrepene. Teksten forutsetter en viss kunnskap om dette. Men vi kan </a:t>
            </a:r>
            <a:r>
              <a:rPr lang="nb-NO" sz="1200" kern="1200" dirty="0" err="1">
                <a:solidFill>
                  <a:schemeClr val="tx1"/>
                </a:solidFill>
                <a:effectLst/>
                <a:latin typeface="+mn-lt"/>
                <a:ea typeface="+mn-ea"/>
                <a:cs typeface="+mn-cs"/>
              </a:rPr>
              <a:t>ogsa</a:t>
            </a:r>
            <a:r>
              <a:rPr lang="nb-NO" sz="1200" kern="1200" dirty="0">
                <a:solidFill>
                  <a:schemeClr val="tx1"/>
                </a:solidFill>
                <a:effectLst/>
                <a:latin typeface="+mn-lt"/>
                <a:ea typeface="+mn-ea"/>
                <a:cs typeface="+mn-cs"/>
              </a:rPr>
              <a:t>̊ argumentere for at det finnes modellesere som ikke kan dette, som er relativt nye til bobilverdenen. Det er nemlig mulig å hoppe over det mer tekniske og gå rett til beskrivelsene fra verkstedet der man </a:t>
            </a:r>
            <a:r>
              <a:rPr lang="nb-NO" sz="1200" kern="1200" dirty="0" err="1">
                <a:solidFill>
                  <a:schemeClr val="tx1"/>
                </a:solidFill>
                <a:effectLst/>
                <a:latin typeface="+mn-lt"/>
                <a:ea typeface="+mn-ea"/>
                <a:cs typeface="+mn-cs"/>
              </a:rPr>
              <a:t>får</a:t>
            </a:r>
            <a:r>
              <a:rPr lang="nb-NO" sz="1200" kern="1200" dirty="0">
                <a:solidFill>
                  <a:schemeClr val="tx1"/>
                </a:solidFill>
                <a:effectLst/>
                <a:latin typeface="+mn-lt"/>
                <a:ea typeface="+mn-ea"/>
                <a:cs typeface="+mn-cs"/>
              </a:rPr>
              <a:t> beskrevet en mulig løsning </a:t>
            </a:r>
            <a:r>
              <a:rPr lang="nb-NO" sz="1200" kern="1200" dirty="0" err="1">
                <a:solidFill>
                  <a:schemeClr val="tx1"/>
                </a:solidFill>
                <a:effectLst/>
                <a:latin typeface="+mn-lt"/>
                <a:ea typeface="+mn-ea"/>
                <a:cs typeface="+mn-cs"/>
              </a:rPr>
              <a:t>pa</a:t>
            </a:r>
            <a:r>
              <a:rPr lang="nb-NO" sz="1200" kern="1200" dirty="0">
                <a:solidFill>
                  <a:schemeClr val="tx1"/>
                </a:solidFill>
                <a:effectLst/>
                <a:latin typeface="+mn-lt"/>
                <a:ea typeface="+mn-ea"/>
                <a:cs typeface="+mn-cs"/>
              </a:rPr>
              <a:t>̊ problemet. </a:t>
            </a:r>
            <a:endParaRPr lang="nb-NO" dirty="0"/>
          </a:p>
          <a:p>
            <a:endParaRPr lang="nb-NO" dirty="0"/>
          </a:p>
        </p:txBody>
      </p:sp>
      <p:sp>
        <p:nvSpPr>
          <p:cNvPr id="4" name="Plassholder for lysbildenummer 3"/>
          <p:cNvSpPr>
            <a:spLocks noGrp="1"/>
          </p:cNvSpPr>
          <p:nvPr>
            <p:ph type="sldNum" sz="quarter" idx="5"/>
          </p:nvPr>
        </p:nvSpPr>
        <p:spPr/>
        <p:txBody>
          <a:bodyPr/>
          <a:lstStyle/>
          <a:p>
            <a:fld id="{425427EF-350E-4E47-A78E-E19B176F41F2}" type="slidenum">
              <a:rPr lang="nb-NO" smtClean="0"/>
              <a:t>71</a:t>
            </a:fld>
            <a:endParaRPr lang="nb-NO"/>
          </a:p>
        </p:txBody>
      </p:sp>
    </p:spTree>
    <p:extLst>
      <p:ext uri="{BB962C8B-B14F-4D97-AF65-F5344CB8AC3E}">
        <p14:creationId xmlns:p14="http://schemas.microsoft.com/office/powerpoint/2010/main" val="3665784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Etter å ha gjort en analyse, så kan vi konkludere med at vi har 2. </a:t>
            </a:r>
          </a:p>
          <a:p>
            <a:r>
              <a:rPr lang="nb-NO" dirty="0" err="1"/>
              <a:t>Modelleser</a:t>
            </a:r>
            <a:r>
              <a:rPr lang="nb-NO" dirty="0"/>
              <a:t> 1 – meg eller venninnene mine. Research. </a:t>
            </a:r>
          </a:p>
          <a:p>
            <a:endParaRPr lang="nb-NO" dirty="0"/>
          </a:p>
          <a:p>
            <a:r>
              <a:rPr lang="nb-NO" dirty="0"/>
              <a:t>Lite orkester. De ulike stemmene, hører enkeltstemmene tydelig. Eksempel på stemmene som trer fram. Som spiller sammen eller utfyller hverandre. Verkstedets stemmer. Stemmene. </a:t>
            </a:r>
          </a:p>
        </p:txBody>
      </p:sp>
      <p:sp>
        <p:nvSpPr>
          <p:cNvPr id="4" name="Plassholder for lysbildenummer 3"/>
          <p:cNvSpPr>
            <a:spLocks noGrp="1"/>
          </p:cNvSpPr>
          <p:nvPr>
            <p:ph type="sldNum" sz="quarter" idx="5"/>
          </p:nvPr>
        </p:nvSpPr>
        <p:spPr/>
        <p:txBody>
          <a:bodyPr/>
          <a:lstStyle/>
          <a:p>
            <a:fld id="{AE1F4325-0789-3C4D-AFBC-2BA37C52284C}" type="slidenum">
              <a:rPr lang="nb-NO" smtClean="0"/>
              <a:t>75</a:t>
            </a:fld>
            <a:endParaRPr lang="nb-NO"/>
          </a:p>
        </p:txBody>
      </p:sp>
    </p:spTree>
    <p:extLst>
      <p:ext uri="{BB962C8B-B14F-4D97-AF65-F5344CB8AC3E}">
        <p14:creationId xmlns:p14="http://schemas.microsoft.com/office/powerpoint/2010/main" val="3156522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E1F4325-0789-3C4D-AFBC-2BA37C52284C}" type="slidenum">
              <a:rPr lang="nb-NO" smtClean="0"/>
              <a:t>76</a:t>
            </a:fld>
            <a:endParaRPr lang="nb-NO"/>
          </a:p>
        </p:txBody>
      </p:sp>
    </p:spTree>
    <p:extLst>
      <p:ext uri="{BB962C8B-B14F-4D97-AF65-F5344CB8AC3E}">
        <p14:creationId xmlns:p14="http://schemas.microsoft.com/office/powerpoint/2010/main" val="18150556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Andre modellesere: verksteder. Dukker opp når man driver </a:t>
            </a:r>
            <a:r>
              <a:rPr lang="nb-NO" dirty="0" err="1"/>
              <a:t>research</a:t>
            </a:r>
            <a:r>
              <a:rPr lang="nb-NO" dirty="0"/>
              <a:t>. </a:t>
            </a:r>
          </a:p>
          <a:p>
            <a:endParaRPr lang="nb-NO" dirty="0"/>
          </a:p>
          <a:p>
            <a:r>
              <a:rPr lang="nb-NO" dirty="0"/>
              <a:t>Verkstedet: </a:t>
            </a:r>
            <a:r>
              <a:rPr lang="nb-NO" dirty="0" err="1"/>
              <a:t>modelleser</a:t>
            </a:r>
            <a:endParaRPr lang="nb-NO" dirty="0"/>
          </a:p>
        </p:txBody>
      </p:sp>
      <p:sp>
        <p:nvSpPr>
          <p:cNvPr id="4" name="Plassholder for lysbildenummer 3"/>
          <p:cNvSpPr>
            <a:spLocks noGrp="1"/>
          </p:cNvSpPr>
          <p:nvPr>
            <p:ph type="sldNum" sz="quarter" idx="5"/>
          </p:nvPr>
        </p:nvSpPr>
        <p:spPr/>
        <p:txBody>
          <a:bodyPr/>
          <a:lstStyle/>
          <a:p>
            <a:fld id="{AE1F4325-0789-3C4D-AFBC-2BA37C52284C}" type="slidenum">
              <a:rPr lang="nb-NO" smtClean="0"/>
              <a:t>77</a:t>
            </a:fld>
            <a:endParaRPr lang="nb-NO"/>
          </a:p>
        </p:txBody>
      </p:sp>
    </p:spTree>
    <p:extLst>
      <p:ext uri="{BB962C8B-B14F-4D97-AF65-F5344CB8AC3E}">
        <p14:creationId xmlns:p14="http://schemas.microsoft.com/office/powerpoint/2010/main" val="14722731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E1F4325-0789-3C4D-AFBC-2BA37C52284C}" type="slidenum">
              <a:rPr lang="nb-NO" smtClean="0"/>
              <a:t>78</a:t>
            </a:fld>
            <a:endParaRPr lang="nb-NO"/>
          </a:p>
        </p:txBody>
      </p:sp>
    </p:spTree>
    <p:extLst>
      <p:ext uri="{BB962C8B-B14F-4D97-AF65-F5344CB8AC3E}">
        <p14:creationId xmlns:p14="http://schemas.microsoft.com/office/powerpoint/2010/main" val="13380464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Indre Østfold</a:t>
            </a:r>
          </a:p>
        </p:txBody>
      </p:sp>
      <p:sp>
        <p:nvSpPr>
          <p:cNvPr id="4" name="Plassholder for lysbildenummer 3"/>
          <p:cNvSpPr>
            <a:spLocks noGrp="1"/>
          </p:cNvSpPr>
          <p:nvPr>
            <p:ph type="sldNum" sz="quarter" idx="5"/>
          </p:nvPr>
        </p:nvSpPr>
        <p:spPr/>
        <p:txBody>
          <a:bodyPr/>
          <a:lstStyle/>
          <a:p>
            <a:fld id="{425427EF-350E-4E47-A78E-E19B176F41F2}" type="slidenum">
              <a:rPr lang="nb-NO" smtClean="0"/>
              <a:t>85</a:t>
            </a:fld>
            <a:endParaRPr lang="nb-NO"/>
          </a:p>
        </p:txBody>
      </p:sp>
    </p:spTree>
    <p:extLst>
      <p:ext uri="{BB962C8B-B14F-4D97-AF65-F5344CB8AC3E}">
        <p14:creationId xmlns:p14="http://schemas.microsoft.com/office/powerpoint/2010/main" val="25349085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Ut i fra hvordan tekstene er skrevet, innhold, enkelhet, underholdningsverdi – språket er sekundært, de færreste lesere vil reagere veldig kraftig på normavvik. </a:t>
            </a:r>
          </a:p>
        </p:txBody>
      </p:sp>
      <p:sp>
        <p:nvSpPr>
          <p:cNvPr id="4" name="Plassholder for lysbildenummer 3"/>
          <p:cNvSpPr>
            <a:spLocks noGrp="1"/>
          </p:cNvSpPr>
          <p:nvPr>
            <p:ph type="sldNum" sz="quarter" idx="5"/>
          </p:nvPr>
        </p:nvSpPr>
        <p:spPr/>
        <p:txBody>
          <a:bodyPr/>
          <a:lstStyle/>
          <a:p>
            <a:fld id="{425427EF-350E-4E47-A78E-E19B176F41F2}" type="slidenum">
              <a:rPr lang="nb-NO" smtClean="0"/>
              <a:t>86</a:t>
            </a:fld>
            <a:endParaRPr lang="nb-NO"/>
          </a:p>
        </p:txBody>
      </p:sp>
    </p:spTree>
    <p:extLst>
      <p:ext uri="{BB962C8B-B14F-4D97-AF65-F5344CB8AC3E}">
        <p14:creationId xmlns:p14="http://schemas.microsoft.com/office/powerpoint/2010/main" val="4186467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10d3ecf2ab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10d3ecf2ab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70699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10e7f1b8341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10e7f1b8341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			Lov 22. mai 1902 nr. 10 almindelig borgerlig straffelov (straffeloven 1902).</a:t>
            </a:r>
            <a:endParaRPr/>
          </a:p>
          <a:p>
            <a:pPr marL="0" lvl="0" indent="0" algn="l" rtl="0">
              <a:spcBef>
                <a:spcPts val="0"/>
              </a:spcBef>
              <a:spcAft>
                <a:spcPts val="0"/>
              </a:spcAft>
              <a:buNone/>
            </a:pPr>
            <a:r>
              <a:rPr lang="no"/>
              <a:t>Lov om likestilling og forbud mot diskriminering (likestillings- og diskrimineringsloven) Dato LOV-2017-06-16-51 </a:t>
            </a:r>
            <a:endParaRPr/>
          </a:p>
        </p:txBody>
      </p:sp>
    </p:spTree>
    <p:extLst>
      <p:ext uri="{BB962C8B-B14F-4D97-AF65-F5344CB8AC3E}">
        <p14:creationId xmlns:p14="http://schemas.microsoft.com/office/powerpoint/2010/main" val="2070611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nb-NO"/>
              <a:t>Klikk for å redigere tittelstil</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nb-NO"/>
              <a:t>Klikk for å redigere tittelstil</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nb-NO"/>
              <a:t>Klikk for å redigere tittelstil</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nb-NO"/>
              <a:t>Rediger tekststiler i malen
Andre nivå
Tredje nivå
Fjerde nivå
Femte nivå</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a:t>Klikk for å redigere tittelstil</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4" name="Content Placeholder 3"/>
          <p:cNvSpPr>
            <a:spLocks noGrp="1"/>
          </p:cNvSpPr>
          <p:nvPr>
            <p:ph sz="half" idx="2"/>
          </p:nvPr>
        </p:nvSpPr>
        <p:spPr>
          <a:xfrm>
            <a:off x="2589212" y="2548966"/>
            <a:ext cx="4342893" cy="3354060"/>
          </a:xfrm>
        </p:spPr>
        <p:txBody>
          <a:bodyPr>
            <a:normAutofit/>
          </a:bodyPr>
          <a:lstStyle/>
          <a:p>
            <a:pPr lvl="0"/>
            <a:r>
              <a:rPr lang="nb-NO"/>
              <a:t>Rediger tekststiler i malen
Andre nivå
Tredje nivå
Fjerde nivå
Femte nivå</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nb-NO"/>
              <a:t>Rediger tekststiler i malen
Andre nivå
Tredje nivå
Fjerde nivå
Femte nivå</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nb-NO"/>
              <a:t>Klikk for å redigere tittelstil</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nb-NO"/>
              <a:t>Rediger tekststiler i malen
Andre nivå
Tredje nivå
Fjerde nivå
Femte nivå</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nb-NO"/>
              <a:t>Klikk for å redigere tittelstil</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nb-NO"/>
              <a:t>Klikk for å redigere tittelstil</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
Andre nivå
Tredje nivå
Fjerde nivå
Femte nivå</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nb-NO"/>
              <a:t>Klikk for å redigere tittelstil</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med sitat">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nb-NO"/>
              <a:t>Klikk for å redigere tittelstil</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
Andre nivå
Tredje nivå
Fjerde nivå
Femte nivå</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n eller Usann">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nb-NO"/>
              <a:t>Klikk for å redigere tittelstil</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
Andre nivå
Tredje nivå
Fjerde nivå
Femte nivå</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nchor="t"/>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nb-NO"/>
              <a:t>Klikk for å redigere tittelstil</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5"/>
        <p:cNvGrpSpPr/>
        <p:nvPr/>
      </p:nvGrpSpPr>
      <p:grpSpPr>
        <a:xfrm>
          <a:off x="0" y="0"/>
          <a:ext cx="0" cy="0"/>
          <a:chOff x="0" y="0"/>
          <a:chExt cx="0" cy="0"/>
        </a:xfrm>
      </p:grpSpPr>
      <p:sp>
        <p:nvSpPr>
          <p:cNvPr id="26" name="Google Shape;26;p4"/>
          <p:cNvSpPr/>
          <p:nvPr/>
        </p:nvSpPr>
        <p:spPr>
          <a:xfrm>
            <a:off x="-100" y="6727600"/>
            <a:ext cx="12192000" cy="1304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 name="Google Shape;27;p4"/>
          <p:cNvSpPr txBox="1">
            <a:spLocks noGrp="1"/>
          </p:cNvSpPr>
          <p:nvPr>
            <p:ph type="title"/>
          </p:nvPr>
        </p:nvSpPr>
        <p:spPr>
          <a:xfrm>
            <a:off x="415600" y="593367"/>
            <a:ext cx="11360800" cy="9432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415600" y="1688433"/>
            <a:ext cx="11360800" cy="44036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5408248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415600" y="593367"/>
            <a:ext cx="11360800" cy="9432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415600" y="1688233"/>
            <a:ext cx="5333200" cy="4403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3" name="Google Shape;33;p5"/>
          <p:cNvSpPr txBox="1">
            <a:spLocks noGrp="1"/>
          </p:cNvSpPr>
          <p:nvPr>
            <p:ph type="body" idx="2"/>
          </p:nvPr>
        </p:nvSpPr>
        <p:spPr>
          <a:xfrm>
            <a:off x="6443200" y="1688233"/>
            <a:ext cx="5333200" cy="4403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4" name="Google Shape;3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3368520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nb-NO"/>
              <a:t>Klikk for å redigere tittelstil</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nb-NO"/>
              <a:t>Rediger tekststiler i malen
Andre nivå
Tredje nivå
Fjerde nivå
Femte nivå</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9/7/2022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 id="2147483665" r:id="rId17"/>
    <p:sldLayoutId id="2147483666" r:id="rId18"/>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vadagenerator.no/"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hyperlink" Target="https://youtu.be/CnjvjDBgYyk" TargetMode="External"/><Relationship Id="rId2" Type="http://schemas.openxmlformats.org/officeDocument/2006/relationships/hyperlink" Target="https://youtu.be/X18zgoBTtZ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youtu.be/X18zgoBTtZA"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hyperlink" Target="https://www.bamble.kommune.no/aktuelt/aktuelt-2018/stotte-til-klart-sprak/" TargetMode="External"/><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rvofond.no/hrr/tips-og-rad/informasjon-til-deg-som-er-verneombud"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7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7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7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www.duo.uio.no/handle/10852/51904?show=full" TargetMode="External"/><Relationship Id="rId2" Type="http://schemas.openxmlformats.org/officeDocument/2006/relationships/notesSlide" Target="../notesSlides/notesSlide29.xml"/><Relationship Id="rId1" Type="http://schemas.openxmlformats.org/officeDocument/2006/relationships/slideLayout" Target="../slideLayouts/slideLayout17.xml"/><Relationship Id="rId6" Type="http://schemas.openxmlformats.org/officeDocument/2006/relationships/hyperlink" Target="https://www.stavanger.kommune.no/om-stavanger-kommune/media/sprakprofil/#16135" TargetMode="External"/><Relationship Id="rId5" Type="http://schemas.openxmlformats.org/officeDocument/2006/relationships/hyperlink" Target="https://www.sprakradet.no/Vi-og-vart/Publikasjoner/godt-sprak-i-regelverk/" TargetMode="External"/><Relationship Id="rId4" Type="http://schemas.openxmlformats.org/officeDocument/2006/relationships/hyperlink" Target="https://www.sprakradet.no/klarsprak/om-klarsprak/kort-om-klarsprak/"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s://www.bamble.kommune.no/aktuelt/aktuelt-2018/stotte-til-klart-sprak/" TargetMode="External"/><Relationship Id="rId2" Type="http://schemas.openxmlformats.org/officeDocument/2006/relationships/notesSlide" Target="../notesSlides/notesSlide30.xml"/><Relationship Id="rId1" Type="http://schemas.openxmlformats.org/officeDocument/2006/relationships/slideLayout" Target="../slideLayouts/slideLayout17.xml"/><Relationship Id="rId4" Type="http://schemas.openxmlformats.org/officeDocument/2006/relationships/hyperlink" Target="https://www.nrk.no/norge/til-kamp-mot-umulig-byrakrat-sprak-1.651647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DB9A09-7EA5-FC49-B6C8-64287CF3F91B}"/>
              </a:ext>
            </a:extLst>
          </p:cNvPr>
          <p:cNvSpPr>
            <a:spLocks noGrp="1"/>
          </p:cNvSpPr>
          <p:nvPr>
            <p:ph type="ctrTitle"/>
          </p:nvPr>
        </p:nvSpPr>
        <p:spPr/>
        <p:txBody>
          <a:bodyPr/>
          <a:lstStyle/>
          <a:p>
            <a:r>
              <a:rPr lang="nb-NO" dirty="0"/>
              <a:t>Klart språk</a:t>
            </a:r>
            <a:br>
              <a:rPr lang="nb-NO" dirty="0"/>
            </a:br>
            <a:r>
              <a:rPr lang="nb-NO" sz="4000" dirty="0"/>
              <a:t>Erika Ribu </a:t>
            </a:r>
            <a:endParaRPr lang="nb-NO" dirty="0"/>
          </a:p>
        </p:txBody>
      </p:sp>
      <p:sp>
        <p:nvSpPr>
          <p:cNvPr id="3" name="Undertittel 2">
            <a:extLst>
              <a:ext uri="{FF2B5EF4-FFF2-40B4-BE49-F238E27FC236}">
                <a16:creationId xmlns:a16="http://schemas.microsoft.com/office/drawing/2014/main" id="{5F6982C9-2825-1A4D-843F-5398C2CAB5E4}"/>
              </a:ext>
            </a:extLst>
          </p:cNvPr>
          <p:cNvSpPr>
            <a:spLocks noGrp="1"/>
          </p:cNvSpPr>
          <p:nvPr>
            <p:ph type="subTitle" idx="1"/>
          </p:nvPr>
        </p:nvSpPr>
        <p:spPr/>
        <p:txBody>
          <a:bodyPr/>
          <a:lstStyle/>
          <a:p>
            <a:r>
              <a:rPr lang="nb-NO" dirty="0">
                <a:solidFill>
                  <a:schemeClr val="tx1"/>
                </a:solidFill>
              </a:rPr>
              <a:t>7.9.2022</a:t>
            </a:r>
          </a:p>
        </p:txBody>
      </p:sp>
    </p:spTree>
    <p:extLst>
      <p:ext uri="{BB962C8B-B14F-4D97-AF65-F5344CB8AC3E}">
        <p14:creationId xmlns:p14="http://schemas.microsoft.com/office/powerpoint/2010/main" val="124011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
          <p:cNvSpPr txBox="1">
            <a:spLocks noGrp="1"/>
          </p:cNvSpPr>
          <p:nvPr>
            <p:ph type="title"/>
          </p:nvPr>
        </p:nvSpPr>
        <p:spPr>
          <a:xfrm>
            <a:off x="2470645" y="598191"/>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no-NO" dirty="0"/>
              <a:t>Hvem er </a:t>
            </a:r>
            <a:r>
              <a:rPr lang="nb-NO" dirty="0"/>
              <a:t>jeg</a:t>
            </a:r>
            <a:r>
              <a:rPr lang="no-NO" dirty="0"/>
              <a:t>?</a:t>
            </a:r>
            <a:endParaRPr dirty="0"/>
          </a:p>
        </p:txBody>
      </p:sp>
      <p:sp>
        <p:nvSpPr>
          <p:cNvPr id="171" name="Google Shape;171;p2"/>
          <p:cNvSpPr txBox="1">
            <a:spLocks noGrp="1"/>
          </p:cNvSpPr>
          <p:nvPr>
            <p:ph type="body" idx="1"/>
          </p:nvPr>
        </p:nvSpPr>
        <p:spPr>
          <a:xfrm>
            <a:off x="2466932" y="1457796"/>
            <a:ext cx="8915400" cy="3777622"/>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800"/>
              <a:buNone/>
            </a:pPr>
            <a:r>
              <a:rPr lang="nb-NO" dirty="0"/>
              <a:t>Erika Ribu</a:t>
            </a:r>
            <a:endParaRPr dirty="0"/>
          </a:p>
          <a:p>
            <a:pPr>
              <a:buSzPts val="1800"/>
            </a:pPr>
            <a:r>
              <a:rPr lang="no-NO" dirty="0"/>
              <a:t>Master i journalistikk</a:t>
            </a:r>
            <a:endParaRPr dirty="0"/>
          </a:p>
          <a:p>
            <a:pPr>
              <a:buSzPts val="1800"/>
            </a:pPr>
            <a:r>
              <a:rPr lang="no-NO" dirty="0"/>
              <a:t>Bachelor i klart språk</a:t>
            </a:r>
            <a:endParaRPr dirty="0"/>
          </a:p>
          <a:p>
            <a:pPr>
              <a:buSzPts val="1800"/>
            </a:pPr>
            <a:r>
              <a:rPr lang="nb-NO" dirty="0"/>
              <a:t>Skriver bøker, er lærer, frilans</a:t>
            </a:r>
            <a:endParaRPr dirty="0"/>
          </a:p>
          <a:p>
            <a:pPr>
              <a:buSzPts val="1800"/>
            </a:pPr>
            <a:r>
              <a:rPr lang="no-NO" dirty="0"/>
              <a:t>Ivrig klarspråkforkjemper</a:t>
            </a:r>
            <a:endParaRPr dirty="0"/>
          </a:p>
        </p:txBody>
      </p:sp>
      <p:pic>
        <p:nvPicPr>
          <p:cNvPr id="172" name="Google Shape;172;p2"/>
          <p:cNvPicPr preferRelativeResize="0"/>
          <p:nvPr/>
        </p:nvPicPr>
        <p:blipFill rotWithShape="1">
          <a:blip r:embed="rId3">
            <a:alphaModFix/>
          </a:blip>
          <a:srcRect/>
          <a:stretch/>
        </p:blipFill>
        <p:spPr>
          <a:xfrm>
            <a:off x="6596064" y="409703"/>
            <a:ext cx="4419600" cy="3546033"/>
          </a:xfrm>
          <a:prstGeom prst="rect">
            <a:avLst/>
          </a:prstGeom>
          <a:noFill/>
          <a:ln>
            <a:noFill/>
          </a:ln>
        </p:spPr>
      </p:pic>
      <p:pic>
        <p:nvPicPr>
          <p:cNvPr id="173" name="Google Shape;173;p2"/>
          <p:cNvPicPr preferRelativeResize="0"/>
          <p:nvPr/>
        </p:nvPicPr>
        <p:blipFill rotWithShape="1">
          <a:blip r:embed="rId4">
            <a:alphaModFix/>
          </a:blip>
          <a:srcRect/>
          <a:stretch/>
        </p:blipFill>
        <p:spPr>
          <a:xfrm>
            <a:off x="2592925" y="3581255"/>
            <a:ext cx="4519409" cy="3276745"/>
          </a:xfrm>
          <a:prstGeom prst="rect">
            <a:avLst/>
          </a:prstGeom>
          <a:noFill/>
          <a:ln>
            <a:noFill/>
          </a:ln>
        </p:spPr>
      </p:pic>
      <p:pic>
        <p:nvPicPr>
          <p:cNvPr id="174" name="Google Shape;174;p2"/>
          <p:cNvPicPr preferRelativeResize="0"/>
          <p:nvPr/>
        </p:nvPicPr>
        <p:blipFill rotWithShape="1">
          <a:blip r:embed="rId5">
            <a:alphaModFix/>
          </a:blip>
          <a:srcRect/>
          <a:stretch/>
        </p:blipFill>
        <p:spPr>
          <a:xfrm>
            <a:off x="7288537" y="3955736"/>
            <a:ext cx="4277129" cy="2747961"/>
          </a:xfrm>
          <a:prstGeom prst="rect">
            <a:avLst/>
          </a:prstGeom>
          <a:noFill/>
          <a:ln>
            <a:noFill/>
          </a:ln>
        </p:spPr>
      </p:pic>
    </p:spTree>
    <p:extLst>
      <p:ext uri="{BB962C8B-B14F-4D97-AF65-F5344CB8AC3E}">
        <p14:creationId xmlns:p14="http://schemas.microsoft.com/office/powerpoint/2010/main" val="2257740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4"/>
          <p:cNvSpPr txBox="1">
            <a:spLocks noGrp="1"/>
          </p:cNvSpPr>
          <p:nvPr>
            <p:ph type="title"/>
          </p:nvPr>
        </p:nvSpPr>
        <p:spPr>
          <a:xfrm>
            <a:off x="2421475" y="893142"/>
            <a:ext cx="8911687" cy="68058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no-NO" dirty="0"/>
              <a:t>Foredragsplan</a:t>
            </a:r>
            <a:endParaRPr dirty="0"/>
          </a:p>
        </p:txBody>
      </p:sp>
      <p:sp>
        <p:nvSpPr>
          <p:cNvPr id="186" name="Google Shape;186;p4"/>
          <p:cNvSpPr txBox="1">
            <a:spLocks noGrp="1"/>
          </p:cNvSpPr>
          <p:nvPr>
            <p:ph type="body" idx="1"/>
          </p:nvPr>
        </p:nvSpPr>
        <p:spPr>
          <a:xfrm>
            <a:off x="2421475" y="1716600"/>
            <a:ext cx="8911800" cy="4337400"/>
          </a:xfrm>
          <a:prstGeom prst="rect">
            <a:avLst/>
          </a:prstGeom>
          <a:noFill/>
          <a:ln>
            <a:noFill/>
          </a:ln>
        </p:spPr>
        <p:txBody>
          <a:bodyPr spcFirstLastPara="1" wrap="square" lIns="91425" tIns="45700" rIns="91425" bIns="45700" anchor="t" anchorCtr="0">
            <a:normAutofit/>
          </a:bodyPr>
          <a:lstStyle/>
          <a:p>
            <a:pPr>
              <a:lnSpc>
                <a:spcPct val="250000"/>
              </a:lnSpc>
              <a:spcBef>
                <a:spcPts val="0"/>
              </a:spcBef>
              <a:buSzPts val="2800"/>
            </a:pPr>
            <a:r>
              <a:rPr lang="nb-NO" sz="2800" dirty="0">
                <a:solidFill>
                  <a:schemeClr val="tx1"/>
                </a:solidFill>
              </a:rPr>
              <a:t>Hva er klart språk? Hvorfor er det viktig?</a:t>
            </a:r>
            <a:endParaRPr dirty="0">
              <a:solidFill>
                <a:schemeClr val="tx1"/>
              </a:solidFill>
            </a:endParaRPr>
          </a:p>
          <a:p>
            <a:pPr>
              <a:lnSpc>
                <a:spcPct val="250000"/>
              </a:lnSpc>
              <a:buSzPts val="2800"/>
            </a:pPr>
            <a:r>
              <a:rPr lang="nb-NO" sz="2800" dirty="0">
                <a:solidFill>
                  <a:schemeClr val="tx1"/>
                </a:solidFill>
              </a:rPr>
              <a:t>Eksempel fra Arbeidstilsynet</a:t>
            </a:r>
            <a:r>
              <a:rPr lang="no-NO" sz="2800" dirty="0">
                <a:solidFill>
                  <a:schemeClr val="tx1"/>
                </a:solidFill>
              </a:rPr>
              <a:t> </a:t>
            </a:r>
            <a:r>
              <a:rPr lang="nb-NO" sz="2800" dirty="0">
                <a:solidFill>
                  <a:schemeClr val="tx1"/>
                </a:solidFill>
              </a:rPr>
              <a:t>/ tekstarbeid</a:t>
            </a:r>
            <a:endParaRPr dirty="0">
              <a:solidFill>
                <a:schemeClr val="tx1"/>
              </a:solidFill>
            </a:endParaRPr>
          </a:p>
          <a:p>
            <a:pPr>
              <a:lnSpc>
                <a:spcPct val="250000"/>
              </a:lnSpc>
              <a:buSzPts val="2800"/>
            </a:pPr>
            <a:r>
              <a:rPr lang="nb-NO" sz="2800" dirty="0" err="1">
                <a:solidFill>
                  <a:schemeClr val="tx1"/>
                </a:solidFill>
              </a:rPr>
              <a:t>Modelleserbegrepet</a:t>
            </a:r>
            <a:r>
              <a:rPr lang="nb-NO" sz="2800" dirty="0">
                <a:solidFill>
                  <a:schemeClr val="tx1"/>
                </a:solidFill>
              </a:rPr>
              <a:t> som tekstanalytisk verktøy</a:t>
            </a:r>
            <a:endParaRPr dirty="0">
              <a:solidFill>
                <a:schemeClr val="tx1"/>
              </a:solidFill>
            </a:endParaRPr>
          </a:p>
        </p:txBody>
      </p:sp>
    </p:spTree>
    <p:extLst>
      <p:ext uri="{BB962C8B-B14F-4D97-AF65-F5344CB8AC3E}">
        <p14:creationId xmlns:p14="http://schemas.microsoft.com/office/powerpoint/2010/main" val="697384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1087112" y="621942"/>
            <a:ext cx="11360800" cy="943200"/>
          </a:xfrm>
          <a:prstGeom prst="rect">
            <a:avLst/>
          </a:prstGeom>
        </p:spPr>
        <p:txBody>
          <a:bodyPr spcFirstLastPara="1" vert="horz" wrap="square" lIns="121900" tIns="121900" rIns="121900" bIns="121900" rtlCol="0" anchor="t" anchorCtr="0">
            <a:normAutofit/>
          </a:bodyPr>
          <a:lstStyle/>
          <a:p>
            <a:r>
              <a:rPr lang="no" dirty="0">
                <a:solidFill>
                  <a:schemeClr val="tx1"/>
                </a:solidFill>
              </a:rPr>
              <a:t>Tåkeprat-quiz</a:t>
            </a:r>
            <a:endParaRPr dirty="0">
              <a:solidFill>
                <a:schemeClr val="tx1"/>
              </a:solidFill>
            </a:endParaRPr>
          </a:p>
        </p:txBody>
      </p:sp>
      <p:sp>
        <p:nvSpPr>
          <p:cNvPr id="86" name="Google Shape;86;p16"/>
          <p:cNvSpPr txBox="1">
            <a:spLocks noGrp="1"/>
          </p:cNvSpPr>
          <p:nvPr>
            <p:ph type="body" idx="1"/>
          </p:nvPr>
        </p:nvSpPr>
        <p:spPr>
          <a:xfrm>
            <a:off x="1087112" y="1688433"/>
            <a:ext cx="11360800" cy="4403600"/>
          </a:xfrm>
          <a:prstGeom prst="rect">
            <a:avLst/>
          </a:prstGeom>
        </p:spPr>
        <p:txBody>
          <a:bodyPr spcFirstLastPara="1" vert="horz" wrap="square" lIns="121900" tIns="121900" rIns="121900" bIns="121900" rtlCol="0" anchor="t" anchorCtr="0">
            <a:normAutofit/>
          </a:bodyPr>
          <a:lstStyle/>
          <a:p>
            <a:pPr marL="0" indent="0">
              <a:buNone/>
            </a:pPr>
            <a:r>
              <a:rPr lang="no" sz="3067" dirty="0">
                <a:solidFill>
                  <a:srgbClr val="000000"/>
                </a:solidFill>
                <a:ea typeface="Droid Serif"/>
                <a:cs typeface="Droid Serif"/>
                <a:sym typeface="Droid Serif"/>
              </a:rPr>
              <a:t>Hvilke av disse setningene er fra Språkrådets svadagenerator, </a:t>
            </a:r>
          </a:p>
          <a:p>
            <a:pPr marL="0" indent="0">
              <a:buNone/>
            </a:pPr>
            <a:r>
              <a:rPr lang="no" sz="3067" dirty="0">
                <a:solidFill>
                  <a:srgbClr val="000000"/>
                </a:solidFill>
                <a:ea typeface="Droid Serif"/>
                <a:cs typeface="Droid Serif"/>
                <a:sym typeface="Droid Serif"/>
              </a:rPr>
              <a:t>og hvilke er faktiske formuleringer fra et forvaltningsorgan?</a:t>
            </a:r>
          </a:p>
          <a:p>
            <a:pPr marL="0" indent="0">
              <a:buNone/>
            </a:pPr>
            <a:endParaRPr lang="no" sz="3067" dirty="0">
              <a:solidFill>
                <a:srgbClr val="000000"/>
              </a:solidFill>
              <a:ea typeface="Droid Serif"/>
              <a:cs typeface="Droid Serif"/>
              <a:sym typeface="Droid Serif"/>
            </a:endParaRPr>
          </a:p>
          <a:p>
            <a:pPr marL="0" indent="0">
              <a:buNone/>
            </a:pPr>
            <a:r>
              <a:rPr lang="nb-NO" sz="3067" dirty="0">
                <a:solidFill>
                  <a:srgbClr val="000000"/>
                </a:solidFill>
                <a:ea typeface="Droid Serif"/>
                <a:cs typeface="Droid Serif"/>
                <a:sym typeface="Droid Serif"/>
                <a:hlinkClick r:id="rId3"/>
              </a:rPr>
              <a:t>https://svadagenerator.no</a:t>
            </a:r>
            <a:r>
              <a:rPr lang="nb-NO" sz="3067" dirty="0">
                <a:solidFill>
                  <a:srgbClr val="000000"/>
                </a:solidFill>
                <a:ea typeface="Droid Serif"/>
                <a:cs typeface="Droid Serif"/>
                <a:sym typeface="Droid Serif"/>
              </a:rPr>
              <a:t> </a:t>
            </a:r>
            <a:endParaRPr sz="3067" dirty="0">
              <a:solidFill>
                <a:srgbClr val="000000"/>
              </a:solidFill>
              <a:ea typeface="Droid Serif"/>
              <a:cs typeface="Droid Serif"/>
              <a:sym typeface="Droid Serif"/>
            </a:endParaRPr>
          </a:p>
          <a:p>
            <a:pPr marL="0" indent="0">
              <a:spcAft>
                <a:spcPts val="1600"/>
              </a:spcAft>
              <a:buNone/>
            </a:pPr>
            <a:endParaRPr dirty="0"/>
          </a:p>
        </p:txBody>
      </p:sp>
    </p:spTree>
    <p:extLst>
      <p:ext uri="{BB962C8B-B14F-4D97-AF65-F5344CB8AC3E}">
        <p14:creationId xmlns:p14="http://schemas.microsoft.com/office/powerpoint/2010/main" val="3085356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831200" y="579080"/>
            <a:ext cx="11360800" cy="943200"/>
          </a:xfrm>
          <a:prstGeom prst="rect">
            <a:avLst/>
          </a:prstGeom>
        </p:spPr>
        <p:txBody>
          <a:bodyPr spcFirstLastPara="1" vert="horz" wrap="square" lIns="121900" tIns="121900" rIns="121900" bIns="121900" rtlCol="0" anchor="t" anchorCtr="0">
            <a:normAutofit/>
          </a:bodyPr>
          <a:lstStyle/>
          <a:p>
            <a:r>
              <a:rPr lang="nb-NO" dirty="0"/>
              <a:t>Tåkepratquiz 1</a:t>
            </a:r>
            <a:endParaRPr dirty="0">
              <a:solidFill>
                <a:srgbClr val="568A13"/>
              </a:solidFill>
            </a:endParaRPr>
          </a:p>
        </p:txBody>
      </p:sp>
      <p:sp>
        <p:nvSpPr>
          <p:cNvPr id="92" name="Google Shape;92;p17"/>
          <p:cNvSpPr txBox="1">
            <a:spLocks noGrp="1"/>
          </p:cNvSpPr>
          <p:nvPr>
            <p:ph type="body" idx="1"/>
          </p:nvPr>
        </p:nvSpPr>
        <p:spPr>
          <a:xfrm>
            <a:off x="831200" y="1702720"/>
            <a:ext cx="11360800" cy="1924000"/>
          </a:xfrm>
          <a:prstGeom prst="rect">
            <a:avLst/>
          </a:prstGeom>
        </p:spPr>
        <p:txBody>
          <a:bodyPr spcFirstLastPara="1" vert="horz" wrap="square" lIns="121900" tIns="121900" rIns="121900" bIns="121900" rtlCol="0" anchor="t" anchorCtr="0">
            <a:normAutofit/>
          </a:bodyPr>
          <a:lstStyle/>
          <a:p>
            <a:pPr marL="0" indent="0">
              <a:lnSpc>
                <a:spcPct val="115000"/>
              </a:lnSpc>
              <a:spcBef>
                <a:spcPts val="1600"/>
              </a:spcBef>
              <a:buNone/>
            </a:pPr>
            <a:r>
              <a:rPr lang="no" sz="2867" dirty="0">
                <a:solidFill>
                  <a:srgbClr val="000000"/>
                </a:solidFill>
                <a:ea typeface="Droid Serif"/>
                <a:cs typeface="Droid Serif"/>
                <a:sym typeface="Droid Serif"/>
              </a:rPr>
              <a:t>A. «Med utgangspunkt i en velfungerende kjerneprosess etableres ordningsprinsippet med sikte på handlingsrommet.»</a:t>
            </a:r>
            <a:endParaRPr sz="2867" dirty="0">
              <a:solidFill>
                <a:srgbClr val="000000"/>
              </a:solidFill>
              <a:ea typeface="Droid Serif"/>
              <a:cs typeface="Droid Serif"/>
              <a:sym typeface="Droid Serif"/>
            </a:endParaRPr>
          </a:p>
          <a:p>
            <a:pPr marL="0" indent="0">
              <a:lnSpc>
                <a:spcPct val="115000"/>
              </a:lnSpc>
              <a:spcBef>
                <a:spcPts val="1600"/>
              </a:spcBef>
              <a:buNone/>
            </a:pPr>
            <a:endParaRPr sz="2667" dirty="0">
              <a:solidFill>
                <a:srgbClr val="000000"/>
              </a:solidFill>
              <a:latin typeface="Droid Serif"/>
              <a:ea typeface="Droid Serif"/>
              <a:cs typeface="Droid Serif"/>
              <a:sym typeface="Droid Serif"/>
            </a:endParaRPr>
          </a:p>
          <a:p>
            <a:pPr marL="0" indent="0">
              <a:spcAft>
                <a:spcPts val="1600"/>
              </a:spcAft>
              <a:buNone/>
            </a:pPr>
            <a:endParaRPr dirty="0"/>
          </a:p>
        </p:txBody>
      </p:sp>
      <p:sp>
        <p:nvSpPr>
          <p:cNvPr id="93" name="Google Shape;93;p17"/>
          <p:cNvSpPr txBox="1"/>
          <p:nvPr/>
        </p:nvSpPr>
        <p:spPr>
          <a:xfrm>
            <a:off x="831200" y="3244921"/>
            <a:ext cx="10474000" cy="2811307"/>
          </a:xfrm>
          <a:prstGeom prst="rect">
            <a:avLst/>
          </a:prstGeom>
          <a:noFill/>
          <a:ln>
            <a:noFill/>
          </a:ln>
        </p:spPr>
        <p:txBody>
          <a:bodyPr spcFirstLastPara="1" wrap="square" lIns="121900" tIns="121900" rIns="121900" bIns="121900" anchor="t" anchorCtr="0">
            <a:spAutoFit/>
          </a:bodyPr>
          <a:lstStyle/>
          <a:p>
            <a:pPr>
              <a:lnSpc>
                <a:spcPct val="115000"/>
              </a:lnSpc>
              <a:spcBef>
                <a:spcPts val="1600"/>
              </a:spcBef>
            </a:pPr>
            <a:r>
              <a:rPr lang="no" sz="2667" dirty="0">
                <a:ea typeface="Droid Serif"/>
                <a:cs typeface="Droid Serif"/>
                <a:sym typeface="Droid Serif"/>
              </a:rPr>
              <a:t>B. «Vi har, med unntak av å stille oss positiv til forslaget, ikke tatt stilling til ovennevnte høring. Ytterligere bidrag vil måtte vurderes i lys av tilgjengelige kapasiteter samt i forhold til det fokus vi ønsker å ha på mentorering og partnering med afghanske sikkerhetsstyrker.»</a:t>
            </a:r>
            <a:endParaRPr sz="2400" dirty="0">
              <a:ea typeface="Open Sans"/>
              <a:cs typeface="Open Sans"/>
              <a:sym typeface="Open Sans"/>
            </a:endParaRPr>
          </a:p>
        </p:txBody>
      </p:sp>
    </p:spTree>
    <p:extLst>
      <p:ext uri="{BB962C8B-B14F-4D97-AF65-F5344CB8AC3E}">
        <p14:creationId xmlns:p14="http://schemas.microsoft.com/office/powerpoint/2010/main" val="185303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831200" y="595050"/>
            <a:ext cx="11360800" cy="943200"/>
          </a:xfrm>
          <a:prstGeom prst="rect">
            <a:avLst/>
          </a:prstGeom>
        </p:spPr>
        <p:txBody>
          <a:bodyPr spcFirstLastPara="1" vert="horz" wrap="square" lIns="121900" tIns="121900" rIns="121900" bIns="121900" rtlCol="0" anchor="t" anchorCtr="0">
            <a:normAutofit/>
          </a:bodyPr>
          <a:lstStyle/>
          <a:p>
            <a:r>
              <a:rPr lang="nb-NO" dirty="0"/>
              <a:t>Tåkepratquiz 2</a:t>
            </a:r>
            <a:endParaRPr dirty="0">
              <a:solidFill>
                <a:srgbClr val="568A13"/>
              </a:solidFill>
            </a:endParaRPr>
          </a:p>
        </p:txBody>
      </p:sp>
      <p:sp>
        <p:nvSpPr>
          <p:cNvPr id="99" name="Google Shape;99;p18"/>
          <p:cNvSpPr txBox="1">
            <a:spLocks noGrp="1"/>
          </p:cNvSpPr>
          <p:nvPr>
            <p:ph type="body" idx="1"/>
          </p:nvPr>
        </p:nvSpPr>
        <p:spPr>
          <a:xfrm>
            <a:off x="831200" y="1702721"/>
            <a:ext cx="11360800" cy="1390400"/>
          </a:xfrm>
          <a:prstGeom prst="rect">
            <a:avLst/>
          </a:prstGeom>
        </p:spPr>
        <p:txBody>
          <a:bodyPr spcFirstLastPara="1" vert="horz" wrap="square" lIns="121900" tIns="121900" rIns="121900" bIns="121900" rtlCol="0" anchor="t" anchorCtr="0">
            <a:noAutofit/>
          </a:bodyPr>
          <a:lstStyle/>
          <a:p>
            <a:pPr marL="0" indent="0">
              <a:lnSpc>
                <a:spcPct val="115000"/>
              </a:lnSpc>
              <a:spcBef>
                <a:spcPts val="1600"/>
              </a:spcBef>
              <a:buNone/>
            </a:pPr>
            <a:r>
              <a:rPr lang="no" sz="2667" dirty="0">
                <a:solidFill>
                  <a:srgbClr val="000000"/>
                </a:solidFill>
                <a:ea typeface="Droid Serif"/>
                <a:cs typeface="Droid Serif"/>
                <a:sym typeface="Droid Serif"/>
              </a:rPr>
              <a:t>1. «Forskrift om endring i visse forskrifter som følge av forskrift om sporbarhet av svin»</a:t>
            </a:r>
            <a:endParaRPr sz="2667" dirty="0">
              <a:solidFill>
                <a:srgbClr val="000000"/>
              </a:solidFill>
              <a:ea typeface="Droid Serif"/>
              <a:cs typeface="Droid Serif"/>
              <a:sym typeface="Droid Serif"/>
            </a:endParaRPr>
          </a:p>
          <a:p>
            <a:pPr marL="0" indent="0">
              <a:lnSpc>
                <a:spcPct val="115000"/>
              </a:lnSpc>
              <a:spcBef>
                <a:spcPts val="1600"/>
              </a:spcBef>
              <a:buNone/>
            </a:pPr>
            <a:endParaRPr sz="2667" dirty="0">
              <a:solidFill>
                <a:srgbClr val="000000"/>
              </a:solidFill>
              <a:latin typeface="Droid Serif"/>
              <a:ea typeface="Droid Serif"/>
              <a:cs typeface="Droid Serif"/>
              <a:sym typeface="Droid Serif"/>
            </a:endParaRPr>
          </a:p>
          <a:p>
            <a:pPr marL="0" indent="0">
              <a:spcAft>
                <a:spcPts val="1600"/>
              </a:spcAft>
              <a:buNone/>
            </a:pPr>
            <a:endParaRPr sz="2667" dirty="0"/>
          </a:p>
        </p:txBody>
      </p:sp>
      <p:sp>
        <p:nvSpPr>
          <p:cNvPr id="100" name="Google Shape;100;p18"/>
          <p:cNvSpPr txBox="1"/>
          <p:nvPr/>
        </p:nvSpPr>
        <p:spPr>
          <a:xfrm>
            <a:off x="831200" y="2946287"/>
            <a:ext cx="10954000" cy="3755283"/>
          </a:xfrm>
          <a:prstGeom prst="rect">
            <a:avLst/>
          </a:prstGeom>
          <a:noFill/>
          <a:ln>
            <a:noFill/>
          </a:ln>
        </p:spPr>
        <p:txBody>
          <a:bodyPr spcFirstLastPara="1" wrap="square" lIns="121900" tIns="121900" rIns="121900" bIns="121900" anchor="t" anchorCtr="0">
            <a:spAutoFit/>
          </a:bodyPr>
          <a:lstStyle/>
          <a:p>
            <a:pPr>
              <a:lnSpc>
                <a:spcPct val="115000"/>
              </a:lnSpc>
              <a:spcBef>
                <a:spcPts val="1600"/>
              </a:spcBef>
            </a:pPr>
            <a:r>
              <a:rPr lang="no" sz="2667" dirty="0">
                <a:ea typeface="Droid Serif"/>
                <a:cs typeface="Droid Serif"/>
                <a:sym typeface="Droid Serif"/>
              </a:rPr>
              <a:t>2. «Tilsvarende anvendelse av beregningsreglene i § 18-3 annet til fjerde ledd ved rapportering og beregning for driftsår hvor anlegget ikke har vært undergitt grunnrentebeskatning, vil kunne medføre ulike praktiske spørsmål og mulige behov for tilpasninger som gjennomgås i det følgende i forhold til hvert av de enkelte av elementene som inngår i grunnrenteinntektsberegningen etter § 18-3 annet til fjerde ledd.»</a:t>
            </a:r>
            <a:endParaRPr sz="2400" dirty="0">
              <a:ea typeface="Open Sans"/>
              <a:cs typeface="Open Sans"/>
              <a:sym typeface="Open Sans"/>
            </a:endParaRPr>
          </a:p>
        </p:txBody>
      </p:sp>
    </p:spTree>
    <p:extLst>
      <p:ext uri="{BB962C8B-B14F-4D97-AF65-F5344CB8AC3E}">
        <p14:creationId xmlns:p14="http://schemas.microsoft.com/office/powerpoint/2010/main" val="621800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9"/>
          <p:cNvSpPr txBox="1">
            <a:spLocks noGrp="1"/>
          </p:cNvSpPr>
          <p:nvPr>
            <p:ph type="title"/>
          </p:nvPr>
        </p:nvSpPr>
        <p:spPr>
          <a:xfrm>
            <a:off x="831200" y="538449"/>
            <a:ext cx="11360800" cy="943200"/>
          </a:xfrm>
          <a:prstGeom prst="rect">
            <a:avLst/>
          </a:prstGeom>
        </p:spPr>
        <p:txBody>
          <a:bodyPr spcFirstLastPara="1" vert="horz" wrap="square" lIns="121900" tIns="121900" rIns="121900" bIns="121900" rtlCol="0" anchor="t" anchorCtr="0">
            <a:normAutofit/>
          </a:bodyPr>
          <a:lstStyle/>
          <a:p>
            <a:r>
              <a:rPr lang="nb-NO" dirty="0"/>
              <a:t>Tåkepratquiz 3</a:t>
            </a:r>
            <a:endParaRPr dirty="0">
              <a:solidFill>
                <a:srgbClr val="568A13"/>
              </a:solidFill>
            </a:endParaRPr>
          </a:p>
        </p:txBody>
      </p:sp>
      <p:sp>
        <p:nvSpPr>
          <p:cNvPr id="106" name="Google Shape;106;p19"/>
          <p:cNvSpPr txBox="1">
            <a:spLocks noGrp="1"/>
          </p:cNvSpPr>
          <p:nvPr>
            <p:ph type="body" idx="1"/>
          </p:nvPr>
        </p:nvSpPr>
        <p:spPr>
          <a:xfrm>
            <a:off x="831200" y="1791825"/>
            <a:ext cx="11360800" cy="1243600"/>
          </a:xfrm>
          <a:prstGeom prst="rect">
            <a:avLst/>
          </a:prstGeom>
        </p:spPr>
        <p:txBody>
          <a:bodyPr spcFirstLastPara="1" vert="horz" wrap="square" lIns="121900" tIns="121900" rIns="121900" bIns="121900" rtlCol="0" anchor="t" anchorCtr="0">
            <a:noAutofit/>
          </a:bodyPr>
          <a:lstStyle/>
          <a:p>
            <a:pPr marL="0" indent="0">
              <a:lnSpc>
                <a:spcPct val="115000"/>
              </a:lnSpc>
              <a:spcBef>
                <a:spcPts val="1600"/>
              </a:spcBef>
              <a:buNone/>
            </a:pPr>
            <a:r>
              <a:rPr lang="no" sz="2667" dirty="0">
                <a:solidFill>
                  <a:srgbClr val="000000"/>
                </a:solidFill>
                <a:ea typeface="Droid Serif"/>
                <a:cs typeface="Droid Serif"/>
                <a:sym typeface="Droid Serif"/>
              </a:rPr>
              <a:t>3. «Forutsatt en optimal rapportmodul adresseres bevaringsverdien med henblikk på fullelektronisk arkiv.»</a:t>
            </a:r>
            <a:endParaRPr sz="2667" dirty="0">
              <a:solidFill>
                <a:srgbClr val="000000"/>
              </a:solidFill>
              <a:ea typeface="Droid Serif"/>
              <a:cs typeface="Droid Serif"/>
              <a:sym typeface="Droid Serif"/>
            </a:endParaRPr>
          </a:p>
          <a:p>
            <a:pPr marL="0" indent="0">
              <a:spcAft>
                <a:spcPts val="1600"/>
              </a:spcAft>
              <a:buNone/>
            </a:pPr>
            <a:endParaRPr sz="2667" dirty="0"/>
          </a:p>
        </p:txBody>
      </p:sp>
      <p:sp>
        <p:nvSpPr>
          <p:cNvPr id="107" name="Google Shape;107;p19"/>
          <p:cNvSpPr txBox="1"/>
          <p:nvPr/>
        </p:nvSpPr>
        <p:spPr>
          <a:xfrm>
            <a:off x="831200" y="3345601"/>
            <a:ext cx="11360800" cy="1867330"/>
          </a:xfrm>
          <a:prstGeom prst="rect">
            <a:avLst/>
          </a:prstGeom>
          <a:noFill/>
          <a:ln>
            <a:noFill/>
          </a:ln>
        </p:spPr>
        <p:txBody>
          <a:bodyPr spcFirstLastPara="1" wrap="square" lIns="121900" tIns="121900" rIns="121900" bIns="121900" anchor="t" anchorCtr="0">
            <a:spAutoFit/>
          </a:bodyPr>
          <a:lstStyle/>
          <a:p>
            <a:pPr>
              <a:lnSpc>
                <a:spcPct val="115000"/>
              </a:lnSpc>
              <a:spcBef>
                <a:spcPts val="1600"/>
              </a:spcBef>
            </a:pPr>
            <a:r>
              <a:rPr lang="no" sz="2667" dirty="0">
                <a:ea typeface="Droid Serif"/>
                <a:cs typeface="Droid Serif"/>
                <a:sym typeface="Droid Serif"/>
              </a:rPr>
              <a:t>4. «En gjennomgang av åstedsavtrykk som er identifisert, viser at et ikke ubetydelig antall kontrollavtrykk er involvert i disse identifikasjonene til fordel for samme finger fra person som er rullet.»</a:t>
            </a:r>
            <a:endParaRPr sz="2400" dirty="0">
              <a:ea typeface="Open Sans"/>
              <a:cs typeface="Open Sans"/>
              <a:sym typeface="Open Sans"/>
            </a:endParaRPr>
          </a:p>
        </p:txBody>
      </p:sp>
    </p:spTree>
    <p:extLst>
      <p:ext uri="{BB962C8B-B14F-4D97-AF65-F5344CB8AC3E}">
        <p14:creationId xmlns:p14="http://schemas.microsoft.com/office/powerpoint/2010/main" val="325938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5"/>
          <p:cNvSpPr txBox="1">
            <a:spLocks noGrp="1"/>
          </p:cNvSpPr>
          <p:nvPr>
            <p:ph type="title"/>
          </p:nvPr>
        </p:nvSpPr>
        <p:spPr>
          <a:xfrm>
            <a:off x="2038311" y="624111"/>
            <a:ext cx="9028896" cy="915321"/>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no-NO" dirty="0"/>
              <a:t>Litterær og funksjonell sakprosa</a:t>
            </a:r>
            <a:endParaRPr dirty="0"/>
          </a:p>
        </p:txBody>
      </p:sp>
      <p:sp>
        <p:nvSpPr>
          <p:cNvPr id="192" name="Google Shape;192;p5"/>
          <p:cNvSpPr txBox="1">
            <a:spLocks noGrp="1"/>
          </p:cNvSpPr>
          <p:nvPr>
            <p:ph type="body" idx="1"/>
          </p:nvPr>
        </p:nvSpPr>
        <p:spPr>
          <a:xfrm>
            <a:off x="2152611" y="1539433"/>
            <a:ext cx="5880582" cy="4694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400"/>
              <a:buNone/>
            </a:pPr>
            <a:r>
              <a:rPr lang="no-NO" sz="2400" dirty="0">
                <a:solidFill>
                  <a:schemeClr val="tx1"/>
                </a:solidFill>
              </a:rPr>
              <a:t>«Sakprosa er tekster som adressaten har grunn til å oppfatte som direkte </a:t>
            </a:r>
            <a:r>
              <a:rPr lang="no-NO" sz="2400" b="1" dirty="0">
                <a:solidFill>
                  <a:schemeClr val="tx1"/>
                </a:solidFill>
              </a:rPr>
              <a:t>ytringer om virkeligheten</a:t>
            </a:r>
            <a:r>
              <a:rPr lang="no-NO" sz="2400" dirty="0">
                <a:solidFill>
                  <a:schemeClr val="tx1"/>
                </a:solidFill>
              </a:rPr>
              <a:t>»</a:t>
            </a:r>
            <a:endParaRPr dirty="0">
              <a:solidFill>
                <a:schemeClr val="tx1"/>
              </a:solidFill>
            </a:endParaRPr>
          </a:p>
          <a:p>
            <a:pPr marL="342900" lvl="0" indent="-190500" algn="l" rtl="0">
              <a:lnSpc>
                <a:spcPct val="90000"/>
              </a:lnSpc>
              <a:spcBef>
                <a:spcPts val="1000"/>
              </a:spcBef>
              <a:spcAft>
                <a:spcPts val="0"/>
              </a:spcAft>
              <a:buSzPts val="2400"/>
              <a:buNone/>
            </a:pPr>
            <a:endParaRPr sz="2400" dirty="0">
              <a:solidFill>
                <a:schemeClr val="tx1"/>
              </a:solidFill>
            </a:endParaRPr>
          </a:p>
          <a:p>
            <a:pPr marL="0" lvl="0" indent="0" algn="l" rtl="0">
              <a:lnSpc>
                <a:spcPct val="90000"/>
              </a:lnSpc>
              <a:spcBef>
                <a:spcPts val="1000"/>
              </a:spcBef>
              <a:spcAft>
                <a:spcPts val="0"/>
              </a:spcAft>
              <a:buSzPts val="2400"/>
              <a:buNone/>
            </a:pPr>
            <a:r>
              <a:rPr lang="no-NO" sz="2400" b="1" dirty="0">
                <a:solidFill>
                  <a:schemeClr val="tx1"/>
                </a:solidFill>
              </a:rPr>
              <a:t>Litterær sakprosa</a:t>
            </a:r>
            <a:r>
              <a:rPr lang="no-NO" sz="2400" dirty="0">
                <a:solidFill>
                  <a:schemeClr val="tx1"/>
                </a:solidFill>
              </a:rPr>
              <a:t> er forlagspubliserte tekster med navngitte forfattere. </a:t>
            </a:r>
            <a:endParaRPr dirty="0">
              <a:solidFill>
                <a:schemeClr val="tx1"/>
              </a:solidFill>
            </a:endParaRPr>
          </a:p>
          <a:p>
            <a:pPr marL="457200" lvl="1" indent="0" algn="l" rtl="0">
              <a:lnSpc>
                <a:spcPct val="90000"/>
              </a:lnSpc>
              <a:spcBef>
                <a:spcPts val="1000"/>
              </a:spcBef>
              <a:spcAft>
                <a:spcPts val="0"/>
              </a:spcAft>
              <a:buSzPts val="2000"/>
              <a:buNone/>
            </a:pPr>
            <a:r>
              <a:rPr lang="no-NO" sz="2000" dirty="0">
                <a:solidFill>
                  <a:schemeClr val="tx1"/>
                </a:solidFill>
              </a:rPr>
              <a:t>Elektroniske og trykte bøker</a:t>
            </a:r>
            <a:endParaRPr dirty="0">
              <a:solidFill>
                <a:schemeClr val="tx1"/>
              </a:solidFill>
            </a:endParaRPr>
          </a:p>
          <a:p>
            <a:pPr marL="457200" lvl="1" indent="0" algn="l" rtl="0">
              <a:lnSpc>
                <a:spcPct val="90000"/>
              </a:lnSpc>
              <a:spcBef>
                <a:spcPts val="1000"/>
              </a:spcBef>
              <a:spcAft>
                <a:spcPts val="0"/>
              </a:spcAft>
              <a:buSzPts val="2000"/>
              <a:buNone/>
            </a:pPr>
            <a:r>
              <a:rPr lang="no-NO" sz="2000" dirty="0">
                <a:solidFill>
                  <a:schemeClr val="tx1"/>
                </a:solidFill>
              </a:rPr>
              <a:t>Hefter</a:t>
            </a:r>
            <a:endParaRPr dirty="0">
              <a:solidFill>
                <a:schemeClr val="tx1"/>
              </a:solidFill>
            </a:endParaRPr>
          </a:p>
          <a:p>
            <a:pPr marL="457200" lvl="1" indent="0" algn="l" rtl="0">
              <a:lnSpc>
                <a:spcPct val="90000"/>
              </a:lnSpc>
              <a:spcBef>
                <a:spcPts val="1000"/>
              </a:spcBef>
              <a:spcAft>
                <a:spcPts val="0"/>
              </a:spcAft>
              <a:buSzPts val="2000"/>
              <a:buNone/>
            </a:pPr>
            <a:r>
              <a:rPr lang="no-NO" sz="2000" dirty="0">
                <a:solidFill>
                  <a:schemeClr val="tx1"/>
                </a:solidFill>
              </a:rPr>
              <a:t>Tidsskrifter </a:t>
            </a:r>
            <a:endParaRPr dirty="0">
              <a:solidFill>
                <a:schemeClr val="tx1"/>
              </a:solidFill>
            </a:endParaRPr>
          </a:p>
        </p:txBody>
      </p:sp>
      <p:pic>
        <p:nvPicPr>
          <p:cNvPr id="193" name="Google Shape;193;p5" descr="Et bilde som inneholder tekst, skjermbilde, visittkort&#10;&#10;Automatisk generert beskrivelse"/>
          <p:cNvPicPr preferRelativeResize="0"/>
          <p:nvPr/>
        </p:nvPicPr>
        <p:blipFill rotWithShape="1">
          <a:blip r:embed="rId3">
            <a:alphaModFix/>
          </a:blip>
          <a:srcRect r="-2" b="16737"/>
          <a:stretch/>
        </p:blipFill>
        <p:spPr>
          <a:xfrm>
            <a:off x="8518968" y="1539433"/>
            <a:ext cx="3148314" cy="4694457"/>
          </a:xfrm>
          <a:prstGeom prst="rect">
            <a:avLst/>
          </a:prstGeom>
          <a:noFill/>
          <a:ln>
            <a:noFill/>
          </a:ln>
        </p:spPr>
      </p:pic>
    </p:spTree>
    <p:extLst>
      <p:ext uri="{BB962C8B-B14F-4D97-AF65-F5344CB8AC3E}">
        <p14:creationId xmlns:p14="http://schemas.microsoft.com/office/powerpoint/2010/main" val="2262456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Google Shape;198;p6"/>
          <p:cNvPicPr preferRelativeResize="0"/>
          <p:nvPr/>
        </p:nvPicPr>
        <p:blipFill rotWithShape="1">
          <a:blip r:embed="rId3">
            <a:alphaModFix/>
          </a:blip>
          <a:srcRect/>
          <a:stretch/>
        </p:blipFill>
        <p:spPr>
          <a:xfrm rot="1179437" flipH="1">
            <a:off x="8296068" y="3192185"/>
            <a:ext cx="2701565" cy="2701565"/>
          </a:xfrm>
          <a:prstGeom prst="rect">
            <a:avLst/>
          </a:prstGeom>
          <a:noFill/>
          <a:ln>
            <a:noFill/>
          </a:ln>
        </p:spPr>
      </p:pic>
      <p:sp>
        <p:nvSpPr>
          <p:cNvPr id="199" name="Google Shape;199;p6"/>
          <p:cNvSpPr txBox="1">
            <a:spLocks noGrp="1"/>
          </p:cNvSpPr>
          <p:nvPr>
            <p:ph type="body" idx="1"/>
          </p:nvPr>
        </p:nvSpPr>
        <p:spPr>
          <a:xfrm>
            <a:off x="2193795" y="716692"/>
            <a:ext cx="8927285" cy="5387545"/>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800"/>
              <a:buNone/>
            </a:pPr>
            <a:r>
              <a:rPr lang="no-NO" sz="2800" b="1" dirty="0">
                <a:solidFill>
                  <a:schemeClr val="tx1"/>
                </a:solidFill>
              </a:rPr>
              <a:t>Funksjonell sakprosa</a:t>
            </a:r>
            <a:r>
              <a:rPr lang="no-NO" sz="2800" dirty="0">
                <a:solidFill>
                  <a:schemeClr val="tx1"/>
                </a:solidFill>
              </a:rPr>
              <a:t> er offentlig tilgjengelige tekster skrevet av private eller offentlige institusjoner</a:t>
            </a:r>
            <a:r>
              <a:rPr lang="nb-NO" sz="2800" dirty="0">
                <a:solidFill>
                  <a:schemeClr val="tx1"/>
                </a:solidFill>
              </a:rPr>
              <a:t>.</a:t>
            </a:r>
            <a:endParaRPr dirty="0">
              <a:solidFill>
                <a:schemeClr val="tx1"/>
              </a:solidFill>
            </a:endParaRPr>
          </a:p>
          <a:p>
            <a:pPr marL="342900" lvl="0" indent="-165100" algn="l" rtl="0">
              <a:spcBef>
                <a:spcPts val="1000"/>
              </a:spcBef>
              <a:spcAft>
                <a:spcPts val="0"/>
              </a:spcAft>
              <a:buSzPts val="2800"/>
              <a:buNone/>
            </a:pPr>
            <a:endParaRPr sz="2800" dirty="0">
              <a:solidFill>
                <a:schemeClr val="tx1"/>
              </a:solidFill>
            </a:endParaRPr>
          </a:p>
          <a:p>
            <a:pPr marL="457200" lvl="1" indent="0" algn="l" rtl="0">
              <a:spcBef>
                <a:spcPts val="1000"/>
              </a:spcBef>
              <a:spcAft>
                <a:spcPts val="0"/>
              </a:spcAft>
              <a:buSzPts val="2400"/>
              <a:buNone/>
            </a:pPr>
            <a:r>
              <a:rPr lang="no-NO" sz="2400" dirty="0">
                <a:solidFill>
                  <a:schemeClr val="tx1"/>
                </a:solidFill>
              </a:rPr>
              <a:t>Årsberetning </a:t>
            </a:r>
            <a:endParaRPr dirty="0">
              <a:solidFill>
                <a:schemeClr val="tx1"/>
              </a:solidFill>
            </a:endParaRPr>
          </a:p>
          <a:p>
            <a:pPr marL="457200" lvl="1" indent="0" algn="l" rtl="0">
              <a:spcBef>
                <a:spcPts val="1000"/>
              </a:spcBef>
              <a:spcAft>
                <a:spcPts val="0"/>
              </a:spcAft>
              <a:buSzPts val="2400"/>
              <a:buNone/>
            </a:pPr>
            <a:r>
              <a:rPr lang="no-NO" sz="2400" dirty="0">
                <a:solidFill>
                  <a:schemeClr val="tx1"/>
                </a:solidFill>
              </a:rPr>
              <a:t>HMS-bok</a:t>
            </a:r>
            <a:endParaRPr dirty="0">
              <a:solidFill>
                <a:schemeClr val="tx1"/>
              </a:solidFill>
            </a:endParaRPr>
          </a:p>
          <a:p>
            <a:pPr marL="457200" lvl="1" indent="0" algn="l" rtl="0">
              <a:spcBef>
                <a:spcPts val="1000"/>
              </a:spcBef>
              <a:spcAft>
                <a:spcPts val="0"/>
              </a:spcAft>
              <a:buSzPts val="2400"/>
              <a:buNone/>
            </a:pPr>
            <a:r>
              <a:rPr lang="no-NO" sz="2400" dirty="0">
                <a:solidFill>
                  <a:schemeClr val="tx1"/>
                </a:solidFill>
              </a:rPr>
              <a:t>Forskrift</a:t>
            </a:r>
            <a:endParaRPr dirty="0">
              <a:solidFill>
                <a:schemeClr val="tx1"/>
              </a:solidFill>
            </a:endParaRPr>
          </a:p>
        </p:txBody>
      </p:sp>
      <p:pic>
        <p:nvPicPr>
          <p:cNvPr id="200" name="Google Shape;200;p6"/>
          <p:cNvPicPr preferRelativeResize="0"/>
          <p:nvPr/>
        </p:nvPicPr>
        <p:blipFill rotWithShape="1">
          <a:blip r:embed="rId4">
            <a:alphaModFix/>
          </a:blip>
          <a:srcRect l="27406" r="27280"/>
          <a:stretch/>
        </p:blipFill>
        <p:spPr>
          <a:xfrm>
            <a:off x="5078187" y="2816511"/>
            <a:ext cx="2842208" cy="3512477"/>
          </a:xfrm>
          <a:prstGeom prst="rect">
            <a:avLst/>
          </a:prstGeom>
          <a:noFill/>
          <a:ln>
            <a:noFill/>
          </a:ln>
        </p:spPr>
      </p:pic>
    </p:spTree>
    <p:extLst>
      <p:ext uri="{BB962C8B-B14F-4D97-AF65-F5344CB8AC3E}">
        <p14:creationId xmlns:p14="http://schemas.microsoft.com/office/powerpoint/2010/main" val="1043791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984D7F-7544-014B-9165-9A088A6E49A3}"/>
              </a:ext>
            </a:extLst>
          </p:cNvPr>
          <p:cNvSpPr>
            <a:spLocks noGrp="1"/>
          </p:cNvSpPr>
          <p:nvPr>
            <p:ph type="title"/>
          </p:nvPr>
        </p:nvSpPr>
        <p:spPr/>
        <p:txBody>
          <a:bodyPr/>
          <a:lstStyle/>
          <a:p>
            <a:r>
              <a:rPr lang="nb-NO" dirty="0"/>
              <a:t>Hva er klart språk?</a:t>
            </a:r>
          </a:p>
        </p:txBody>
      </p:sp>
      <p:sp>
        <p:nvSpPr>
          <p:cNvPr id="3" name="Plassholder for innhold 2">
            <a:extLst>
              <a:ext uri="{FF2B5EF4-FFF2-40B4-BE49-F238E27FC236}">
                <a16:creationId xmlns:a16="http://schemas.microsoft.com/office/drawing/2014/main" id="{BCFB80E6-8A31-EA49-8FF8-68576957A67B}"/>
              </a:ext>
            </a:extLst>
          </p:cNvPr>
          <p:cNvSpPr>
            <a:spLocks noGrp="1"/>
          </p:cNvSpPr>
          <p:nvPr>
            <p:ph idx="1"/>
          </p:nvPr>
        </p:nvSpPr>
        <p:spPr/>
        <p:txBody>
          <a:bodyPr/>
          <a:lstStyle/>
          <a:p>
            <a:pPr marL="0" indent="0">
              <a:buNone/>
            </a:pPr>
            <a:r>
              <a:rPr lang="nb-NO" sz="2000" dirty="0">
                <a:solidFill>
                  <a:schemeClr val="tx1"/>
                </a:solidFill>
              </a:rPr>
              <a:t>Hva tenker du på når du hører »klart språk»? Diskuter to og to </a:t>
            </a:r>
          </a:p>
          <a:p>
            <a:pPr marL="0" indent="0">
              <a:buNone/>
            </a:pPr>
            <a:endParaRPr lang="nb-NO" dirty="0">
              <a:solidFill>
                <a:schemeClr val="tx1"/>
              </a:solidFill>
              <a:hlinkClick r:id="rId2">
                <a:extLst>
                  <a:ext uri="{A12FA001-AC4F-418D-AE19-62706E023703}">
                    <ahyp:hlinkClr xmlns:ahyp="http://schemas.microsoft.com/office/drawing/2018/hyperlinkcolor" xmlns="" val="tx"/>
                  </a:ext>
                </a:extLst>
              </a:hlinkClick>
            </a:endParaRPr>
          </a:p>
          <a:p>
            <a:pPr marL="0" indent="0">
              <a:buNone/>
            </a:pPr>
            <a:endParaRPr lang="nb-NO" dirty="0"/>
          </a:p>
          <a:p>
            <a:r>
              <a:rPr lang="nb-NO" dirty="0">
                <a:solidFill>
                  <a:schemeClr val="tx1"/>
                </a:solidFill>
                <a:hlinkClick r:id="rId3">
                  <a:extLst>
                    <a:ext uri="{A12FA001-AC4F-418D-AE19-62706E023703}">
                      <ahyp:hlinkClr xmlns:ahyp="http://schemas.microsoft.com/office/drawing/2018/hyperlinkcolor" xmlns="" val="tx"/>
                    </a:ext>
                  </a:extLst>
                </a:hlinkClick>
              </a:rPr>
              <a:t>https://youtu.be/CnjvjDBgYyk</a:t>
            </a:r>
            <a:r>
              <a:rPr lang="nb-NO" dirty="0">
                <a:solidFill>
                  <a:schemeClr val="tx1"/>
                </a:solidFill>
              </a:rPr>
              <a:t> </a:t>
            </a:r>
          </a:p>
          <a:p>
            <a:pPr marL="0" indent="0">
              <a:buNone/>
            </a:pPr>
            <a:endParaRPr lang="nb-NO" dirty="0"/>
          </a:p>
        </p:txBody>
      </p:sp>
    </p:spTree>
    <p:extLst>
      <p:ext uri="{BB962C8B-B14F-4D97-AF65-F5344CB8AC3E}">
        <p14:creationId xmlns:p14="http://schemas.microsoft.com/office/powerpoint/2010/main" val="2632391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0F55AF4-F997-6F4C-B861-77793E555076}"/>
              </a:ext>
            </a:extLst>
          </p:cNvPr>
          <p:cNvSpPr>
            <a:spLocks noGrp="1"/>
          </p:cNvSpPr>
          <p:nvPr>
            <p:ph type="title"/>
          </p:nvPr>
        </p:nvSpPr>
        <p:spPr/>
        <p:txBody>
          <a:bodyPr/>
          <a:lstStyle/>
          <a:p>
            <a:r>
              <a:rPr lang="nb-NO" dirty="0"/>
              <a:t>Hva er klart språk?</a:t>
            </a:r>
          </a:p>
        </p:txBody>
      </p:sp>
      <p:sp>
        <p:nvSpPr>
          <p:cNvPr id="3" name="Plassholder for innhold 2">
            <a:extLst>
              <a:ext uri="{FF2B5EF4-FFF2-40B4-BE49-F238E27FC236}">
                <a16:creationId xmlns:a16="http://schemas.microsoft.com/office/drawing/2014/main" id="{6F913D6D-B5A2-C541-BEDE-FB14E498858B}"/>
              </a:ext>
            </a:extLst>
          </p:cNvPr>
          <p:cNvSpPr>
            <a:spLocks noGrp="1"/>
          </p:cNvSpPr>
          <p:nvPr>
            <p:ph idx="1"/>
          </p:nvPr>
        </p:nvSpPr>
        <p:spPr>
          <a:xfrm>
            <a:off x="2589212" y="1633537"/>
            <a:ext cx="8915400" cy="3292238"/>
          </a:xfrm>
        </p:spPr>
        <p:txBody>
          <a:bodyPr/>
          <a:lstStyle/>
          <a:p>
            <a:pPr marL="0" indent="0">
              <a:buNone/>
            </a:pPr>
            <a:endParaRPr lang="nb-NO" dirty="0">
              <a:solidFill>
                <a:schemeClr val="tx1"/>
              </a:solidFill>
            </a:endParaRPr>
          </a:p>
          <a:p>
            <a:r>
              <a:rPr lang="nb-NO" sz="3000" dirty="0">
                <a:solidFill>
                  <a:schemeClr val="tx1"/>
                </a:solidFill>
              </a:rPr>
              <a:t>«Klarspråk er kommunikasjon med så tydelig ordlyd, struktur og visuell utforming at leserne i målgruppen finner informasjonen de trenger, forstår den og kan bruke den.»  </a:t>
            </a:r>
          </a:p>
          <a:p>
            <a:endParaRPr lang="nb-NO" dirty="0">
              <a:solidFill>
                <a:schemeClr val="tx1"/>
              </a:solidFill>
            </a:endParaRPr>
          </a:p>
          <a:p>
            <a:pPr marL="0" indent="0">
              <a:buNone/>
            </a:pPr>
            <a:r>
              <a:rPr lang="nb-NO" sz="2500" dirty="0">
                <a:solidFill>
                  <a:schemeClr val="tx1"/>
                </a:solidFill>
              </a:rPr>
              <a:t>(Internasjonal klarspråkdefinisjon)</a:t>
            </a:r>
          </a:p>
        </p:txBody>
      </p:sp>
    </p:spTree>
    <p:extLst>
      <p:ext uri="{BB962C8B-B14F-4D97-AF65-F5344CB8AC3E}">
        <p14:creationId xmlns:p14="http://schemas.microsoft.com/office/powerpoint/2010/main" val="1411242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C8E1CDF-0698-494C-AF3E-F8CD4598B336}"/>
              </a:ext>
            </a:extLst>
          </p:cNvPr>
          <p:cNvSpPr>
            <a:spLocks noGrp="1"/>
          </p:cNvSpPr>
          <p:nvPr>
            <p:ph type="title"/>
          </p:nvPr>
        </p:nvSpPr>
        <p:spPr/>
        <p:txBody>
          <a:bodyPr/>
          <a:lstStyle/>
          <a:p>
            <a:r>
              <a:rPr lang="nb-NO" dirty="0"/>
              <a:t>Hva er klart språk?</a:t>
            </a:r>
          </a:p>
        </p:txBody>
      </p:sp>
      <p:sp>
        <p:nvSpPr>
          <p:cNvPr id="3" name="Plassholder for innhold 2">
            <a:extLst>
              <a:ext uri="{FF2B5EF4-FFF2-40B4-BE49-F238E27FC236}">
                <a16:creationId xmlns:a16="http://schemas.microsoft.com/office/drawing/2014/main" id="{18771A2F-A767-2C44-A291-BB81FBB134AE}"/>
              </a:ext>
            </a:extLst>
          </p:cNvPr>
          <p:cNvSpPr>
            <a:spLocks noGrp="1"/>
          </p:cNvSpPr>
          <p:nvPr>
            <p:ph idx="1"/>
          </p:nvPr>
        </p:nvSpPr>
        <p:spPr>
          <a:xfrm>
            <a:off x="2592925" y="1540189"/>
            <a:ext cx="8915400" cy="3777622"/>
          </a:xfrm>
        </p:spPr>
        <p:txBody>
          <a:bodyPr/>
          <a:lstStyle/>
          <a:p>
            <a:pPr marL="0" indent="0">
              <a:buNone/>
            </a:pPr>
            <a:endParaRPr lang="nb-NO" dirty="0">
              <a:solidFill>
                <a:schemeClr val="tx1"/>
              </a:solidFill>
            </a:endParaRPr>
          </a:p>
          <a:p>
            <a:r>
              <a:rPr lang="nb-NO" sz="3000" dirty="0">
                <a:solidFill>
                  <a:schemeClr val="tx1"/>
                </a:solidFill>
              </a:rPr>
              <a:t>Klart språk er «korrekt klart og brukertilpasset språk i tekster fra det offentlige.» </a:t>
            </a:r>
            <a:r>
              <a:rPr lang="nb-NO" sz="2800" dirty="0">
                <a:solidFill>
                  <a:schemeClr val="tx1"/>
                </a:solidFill>
              </a:rPr>
              <a:t>(Språkrådet)</a:t>
            </a:r>
          </a:p>
          <a:p>
            <a:pPr marL="0" indent="0">
              <a:buNone/>
            </a:pPr>
            <a:endParaRPr lang="nb-NO" sz="2800" dirty="0">
              <a:solidFill>
                <a:schemeClr val="tx1"/>
              </a:solidFill>
            </a:endParaRPr>
          </a:p>
          <a:p>
            <a:r>
              <a:rPr lang="nb-NO" sz="2800" dirty="0">
                <a:solidFill>
                  <a:schemeClr val="tx1"/>
                </a:solidFill>
              </a:rPr>
              <a:t>«… </a:t>
            </a:r>
            <a:r>
              <a:rPr lang="nb-NO" sz="2800" dirty="0" err="1">
                <a:solidFill>
                  <a:schemeClr val="tx1"/>
                </a:solidFill>
              </a:rPr>
              <a:t>communication</a:t>
            </a:r>
            <a:r>
              <a:rPr lang="nb-NO" sz="2800" dirty="0">
                <a:solidFill>
                  <a:schemeClr val="tx1"/>
                </a:solidFill>
              </a:rPr>
              <a:t> </a:t>
            </a:r>
            <a:r>
              <a:rPr lang="nb-NO" sz="2800" dirty="0" err="1">
                <a:solidFill>
                  <a:schemeClr val="tx1"/>
                </a:solidFill>
              </a:rPr>
              <a:t>your</a:t>
            </a:r>
            <a:r>
              <a:rPr lang="nb-NO" sz="2800" dirty="0">
                <a:solidFill>
                  <a:schemeClr val="tx1"/>
                </a:solidFill>
              </a:rPr>
              <a:t> </a:t>
            </a:r>
            <a:r>
              <a:rPr lang="nb-NO" sz="2800" dirty="0" err="1">
                <a:solidFill>
                  <a:schemeClr val="tx1"/>
                </a:solidFill>
              </a:rPr>
              <a:t>audience</a:t>
            </a:r>
            <a:r>
              <a:rPr lang="nb-NO" sz="2800" dirty="0">
                <a:solidFill>
                  <a:schemeClr val="tx1"/>
                </a:solidFill>
              </a:rPr>
              <a:t> </a:t>
            </a:r>
            <a:r>
              <a:rPr lang="nb-NO" sz="2800" dirty="0" err="1">
                <a:solidFill>
                  <a:schemeClr val="tx1"/>
                </a:solidFill>
              </a:rPr>
              <a:t>can</a:t>
            </a:r>
            <a:r>
              <a:rPr lang="nb-NO" sz="2800" dirty="0">
                <a:solidFill>
                  <a:schemeClr val="tx1"/>
                </a:solidFill>
              </a:rPr>
              <a:t> understand </a:t>
            </a:r>
            <a:r>
              <a:rPr lang="nb-NO" sz="2800" dirty="0" err="1">
                <a:solidFill>
                  <a:schemeClr val="tx1"/>
                </a:solidFill>
              </a:rPr>
              <a:t>the</a:t>
            </a:r>
            <a:r>
              <a:rPr lang="nb-NO" sz="2800" dirty="0">
                <a:solidFill>
                  <a:schemeClr val="tx1"/>
                </a:solidFill>
              </a:rPr>
              <a:t> first time </a:t>
            </a:r>
            <a:r>
              <a:rPr lang="nb-NO" sz="2800" dirty="0" err="1">
                <a:solidFill>
                  <a:schemeClr val="tx1"/>
                </a:solidFill>
              </a:rPr>
              <a:t>they</a:t>
            </a:r>
            <a:r>
              <a:rPr lang="nb-NO" sz="2800" dirty="0">
                <a:solidFill>
                  <a:schemeClr val="tx1"/>
                </a:solidFill>
              </a:rPr>
              <a:t> </a:t>
            </a:r>
            <a:r>
              <a:rPr lang="nb-NO" sz="2800" dirty="0" err="1">
                <a:solidFill>
                  <a:schemeClr val="tx1"/>
                </a:solidFill>
              </a:rPr>
              <a:t>read</a:t>
            </a:r>
            <a:r>
              <a:rPr lang="nb-NO" sz="2800" dirty="0">
                <a:solidFill>
                  <a:schemeClr val="tx1"/>
                </a:solidFill>
              </a:rPr>
              <a:t> or </a:t>
            </a:r>
            <a:r>
              <a:rPr lang="nb-NO" sz="2800" dirty="0" err="1">
                <a:solidFill>
                  <a:schemeClr val="tx1"/>
                </a:solidFill>
              </a:rPr>
              <a:t>hear</a:t>
            </a:r>
            <a:r>
              <a:rPr lang="nb-NO" sz="2800" dirty="0">
                <a:solidFill>
                  <a:schemeClr val="tx1"/>
                </a:solidFill>
              </a:rPr>
              <a:t> it.» </a:t>
            </a:r>
            <a:r>
              <a:rPr lang="nb-NO" dirty="0">
                <a:solidFill>
                  <a:schemeClr val="tx1"/>
                </a:solidFill>
              </a:rPr>
              <a:t>(kilde: </a:t>
            </a:r>
            <a:r>
              <a:rPr lang="nb-NO" dirty="0" err="1">
                <a:solidFill>
                  <a:schemeClr val="tx1"/>
                </a:solidFill>
              </a:rPr>
              <a:t>https</a:t>
            </a:r>
            <a:r>
              <a:rPr lang="nb-NO" dirty="0">
                <a:solidFill>
                  <a:schemeClr val="tx1"/>
                </a:solidFill>
              </a:rPr>
              <a:t>://</a:t>
            </a:r>
            <a:r>
              <a:rPr lang="nb-NO" dirty="0" err="1">
                <a:solidFill>
                  <a:schemeClr val="tx1"/>
                </a:solidFill>
              </a:rPr>
              <a:t>www.plainlanguage.gov</a:t>
            </a:r>
            <a:r>
              <a:rPr lang="nb-NO" dirty="0">
                <a:solidFill>
                  <a:schemeClr val="tx1"/>
                </a:solidFill>
              </a:rPr>
              <a:t>/</a:t>
            </a:r>
            <a:r>
              <a:rPr lang="nb-NO" dirty="0" err="1">
                <a:solidFill>
                  <a:schemeClr val="tx1"/>
                </a:solidFill>
              </a:rPr>
              <a:t>about</a:t>
            </a:r>
            <a:r>
              <a:rPr lang="nb-NO" dirty="0">
                <a:solidFill>
                  <a:schemeClr val="tx1"/>
                </a:solidFill>
              </a:rPr>
              <a:t>/</a:t>
            </a:r>
            <a:r>
              <a:rPr lang="nb-NO" dirty="0" err="1">
                <a:solidFill>
                  <a:schemeClr val="tx1"/>
                </a:solidFill>
              </a:rPr>
              <a:t>definitions</a:t>
            </a:r>
            <a:r>
              <a:rPr lang="nb-NO" dirty="0">
                <a:solidFill>
                  <a:schemeClr val="tx1"/>
                </a:solidFill>
              </a:rPr>
              <a:t>/)</a:t>
            </a:r>
            <a:endParaRPr lang="nb-NO" sz="4000" dirty="0">
              <a:solidFill>
                <a:schemeClr val="tx1"/>
              </a:solidFill>
            </a:endParaRPr>
          </a:p>
          <a:p>
            <a:endParaRPr lang="nb-NO" dirty="0"/>
          </a:p>
        </p:txBody>
      </p:sp>
    </p:spTree>
    <p:extLst>
      <p:ext uri="{BB962C8B-B14F-4D97-AF65-F5344CB8AC3E}">
        <p14:creationId xmlns:p14="http://schemas.microsoft.com/office/powerpoint/2010/main" val="663812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6DDD34A-B6CF-7843-8D8A-DAF63303A952}"/>
              </a:ext>
            </a:extLst>
          </p:cNvPr>
          <p:cNvSpPr>
            <a:spLocks noGrp="1"/>
          </p:cNvSpPr>
          <p:nvPr>
            <p:ph type="title"/>
          </p:nvPr>
        </p:nvSpPr>
        <p:spPr/>
        <p:txBody>
          <a:bodyPr/>
          <a:lstStyle/>
          <a:p>
            <a:r>
              <a:rPr lang="nb-NO" dirty="0"/>
              <a:t>Hvordan klarspråk?</a:t>
            </a:r>
          </a:p>
        </p:txBody>
      </p:sp>
      <p:sp>
        <p:nvSpPr>
          <p:cNvPr id="3" name="Plassholder for innhold 2">
            <a:extLst>
              <a:ext uri="{FF2B5EF4-FFF2-40B4-BE49-F238E27FC236}">
                <a16:creationId xmlns:a16="http://schemas.microsoft.com/office/drawing/2014/main" id="{75EA5976-679D-D941-891F-73130504EBFD}"/>
              </a:ext>
            </a:extLst>
          </p:cNvPr>
          <p:cNvSpPr>
            <a:spLocks noGrp="1"/>
          </p:cNvSpPr>
          <p:nvPr>
            <p:ph idx="1"/>
          </p:nvPr>
        </p:nvSpPr>
        <p:spPr/>
        <p:txBody>
          <a:bodyPr>
            <a:normAutofit/>
          </a:bodyPr>
          <a:lstStyle/>
          <a:p>
            <a:r>
              <a:rPr lang="nb-NO" sz="2400" dirty="0">
                <a:solidFill>
                  <a:schemeClr val="tx1"/>
                </a:solidFill>
              </a:rPr>
              <a:t>Skriftlig</a:t>
            </a:r>
          </a:p>
          <a:p>
            <a:r>
              <a:rPr lang="nb-NO" sz="2400" dirty="0">
                <a:solidFill>
                  <a:schemeClr val="tx1"/>
                </a:solidFill>
              </a:rPr>
              <a:t>Muntlig</a:t>
            </a:r>
          </a:p>
          <a:p>
            <a:r>
              <a:rPr lang="nb-NO" sz="2400" dirty="0">
                <a:solidFill>
                  <a:schemeClr val="tx1"/>
                </a:solidFill>
              </a:rPr>
              <a:t>Utforming / design</a:t>
            </a:r>
          </a:p>
          <a:p>
            <a:endParaRPr lang="nb-NO" sz="2400" dirty="0">
              <a:solidFill>
                <a:schemeClr val="tx1"/>
              </a:solidFill>
            </a:endParaRPr>
          </a:p>
          <a:p>
            <a:r>
              <a:rPr lang="nb-NO" sz="2400" dirty="0">
                <a:solidFill>
                  <a:schemeClr val="tx1"/>
                </a:solidFill>
              </a:rPr>
              <a:t>en språklig bevissthet i bunn for at dette skal være mulig</a:t>
            </a:r>
          </a:p>
        </p:txBody>
      </p:sp>
    </p:spTree>
    <p:extLst>
      <p:ext uri="{BB962C8B-B14F-4D97-AF65-F5344CB8AC3E}">
        <p14:creationId xmlns:p14="http://schemas.microsoft.com/office/powerpoint/2010/main" val="2766831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1315713" y="693300"/>
            <a:ext cx="11360800" cy="943200"/>
          </a:xfrm>
          <a:prstGeom prst="rect">
            <a:avLst/>
          </a:prstGeom>
        </p:spPr>
        <p:txBody>
          <a:bodyPr spcFirstLastPara="1" vert="horz" wrap="square" lIns="121900" tIns="121900" rIns="121900" bIns="121900" rtlCol="0" anchor="t" anchorCtr="0">
            <a:normAutofit/>
          </a:bodyPr>
          <a:lstStyle/>
          <a:p>
            <a:r>
              <a:rPr lang="no" dirty="0"/>
              <a:t>Klart språk i loven  </a:t>
            </a:r>
            <a:endParaRPr dirty="0"/>
          </a:p>
        </p:txBody>
      </p:sp>
      <p:sp>
        <p:nvSpPr>
          <p:cNvPr id="135" name="Google Shape;135;p24"/>
          <p:cNvSpPr txBox="1">
            <a:spLocks noGrp="1"/>
          </p:cNvSpPr>
          <p:nvPr>
            <p:ph type="body" idx="1"/>
          </p:nvPr>
        </p:nvSpPr>
        <p:spPr>
          <a:xfrm>
            <a:off x="1263513" y="1765088"/>
            <a:ext cx="10928487" cy="4632000"/>
          </a:xfrm>
          <a:prstGeom prst="rect">
            <a:avLst/>
          </a:prstGeom>
        </p:spPr>
        <p:txBody>
          <a:bodyPr spcFirstLastPara="1" vert="horz" wrap="square" lIns="121900" tIns="121900" rIns="121900" bIns="121900" rtlCol="0" anchor="t" anchorCtr="0">
            <a:normAutofit lnSpcReduction="10000"/>
          </a:bodyPr>
          <a:lstStyle/>
          <a:p>
            <a:pPr marL="0" indent="0">
              <a:buNone/>
            </a:pPr>
            <a:r>
              <a:rPr lang="no" sz="2800" dirty="0">
                <a:solidFill>
                  <a:schemeClr val="tx1">
                    <a:lumMod val="85000"/>
                    <a:lumOff val="15000"/>
                  </a:schemeClr>
                </a:solidFill>
                <a:latin typeface="+mj-lt"/>
                <a:ea typeface="+mj-ea"/>
                <a:cs typeface="+mj-cs"/>
                <a:sym typeface="PT Sans Narrow"/>
              </a:rPr>
              <a:t>“Klarspråk-paragrafen” ble lovfestet 01. januar 2022</a:t>
            </a:r>
            <a:endParaRPr sz="2800" dirty="0">
              <a:solidFill>
                <a:schemeClr val="tx1">
                  <a:lumMod val="85000"/>
                  <a:lumOff val="15000"/>
                </a:schemeClr>
              </a:solidFill>
              <a:latin typeface="+mj-lt"/>
              <a:ea typeface="+mj-ea"/>
              <a:cs typeface="+mj-cs"/>
              <a:sym typeface="PT Sans Narrow"/>
            </a:endParaRPr>
          </a:p>
          <a:p>
            <a:pPr marL="0" indent="0">
              <a:spcBef>
                <a:spcPts val="1600"/>
              </a:spcBef>
              <a:buNone/>
            </a:pPr>
            <a:endParaRPr sz="2800" dirty="0">
              <a:solidFill>
                <a:schemeClr val="tx1">
                  <a:lumMod val="85000"/>
                  <a:lumOff val="15000"/>
                </a:schemeClr>
              </a:solidFill>
              <a:latin typeface="+mj-lt"/>
              <a:ea typeface="+mj-ea"/>
              <a:cs typeface="+mj-cs"/>
              <a:sym typeface="PT Sans Narrow"/>
            </a:endParaRPr>
          </a:p>
          <a:p>
            <a:pPr marL="0" indent="0">
              <a:spcBef>
                <a:spcPts val="1600"/>
              </a:spcBef>
              <a:buNone/>
            </a:pPr>
            <a:r>
              <a:rPr lang="no" sz="2800" dirty="0">
                <a:solidFill>
                  <a:schemeClr val="tx1">
                    <a:lumMod val="85000"/>
                    <a:lumOff val="15000"/>
                  </a:schemeClr>
                </a:solidFill>
                <a:latin typeface="+mj-lt"/>
                <a:ea typeface="+mj-ea"/>
                <a:cs typeface="+mj-cs"/>
                <a:sym typeface="PT Sans Narrow"/>
              </a:rPr>
              <a:t>Språkloven § 9 “Offentlege organ skal kommunisere på eit klart og korrekt språk som er tilpassa målgruppa”. </a:t>
            </a:r>
            <a:endParaRPr sz="2800" dirty="0">
              <a:solidFill>
                <a:schemeClr val="tx1">
                  <a:lumMod val="85000"/>
                  <a:lumOff val="15000"/>
                </a:schemeClr>
              </a:solidFill>
              <a:latin typeface="+mj-lt"/>
              <a:ea typeface="+mj-ea"/>
              <a:cs typeface="+mj-cs"/>
              <a:sym typeface="PT Sans Narrow"/>
            </a:endParaRPr>
          </a:p>
          <a:p>
            <a:pPr marL="0" indent="0">
              <a:spcBef>
                <a:spcPts val="1600"/>
              </a:spcBef>
              <a:buNone/>
            </a:pPr>
            <a:endParaRPr sz="2800" dirty="0">
              <a:solidFill>
                <a:schemeClr val="tx1">
                  <a:lumMod val="85000"/>
                  <a:lumOff val="15000"/>
                </a:schemeClr>
              </a:solidFill>
              <a:latin typeface="+mj-lt"/>
              <a:ea typeface="+mj-ea"/>
              <a:cs typeface="+mj-cs"/>
              <a:sym typeface="PT Sans Narrow"/>
            </a:endParaRPr>
          </a:p>
          <a:p>
            <a:pPr indent="-499521">
              <a:spcBef>
                <a:spcPts val="1600"/>
              </a:spcBef>
              <a:buClr>
                <a:srgbClr val="000000"/>
              </a:buClr>
              <a:buSzPts val="2300"/>
              <a:buFont typeface="PT Sans Narrow"/>
              <a:buChar char="-"/>
            </a:pPr>
            <a:r>
              <a:rPr lang="no" sz="2800" dirty="0">
                <a:solidFill>
                  <a:schemeClr val="tx1">
                    <a:lumMod val="85000"/>
                    <a:lumOff val="15000"/>
                  </a:schemeClr>
                </a:solidFill>
                <a:latin typeface="+mj-lt"/>
                <a:ea typeface="+mj-ea"/>
                <a:cs typeface="+mj-cs"/>
                <a:sym typeface="PT Sans Narrow"/>
              </a:rPr>
              <a:t>Betyr ikke at vi kan ta offentlige organer til retten for uklart språk </a:t>
            </a:r>
            <a:endParaRPr sz="2800" dirty="0">
              <a:solidFill>
                <a:schemeClr val="tx1">
                  <a:lumMod val="85000"/>
                  <a:lumOff val="15000"/>
                </a:schemeClr>
              </a:solidFill>
              <a:latin typeface="+mj-lt"/>
              <a:ea typeface="+mj-ea"/>
              <a:cs typeface="+mj-cs"/>
              <a:sym typeface="PT Sans Narrow"/>
            </a:endParaRPr>
          </a:p>
          <a:p>
            <a:pPr indent="-499521">
              <a:buClr>
                <a:srgbClr val="000000"/>
              </a:buClr>
              <a:buSzPts val="2300"/>
              <a:buFont typeface="PT Sans Narrow"/>
              <a:buChar char="-"/>
            </a:pPr>
            <a:r>
              <a:rPr lang="no" sz="2800" dirty="0">
                <a:solidFill>
                  <a:schemeClr val="tx1">
                    <a:lumMod val="85000"/>
                    <a:lumOff val="15000"/>
                  </a:schemeClr>
                </a:solidFill>
                <a:latin typeface="+mj-lt"/>
                <a:ea typeface="+mj-ea"/>
                <a:cs typeface="+mj-cs"/>
                <a:sym typeface="PT Sans Narrow"/>
              </a:rPr>
              <a:t>Lovfester et ansvar til å kommunisere klart, korrekt og tilpasset målgruppen</a:t>
            </a:r>
            <a:endParaRPr sz="2800" dirty="0">
              <a:solidFill>
                <a:schemeClr val="tx1">
                  <a:lumMod val="85000"/>
                  <a:lumOff val="15000"/>
                </a:schemeClr>
              </a:solidFill>
              <a:latin typeface="+mj-lt"/>
              <a:ea typeface="+mj-ea"/>
              <a:cs typeface="+mj-cs"/>
              <a:sym typeface="PT Sans Narrow"/>
            </a:endParaRPr>
          </a:p>
        </p:txBody>
      </p:sp>
    </p:spTree>
    <p:extLst>
      <p:ext uri="{BB962C8B-B14F-4D97-AF65-F5344CB8AC3E}">
        <p14:creationId xmlns:p14="http://schemas.microsoft.com/office/powerpoint/2010/main" val="2197644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B6F883-E79C-064D-A832-9C3E2B6B5DBE}"/>
              </a:ext>
            </a:extLst>
          </p:cNvPr>
          <p:cNvSpPr>
            <a:spLocks noGrp="1"/>
          </p:cNvSpPr>
          <p:nvPr>
            <p:ph type="title"/>
          </p:nvPr>
        </p:nvSpPr>
        <p:spPr>
          <a:xfrm>
            <a:off x="2100263" y="781273"/>
            <a:ext cx="8911687" cy="1280890"/>
          </a:xfrm>
        </p:spPr>
        <p:txBody>
          <a:bodyPr/>
          <a:lstStyle/>
          <a:p>
            <a:r>
              <a:rPr lang="nb-NO" dirty="0"/>
              <a:t>Hva er klart språk?</a:t>
            </a:r>
          </a:p>
        </p:txBody>
      </p:sp>
      <p:sp>
        <p:nvSpPr>
          <p:cNvPr id="3" name="Plassholder for innhold 2">
            <a:extLst>
              <a:ext uri="{FF2B5EF4-FFF2-40B4-BE49-F238E27FC236}">
                <a16:creationId xmlns:a16="http://schemas.microsoft.com/office/drawing/2014/main" id="{D374AECE-ECC3-024F-8338-C0851771F0DF}"/>
              </a:ext>
            </a:extLst>
          </p:cNvPr>
          <p:cNvSpPr>
            <a:spLocks noGrp="1"/>
          </p:cNvSpPr>
          <p:nvPr>
            <p:ph idx="1"/>
          </p:nvPr>
        </p:nvSpPr>
        <p:spPr>
          <a:xfrm>
            <a:off x="2100263" y="1885950"/>
            <a:ext cx="9218612" cy="4211009"/>
          </a:xfrm>
        </p:spPr>
        <p:txBody>
          <a:bodyPr>
            <a:normAutofit/>
          </a:bodyPr>
          <a:lstStyle/>
          <a:p>
            <a:r>
              <a:rPr lang="nb-NO" sz="2400" dirty="0">
                <a:solidFill>
                  <a:schemeClr val="tx1"/>
                </a:solidFill>
              </a:rPr>
              <a:t>God struktur: innledning, hoveddel, avslutning</a:t>
            </a:r>
          </a:p>
          <a:p>
            <a:r>
              <a:rPr lang="nb-NO" sz="2400" dirty="0">
                <a:solidFill>
                  <a:schemeClr val="tx1"/>
                </a:solidFill>
              </a:rPr>
              <a:t>God visuell utforming: lett å navigere i teksten (nettsider)</a:t>
            </a:r>
          </a:p>
          <a:p>
            <a:r>
              <a:rPr lang="nb-NO" sz="2400" dirty="0">
                <a:solidFill>
                  <a:schemeClr val="tx1"/>
                </a:solidFill>
              </a:rPr>
              <a:t>Tydelige overskrifter, ingress og mellomtitler</a:t>
            </a:r>
          </a:p>
          <a:p>
            <a:r>
              <a:rPr lang="nb-NO" sz="2400" dirty="0">
                <a:solidFill>
                  <a:schemeClr val="tx1"/>
                </a:solidFill>
              </a:rPr>
              <a:t>Fallende viktighet (nyhetstrekanten)</a:t>
            </a:r>
          </a:p>
          <a:p>
            <a:r>
              <a:rPr lang="nb-NO" sz="2400" dirty="0">
                <a:solidFill>
                  <a:schemeClr val="tx1"/>
                </a:solidFill>
              </a:rPr>
              <a:t>Utelate fagterminologi og vanskelige ord (eller forklare)</a:t>
            </a:r>
          </a:p>
          <a:p>
            <a:r>
              <a:rPr lang="nb-NO" sz="2400" dirty="0">
                <a:solidFill>
                  <a:schemeClr val="tx1"/>
                </a:solidFill>
              </a:rPr>
              <a:t>Ikke bruke for mange unødvendige ord</a:t>
            </a:r>
          </a:p>
          <a:p>
            <a:r>
              <a:rPr lang="nb-NO" sz="2400" dirty="0">
                <a:solidFill>
                  <a:schemeClr val="tx1"/>
                </a:solidFill>
              </a:rPr>
              <a:t>Enkle setninger</a:t>
            </a:r>
          </a:p>
          <a:p>
            <a:r>
              <a:rPr lang="nb-NO" sz="2400" dirty="0">
                <a:solidFill>
                  <a:schemeClr val="tx1"/>
                </a:solidFill>
              </a:rPr>
              <a:t>Sette punktum</a:t>
            </a:r>
          </a:p>
        </p:txBody>
      </p:sp>
    </p:spTree>
    <p:extLst>
      <p:ext uri="{BB962C8B-B14F-4D97-AF65-F5344CB8AC3E}">
        <p14:creationId xmlns:p14="http://schemas.microsoft.com/office/powerpoint/2010/main" val="2833595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26B95D-8DC6-4248-B175-0C4938A003D8}"/>
              </a:ext>
            </a:extLst>
          </p:cNvPr>
          <p:cNvSpPr>
            <a:spLocks noGrp="1"/>
          </p:cNvSpPr>
          <p:nvPr>
            <p:ph type="title"/>
          </p:nvPr>
        </p:nvSpPr>
        <p:spPr/>
        <p:txBody>
          <a:bodyPr/>
          <a:lstStyle/>
          <a:p>
            <a:endParaRPr lang="nb-NO"/>
          </a:p>
        </p:txBody>
      </p:sp>
      <p:pic>
        <p:nvPicPr>
          <p:cNvPr id="5" name="Plassholder for innhold 4">
            <a:extLst>
              <a:ext uri="{FF2B5EF4-FFF2-40B4-BE49-F238E27FC236}">
                <a16:creationId xmlns:a16="http://schemas.microsoft.com/office/drawing/2014/main" id="{91F5FBED-2AB7-514E-9989-7C6C6CF3E804}"/>
              </a:ext>
            </a:extLst>
          </p:cNvPr>
          <p:cNvPicPr>
            <a:picLocks noGrp="1" noChangeAspect="1"/>
          </p:cNvPicPr>
          <p:nvPr>
            <p:ph idx="1"/>
          </p:nvPr>
        </p:nvPicPr>
        <p:blipFill>
          <a:blip r:embed="rId2"/>
          <a:stretch>
            <a:fillRect/>
          </a:stretch>
        </p:blipFill>
        <p:spPr>
          <a:xfrm>
            <a:off x="2179566" y="624110"/>
            <a:ext cx="8956073" cy="5930992"/>
          </a:xfrm>
        </p:spPr>
      </p:pic>
    </p:spTree>
    <p:extLst>
      <p:ext uri="{BB962C8B-B14F-4D97-AF65-F5344CB8AC3E}">
        <p14:creationId xmlns:p14="http://schemas.microsoft.com/office/powerpoint/2010/main" val="3904843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CFE4B5A3-D541-3A41-9280-03D3EB442CC2}"/>
              </a:ext>
            </a:extLst>
          </p:cNvPr>
          <p:cNvSpPr>
            <a:spLocks noGrp="1"/>
          </p:cNvSpPr>
          <p:nvPr>
            <p:ph idx="1"/>
          </p:nvPr>
        </p:nvSpPr>
        <p:spPr>
          <a:xfrm>
            <a:off x="2150013" y="2147887"/>
            <a:ext cx="8915400" cy="3777622"/>
          </a:xfrm>
        </p:spPr>
        <p:txBody>
          <a:bodyPr>
            <a:normAutofit lnSpcReduction="10000"/>
          </a:bodyPr>
          <a:lstStyle/>
          <a:p>
            <a:r>
              <a:rPr lang="nb-NO" sz="2400" dirty="0">
                <a:solidFill>
                  <a:schemeClr val="tx1"/>
                </a:solidFill>
              </a:rPr>
              <a:t>Aktivt språk istedenfor passivt (eksempel neste lysbilde)</a:t>
            </a:r>
          </a:p>
          <a:p>
            <a:pPr marL="0" indent="0">
              <a:buNone/>
            </a:pPr>
            <a:endParaRPr lang="nb-NO" sz="2400" dirty="0">
              <a:solidFill>
                <a:schemeClr val="tx1"/>
              </a:solidFill>
            </a:endParaRPr>
          </a:p>
          <a:p>
            <a:r>
              <a:rPr lang="nb-NO" sz="2400" dirty="0">
                <a:solidFill>
                  <a:schemeClr val="tx1"/>
                </a:solidFill>
              </a:rPr>
              <a:t>Vær tydelig på hvem som er avsenderen (skrive jeg/vi)</a:t>
            </a:r>
          </a:p>
          <a:p>
            <a:pPr marL="0" indent="0">
              <a:buNone/>
            </a:pPr>
            <a:endParaRPr lang="nb-NO" sz="2400" dirty="0">
              <a:solidFill>
                <a:schemeClr val="tx1"/>
              </a:solidFill>
            </a:endParaRPr>
          </a:p>
          <a:p>
            <a:r>
              <a:rPr lang="nb-NO" sz="2400" dirty="0">
                <a:solidFill>
                  <a:schemeClr val="tx1"/>
                </a:solidFill>
              </a:rPr>
              <a:t>Vit hvem du skriver til (målgruppe/</a:t>
            </a:r>
            <a:r>
              <a:rPr lang="nb-NO" sz="2400" dirty="0" err="1">
                <a:solidFill>
                  <a:schemeClr val="tx1"/>
                </a:solidFill>
              </a:rPr>
              <a:t>modelleser</a:t>
            </a:r>
            <a:r>
              <a:rPr lang="nb-NO" sz="2400" dirty="0">
                <a:solidFill>
                  <a:schemeClr val="tx1"/>
                </a:solidFill>
              </a:rPr>
              <a:t>) og innrett teksten til leseren</a:t>
            </a:r>
          </a:p>
          <a:p>
            <a:pPr marL="0" indent="0">
              <a:buNone/>
            </a:pPr>
            <a:endParaRPr lang="nb-NO" sz="2400" dirty="0">
              <a:solidFill>
                <a:schemeClr val="tx1"/>
              </a:solidFill>
            </a:endParaRPr>
          </a:p>
          <a:p>
            <a:r>
              <a:rPr lang="nb-NO" sz="2400" dirty="0">
                <a:solidFill>
                  <a:schemeClr val="tx1"/>
                </a:solidFill>
              </a:rPr>
              <a:t>Unngå byråkratspråk</a:t>
            </a:r>
          </a:p>
          <a:p>
            <a:pPr marL="0" indent="0">
              <a:buNone/>
            </a:pPr>
            <a:endParaRPr lang="nb-NO" sz="2400" dirty="0">
              <a:solidFill>
                <a:schemeClr val="tx1"/>
              </a:solidFill>
            </a:endParaRPr>
          </a:p>
          <a:p>
            <a:endParaRPr lang="nb-NO" dirty="0"/>
          </a:p>
        </p:txBody>
      </p:sp>
      <p:sp>
        <p:nvSpPr>
          <p:cNvPr id="6" name="Tittel 1">
            <a:extLst>
              <a:ext uri="{FF2B5EF4-FFF2-40B4-BE49-F238E27FC236}">
                <a16:creationId xmlns:a16="http://schemas.microsoft.com/office/drawing/2014/main" id="{228A5D7E-1E0A-0442-A80C-7ED2D7C38816}"/>
              </a:ext>
            </a:extLst>
          </p:cNvPr>
          <p:cNvSpPr>
            <a:spLocks noGrp="1"/>
          </p:cNvSpPr>
          <p:nvPr>
            <p:ph type="title"/>
          </p:nvPr>
        </p:nvSpPr>
        <p:spPr>
          <a:xfrm>
            <a:off x="2150013" y="638398"/>
            <a:ext cx="8911687" cy="1280890"/>
          </a:xfrm>
        </p:spPr>
        <p:txBody>
          <a:bodyPr/>
          <a:lstStyle/>
          <a:p>
            <a:r>
              <a:rPr lang="nb-NO" dirty="0"/>
              <a:t>Hva er klart språk?</a:t>
            </a:r>
          </a:p>
        </p:txBody>
      </p:sp>
    </p:spTree>
    <p:extLst>
      <p:ext uri="{BB962C8B-B14F-4D97-AF65-F5344CB8AC3E}">
        <p14:creationId xmlns:p14="http://schemas.microsoft.com/office/powerpoint/2010/main" val="2779871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5"/>
          <p:cNvSpPr txBox="1">
            <a:spLocks noGrp="1"/>
          </p:cNvSpPr>
          <p:nvPr>
            <p:ph type="title"/>
          </p:nvPr>
        </p:nvSpPr>
        <p:spPr>
          <a:xfrm>
            <a:off x="1072825" y="579079"/>
            <a:ext cx="11360800" cy="943200"/>
          </a:xfrm>
          <a:prstGeom prst="rect">
            <a:avLst/>
          </a:prstGeom>
        </p:spPr>
        <p:txBody>
          <a:bodyPr spcFirstLastPara="1" vert="horz" wrap="square" lIns="121900" tIns="121900" rIns="121900" bIns="121900" rtlCol="0" anchor="t" anchorCtr="0">
            <a:normAutofit/>
          </a:bodyPr>
          <a:lstStyle/>
          <a:p>
            <a:r>
              <a:rPr lang="no" dirty="0"/>
              <a:t>Bruk aktiv uttrykksmåte</a:t>
            </a:r>
            <a:endParaRPr dirty="0"/>
          </a:p>
        </p:txBody>
      </p:sp>
      <p:sp>
        <p:nvSpPr>
          <p:cNvPr id="200" name="Google Shape;200;p35"/>
          <p:cNvSpPr txBox="1">
            <a:spLocks noGrp="1"/>
          </p:cNvSpPr>
          <p:nvPr>
            <p:ph type="body" idx="1"/>
          </p:nvPr>
        </p:nvSpPr>
        <p:spPr>
          <a:xfrm>
            <a:off x="972812" y="1702721"/>
            <a:ext cx="11360800" cy="4403600"/>
          </a:xfrm>
          <a:prstGeom prst="rect">
            <a:avLst/>
          </a:prstGeom>
        </p:spPr>
        <p:txBody>
          <a:bodyPr spcFirstLastPara="1" vert="horz" wrap="square" lIns="121900" tIns="121900" rIns="121900" bIns="121900" rtlCol="0" anchor="t" anchorCtr="0">
            <a:normAutofit/>
          </a:bodyPr>
          <a:lstStyle/>
          <a:p>
            <a:pPr indent="-445758">
              <a:buClr>
                <a:srgbClr val="000000"/>
              </a:buClr>
              <a:buSzPct val="100000"/>
            </a:pPr>
            <a:r>
              <a:rPr lang="no" sz="2400" dirty="0">
                <a:solidFill>
                  <a:srgbClr val="000000"/>
                </a:solidFill>
              </a:rPr>
              <a:t>Aktiv vs. passiv - hvem gjør hva?</a:t>
            </a:r>
            <a:endParaRPr sz="2400" dirty="0">
              <a:solidFill>
                <a:srgbClr val="000000"/>
              </a:solidFill>
            </a:endParaRPr>
          </a:p>
          <a:p>
            <a:pPr lvl="1" indent="-414432">
              <a:buClr>
                <a:srgbClr val="000000"/>
              </a:buClr>
              <a:buSzPct val="100000"/>
            </a:pPr>
            <a:r>
              <a:rPr lang="no" sz="2000" dirty="0">
                <a:solidFill>
                  <a:srgbClr val="000000"/>
                </a:solidFill>
              </a:rPr>
              <a:t>“Din søknad er avslått” - men </a:t>
            </a:r>
            <a:r>
              <a:rPr lang="no" sz="2000" i="1" dirty="0">
                <a:solidFill>
                  <a:srgbClr val="000000"/>
                </a:solidFill>
              </a:rPr>
              <a:t>hvem </a:t>
            </a:r>
            <a:r>
              <a:rPr lang="no" sz="2000" dirty="0">
                <a:solidFill>
                  <a:srgbClr val="000000"/>
                </a:solidFill>
              </a:rPr>
              <a:t>har fattet vedtaket og avslått søknaden?</a:t>
            </a:r>
          </a:p>
          <a:p>
            <a:pPr lvl="1" indent="-414432">
              <a:buClr>
                <a:srgbClr val="000000"/>
              </a:buClr>
              <a:buSzPct val="100000"/>
            </a:pPr>
            <a:endParaRPr sz="2000" dirty="0">
              <a:solidFill>
                <a:srgbClr val="000000"/>
              </a:solidFill>
            </a:endParaRPr>
          </a:p>
          <a:p>
            <a:pPr indent="-445758">
              <a:buClr>
                <a:srgbClr val="000000"/>
              </a:buClr>
              <a:buSzPct val="100000"/>
            </a:pPr>
            <a:r>
              <a:rPr lang="no" sz="2400" dirty="0">
                <a:solidFill>
                  <a:srgbClr val="000000"/>
                </a:solidFill>
              </a:rPr>
              <a:t>Eksempler med verb i passiv:</a:t>
            </a:r>
            <a:endParaRPr sz="2400" dirty="0">
              <a:solidFill>
                <a:srgbClr val="000000"/>
              </a:solidFill>
            </a:endParaRPr>
          </a:p>
          <a:p>
            <a:pPr lvl="1" indent="-414432">
              <a:buClr>
                <a:srgbClr val="000000"/>
              </a:buClr>
              <a:buSzPct val="100000"/>
            </a:pPr>
            <a:r>
              <a:rPr lang="no" sz="2000" dirty="0">
                <a:solidFill>
                  <a:srgbClr val="000000"/>
                </a:solidFill>
              </a:rPr>
              <a:t>Brevet ble skrevet.</a:t>
            </a:r>
            <a:endParaRPr sz="2000" dirty="0">
              <a:solidFill>
                <a:srgbClr val="000000"/>
              </a:solidFill>
            </a:endParaRPr>
          </a:p>
          <a:p>
            <a:pPr lvl="1" indent="-414432">
              <a:buClr>
                <a:srgbClr val="000000"/>
              </a:buClr>
              <a:buSzPct val="100000"/>
            </a:pPr>
            <a:r>
              <a:rPr lang="no" sz="2000" dirty="0">
                <a:solidFill>
                  <a:srgbClr val="000000"/>
                </a:solidFill>
              </a:rPr>
              <a:t>Huset ble solgt.</a:t>
            </a:r>
            <a:endParaRPr sz="2000" dirty="0">
              <a:solidFill>
                <a:srgbClr val="000000"/>
              </a:solidFill>
            </a:endParaRPr>
          </a:p>
          <a:p>
            <a:pPr lvl="1" indent="-414432">
              <a:buClr>
                <a:srgbClr val="000000"/>
              </a:buClr>
              <a:buSzPct val="100000"/>
            </a:pPr>
            <a:r>
              <a:rPr lang="no" sz="2000" dirty="0">
                <a:solidFill>
                  <a:srgbClr val="000000"/>
                </a:solidFill>
              </a:rPr>
              <a:t>Søknaden din behandles.</a:t>
            </a:r>
          </a:p>
          <a:p>
            <a:pPr marL="804738" lvl="1" indent="0">
              <a:buClr>
                <a:srgbClr val="000000"/>
              </a:buClr>
              <a:buSzPct val="100000"/>
              <a:buNone/>
            </a:pPr>
            <a:endParaRPr sz="2000" dirty="0">
              <a:solidFill>
                <a:srgbClr val="000000"/>
              </a:solidFill>
            </a:endParaRPr>
          </a:p>
          <a:p>
            <a:pPr indent="-445758">
              <a:buClr>
                <a:srgbClr val="000000"/>
              </a:buClr>
              <a:buSzPct val="100000"/>
            </a:pPr>
            <a:r>
              <a:rPr lang="no" sz="2400" dirty="0">
                <a:solidFill>
                  <a:srgbClr val="000000"/>
                </a:solidFill>
              </a:rPr>
              <a:t>Eksempler med verb i aktiv:</a:t>
            </a:r>
            <a:endParaRPr sz="2400" dirty="0">
              <a:solidFill>
                <a:srgbClr val="000000"/>
              </a:solidFill>
            </a:endParaRPr>
          </a:p>
          <a:p>
            <a:pPr lvl="1" indent="-414432">
              <a:buClr>
                <a:srgbClr val="000000"/>
              </a:buClr>
              <a:buSzPct val="100000"/>
            </a:pPr>
            <a:r>
              <a:rPr lang="no" sz="2000" dirty="0">
                <a:solidFill>
                  <a:srgbClr val="000000"/>
                </a:solidFill>
              </a:rPr>
              <a:t>Jeg skrev brevet.</a:t>
            </a:r>
            <a:endParaRPr sz="2000" dirty="0">
              <a:solidFill>
                <a:srgbClr val="000000"/>
              </a:solidFill>
            </a:endParaRPr>
          </a:p>
          <a:p>
            <a:pPr lvl="1" indent="-414432">
              <a:buClr>
                <a:srgbClr val="000000"/>
              </a:buClr>
              <a:buSzPct val="100000"/>
            </a:pPr>
            <a:r>
              <a:rPr lang="no" sz="2000" dirty="0">
                <a:solidFill>
                  <a:srgbClr val="000000"/>
                </a:solidFill>
              </a:rPr>
              <a:t>Naboene solgte huset.</a:t>
            </a:r>
            <a:endParaRPr sz="2000" dirty="0">
              <a:solidFill>
                <a:srgbClr val="000000"/>
              </a:solidFill>
            </a:endParaRPr>
          </a:p>
          <a:p>
            <a:pPr lvl="1" indent="-414432">
              <a:buClr>
                <a:srgbClr val="000000"/>
              </a:buClr>
              <a:buSzPct val="100000"/>
            </a:pPr>
            <a:r>
              <a:rPr lang="no" sz="2000" dirty="0">
                <a:solidFill>
                  <a:srgbClr val="000000"/>
                </a:solidFill>
              </a:rPr>
              <a:t>Vi behandler søknaden din.</a:t>
            </a:r>
            <a:endParaRPr sz="2000" dirty="0">
              <a:solidFill>
                <a:srgbClr val="000000"/>
              </a:solidFill>
            </a:endParaRPr>
          </a:p>
        </p:txBody>
      </p:sp>
    </p:spTree>
    <p:extLst>
      <p:ext uri="{BB962C8B-B14F-4D97-AF65-F5344CB8AC3E}">
        <p14:creationId xmlns:p14="http://schemas.microsoft.com/office/powerpoint/2010/main" val="2604217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4"/>
          <p:cNvSpPr txBox="1">
            <a:spLocks noGrp="1"/>
          </p:cNvSpPr>
          <p:nvPr>
            <p:ph type="title"/>
          </p:nvPr>
        </p:nvSpPr>
        <p:spPr>
          <a:xfrm>
            <a:off x="1229987" y="593367"/>
            <a:ext cx="11360800" cy="943200"/>
          </a:xfrm>
          <a:prstGeom prst="rect">
            <a:avLst/>
          </a:prstGeom>
        </p:spPr>
        <p:txBody>
          <a:bodyPr spcFirstLastPara="1" vert="horz" wrap="square" lIns="121900" tIns="121900" rIns="121900" bIns="121900" rtlCol="0" anchor="t" anchorCtr="0">
            <a:normAutofit/>
          </a:bodyPr>
          <a:lstStyle/>
          <a:p>
            <a:r>
              <a:rPr lang="no" dirty="0"/>
              <a:t>Hvem skal lese og forstå teksten?</a:t>
            </a:r>
            <a:endParaRPr dirty="0"/>
          </a:p>
        </p:txBody>
      </p:sp>
      <p:sp>
        <p:nvSpPr>
          <p:cNvPr id="194" name="Google Shape;194;p34"/>
          <p:cNvSpPr txBox="1">
            <a:spLocks noGrp="1"/>
          </p:cNvSpPr>
          <p:nvPr>
            <p:ph type="body" idx="1"/>
          </p:nvPr>
        </p:nvSpPr>
        <p:spPr>
          <a:xfrm>
            <a:off x="1229987" y="1759870"/>
            <a:ext cx="11360800" cy="4403600"/>
          </a:xfrm>
          <a:prstGeom prst="rect">
            <a:avLst/>
          </a:prstGeom>
        </p:spPr>
        <p:txBody>
          <a:bodyPr spcFirstLastPara="1" vert="horz" wrap="square" lIns="121900" tIns="121900" rIns="121900" bIns="121900" rtlCol="0" anchor="t" anchorCtr="0">
            <a:normAutofit/>
          </a:bodyPr>
          <a:lstStyle/>
          <a:p>
            <a:pPr>
              <a:buClr>
                <a:srgbClr val="000000"/>
              </a:buClr>
            </a:pPr>
            <a:r>
              <a:rPr lang="no" sz="2400" dirty="0">
                <a:solidFill>
                  <a:srgbClr val="000000"/>
                </a:solidFill>
              </a:rPr>
              <a:t>Husk at mottakeren skal kunne finne, forstå og anvende nødvendig informasjon</a:t>
            </a:r>
          </a:p>
          <a:p>
            <a:pPr marL="152396" indent="0">
              <a:buClr>
                <a:srgbClr val="000000"/>
              </a:buClr>
              <a:buNone/>
            </a:pPr>
            <a:endParaRPr sz="2400" dirty="0">
              <a:solidFill>
                <a:srgbClr val="000000"/>
              </a:solidFill>
            </a:endParaRPr>
          </a:p>
          <a:p>
            <a:pPr>
              <a:buClr>
                <a:srgbClr val="000000"/>
              </a:buClr>
            </a:pPr>
            <a:r>
              <a:rPr lang="no" sz="2400" dirty="0">
                <a:solidFill>
                  <a:srgbClr val="000000"/>
                </a:solidFill>
              </a:rPr>
              <a:t>Tilpass teksten til mottakers leseferdigheter</a:t>
            </a:r>
          </a:p>
          <a:p>
            <a:pPr marL="152396" indent="0">
              <a:buClr>
                <a:srgbClr val="000000"/>
              </a:buClr>
              <a:buNone/>
            </a:pPr>
            <a:endParaRPr sz="2400" dirty="0">
              <a:solidFill>
                <a:srgbClr val="000000"/>
              </a:solidFill>
            </a:endParaRPr>
          </a:p>
          <a:p>
            <a:pPr>
              <a:buClr>
                <a:srgbClr val="000000"/>
              </a:buClr>
            </a:pPr>
            <a:r>
              <a:rPr lang="no" sz="2400" dirty="0">
                <a:solidFill>
                  <a:srgbClr val="000000"/>
                </a:solidFill>
              </a:rPr>
              <a:t>Skriv det viktigste så klart og tydelig som mulig</a:t>
            </a:r>
            <a:endParaRPr sz="2400" dirty="0">
              <a:solidFill>
                <a:srgbClr val="000000"/>
              </a:solidFill>
            </a:endParaRPr>
          </a:p>
          <a:p>
            <a:pPr lvl="1">
              <a:buClr>
                <a:srgbClr val="000000"/>
              </a:buClr>
            </a:pPr>
            <a:r>
              <a:rPr lang="no" sz="2000" dirty="0">
                <a:solidFill>
                  <a:srgbClr val="000000"/>
                </a:solidFill>
              </a:rPr>
              <a:t>F.eks. “Du må fylle ut dette skjemaet og sende det til din saksbehandler”</a:t>
            </a:r>
          </a:p>
          <a:p>
            <a:pPr marL="795847" lvl="1" indent="0">
              <a:buClr>
                <a:srgbClr val="000000"/>
              </a:buClr>
              <a:buNone/>
            </a:pPr>
            <a:endParaRPr sz="2000" dirty="0">
              <a:solidFill>
                <a:srgbClr val="000000"/>
              </a:solidFill>
            </a:endParaRPr>
          </a:p>
          <a:p>
            <a:pPr>
              <a:buClr>
                <a:srgbClr val="000000"/>
              </a:buClr>
            </a:pPr>
            <a:r>
              <a:rPr lang="no" sz="2400" dirty="0">
                <a:solidFill>
                  <a:srgbClr val="000000"/>
                </a:solidFill>
              </a:rPr>
              <a:t>Det kan være fristende å innlede en tekst med redegjørelse for gjeldende regelverk, men hva er det egentlig mottaker har behov for å vite?</a:t>
            </a:r>
            <a:endParaRPr sz="2400" dirty="0">
              <a:solidFill>
                <a:srgbClr val="000000"/>
              </a:solidFill>
            </a:endParaRPr>
          </a:p>
        </p:txBody>
      </p:sp>
    </p:spTree>
    <p:extLst>
      <p:ext uri="{BB962C8B-B14F-4D97-AF65-F5344CB8AC3E}">
        <p14:creationId xmlns:p14="http://schemas.microsoft.com/office/powerpoint/2010/main" val="3040744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ged5996e474_0_15"/>
          <p:cNvSpPr txBox="1">
            <a:spLocks noGrp="1"/>
          </p:cNvSpPr>
          <p:nvPr>
            <p:ph type="title"/>
          </p:nvPr>
        </p:nvSpPr>
        <p:spPr>
          <a:xfrm>
            <a:off x="1905800" y="624100"/>
            <a:ext cx="9598800" cy="6321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nb-NO" sz="3200" dirty="0"/>
              <a:t>Hva skaper uklart språk</a:t>
            </a:r>
            <a:r>
              <a:rPr lang="no-NO" sz="3200" dirty="0"/>
              <a:t>? </a:t>
            </a:r>
            <a:endParaRPr sz="3200" dirty="0"/>
          </a:p>
        </p:txBody>
      </p:sp>
      <p:sp>
        <p:nvSpPr>
          <p:cNvPr id="331" name="Google Shape;331;ged5996e474_0_15"/>
          <p:cNvSpPr txBox="1">
            <a:spLocks noGrp="1"/>
          </p:cNvSpPr>
          <p:nvPr>
            <p:ph type="body" idx="1"/>
          </p:nvPr>
        </p:nvSpPr>
        <p:spPr>
          <a:xfrm>
            <a:off x="1905800" y="1256200"/>
            <a:ext cx="8994775" cy="5341800"/>
          </a:xfrm>
          <a:prstGeom prst="rect">
            <a:avLst/>
          </a:prstGeom>
        </p:spPr>
        <p:txBody>
          <a:bodyPr spcFirstLastPara="1" wrap="square" lIns="91425" tIns="45700" rIns="91425" bIns="45700" anchor="t" anchorCtr="0">
            <a:noAutofit/>
          </a:bodyPr>
          <a:lstStyle/>
          <a:p>
            <a:pPr marL="444500">
              <a:buSzPts val="2000"/>
            </a:pPr>
            <a:endParaRPr lang="nb-NO" sz="2200" dirty="0">
              <a:solidFill>
                <a:schemeClr val="tx1"/>
              </a:solidFill>
            </a:endParaRPr>
          </a:p>
          <a:p>
            <a:pPr marL="444500">
              <a:buSzPts val="2000"/>
            </a:pPr>
            <a:r>
              <a:rPr lang="no-NO" sz="2200" dirty="0">
                <a:solidFill>
                  <a:schemeClr val="tx1"/>
                </a:solidFill>
              </a:rPr>
              <a:t>Formelt</a:t>
            </a:r>
            <a:r>
              <a:rPr lang="nb-NO" sz="2200" dirty="0">
                <a:solidFill>
                  <a:schemeClr val="tx1"/>
                </a:solidFill>
              </a:rPr>
              <a:t> og </a:t>
            </a:r>
            <a:r>
              <a:rPr lang="no-NO" sz="2200" dirty="0">
                <a:solidFill>
                  <a:schemeClr val="tx1"/>
                </a:solidFill>
              </a:rPr>
              <a:t>høytidelig språk </a:t>
            </a:r>
            <a:endParaRPr lang="nb-NO" sz="2200" dirty="0">
              <a:solidFill>
                <a:schemeClr val="tx1"/>
              </a:solidFill>
            </a:endParaRPr>
          </a:p>
          <a:p>
            <a:pPr marL="444500">
              <a:buSzPts val="2000"/>
            </a:pPr>
            <a:endParaRPr sz="2200" dirty="0">
              <a:solidFill>
                <a:schemeClr val="tx1"/>
              </a:solidFill>
            </a:endParaRPr>
          </a:p>
          <a:p>
            <a:pPr marL="444500">
              <a:spcBef>
                <a:spcPts val="0"/>
              </a:spcBef>
              <a:buSzPts val="2000"/>
            </a:pPr>
            <a:r>
              <a:rPr lang="no-NO" sz="2200" dirty="0">
                <a:solidFill>
                  <a:schemeClr val="tx1"/>
                </a:solidFill>
              </a:rPr>
              <a:t>Stiv</a:t>
            </a:r>
            <a:r>
              <a:rPr lang="nb-NO" sz="2200" dirty="0">
                <a:solidFill>
                  <a:schemeClr val="tx1"/>
                </a:solidFill>
              </a:rPr>
              <a:t>t språk, gamle</a:t>
            </a:r>
            <a:r>
              <a:rPr lang="no-NO" sz="2200" dirty="0">
                <a:solidFill>
                  <a:schemeClr val="tx1"/>
                </a:solidFill>
              </a:rPr>
              <a:t> ord og uttrykk</a:t>
            </a:r>
            <a:endParaRPr lang="nb-NO" sz="2200" dirty="0">
              <a:solidFill>
                <a:schemeClr val="tx1"/>
              </a:solidFill>
            </a:endParaRPr>
          </a:p>
          <a:p>
            <a:pPr marL="101600" indent="0">
              <a:spcBef>
                <a:spcPts val="0"/>
              </a:spcBef>
              <a:buSzPts val="2000"/>
              <a:buNone/>
            </a:pPr>
            <a:endParaRPr lang="nb-NO" sz="2200" dirty="0">
              <a:solidFill>
                <a:schemeClr val="tx1"/>
              </a:solidFill>
            </a:endParaRPr>
          </a:p>
          <a:p>
            <a:pPr marL="444500">
              <a:spcBef>
                <a:spcPts val="0"/>
              </a:spcBef>
              <a:buSzPts val="2000"/>
            </a:pPr>
            <a:r>
              <a:rPr lang="nb-NO" sz="2200" dirty="0">
                <a:solidFill>
                  <a:schemeClr val="tx1"/>
                </a:solidFill>
              </a:rPr>
              <a:t>Ukjente uttrykk og ord</a:t>
            </a:r>
          </a:p>
          <a:p>
            <a:pPr marL="444500">
              <a:spcBef>
                <a:spcPts val="0"/>
              </a:spcBef>
              <a:buSzPts val="2000"/>
            </a:pPr>
            <a:endParaRPr lang="nb-NO" sz="2200" dirty="0">
              <a:solidFill>
                <a:schemeClr val="tx1"/>
              </a:solidFill>
            </a:endParaRPr>
          </a:p>
          <a:p>
            <a:pPr marL="444500">
              <a:spcBef>
                <a:spcPts val="0"/>
              </a:spcBef>
              <a:buSzPts val="2000"/>
            </a:pPr>
            <a:r>
              <a:rPr lang="no-NO" sz="2200" dirty="0">
                <a:solidFill>
                  <a:schemeClr val="tx1"/>
                </a:solidFill>
              </a:rPr>
              <a:t>Lange og kompliserte setninger med mange innskudd</a:t>
            </a:r>
            <a:endParaRPr lang="nb-NO" sz="2200" dirty="0">
              <a:solidFill>
                <a:schemeClr val="tx1"/>
              </a:solidFill>
            </a:endParaRPr>
          </a:p>
          <a:p>
            <a:pPr marL="101600" indent="0">
              <a:spcBef>
                <a:spcPts val="0"/>
              </a:spcBef>
              <a:buSzPts val="2000"/>
              <a:buNone/>
            </a:pPr>
            <a:endParaRPr lang="nb-NO" sz="2200" dirty="0">
              <a:solidFill>
                <a:schemeClr val="tx1"/>
              </a:solidFill>
            </a:endParaRPr>
          </a:p>
          <a:p>
            <a:pPr marL="444500">
              <a:spcBef>
                <a:spcPts val="0"/>
              </a:spcBef>
              <a:buSzPts val="2000"/>
            </a:pPr>
            <a:r>
              <a:rPr lang="nb-NO" sz="2200" dirty="0">
                <a:solidFill>
                  <a:schemeClr val="tx1"/>
                </a:solidFill>
              </a:rPr>
              <a:t>Kansellistil: typisk brukt i offentlig forvaltning, også kalt </a:t>
            </a:r>
            <a:r>
              <a:rPr lang="nb-NO" sz="2200" b="1" dirty="0">
                <a:solidFill>
                  <a:schemeClr val="tx1"/>
                </a:solidFill>
              </a:rPr>
              <a:t>departementsstil</a:t>
            </a:r>
            <a:r>
              <a:rPr lang="nb-NO" sz="2200" dirty="0">
                <a:solidFill>
                  <a:schemeClr val="tx1"/>
                </a:solidFill>
              </a:rPr>
              <a:t>. </a:t>
            </a:r>
          </a:p>
          <a:p>
            <a:pPr marL="101600" lvl="0" indent="0" algn="l" rtl="0">
              <a:spcBef>
                <a:spcPts val="0"/>
              </a:spcBef>
              <a:spcAft>
                <a:spcPts val="0"/>
              </a:spcAft>
              <a:buSzPts val="2000"/>
              <a:buNone/>
            </a:pPr>
            <a:endParaRPr lang="nb-NO" sz="2200" dirty="0">
              <a:solidFill>
                <a:schemeClr val="tx1"/>
              </a:solidFill>
            </a:endParaRPr>
          </a:p>
          <a:p>
            <a:pPr marL="101600" lvl="0" indent="0" algn="l" rtl="0">
              <a:spcBef>
                <a:spcPts val="0"/>
              </a:spcBef>
              <a:spcAft>
                <a:spcPts val="0"/>
              </a:spcAft>
              <a:buSzPts val="2000"/>
              <a:buNone/>
            </a:pPr>
            <a:r>
              <a:rPr lang="nb-NO" sz="2200" dirty="0">
                <a:solidFill>
                  <a:schemeClr val="tx1"/>
                </a:solidFill>
              </a:rPr>
              <a:t>(Nokså vanlig</a:t>
            </a:r>
            <a:r>
              <a:rPr lang="no-NO" sz="2200" dirty="0">
                <a:solidFill>
                  <a:schemeClr val="tx1"/>
                </a:solidFill>
              </a:rPr>
              <a:t> i offentlige dokumenter, utredninger, brev og rapporter osv.</a:t>
            </a:r>
            <a:r>
              <a:rPr lang="nb-NO" sz="2200" dirty="0">
                <a:solidFill>
                  <a:schemeClr val="tx1"/>
                </a:solidFill>
              </a:rPr>
              <a:t>)</a:t>
            </a:r>
            <a:endParaRPr sz="2200" dirty="0">
              <a:solidFill>
                <a:schemeClr val="tx1"/>
              </a:solidFill>
            </a:endParaRPr>
          </a:p>
        </p:txBody>
      </p:sp>
    </p:spTree>
    <p:extLst>
      <p:ext uri="{BB962C8B-B14F-4D97-AF65-F5344CB8AC3E}">
        <p14:creationId xmlns:p14="http://schemas.microsoft.com/office/powerpoint/2010/main" val="2015164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7D34A7-CD09-2940-8706-D54AF822B9CB}"/>
              </a:ext>
            </a:extLst>
          </p:cNvPr>
          <p:cNvSpPr>
            <a:spLocks noGrp="1"/>
          </p:cNvSpPr>
          <p:nvPr>
            <p:ph type="title"/>
          </p:nvPr>
        </p:nvSpPr>
        <p:spPr/>
        <p:txBody>
          <a:bodyPr/>
          <a:lstStyle/>
          <a:p>
            <a:r>
              <a:rPr lang="nb-NO" dirty="0"/>
              <a:t>Eksempel på uklart språk</a:t>
            </a:r>
          </a:p>
        </p:txBody>
      </p:sp>
      <p:sp>
        <p:nvSpPr>
          <p:cNvPr id="3" name="Plassholder for innhold 2">
            <a:extLst>
              <a:ext uri="{FF2B5EF4-FFF2-40B4-BE49-F238E27FC236}">
                <a16:creationId xmlns:a16="http://schemas.microsoft.com/office/drawing/2014/main" id="{B5AEF53E-6ACD-F74E-9C7C-9AB4E5C07866}"/>
              </a:ext>
            </a:extLst>
          </p:cNvPr>
          <p:cNvSpPr>
            <a:spLocks noGrp="1"/>
          </p:cNvSpPr>
          <p:nvPr>
            <p:ph idx="1"/>
          </p:nvPr>
        </p:nvSpPr>
        <p:spPr/>
        <p:txBody>
          <a:bodyPr/>
          <a:lstStyle/>
          <a:p>
            <a:r>
              <a:rPr lang="nb-NO" dirty="0">
                <a:hlinkClick r:id="rId2">
                  <a:extLst>
                    <a:ext uri="{A12FA001-AC4F-418D-AE19-62706E023703}">
                      <ahyp:hlinkClr xmlns:ahyp="http://schemas.microsoft.com/office/drawing/2018/hyperlinkcolor" xmlns="" val="tx"/>
                    </a:ext>
                  </a:extLst>
                </a:hlinkClick>
              </a:rPr>
              <a:t>https://youtu.be/X18zgoBTtZA</a:t>
            </a:r>
            <a:r>
              <a:rPr lang="nb-NO" dirty="0"/>
              <a:t> </a:t>
            </a:r>
          </a:p>
          <a:p>
            <a:endParaRPr lang="nb-NO" dirty="0"/>
          </a:p>
        </p:txBody>
      </p:sp>
    </p:spTree>
    <p:extLst>
      <p:ext uri="{BB962C8B-B14F-4D97-AF65-F5344CB8AC3E}">
        <p14:creationId xmlns:p14="http://schemas.microsoft.com/office/powerpoint/2010/main" val="126997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1CDE8F-9B85-1748-833D-8D11D4AD1108}"/>
              </a:ext>
            </a:extLst>
          </p:cNvPr>
          <p:cNvSpPr>
            <a:spLocks noGrp="1"/>
          </p:cNvSpPr>
          <p:nvPr>
            <p:ph type="title"/>
          </p:nvPr>
        </p:nvSpPr>
        <p:spPr/>
        <p:txBody>
          <a:bodyPr/>
          <a:lstStyle/>
          <a:p>
            <a:endParaRPr lang="nb-NO"/>
          </a:p>
        </p:txBody>
      </p:sp>
      <p:pic>
        <p:nvPicPr>
          <p:cNvPr id="5" name="Plassholder for innhold 4">
            <a:extLst>
              <a:ext uri="{FF2B5EF4-FFF2-40B4-BE49-F238E27FC236}">
                <a16:creationId xmlns:a16="http://schemas.microsoft.com/office/drawing/2014/main" id="{6691041A-A09D-B74D-837A-FB53A846A481}"/>
              </a:ext>
            </a:extLst>
          </p:cNvPr>
          <p:cNvPicPr>
            <a:picLocks noGrp="1" noChangeAspect="1"/>
          </p:cNvPicPr>
          <p:nvPr>
            <p:ph idx="1"/>
          </p:nvPr>
        </p:nvPicPr>
        <p:blipFill>
          <a:blip r:embed="rId2"/>
          <a:stretch>
            <a:fillRect/>
          </a:stretch>
        </p:blipFill>
        <p:spPr>
          <a:xfrm>
            <a:off x="2267248" y="269191"/>
            <a:ext cx="8429979" cy="6319617"/>
          </a:xfrm>
        </p:spPr>
      </p:pic>
    </p:spTree>
    <p:extLst>
      <p:ext uri="{BB962C8B-B14F-4D97-AF65-F5344CB8AC3E}">
        <p14:creationId xmlns:p14="http://schemas.microsoft.com/office/powerpoint/2010/main" val="3261998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6"/>
          <p:cNvSpPr txBox="1">
            <a:spLocks noGrp="1"/>
          </p:cNvSpPr>
          <p:nvPr>
            <p:ph type="title"/>
          </p:nvPr>
        </p:nvSpPr>
        <p:spPr>
          <a:xfrm>
            <a:off x="831200" y="607655"/>
            <a:ext cx="11360800" cy="943200"/>
          </a:xfrm>
          <a:prstGeom prst="rect">
            <a:avLst/>
          </a:prstGeom>
        </p:spPr>
        <p:txBody>
          <a:bodyPr spcFirstLastPara="1" vert="horz" wrap="square" lIns="121900" tIns="121900" rIns="121900" bIns="121900" rtlCol="0" anchor="t" anchorCtr="0">
            <a:normAutofit/>
          </a:bodyPr>
          <a:lstStyle/>
          <a:p>
            <a:r>
              <a:rPr lang="no" dirty="0"/>
              <a:t>Hvordan unngå byråkrat-språk?</a:t>
            </a:r>
            <a:endParaRPr dirty="0"/>
          </a:p>
        </p:txBody>
      </p:sp>
      <p:sp>
        <p:nvSpPr>
          <p:cNvPr id="206" name="Google Shape;206;p36"/>
          <p:cNvSpPr txBox="1">
            <a:spLocks noGrp="1"/>
          </p:cNvSpPr>
          <p:nvPr>
            <p:ph type="body" idx="1"/>
          </p:nvPr>
        </p:nvSpPr>
        <p:spPr>
          <a:xfrm>
            <a:off x="831200" y="1702720"/>
            <a:ext cx="11360800" cy="4403600"/>
          </a:xfrm>
          <a:prstGeom prst="rect">
            <a:avLst/>
          </a:prstGeom>
        </p:spPr>
        <p:txBody>
          <a:bodyPr spcFirstLastPara="1" vert="horz" wrap="square" lIns="121900" tIns="121900" rIns="121900" bIns="121900" rtlCol="0" anchor="t" anchorCtr="0">
            <a:normAutofit fontScale="92500" lnSpcReduction="20000"/>
          </a:bodyPr>
          <a:lstStyle/>
          <a:p>
            <a:pPr>
              <a:buClr>
                <a:srgbClr val="000000"/>
              </a:buClr>
            </a:pPr>
            <a:r>
              <a:rPr lang="no" sz="2800" dirty="0">
                <a:solidFill>
                  <a:srgbClr val="000000"/>
                </a:solidFill>
              </a:rPr>
              <a:t>Utdatert, byråkratisk språk kjennetegnes ofte av enkel bestemmelse</a:t>
            </a:r>
            <a:endParaRPr sz="2800" dirty="0">
              <a:solidFill>
                <a:srgbClr val="000000"/>
              </a:solidFill>
            </a:endParaRPr>
          </a:p>
          <a:p>
            <a:pPr lvl="1">
              <a:buClr>
                <a:srgbClr val="000000"/>
              </a:buClr>
            </a:pPr>
            <a:r>
              <a:rPr lang="no" sz="2400" dirty="0">
                <a:solidFill>
                  <a:srgbClr val="000000"/>
                </a:solidFill>
              </a:rPr>
              <a:t>Enkel bestemmelse: dette land, dette brev, dette skriv, denne lov, denne gjenstand</a:t>
            </a:r>
            <a:endParaRPr sz="2400" dirty="0">
              <a:solidFill>
                <a:srgbClr val="000000"/>
              </a:solidFill>
            </a:endParaRPr>
          </a:p>
          <a:p>
            <a:pPr lvl="1">
              <a:buClr>
                <a:srgbClr val="000000"/>
              </a:buClr>
            </a:pPr>
            <a:r>
              <a:rPr lang="no" sz="2400" dirty="0">
                <a:solidFill>
                  <a:srgbClr val="000000"/>
                </a:solidFill>
              </a:rPr>
              <a:t>Dobbelt bestemmelse: dette land</a:t>
            </a:r>
            <a:r>
              <a:rPr lang="no" sz="2400" i="1" dirty="0">
                <a:solidFill>
                  <a:srgbClr val="000000"/>
                </a:solidFill>
              </a:rPr>
              <a:t>et</a:t>
            </a:r>
            <a:r>
              <a:rPr lang="no" sz="2400" dirty="0">
                <a:solidFill>
                  <a:srgbClr val="000000"/>
                </a:solidFill>
              </a:rPr>
              <a:t>, dette brev</a:t>
            </a:r>
            <a:r>
              <a:rPr lang="no" sz="2400" i="1" dirty="0">
                <a:solidFill>
                  <a:srgbClr val="000000"/>
                </a:solidFill>
              </a:rPr>
              <a:t>et</a:t>
            </a:r>
            <a:r>
              <a:rPr lang="no" sz="2400" dirty="0">
                <a:solidFill>
                  <a:srgbClr val="000000"/>
                </a:solidFill>
              </a:rPr>
              <a:t>, dette skriv</a:t>
            </a:r>
            <a:r>
              <a:rPr lang="no" sz="2400" i="1" dirty="0">
                <a:solidFill>
                  <a:srgbClr val="000000"/>
                </a:solidFill>
              </a:rPr>
              <a:t>et</a:t>
            </a:r>
            <a:r>
              <a:rPr lang="no" sz="2400" dirty="0">
                <a:solidFill>
                  <a:srgbClr val="000000"/>
                </a:solidFill>
              </a:rPr>
              <a:t>, denne lov</a:t>
            </a:r>
            <a:r>
              <a:rPr lang="no" sz="2400" i="1" dirty="0">
                <a:solidFill>
                  <a:srgbClr val="000000"/>
                </a:solidFill>
              </a:rPr>
              <a:t>en</a:t>
            </a:r>
            <a:r>
              <a:rPr lang="no" sz="2400" dirty="0">
                <a:solidFill>
                  <a:srgbClr val="000000"/>
                </a:solidFill>
              </a:rPr>
              <a:t>, denne gjenstand</a:t>
            </a:r>
            <a:r>
              <a:rPr lang="no" sz="2400" i="1" dirty="0">
                <a:solidFill>
                  <a:srgbClr val="000000"/>
                </a:solidFill>
              </a:rPr>
              <a:t>en</a:t>
            </a:r>
          </a:p>
          <a:p>
            <a:pPr lvl="1">
              <a:buClr>
                <a:srgbClr val="000000"/>
              </a:buClr>
            </a:pPr>
            <a:endParaRPr sz="2400" i="1" dirty="0">
              <a:solidFill>
                <a:srgbClr val="000000"/>
              </a:solidFill>
            </a:endParaRPr>
          </a:p>
          <a:p>
            <a:pPr>
              <a:buClr>
                <a:srgbClr val="000000"/>
              </a:buClr>
            </a:pPr>
            <a:r>
              <a:rPr lang="no" sz="2800" dirty="0">
                <a:solidFill>
                  <a:srgbClr val="000000"/>
                </a:solidFill>
              </a:rPr>
              <a:t>Nakne substantiv kan (og bør) skrives om til bestemt form</a:t>
            </a:r>
            <a:endParaRPr sz="2800" dirty="0">
              <a:solidFill>
                <a:srgbClr val="000000"/>
              </a:solidFill>
            </a:endParaRPr>
          </a:p>
          <a:p>
            <a:pPr lvl="1">
              <a:buClr>
                <a:srgbClr val="000000"/>
              </a:buClr>
            </a:pPr>
            <a:r>
              <a:rPr lang="no" sz="2400" dirty="0">
                <a:solidFill>
                  <a:srgbClr val="000000"/>
                </a:solidFill>
              </a:rPr>
              <a:t>Søker må sørge for</a:t>
            </a:r>
            <a:endParaRPr sz="2400" dirty="0">
              <a:solidFill>
                <a:srgbClr val="000000"/>
              </a:solidFill>
            </a:endParaRPr>
          </a:p>
          <a:p>
            <a:pPr lvl="1">
              <a:buClr>
                <a:srgbClr val="000000"/>
              </a:buClr>
            </a:pPr>
            <a:r>
              <a:rPr lang="no" sz="2400" dirty="0">
                <a:solidFill>
                  <a:srgbClr val="000000"/>
                </a:solidFill>
              </a:rPr>
              <a:t>Søker</a:t>
            </a:r>
            <a:r>
              <a:rPr lang="no" sz="2400" i="1" dirty="0">
                <a:solidFill>
                  <a:srgbClr val="000000"/>
                </a:solidFill>
              </a:rPr>
              <a:t>en</a:t>
            </a:r>
            <a:r>
              <a:rPr lang="no" sz="2400" dirty="0">
                <a:solidFill>
                  <a:srgbClr val="000000"/>
                </a:solidFill>
              </a:rPr>
              <a:t> må sørge for</a:t>
            </a:r>
          </a:p>
          <a:p>
            <a:pPr lvl="1">
              <a:buClr>
                <a:srgbClr val="000000"/>
              </a:buClr>
            </a:pPr>
            <a:endParaRPr sz="2400" dirty="0">
              <a:solidFill>
                <a:srgbClr val="000000"/>
              </a:solidFill>
            </a:endParaRPr>
          </a:p>
          <a:p>
            <a:pPr>
              <a:buClr>
                <a:srgbClr val="000000"/>
              </a:buClr>
            </a:pPr>
            <a:r>
              <a:rPr lang="no" sz="2800" dirty="0">
                <a:solidFill>
                  <a:srgbClr val="000000"/>
                </a:solidFill>
              </a:rPr>
              <a:t>Moteord og -uttrykk</a:t>
            </a:r>
            <a:endParaRPr sz="2800" dirty="0">
              <a:solidFill>
                <a:srgbClr val="000000"/>
              </a:solidFill>
            </a:endParaRPr>
          </a:p>
          <a:p>
            <a:pPr lvl="1">
              <a:buClr>
                <a:srgbClr val="000000"/>
              </a:buClr>
            </a:pPr>
            <a:r>
              <a:rPr lang="no" sz="2400" dirty="0">
                <a:solidFill>
                  <a:srgbClr val="000000"/>
                </a:solidFill>
              </a:rPr>
              <a:t>“i forhold til” er et sammenlikningsuttrykk, og brukes ofte feil.</a:t>
            </a:r>
            <a:endParaRPr sz="2400" dirty="0">
              <a:solidFill>
                <a:srgbClr val="000000"/>
              </a:solidFill>
            </a:endParaRPr>
          </a:p>
          <a:p>
            <a:pPr lvl="1">
              <a:buClr>
                <a:srgbClr val="000000"/>
              </a:buClr>
            </a:pPr>
            <a:r>
              <a:rPr lang="no" sz="2400" dirty="0">
                <a:solidFill>
                  <a:srgbClr val="000000"/>
                </a:solidFill>
              </a:rPr>
              <a:t>Fokus. Isedenfor: konsentrere/oppmerksomhet?</a:t>
            </a:r>
            <a:endParaRPr sz="2400" dirty="0">
              <a:solidFill>
                <a:srgbClr val="000000"/>
              </a:solidFill>
            </a:endParaRPr>
          </a:p>
        </p:txBody>
      </p:sp>
    </p:spTree>
    <p:extLst>
      <p:ext uri="{BB962C8B-B14F-4D97-AF65-F5344CB8AC3E}">
        <p14:creationId xmlns:p14="http://schemas.microsoft.com/office/powerpoint/2010/main" val="540905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7"/>
          <p:cNvSpPr txBox="1">
            <a:spLocks noGrp="1"/>
          </p:cNvSpPr>
          <p:nvPr>
            <p:ph type="title"/>
          </p:nvPr>
        </p:nvSpPr>
        <p:spPr>
          <a:xfrm>
            <a:off x="415600" y="593367"/>
            <a:ext cx="11360800" cy="943200"/>
          </a:xfrm>
          <a:prstGeom prst="rect">
            <a:avLst/>
          </a:prstGeom>
        </p:spPr>
        <p:txBody>
          <a:bodyPr spcFirstLastPara="1" vert="horz" wrap="square" lIns="121900" tIns="121900" rIns="121900" bIns="121900" rtlCol="0" anchor="t" anchorCtr="0">
            <a:normAutofit/>
          </a:bodyPr>
          <a:lstStyle/>
          <a:p>
            <a:r>
              <a:rPr lang="no"/>
              <a:t>Eksempel på klarspråkarbeid - Bamble kommune</a:t>
            </a:r>
            <a:endParaRPr/>
          </a:p>
        </p:txBody>
      </p:sp>
      <p:sp>
        <p:nvSpPr>
          <p:cNvPr id="212" name="Google Shape;212;p37"/>
          <p:cNvSpPr txBox="1">
            <a:spLocks noGrp="1"/>
          </p:cNvSpPr>
          <p:nvPr>
            <p:ph type="body" idx="1"/>
          </p:nvPr>
        </p:nvSpPr>
        <p:spPr>
          <a:xfrm>
            <a:off x="415600" y="1688433"/>
            <a:ext cx="11360800" cy="2257600"/>
          </a:xfrm>
          <a:prstGeom prst="rect">
            <a:avLst/>
          </a:prstGeom>
        </p:spPr>
        <p:txBody>
          <a:bodyPr spcFirstLastPara="1" vert="horz" wrap="square" lIns="121900" tIns="121900" rIns="121900" bIns="121900" rtlCol="0" anchor="t" anchorCtr="0">
            <a:normAutofit/>
          </a:bodyPr>
          <a:lstStyle/>
          <a:p>
            <a:pPr marL="0" indent="0">
              <a:buNone/>
            </a:pPr>
            <a:r>
              <a:rPr lang="no" sz="2000" dirty="0">
                <a:solidFill>
                  <a:schemeClr val="tx1"/>
                </a:solidFill>
              </a:rPr>
              <a:t>Opprinnelig: </a:t>
            </a:r>
            <a:endParaRPr sz="2000" dirty="0">
              <a:solidFill>
                <a:schemeClr val="tx1"/>
              </a:solidFill>
            </a:endParaRPr>
          </a:p>
          <a:p>
            <a:pPr indent="0">
              <a:spcBef>
                <a:spcPts val="1600"/>
              </a:spcBef>
              <a:spcAft>
                <a:spcPts val="1600"/>
              </a:spcAft>
              <a:buNone/>
            </a:pPr>
            <a:r>
              <a:rPr lang="no" sz="2000" dirty="0">
                <a:solidFill>
                  <a:schemeClr val="tx1"/>
                </a:solidFill>
              </a:rPr>
              <a:t>«Under henvisning til det som for øvrig er anført under respektive avsnitt, finner plan- og bygningsmyndighetene at det omsøkte tiltaket tilfredsstiller plan- og bygningslovens bestemmelser, og kan godkjennes.»</a:t>
            </a:r>
            <a:endParaRPr sz="2000" dirty="0">
              <a:solidFill>
                <a:schemeClr val="tx1"/>
              </a:solidFill>
            </a:endParaRPr>
          </a:p>
        </p:txBody>
      </p:sp>
      <p:sp>
        <p:nvSpPr>
          <p:cNvPr id="213" name="Google Shape;213;p37"/>
          <p:cNvSpPr txBox="1"/>
          <p:nvPr/>
        </p:nvSpPr>
        <p:spPr>
          <a:xfrm>
            <a:off x="597200" y="3658001"/>
            <a:ext cx="11179200" cy="1718379"/>
          </a:xfrm>
          <a:prstGeom prst="rect">
            <a:avLst/>
          </a:prstGeom>
          <a:noFill/>
          <a:ln>
            <a:noFill/>
          </a:ln>
        </p:spPr>
        <p:txBody>
          <a:bodyPr spcFirstLastPara="1" wrap="square" lIns="121900" tIns="121900" rIns="121900" bIns="121900" anchor="t" anchorCtr="0">
            <a:spAutoFit/>
          </a:bodyPr>
          <a:lstStyle/>
          <a:p>
            <a:pPr>
              <a:lnSpc>
                <a:spcPct val="115000"/>
              </a:lnSpc>
            </a:pPr>
            <a:r>
              <a:rPr lang="no" sz="2000" dirty="0">
                <a:sym typeface="Open Sans"/>
              </a:rPr>
              <a:t>Ny versjon: </a:t>
            </a:r>
            <a:endParaRPr sz="2000" dirty="0">
              <a:sym typeface="Open Sans"/>
            </a:endParaRPr>
          </a:p>
          <a:p>
            <a:pPr marL="609585">
              <a:lnSpc>
                <a:spcPct val="115000"/>
              </a:lnSpc>
              <a:spcBef>
                <a:spcPts val="1600"/>
              </a:spcBef>
              <a:spcAft>
                <a:spcPts val="1600"/>
              </a:spcAft>
            </a:pPr>
            <a:r>
              <a:rPr lang="no" sz="2000" dirty="0">
                <a:sym typeface="Open Sans"/>
              </a:rPr>
              <a:t>«Byggeprosjektet er i samsvar med plan- og bygningsloven, og vi godkjenner søknaden.»</a:t>
            </a:r>
            <a:endParaRPr sz="2000" dirty="0">
              <a:sym typeface="Open Sans"/>
            </a:endParaRPr>
          </a:p>
        </p:txBody>
      </p:sp>
      <p:sp>
        <p:nvSpPr>
          <p:cNvPr id="214" name="Google Shape;214;p37"/>
          <p:cNvSpPr txBox="1"/>
          <p:nvPr/>
        </p:nvSpPr>
        <p:spPr>
          <a:xfrm>
            <a:off x="6027433" y="6067467"/>
            <a:ext cx="5844000" cy="615513"/>
          </a:xfrm>
          <a:prstGeom prst="rect">
            <a:avLst/>
          </a:prstGeom>
          <a:noFill/>
          <a:ln>
            <a:noFill/>
          </a:ln>
        </p:spPr>
        <p:txBody>
          <a:bodyPr spcFirstLastPara="1" wrap="square" lIns="121900" tIns="121900" rIns="121900" bIns="121900" anchor="t" anchorCtr="0">
            <a:spAutoFit/>
          </a:bodyPr>
          <a:lstStyle/>
          <a:p>
            <a:pPr algn="r"/>
            <a:r>
              <a:rPr lang="no" sz="2400" i="1">
                <a:latin typeface="Open Sans"/>
                <a:ea typeface="Open Sans"/>
                <a:cs typeface="Open Sans"/>
                <a:sym typeface="Open Sans"/>
              </a:rPr>
              <a:t>Kilde: </a:t>
            </a:r>
            <a:r>
              <a:rPr lang="no" sz="2400" i="1" u="sng">
                <a:solidFill>
                  <a:schemeClr val="hlink"/>
                </a:solidFill>
                <a:latin typeface="Open Sans"/>
                <a:ea typeface="Open Sans"/>
                <a:cs typeface="Open Sans"/>
                <a:sym typeface="Open Sans"/>
                <a:hlinkClick r:id="rId3"/>
              </a:rPr>
              <a:t>Bamble kommune (2018)</a:t>
            </a:r>
            <a:endParaRPr sz="2400" i="1">
              <a:latin typeface="Open Sans"/>
              <a:ea typeface="Open Sans"/>
              <a:cs typeface="Open Sans"/>
              <a:sym typeface="Open Sans"/>
            </a:endParaRPr>
          </a:p>
        </p:txBody>
      </p:sp>
    </p:spTree>
    <p:extLst>
      <p:ext uri="{BB962C8B-B14F-4D97-AF65-F5344CB8AC3E}">
        <p14:creationId xmlns:p14="http://schemas.microsoft.com/office/powerpoint/2010/main" val="4065743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6EA4D96-5CDA-9F44-AB6F-B7557FAB61C2}"/>
              </a:ext>
            </a:extLst>
          </p:cNvPr>
          <p:cNvSpPr>
            <a:spLocks noGrp="1"/>
          </p:cNvSpPr>
          <p:nvPr>
            <p:ph type="title"/>
          </p:nvPr>
        </p:nvSpPr>
        <p:spPr/>
        <p:txBody>
          <a:bodyPr/>
          <a:lstStyle/>
          <a:p>
            <a:r>
              <a:rPr lang="nb-NO" dirty="0"/>
              <a:t>Hvorfor klarspråk?</a:t>
            </a:r>
          </a:p>
        </p:txBody>
      </p:sp>
      <p:sp>
        <p:nvSpPr>
          <p:cNvPr id="3" name="Plassholder for innhold 2">
            <a:extLst>
              <a:ext uri="{FF2B5EF4-FFF2-40B4-BE49-F238E27FC236}">
                <a16:creationId xmlns:a16="http://schemas.microsoft.com/office/drawing/2014/main" id="{4D4B245D-0124-6646-9B03-B2BEB84F0030}"/>
              </a:ext>
            </a:extLst>
          </p:cNvPr>
          <p:cNvSpPr>
            <a:spLocks noGrp="1"/>
          </p:cNvSpPr>
          <p:nvPr>
            <p:ph idx="1"/>
          </p:nvPr>
        </p:nvSpPr>
        <p:spPr/>
        <p:txBody>
          <a:bodyPr>
            <a:normAutofit fontScale="92500" lnSpcReduction="10000"/>
          </a:bodyPr>
          <a:lstStyle/>
          <a:p>
            <a:r>
              <a:rPr lang="nb-NO" sz="2800" dirty="0">
                <a:solidFill>
                  <a:schemeClr val="tx1"/>
                </a:solidFill>
              </a:rPr>
              <a:t>Mottaker forstår innholdet og kan bruke det til han eller hun skal</a:t>
            </a:r>
          </a:p>
          <a:p>
            <a:r>
              <a:rPr lang="nb-NO" sz="2800" dirty="0">
                <a:solidFill>
                  <a:schemeClr val="tx1"/>
                </a:solidFill>
              </a:rPr>
              <a:t>Unngår å måtte kontakte eller spørre noen for å forstå innholdet</a:t>
            </a:r>
          </a:p>
          <a:p>
            <a:r>
              <a:rPr lang="nb-NO" sz="2800" dirty="0">
                <a:solidFill>
                  <a:schemeClr val="tx1"/>
                </a:solidFill>
              </a:rPr>
              <a:t>Sparer penger</a:t>
            </a:r>
          </a:p>
          <a:p>
            <a:r>
              <a:rPr lang="nb-NO" sz="2800" dirty="0">
                <a:solidFill>
                  <a:schemeClr val="tx1"/>
                </a:solidFill>
              </a:rPr>
              <a:t>Mer effektivt</a:t>
            </a:r>
          </a:p>
          <a:p>
            <a:r>
              <a:rPr lang="nb-NO" sz="2800" dirty="0">
                <a:solidFill>
                  <a:schemeClr val="tx1"/>
                </a:solidFill>
              </a:rPr>
              <a:t>Unngår misforståelser</a:t>
            </a:r>
          </a:p>
          <a:p>
            <a:r>
              <a:rPr lang="nb-NO" sz="2800" dirty="0">
                <a:solidFill>
                  <a:schemeClr val="tx1"/>
                </a:solidFill>
              </a:rPr>
              <a:t>Skaper tillit mellom avsender og mottaker</a:t>
            </a:r>
          </a:p>
          <a:p>
            <a:endParaRPr lang="nb-NO" dirty="0"/>
          </a:p>
        </p:txBody>
      </p:sp>
    </p:spTree>
    <p:extLst>
      <p:ext uri="{BB962C8B-B14F-4D97-AF65-F5344CB8AC3E}">
        <p14:creationId xmlns:p14="http://schemas.microsoft.com/office/powerpoint/2010/main" val="2877605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16"/>
          <p:cNvSpPr txBox="1">
            <a:spLocks noGrp="1"/>
          </p:cNvSpPr>
          <p:nvPr>
            <p:ph type="title"/>
          </p:nvPr>
        </p:nvSpPr>
        <p:spPr>
          <a:xfrm>
            <a:off x="2147725" y="551900"/>
            <a:ext cx="8825100" cy="762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no-NO" dirty="0"/>
              <a:t>Hvorfor klarspråk?</a:t>
            </a:r>
            <a:endParaRPr dirty="0"/>
          </a:p>
        </p:txBody>
      </p:sp>
      <p:sp>
        <p:nvSpPr>
          <p:cNvPr id="302" name="Google Shape;302;p16"/>
          <p:cNvSpPr txBox="1">
            <a:spLocks noGrp="1"/>
          </p:cNvSpPr>
          <p:nvPr>
            <p:ph type="body" idx="1"/>
          </p:nvPr>
        </p:nvSpPr>
        <p:spPr>
          <a:xfrm>
            <a:off x="2147725" y="1442225"/>
            <a:ext cx="8911800" cy="4635300"/>
          </a:xfrm>
          <a:prstGeom prst="rect">
            <a:avLst/>
          </a:prstGeom>
          <a:noFill/>
          <a:ln>
            <a:noFill/>
          </a:ln>
        </p:spPr>
        <p:txBody>
          <a:bodyPr spcFirstLastPara="1" wrap="square" lIns="91425" tIns="45700" rIns="91425" bIns="45700" anchor="t" anchorCtr="0">
            <a:normAutofit fontScale="92500"/>
          </a:bodyPr>
          <a:lstStyle/>
          <a:p>
            <a:pPr marL="342900" lvl="0" indent="-190500" algn="l" rtl="0">
              <a:spcBef>
                <a:spcPts val="1000"/>
              </a:spcBef>
              <a:spcAft>
                <a:spcPts val="0"/>
              </a:spcAft>
              <a:buSzPts val="2400"/>
              <a:buNone/>
            </a:pPr>
            <a:endParaRPr sz="2800" dirty="0">
              <a:solidFill>
                <a:schemeClr val="tx1"/>
              </a:solidFill>
            </a:endParaRPr>
          </a:p>
          <a:p>
            <a:pPr marL="0" lvl="0" indent="0" algn="l" rtl="0">
              <a:spcBef>
                <a:spcPts val="1000"/>
              </a:spcBef>
              <a:spcAft>
                <a:spcPts val="0"/>
              </a:spcAft>
              <a:buNone/>
            </a:pPr>
            <a:r>
              <a:rPr lang="nb-NO" sz="2800" dirty="0">
                <a:solidFill>
                  <a:schemeClr val="tx1"/>
                </a:solidFill>
              </a:rPr>
              <a:t>Klarspråk fremmer r</a:t>
            </a:r>
            <a:r>
              <a:rPr lang="no-NO" sz="2800" dirty="0">
                <a:solidFill>
                  <a:schemeClr val="tx1"/>
                </a:solidFill>
              </a:rPr>
              <a:t>ettssikkerhet</a:t>
            </a:r>
            <a:r>
              <a:rPr lang="nb-NO" sz="2800" dirty="0">
                <a:solidFill>
                  <a:schemeClr val="tx1"/>
                </a:solidFill>
              </a:rPr>
              <a:t> og </a:t>
            </a:r>
            <a:r>
              <a:rPr lang="no-NO" sz="2800" dirty="0">
                <a:solidFill>
                  <a:schemeClr val="tx1"/>
                </a:solidFill>
              </a:rPr>
              <a:t>demokratisk deltagelse for alle borgere i landet.</a:t>
            </a:r>
            <a:endParaRPr lang="nb-NO" sz="2800" dirty="0">
              <a:solidFill>
                <a:schemeClr val="tx1"/>
              </a:solidFill>
            </a:endParaRPr>
          </a:p>
          <a:p>
            <a:pPr marL="0" lvl="0" indent="0" algn="l" rtl="0">
              <a:spcBef>
                <a:spcPts val="1000"/>
              </a:spcBef>
              <a:spcAft>
                <a:spcPts val="0"/>
              </a:spcAft>
              <a:buNone/>
            </a:pPr>
            <a:endParaRPr lang="nb-NO" sz="2800" dirty="0">
              <a:solidFill>
                <a:schemeClr val="tx1"/>
              </a:solidFill>
            </a:endParaRPr>
          </a:p>
          <a:p>
            <a:pPr marL="342900" lvl="0">
              <a:spcBef>
                <a:spcPts val="0"/>
              </a:spcBef>
              <a:buSzPts val="2000"/>
            </a:pPr>
            <a:r>
              <a:rPr lang="nb-NO" sz="2800" b="1" dirty="0">
                <a:solidFill>
                  <a:schemeClr val="tx1"/>
                </a:solidFill>
              </a:rPr>
              <a:t>Rettsikkerhet</a:t>
            </a:r>
            <a:r>
              <a:rPr lang="nb-NO" sz="2800" dirty="0">
                <a:solidFill>
                  <a:schemeClr val="tx1"/>
                </a:solidFill>
              </a:rPr>
              <a:t> fordi borgerne eller de som leser en tekst faktisk forstår sine rettigheter, plikter og krav. </a:t>
            </a:r>
          </a:p>
          <a:p>
            <a:pPr marL="0" lvl="0" indent="0">
              <a:spcBef>
                <a:spcPts val="0"/>
              </a:spcBef>
              <a:buSzPts val="2000"/>
              <a:buNone/>
            </a:pPr>
            <a:endParaRPr lang="nb-NO" sz="2800" dirty="0">
              <a:solidFill>
                <a:schemeClr val="tx1"/>
              </a:solidFill>
            </a:endParaRPr>
          </a:p>
          <a:p>
            <a:pPr marL="342900" lvl="0">
              <a:buSzPts val="2000"/>
            </a:pPr>
            <a:r>
              <a:rPr lang="nb-NO" sz="2800" b="1" dirty="0">
                <a:solidFill>
                  <a:schemeClr val="tx1"/>
                </a:solidFill>
              </a:rPr>
              <a:t>Demokratisk deltagelse </a:t>
            </a:r>
            <a:r>
              <a:rPr lang="nb-NO" sz="2800" dirty="0">
                <a:solidFill>
                  <a:schemeClr val="tx1"/>
                </a:solidFill>
              </a:rPr>
              <a:t>fordi borgerne forstår sine rettigheter og kan delta i samfunnet/stå opp for seg selv.</a:t>
            </a:r>
          </a:p>
          <a:p>
            <a:pPr marL="0" lvl="0" indent="0" algn="l" rtl="0">
              <a:spcBef>
                <a:spcPts val="1000"/>
              </a:spcBef>
              <a:spcAft>
                <a:spcPts val="0"/>
              </a:spcAft>
              <a:buNone/>
            </a:pPr>
            <a:endParaRPr lang="nb-NO" sz="2400" dirty="0"/>
          </a:p>
          <a:p>
            <a:pPr marL="0" lvl="0" indent="0" algn="l" rtl="0">
              <a:spcBef>
                <a:spcPts val="1000"/>
              </a:spcBef>
              <a:spcAft>
                <a:spcPts val="0"/>
              </a:spcAft>
              <a:buNone/>
            </a:pPr>
            <a:endParaRPr dirty="0"/>
          </a:p>
        </p:txBody>
      </p:sp>
    </p:spTree>
    <p:extLst>
      <p:ext uri="{BB962C8B-B14F-4D97-AF65-F5344CB8AC3E}">
        <p14:creationId xmlns:p14="http://schemas.microsoft.com/office/powerpoint/2010/main" val="17611639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E48963-C2E9-DB4F-9BC9-D2D10A53FEFC}"/>
              </a:ext>
            </a:extLst>
          </p:cNvPr>
          <p:cNvSpPr>
            <a:spLocks noGrp="1"/>
          </p:cNvSpPr>
          <p:nvPr>
            <p:ph type="title"/>
          </p:nvPr>
        </p:nvSpPr>
        <p:spPr/>
        <p:txBody>
          <a:bodyPr/>
          <a:lstStyle/>
          <a:p>
            <a:r>
              <a:rPr lang="nb-NO" dirty="0"/>
              <a:t>Hva er problemet med denne setninga?</a:t>
            </a:r>
          </a:p>
        </p:txBody>
      </p:sp>
      <p:sp>
        <p:nvSpPr>
          <p:cNvPr id="3" name="Plassholder for innhold 2">
            <a:extLst>
              <a:ext uri="{FF2B5EF4-FFF2-40B4-BE49-F238E27FC236}">
                <a16:creationId xmlns:a16="http://schemas.microsoft.com/office/drawing/2014/main" id="{F17CB499-920E-DA46-9DCF-A95100547990}"/>
              </a:ext>
            </a:extLst>
          </p:cNvPr>
          <p:cNvSpPr>
            <a:spLocks noGrp="1"/>
          </p:cNvSpPr>
          <p:nvPr>
            <p:ph idx="1"/>
          </p:nvPr>
        </p:nvSpPr>
        <p:spPr>
          <a:xfrm>
            <a:off x="2589212" y="2433638"/>
            <a:ext cx="8915400" cy="3181350"/>
          </a:xfrm>
        </p:spPr>
        <p:txBody>
          <a:bodyPr/>
          <a:lstStyle/>
          <a:p>
            <a:r>
              <a:rPr lang="nb-NO" sz="3000" dirty="0">
                <a:solidFill>
                  <a:schemeClr val="tx1"/>
                </a:solidFill>
              </a:rPr>
              <a:t>«Når en rekke faktorer trekkes inn i analysen slik at lønn sammenliknes for kvinner og menn med like lang utdanning, like lang yrkeserfaring og som har samme yrke og arbeider i samme bransje, så synker lønnsforskjellene til 8-10%.»</a:t>
            </a:r>
          </a:p>
          <a:p>
            <a:endParaRPr lang="nb-NO" dirty="0"/>
          </a:p>
        </p:txBody>
      </p:sp>
    </p:spTree>
    <p:extLst>
      <p:ext uri="{BB962C8B-B14F-4D97-AF65-F5344CB8AC3E}">
        <p14:creationId xmlns:p14="http://schemas.microsoft.com/office/powerpoint/2010/main" val="1108310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566453F-E051-B74D-BABE-C6B398F54009}"/>
              </a:ext>
            </a:extLst>
          </p:cNvPr>
          <p:cNvSpPr>
            <a:spLocks noGrp="1"/>
          </p:cNvSpPr>
          <p:nvPr>
            <p:ph type="title"/>
          </p:nvPr>
        </p:nvSpPr>
        <p:spPr/>
        <p:txBody>
          <a:bodyPr/>
          <a:lstStyle/>
          <a:p>
            <a:r>
              <a:rPr lang="nb-NO" dirty="0"/>
              <a:t>S V O </a:t>
            </a:r>
          </a:p>
        </p:txBody>
      </p:sp>
      <p:sp>
        <p:nvSpPr>
          <p:cNvPr id="3" name="Plassholder for innhold 2">
            <a:extLst>
              <a:ext uri="{FF2B5EF4-FFF2-40B4-BE49-F238E27FC236}">
                <a16:creationId xmlns:a16="http://schemas.microsoft.com/office/drawing/2014/main" id="{33BAB651-E081-A641-BCFA-22BE14FEEFA9}"/>
              </a:ext>
            </a:extLst>
          </p:cNvPr>
          <p:cNvSpPr>
            <a:spLocks noGrp="1"/>
          </p:cNvSpPr>
          <p:nvPr>
            <p:ph idx="1"/>
          </p:nvPr>
        </p:nvSpPr>
        <p:spPr>
          <a:xfrm>
            <a:off x="2589212" y="1905000"/>
            <a:ext cx="8915400" cy="4052888"/>
          </a:xfrm>
        </p:spPr>
        <p:txBody>
          <a:bodyPr>
            <a:normAutofit/>
          </a:bodyPr>
          <a:lstStyle/>
          <a:p>
            <a:r>
              <a:rPr lang="nb-NO" sz="2400" dirty="0">
                <a:solidFill>
                  <a:schemeClr val="tx1"/>
                </a:solidFill>
              </a:rPr>
              <a:t>Norsk er et V2-språk </a:t>
            </a:r>
          </a:p>
          <a:p>
            <a:r>
              <a:rPr lang="nb-NO" sz="2400" dirty="0">
                <a:solidFill>
                  <a:schemeClr val="tx1"/>
                </a:solidFill>
              </a:rPr>
              <a:t>Verbet er på 2. plass</a:t>
            </a:r>
          </a:p>
          <a:p>
            <a:r>
              <a:rPr lang="nb-NO" sz="2400" dirty="0">
                <a:solidFill>
                  <a:schemeClr val="tx1"/>
                </a:solidFill>
              </a:rPr>
              <a:t>Hvis det tar for lang tid før vi kommer til verbet, er det lett å falle av. </a:t>
            </a:r>
          </a:p>
          <a:p>
            <a:r>
              <a:rPr lang="nb-NO" sz="2400" dirty="0">
                <a:solidFill>
                  <a:schemeClr val="tx1"/>
                </a:solidFill>
              </a:rPr>
              <a:t>De beste setningene som er enklest og forstå har </a:t>
            </a:r>
          </a:p>
          <a:p>
            <a:pPr marL="0" indent="0">
              <a:buNone/>
            </a:pPr>
            <a:r>
              <a:rPr lang="nb-NO" sz="2400" b="1" dirty="0">
                <a:solidFill>
                  <a:schemeClr val="tx1"/>
                </a:solidFill>
              </a:rPr>
              <a:t>Substantiv</a:t>
            </a:r>
            <a:r>
              <a:rPr lang="nb-NO" sz="2400" dirty="0">
                <a:solidFill>
                  <a:schemeClr val="tx1"/>
                </a:solidFill>
              </a:rPr>
              <a:t> først, deretter </a:t>
            </a:r>
            <a:r>
              <a:rPr lang="nb-NO" sz="2400" b="1" dirty="0">
                <a:solidFill>
                  <a:schemeClr val="tx1"/>
                </a:solidFill>
              </a:rPr>
              <a:t>Verb</a:t>
            </a:r>
            <a:r>
              <a:rPr lang="nb-NO" sz="2400" dirty="0">
                <a:solidFill>
                  <a:schemeClr val="tx1"/>
                </a:solidFill>
              </a:rPr>
              <a:t> og så </a:t>
            </a:r>
            <a:r>
              <a:rPr lang="nb-NO" sz="2400" b="1" dirty="0">
                <a:solidFill>
                  <a:schemeClr val="tx1"/>
                </a:solidFill>
              </a:rPr>
              <a:t>Objekt</a:t>
            </a:r>
            <a:r>
              <a:rPr lang="nb-NO" sz="2400" dirty="0">
                <a:solidFill>
                  <a:schemeClr val="tx1"/>
                </a:solidFill>
              </a:rPr>
              <a:t>. </a:t>
            </a:r>
          </a:p>
          <a:p>
            <a:pPr marL="0" indent="0">
              <a:buNone/>
            </a:pPr>
            <a:r>
              <a:rPr lang="nb-NO" sz="2400" dirty="0">
                <a:solidFill>
                  <a:schemeClr val="tx1"/>
                </a:solidFill>
              </a:rPr>
              <a:t>= </a:t>
            </a:r>
          </a:p>
          <a:p>
            <a:pPr marL="0" indent="0">
              <a:buNone/>
            </a:pPr>
            <a:r>
              <a:rPr lang="nb-NO" sz="2400" dirty="0">
                <a:solidFill>
                  <a:schemeClr val="tx1"/>
                </a:solidFill>
              </a:rPr>
              <a:t>SVO </a:t>
            </a:r>
          </a:p>
        </p:txBody>
      </p:sp>
    </p:spTree>
    <p:extLst>
      <p:ext uri="{BB962C8B-B14F-4D97-AF65-F5344CB8AC3E}">
        <p14:creationId xmlns:p14="http://schemas.microsoft.com/office/powerpoint/2010/main" val="1481862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8828EA-ACAC-3343-A96E-AE7A94BDB10D}"/>
              </a:ext>
            </a:extLst>
          </p:cNvPr>
          <p:cNvSpPr>
            <a:spLocks noGrp="1"/>
          </p:cNvSpPr>
          <p:nvPr>
            <p:ph type="title"/>
          </p:nvPr>
        </p:nvSpPr>
        <p:spPr/>
        <p:txBody>
          <a:bodyPr/>
          <a:lstStyle/>
          <a:p>
            <a:r>
              <a:rPr lang="nb-NO" dirty="0"/>
              <a:t>S V O </a:t>
            </a:r>
          </a:p>
        </p:txBody>
      </p:sp>
      <p:pic>
        <p:nvPicPr>
          <p:cNvPr id="4" name="Plassholder for innhold 3">
            <a:extLst>
              <a:ext uri="{FF2B5EF4-FFF2-40B4-BE49-F238E27FC236}">
                <a16:creationId xmlns:a16="http://schemas.microsoft.com/office/drawing/2014/main" id="{222BB5DE-E034-EC4C-87D6-582CC025EC7D}"/>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592925" y="1614487"/>
            <a:ext cx="7899885" cy="4654550"/>
          </a:xfrm>
          <a:prstGeom prst="rect">
            <a:avLst/>
          </a:prstGeom>
        </p:spPr>
      </p:pic>
    </p:spTree>
    <p:extLst>
      <p:ext uri="{BB962C8B-B14F-4D97-AF65-F5344CB8AC3E}">
        <p14:creationId xmlns:p14="http://schemas.microsoft.com/office/powerpoint/2010/main" val="3536537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B938A9C9-1DB8-4B49-8299-7FCE3858CA5C}"/>
              </a:ext>
            </a:extLst>
          </p:cNvPr>
          <p:cNvPicPr>
            <a:picLocks noGrp="1" noChangeAspect="1"/>
          </p:cNvPicPr>
          <p:nvPr>
            <p:ph idx="1"/>
          </p:nvPr>
        </p:nvPicPr>
        <p:blipFill>
          <a:blip r:embed="rId2"/>
          <a:stretch>
            <a:fillRect/>
          </a:stretch>
        </p:blipFill>
        <p:spPr>
          <a:xfrm>
            <a:off x="3789015" y="813036"/>
            <a:ext cx="4234523" cy="5598183"/>
          </a:xfrm>
          <a:prstGeom prst="rect">
            <a:avLst/>
          </a:prstGeom>
        </p:spPr>
      </p:pic>
    </p:spTree>
    <p:extLst>
      <p:ext uri="{BB962C8B-B14F-4D97-AF65-F5344CB8AC3E}">
        <p14:creationId xmlns:p14="http://schemas.microsoft.com/office/powerpoint/2010/main" val="2236091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CB838FFF-CEC6-F74B-AE77-139E29A0A10E}"/>
              </a:ext>
            </a:extLst>
          </p:cNvPr>
          <p:cNvSpPr>
            <a:spLocks noGrp="1"/>
          </p:cNvSpPr>
          <p:nvPr>
            <p:ph idx="1"/>
          </p:nvPr>
        </p:nvSpPr>
        <p:spPr>
          <a:xfrm>
            <a:off x="2206559" y="412124"/>
            <a:ext cx="8911686" cy="6284891"/>
          </a:xfrm>
        </p:spPr>
        <p:txBody>
          <a:bodyPr>
            <a:normAutofit lnSpcReduction="10000"/>
          </a:bodyPr>
          <a:lstStyle/>
          <a:p>
            <a:pPr marL="0" indent="0">
              <a:buNone/>
            </a:pPr>
            <a:r>
              <a:rPr lang="nb-NO" sz="3200" b="1" dirty="0"/>
              <a:t>Caravanteknikker for en dag</a:t>
            </a:r>
          </a:p>
          <a:p>
            <a:pPr marL="0" indent="0">
              <a:buNone/>
            </a:pPr>
            <a:r>
              <a:rPr lang="nb-NO" b="1" dirty="0"/>
              <a:t>Mange har kjent på følelsesregisteret når man leverer fra seg nøkkelen og den kjære bobilen eller vogna skal på reparasjon eller service. Hva er det egentlig som skjer der inne på verkstedet? Din Fritid har satt seg på skolebenken sammen med et femtitalls caravanmekanikere på </a:t>
            </a:r>
            <a:r>
              <a:rPr lang="nb-NO" b="1" dirty="0" err="1"/>
              <a:t>teknikkurs</a:t>
            </a:r>
            <a:r>
              <a:rPr lang="nb-NO" b="1" dirty="0"/>
              <a:t> i regi av Max Fritid. Der lærte vi masse!</a:t>
            </a:r>
            <a:endParaRPr lang="nb-NO" dirty="0"/>
          </a:p>
          <a:p>
            <a:pPr marL="0" indent="0">
              <a:buNone/>
            </a:pPr>
            <a:r>
              <a:rPr lang="nb-NO" dirty="0"/>
              <a:t>La det være sagt først som sist, det var utrolig hyggelig og lærerikt å møte så mange caravanteknikere på en gang. Og at det er samlet mye erfaring og kompetanse på verkstedene til norske caravanforhandlere er det ingen tvil om. Det vitner ikke minst et betydelig innslag av grå hår i forsamlingen om. Det er en generell etterspørsel i markedet etter arbeidskraft i dette segmentet, og vi håper bransjen setter fokus på rekruttering.</a:t>
            </a:r>
          </a:p>
          <a:p>
            <a:pPr marL="0" indent="0">
              <a:buNone/>
            </a:pPr>
            <a:r>
              <a:rPr lang="nb-NO" b="1" dirty="0"/>
              <a:t>Bra timing</a:t>
            </a:r>
            <a:endParaRPr lang="nb-NO" dirty="0"/>
          </a:p>
          <a:p>
            <a:pPr marL="0" indent="0">
              <a:buNone/>
            </a:pPr>
            <a:r>
              <a:rPr lang="nb-NO" dirty="0"/>
              <a:t>Vi var et femtitalls mennesker på denne samlingen hos Kroken Oslo. Tidspunktet var heldig viste det seg. Max Fritid hadde lagt arrangementet til rett før Omikron-varianten kom til Norge. Det gjorde at lærings- og arbeidsforholdene var gode. Første dag var teoretisk undervisning. Fagpersoner fra de ulike leverandørene fikk tid til å gå inn i dybden på sine produkter, og mange spørsmål fra deltakerne ble avklart. Andre kursdag var en praksisdag, og selv undertegnede fikk prøve seg som caravanmekaniker. La oss se litt nærmere på hva vi lærte:</a:t>
            </a:r>
          </a:p>
        </p:txBody>
      </p:sp>
    </p:spTree>
    <p:extLst>
      <p:ext uri="{BB962C8B-B14F-4D97-AF65-F5344CB8AC3E}">
        <p14:creationId xmlns:p14="http://schemas.microsoft.com/office/powerpoint/2010/main" val="18441375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7BA9D6-5083-6B42-A4CE-A8F42EF87511}"/>
              </a:ext>
            </a:extLst>
          </p:cNvPr>
          <p:cNvSpPr>
            <a:spLocks noGrp="1"/>
          </p:cNvSpPr>
          <p:nvPr>
            <p:ph type="title"/>
          </p:nvPr>
        </p:nvSpPr>
        <p:spPr/>
        <p:txBody>
          <a:bodyPr/>
          <a:lstStyle/>
          <a:p>
            <a:r>
              <a:rPr lang="nb-NO" dirty="0"/>
              <a:t>Eksempel fra Arbeidstilsynet</a:t>
            </a:r>
          </a:p>
        </p:txBody>
      </p:sp>
      <p:sp>
        <p:nvSpPr>
          <p:cNvPr id="3" name="Plassholder for innhold 2">
            <a:extLst>
              <a:ext uri="{FF2B5EF4-FFF2-40B4-BE49-F238E27FC236}">
                <a16:creationId xmlns:a16="http://schemas.microsoft.com/office/drawing/2014/main" id="{39A4078F-943B-0D46-ADED-80B442C030E3}"/>
              </a:ext>
            </a:extLst>
          </p:cNvPr>
          <p:cNvSpPr>
            <a:spLocks noGrp="1"/>
          </p:cNvSpPr>
          <p:nvPr>
            <p:ph idx="1"/>
          </p:nvPr>
        </p:nvSpPr>
        <p:spPr>
          <a:xfrm>
            <a:off x="2589212" y="2133599"/>
            <a:ext cx="8915400" cy="4310063"/>
          </a:xfrm>
        </p:spPr>
        <p:txBody>
          <a:bodyPr>
            <a:normAutofit/>
          </a:bodyPr>
          <a:lstStyle/>
          <a:p>
            <a:pPr marL="0" indent="0">
              <a:buNone/>
            </a:pPr>
            <a:r>
              <a:rPr lang="nb-NO" sz="2400" b="1" dirty="0">
                <a:solidFill>
                  <a:schemeClr val="tx1"/>
                </a:solidFill>
              </a:rPr>
              <a:t>Stilling: </a:t>
            </a:r>
            <a:r>
              <a:rPr lang="nb-NO" sz="2400" b="1" dirty="0" err="1">
                <a:solidFill>
                  <a:schemeClr val="tx1"/>
                </a:solidFill>
              </a:rPr>
              <a:t>Klarspråkliggjøre</a:t>
            </a:r>
            <a:r>
              <a:rPr lang="nb-NO" sz="2400" b="1" dirty="0">
                <a:solidFill>
                  <a:schemeClr val="tx1"/>
                </a:solidFill>
              </a:rPr>
              <a:t> materiell og informasjon om RVO-ordningen i Arbeidstilsynet. </a:t>
            </a:r>
          </a:p>
          <a:p>
            <a:pPr marL="0" indent="0">
              <a:buNone/>
            </a:pPr>
            <a:endParaRPr lang="nb-NO" sz="1900" dirty="0">
              <a:solidFill>
                <a:schemeClr val="tx1"/>
              </a:solidFill>
            </a:endParaRPr>
          </a:p>
          <a:p>
            <a:pPr marL="0" indent="0">
              <a:buNone/>
            </a:pPr>
            <a:r>
              <a:rPr lang="nb-NO" sz="1900" dirty="0">
                <a:solidFill>
                  <a:schemeClr val="tx1"/>
                </a:solidFill>
              </a:rPr>
              <a:t>Regionale verneombud (RVO) skal være pådrivere for et godt og sikkert arbeidsmiljø – særlig i små og mellomstore virksomheter. </a:t>
            </a:r>
          </a:p>
          <a:p>
            <a:r>
              <a:rPr lang="nb-NO" sz="1900" dirty="0">
                <a:solidFill>
                  <a:schemeClr val="tx1"/>
                </a:solidFill>
              </a:rPr>
              <a:t>Formålet med regionale verneombudsordningen er å bidra til at helse-, miljø- og sikkerhetsforholdene i virksomheter som omfattes av ordningen, er i samsvar med arbeidsmiljøloven med tilhørende forskrifter.</a:t>
            </a:r>
          </a:p>
          <a:p>
            <a:r>
              <a:rPr lang="nb-NO" sz="1900" dirty="0">
                <a:solidFill>
                  <a:schemeClr val="tx1"/>
                </a:solidFill>
              </a:rPr>
              <a:t>Ordningen skal bidra til økt seriøsitet og bedre vernearbeid, og slik skape mer ordnede forhold for arbeidstakere i overnatting, servering og </a:t>
            </a:r>
            <a:r>
              <a:rPr lang="nb-NO" sz="1900" dirty="0" err="1">
                <a:solidFill>
                  <a:schemeClr val="tx1"/>
                </a:solidFill>
              </a:rPr>
              <a:t>renholdsbransjen</a:t>
            </a:r>
            <a:r>
              <a:rPr lang="nb-NO" sz="1900" dirty="0">
                <a:solidFill>
                  <a:schemeClr val="tx1"/>
                </a:solidFill>
              </a:rPr>
              <a:t>.</a:t>
            </a:r>
          </a:p>
        </p:txBody>
      </p:sp>
    </p:spTree>
    <p:extLst>
      <p:ext uri="{BB962C8B-B14F-4D97-AF65-F5344CB8AC3E}">
        <p14:creationId xmlns:p14="http://schemas.microsoft.com/office/powerpoint/2010/main" val="2930690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A61DAE-0395-C947-84C9-40EB16C42CB7}"/>
              </a:ext>
            </a:extLst>
          </p:cNvPr>
          <p:cNvSpPr>
            <a:spLocks noGrp="1"/>
          </p:cNvSpPr>
          <p:nvPr>
            <p:ph type="title"/>
          </p:nvPr>
        </p:nvSpPr>
        <p:spPr/>
        <p:txBody>
          <a:bodyPr/>
          <a:lstStyle/>
          <a:p>
            <a:r>
              <a:rPr lang="nb-NO" dirty="0"/>
              <a:t>Eksempel fra Arbeidstilsynet</a:t>
            </a:r>
          </a:p>
        </p:txBody>
      </p:sp>
      <p:sp>
        <p:nvSpPr>
          <p:cNvPr id="3" name="Plassholder for innhold 2">
            <a:extLst>
              <a:ext uri="{FF2B5EF4-FFF2-40B4-BE49-F238E27FC236}">
                <a16:creationId xmlns:a16="http://schemas.microsoft.com/office/drawing/2014/main" id="{DD77FA5D-927A-AD4E-BBF2-CA7DFAB3CA3B}"/>
              </a:ext>
            </a:extLst>
          </p:cNvPr>
          <p:cNvSpPr>
            <a:spLocks noGrp="1"/>
          </p:cNvSpPr>
          <p:nvPr>
            <p:ph idx="1"/>
          </p:nvPr>
        </p:nvSpPr>
        <p:spPr>
          <a:xfrm>
            <a:off x="2589212" y="2133599"/>
            <a:ext cx="8813894" cy="4455459"/>
          </a:xfrm>
        </p:spPr>
        <p:txBody>
          <a:bodyPr>
            <a:normAutofit/>
          </a:bodyPr>
          <a:lstStyle/>
          <a:p>
            <a:r>
              <a:rPr lang="nb-NO" sz="1900" dirty="0">
                <a:hlinkClick r:id="rId2"/>
              </a:rPr>
              <a:t>https://rvofond.no/hrr/tips-og-rad/informasjon-til-deg-som-er-verneombud</a:t>
            </a:r>
            <a:r>
              <a:rPr lang="nb-NO" sz="1900" dirty="0"/>
              <a:t> </a:t>
            </a:r>
          </a:p>
          <a:p>
            <a:endParaRPr lang="nb-NO" sz="1900" dirty="0"/>
          </a:p>
          <a:p>
            <a:r>
              <a:rPr lang="nb-NO" sz="2400" dirty="0">
                <a:solidFill>
                  <a:schemeClr val="tx1"/>
                </a:solidFill>
              </a:rPr>
              <a:t>Oppgave til andregangsintervju: </a:t>
            </a:r>
            <a:r>
              <a:rPr lang="nb-NO" sz="2400" b="1" dirty="0">
                <a:solidFill>
                  <a:schemeClr val="tx1"/>
                </a:solidFill>
              </a:rPr>
              <a:t>Revidere brosjyre om verneombudsrollen</a:t>
            </a:r>
          </a:p>
          <a:p>
            <a:pPr marL="0" indent="0">
              <a:buNone/>
            </a:pPr>
            <a:endParaRPr lang="nb-NO" sz="2400" b="1" dirty="0">
              <a:solidFill>
                <a:schemeClr val="tx1"/>
              </a:solidFill>
            </a:endParaRPr>
          </a:p>
          <a:p>
            <a:pPr marL="0" indent="0">
              <a:buNone/>
            </a:pPr>
            <a:r>
              <a:rPr lang="nb-NO" sz="2400" dirty="0">
                <a:solidFill>
                  <a:schemeClr val="tx1"/>
                </a:solidFill>
              </a:rPr>
              <a:t>Rollen som verneombud er ikke like godt kjent for alle i arbeidslivet, heller ikke for dem som har vervet. Derfor har regionale verneombud utarbeidet en brosjyre om denne rollen, til verneombudene innenfor utelivs-/ restaurantbransjen. </a:t>
            </a:r>
          </a:p>
          <a:p>
            <a:pPr marL="0" indent="0">
              <a:buNone/>
            </a:pPr>
            <a:endParaRPr lang="nb-NO" dirty="0"/>
          </a:p>
          <a:p>
            <a:endParaRPr lang="nb-NO" dirty="0"/>
          </a:p>
        </p:txBody>
      </p:sp>
    </p:spTree>
    <p:extLst>
      <p:ext uri="{BB962C8B-B14F-4D97-AF65-F5344CB8AC3E}">
        <p14:creationId xmlns:p14="http://schemas.microsoft.com/office/powerpoint/2010/main" val="9812513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7A15B5-FB9D-694B-98EC-36067B2A42D8}"/>
              </a:ext>
            </a:extLst>
          </p:cNvPr>
          <p:cNvSpPr>
            <a:spLocks noGrp="1"/>
          </p:cNvSpPr>
          <p:nvPr>
            <p:ph type="title"/>
          </p:nvPr>
        </p:nvSpPr>
        <p:spPr/>
        <p:txBody>
          <a:bodyPr/>
          <a:lstStyle/>
          <a:p>
            <a:r>
              <a:rPr lang="nb-NO" dirty="0"/>
              <a:t>Eksempel fra Arbeidstilsynet</a:t>
            </a:r>
          </a:p>
        </p:txBody>
      </p:sp>
      <p:sp>
        <p:nvSpPr>
          <p:cNvPr id="3" name="Plassholder for innhold 2">
            <a:extLst>
              <a:ext uri="{FF2B5EF4-FFF2-40B4-BE49-F238E27FC236}">
                <a16:creationId xmlns:a16="http://schemas.microsoft.com/office/drawing/2014/main" id="{09CA6FCB-CA55-7C4B-BCBC-AA486C14B8CB}"/>
              </a:ext>
            </a:extLst>
          </p:cNvPr>
          <p:cNvSpPr>
            <a:spLocks noGrp="1"/>
          </p:cNvSpPr>
          <p:nvPr>
            <p:ph idx="1"/>
          </p:nvPr>
        </p:nvSpPr>
        <p:spPr>
          <a:xfrm>
            <a:off x="2592925" y="1776413"/>
            <a:ext cx="8915400" cy="4510088"/>
          </a:xfrm>
        </p:spPr>
        <p:txBody>
          <a:bodyPr>
            <a:normAutofit lnSpcReduction="10000"/>
          </a:bodyPr>
          <a:lstStyle/>
          <a:p>
            <a:pPr marL="0" indent="0">
              <a:buNone/>
            </a:pPr>
            <a:r>
              <a:rPr lang="nb-NO" sz="2600" b="1" dirty="0">
                <a:solidFill>
                  <a:schemeClr val="tx1"/>
                </a:solidFill>
              </a:rPr>
              <a:t>Kort om målgruppen verneombud i utelivs-/restaurantbransjen: </a:t>
            </a:r>
          </a:p>
          <a:p>
            <a:pPr marL="0" indent="0">
              <a:buNone/>
            </a:pPr>
            <a:endParaRPr lang="nb-NO" sz="2000" b="1" dirty="0">
              <a:solidFill>
                <a:schemeClr val="tx1"/>
              </a:solidFill>
            </a:endParaRPr>
          </a:p>
          <a:p>
            <a:pPr lvl="0"/>
            <a:r>
              <a:rPr lang="nb-NO" sz="2000" dirty="0">
                <a:solidFill>
                  <a:schemeClr val="tx1"/>
                </a:solidFill>
              </a:rPr>
              <a:t>Verneombud er valgt av de ansatte i bedriften de jobber for. </a:t>
            </a:r>
          </a:p>
          <a:p>
            <a:pPr lvl="0"/>
            <a:r>
              <a:rPr lang="nb-NO" sz="2000" dirty="0">
                <a:solidFill>
                  <a:schemeClr val="tx1"/>
                </a:solidFill>
              </a:rPr>
              <a:t>60 % av de ansatte i bransjen er yngre enn 30 år.</a:t>
            </a:r>
          </a:p>
          <a:p>
            <a:pPr lvl="0"/>
            <a:r>
              <a:rPr lang="nb-NO" sz="2000" dirty="0">
                <a:solidFill>
                  <a:schemeClr val="tx1"/>
                </a:solidFill>
              </a:rPr>
              <a:t>Det er litt flere kvinner enn menn i bransjen.</a:t>
            </a:r>
          </a:p>
          <a:p>
            <a:pPr lvl="0"/>
            <a:r>
              <a:rPr lang="nb-NO" sz="2000" dirty="0">
                <a:solidFill>
                  <a:schemeClr val="tx1"/>
                </a:solidFill>
              </a:rPr>
              <a:t>En stor andel ansatte er innvandrere og mange snakker lite/dårlig norsk.</a:t>
            </a:r>
          </a:p>
          <a:p>
            <a:pPr lvl="0"/>
            <a:r>
              <a:rPr lang="nb-NO" sz="2000" dirty="0">
                <a:solidFill>
                  <a:schemeClr val="tx1"/>
                </a:solidFill>
              </a:rPr>
              <a:t>Bransjen har relativt få faglærte, og også relativt få ansatte med høyere utdanning.</a:t>
            </a:r>
          </a:p>
          <a:p>
            <a:pPr lvl="0"/>
            <a:r>
              <a:rPr lang="nb-NO" sz="2000" dirty="0">
                <a:solidFill>
                  <a:schemeClr val="tx1"/>
                </a:solidFill>
              </a:rPr>
              <a:t>En stor andel av de ansatte i bransjen jobber deltid og jobber i bransjen i bare noen år.</a:t>
            </a:r>
          </a:p>
          <a:p>
            <a:endParaRPr lang="nb-NO" dirty="0"/>
          </a:p>
        </p:txBody>
      </p:sp>
    </p:spTree>
    <p:extLst>
      <p:ext uri="{BB962C8B-B14F-4D97-AF65-F5344CB8AC3E}">
        <p14:creationId xmlns:p14="http://schemas.microsoft.com/office/powerpoint/2010/main" val="400713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F79F60-D017-564C-ABB4-AAAEC193ABAF}"/>
              </a:ext>
            </a:extLst>
          </p:cNvPr>
          <p:cNvSpPr>
            <a:spLocks noGrp="1"/>
          </p:cNvSpPr>
          <p:nvPr>
            <p:ph type="title"/>
          </p:nvPr>
        </p:nvSpPr>
        <p:spPr/>
        <p:txBody>
          <a:bodyPr/>
          <a:lstStyle/>
          <a:p>
            <a:r>
              <a:rPr lang="nb-NO" dirty="0"/>
              <a:t>Eksempel fra Arbeidstilsynet</a:t>
            </a:r>
          </a:p>
        </p:txBody>
      </p:sp>
      <p:sp>
        <p:nvSpPr>
          <p:cNvPr id="3" name="Plassholder for innhold 2">
            <a:extLst>
              <a:ext uri="{FF2B5EF4-FFF2-40B4-BE49-F238E27FC236}">
                <a16:creationId xmlns:a16="http://schemas.microsoft.com/office/drawing/2014/main" id="{A9E9CA6D-5BA4-4149-8679-5EA5BBF1269A}"/>
              </a:ext>
            </a:extLst>
          </p:cNvPr>
          <p:cNvSpPr>
            <a:spLocks noGrp="1"/>
          </p:cNvSpPr>
          <p:nvPr>
            <p:ph idx="1"/>
          </p:nvPr>
        </p:nvSpPr>
        <p:spPr>
          <a:xfrm>
            <a:off x="2589212" y="1714500"/>
            <a:ext cx="8915400" cy="4196722"/>
          </a:xfrm>
        </p:spPr>
        <p:txBody>
          <a:bodyPr/>
          <a:lstStyle/>
          <a:p>
            <a:pPr marL="0" indent="0">
              <a:buNone/>
            </a:pPr>
            <a:r>
              <a:rPr lang="nb-NO" sz="2000" dirty="0">
                <a:solidFill>
                  <a:schemeClr val="tx1"/>
                </a:solidFill>
              </a:rPr>
              <a:t>Brosjyrens formål er å:</a:t>
            </a:r>
          </a:p>
          <a:p>
            <a:pPr marL="0" indent="0">
              <a:buNone/>
            </a:pPr>
            <a:endParaRPr lang="nb-NO" sz="2000" dirty="0">
              <a:solidFill>
                <a:schemeClr val="tx1"/>
              </a:solidFill>
            </a:endParaRPr>
          </a:p>
          <a:p>
            <a:pPr lvl="0"/>
            <a:r>
              <a:rPr lang="nb-NO" sz="2000" dirty="0">
                <a:solidFill>
                  <a:schemeClr val="tx1"/>
                </a:solidFill>
              </a:rPr>
              <a:t>Gi nødvendig og nyttig informasjon til verneombud i bransjen.</a:t>
            </a:r>
          </a:p>
          <a:p>
            <a:pPr lvl="0"/>
            <a:r>
              <a:rPr lang="nb-NO" sz="2000" dirty="0">
                <a:solidFill>
                  <a:schemeClr val="tx1"/>
                </a:solidFill>
              </a:rPr>
              <a:t>Motivere verneombudet til å utøve vervet sitt på en aktiv og systematisk måte.</a:t>
            </a:r>
          </a:p>
          <a:p>
            <a:pPr marL="0" lvl="0" indent="0">
              <a:buNone/>
            </a:pPr>
            <a:endParaRPr lang="nb-NO" sz="2000" dirty="0">
              <a:solidFill>
                <a:schemeClr val="tx1"/>
              </a:solidFill>
            </a:endParaRPr>
          </a:p>
          <a:p>
            <a:pPr marL="0" indent="0">
              <a:buNone/>
            </a:pPr>
            <a:r>
              <a:rPr lang="nb-NO" sz="2000" dirty="0">
                <a:solidFill>
                  <a:schemeClr val="tx1"/>
                </a:solidFill>
              </a:rPr>
              <a:t>Oppgave: </a:t>
            </a:r>
          </a:p>
          <a:p>
            <a:pPr marL="0" lvl="0" indent="0">
              <a:buNone/>
            </a:pPr>
            <a:r>
              <a:rPr lang="nb-NO" sz="2000" b="1" dirty="0">
                <a:solidFill>
                  <a:schemeClr val="tx1"/>
                </a:solidFill>
              </a:rPr>
              <a:t>1) Hvordan vil du gå fram for å gjennomføre dette arbeidet, og hvem vil du involvere? </a:t>
            </a:r>
            <a:r>
              <a:rPr lang="nb-NO" sz="2000" dirty="0">
                <a:solidFill>
                  <a:schemeClr val="tx1"/>
                </a:solidFill>
              </a:rPr>
              <a:t>(5 minutter refleksjon) </a:t>
            </a:r>
          </a:p>
          <a:p>
            <a:pPr marL="0" indent="0">
              <a:buNone/>
            </a:pPr>
            <a:endParaRPr lang="nb-NO" dirty="0"/>
          </a:p>
        </p:txBody>
      </p:sp>
    </p:spTree>
    <p:extLst>
      <p:ext uri="{BB962C8B-B14F-4D97-AF65-F5344CB8AC3E}">
        <p14:creationId xmlns:p14="http://schemas.microsoft.com/office/powerpoint/2010/main" val="877382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E9EDEB-C27B-B044-BDDE-7892497EFB30}"/>
              </a:ext>
            </a:extLst>
          </p:cNvPr>
          <p:cNvSpPr>
            <a:spLocks noGrp="1"/>
          </p:cNvSpPr>
          <p:nvPr>
            <p:ph type="title"/>
          </p:nvPr>
        </p:nvSpPr>
        <p:spPr/>
        <p:txBody>
          <a:bodyPr/>
          <a:lstStyle/>
          <a:p>
            <a:r>
              <a:rPr lang="nb-NO" dirty="0"/>
              <a:t>Oppgave 1- Brukertesting</a:t>
            </a:r>
          </a:p>
        </p:txBody>
      </p:sp>
      <p:sp>
        <p:nvSpPr>
          <p:cNvPr id="3" name="Plassholder for innhold 2">
            <a:extLst>
              <a:ext uri="{FF2B5EF4-FFF2-40B4-BE49-F238E27FC236}">
                <a16:creationId xmlns:a16="http://schemas.microsoft.com/office/drawing/2014/main" id="{3AC375C5-A32A-2146-9F8A-6C11C1E22FA5}"/>
              </a:ext>
            </a:extLst>
          </p:cNvPr>
          <p:cNvSpPr>
            <a:spLocks noGrp="1"/>
          </p:cNvSpPr>
          <p:nvPr>
            <p:ph idx="1"/>
          </p:nvPr>
        </p:nvSpPr>
        <p:spPr/>
        <p:txBody>
          <a:bodyPr/>
          <a:lstStyle/>
          <a:p>
            <a:pPr marL="457200" indent="-457200">
              <a:buAutoNum type="arabicParenR"/>
            </a:pPr>
            <a:r>
              <a:rPr lang="nb-NO" sz="2400" dirty="0">
                <a:solidFill>
                  <a:schemeClr val="tx1"/>
                </a:solidFill>
              </a:rPr>
              <a:t>Inkludere i prosessen: juridisk kompetanse, kommunikasjonsrådgiver, arkivsystemer, IT-kompetanse, faglig kompetanse (</a:t>
            </a:r>
            <a:r>
              <a:rPr lang="nb-NO" sz="2400" dirty="0" err="1">
                <a:solidFill>
                  <a:schemeClr val="tx1"/>
                </a:solidFill>
              </a:rPr>
              <a:t>RVOer</a:t>
            </a:r>
            <a:r>
              <a:rPr lang="nb-NO" sz="2400" dirty="0">
                <a:solidFill>
                  <a:schemeClr val="tx1"/>
                </a:solidFill>
              </a:rPr>
              <a:t> og fra Arbeidstilsynet)</a:t>
            </a:r>
          </a:p>
          <a:p>
            <a:pPr marL="457200" indent="-457200">
              <a:buAutoNum type="arabicParenR"/>
            </a:pPr>
            <a:r>
              <a:rPr lang="nb-NO" sz="2400" dirty="0" err="1">
                <a:solidFill>
                  <a:schemeClr val="tx1"/>
                </a:solidFill>
              </a:rPr>
              <a:t>Brukerteste</a:t>
            </a:r>
            <a:r>
              <a:rPr lang="nb-NO" sz="2400" dirty="0">
                <a:solidFill>
                  <a:schemeClr val="tx1"/>
                </a:solidFill>
              </a:rPr>
              <a:t> underveis</a:t>
            </a:r>
          </a:p>
          <a:p>
            <a:pPr marL="0" indent="0">
              <a:buNone/>
            </a:pPr>
            <a:endParaRPr lang="nb-NO" dirty="0"/>
          </a:p>
          <a:p>
            <a:pPr marL="0" indent="0">
              <a:buNone/>
            </a:pPr>
            <a:endParaRPr lang="nb-NO" dirty="0"/>
          </a:p>
        </p:txBody>
      </p:sp>
    </p:spTree>
    <p:extLst>
      <p:ext uri="{BB962C8B-B14F-4D97-AF65-F5344CB8AC3E}">
        <p14:creationId xmlns:p14="http://schemas.microsoft.com/office/powerpoint/2010/main" val="41489070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EFA4FB-73BC-3C41-B0E9-0C7AD0B14149}"/>
              </a:ext>
            </a:extLst>
          </p:cNvPr>
          <p:cNvSpPr>
            <a:spLocks noGrp="1"/>
          </p:cNvSpPr>
          <p:nvPr>
            <p:ph type="title"/>
          </p:nvPr>
        </p:nvSpPr>
        <p:spPr/>
        <p:txBody>
          <a:bodyPr/>
          <a:lstStyle/>
          <a:p>
            <a:r>
              <a:rPr lang="nb-NO" dirty="0"/>
              <a:t>Oppgave 1 - Brukertesting</a:t>
            </a:r>
          </a:p>
        </p:txBody>
      </p:sp>
      <p:sp>
        <p:nvSpPr>
          <p:cNvPr id="3" name="Plassholder for innhold 2">
            <a:extLst>
              <a:ext uri="{FF2B5EF4-FFF2-40B4-BE49-F238E27FC236}">
                <a16:creationId xmlns:a16="http://schemas.microsoft.com/office/drawing/2014/main" id="{B9EB623E-3833-0948-9E6F-C34A9129646B}"/>
              </a:ext>
            </a:extLst>
          </p:cNvPr>
          <p:cNvSpPr>
            <a:spLocks noGrp="1"/>
          </p:cNvSpPr>
          <p:nvPr>
            <p:ph idx="1"/>
          </p:nvPr>
        </p:nvSpPr>
        <p:spPr>
          <a:xfrm>
            <a:off x="2589212" y="1757363"/>
            <a:ext cx="8915400" cy="4419599"/>
          </a:xfrm>
        </p:spPr>
        <p:txBody>
          <a:bodyPr>
            <a:normAutofit/>
          </a:bodyPr>
          <a:lstStyle/>
          <a:p>
            <a:pPr marL="0" indent="0">
              <a:buNone/>
            </a:pPr>
            <a:r>
              <a:rPr lang="nb-NO" sz="1900" b="1" dirty="0">
                <a:solidFill>
                  <a:schemeClr val="tx1"/>
                </a:solidFill>
              </a:rPr>
              <a:t>1) Måle nullpunktet: Hvordan fungerer teksten i dag?</a:t>
            </a:r>
          </a:p>
          <a:p>
            <a:pPr marL="0" indent="0">
              <a:buNone/>
            </a:pPr>
            <a:r>
              <a:rPr lang="nb-NO" sz="1900" dirty="0">
                <a:solidFill>
                  <a:schemeClr val="tx1"/>
                </a:solidFill>
              </a:rPr>
              <a:t>Teste brosjyren på verneombudene, på målgruppa (6-8 verneombud som representerer helheten i målgruppa, ekstrembrukerne). </a:t>
            </a:r>
          </a:p>
          <a:p>
            <a:pPr marL="0" indent="0">
              <a:buNone/>
            </a:pPr>
            <a:endParaRPr lang="nb-NO" sz="1900" dirty="0">
              <a:solidFill>
                <a:schemeClr val="tx1"/>
              </a:solidFill>
            </a:endParaRPr>
          </a:p>
          <a:p>
            <a:r>
              <a:rPr lang="nb-NO" sz="1900" dirty="0">
                <a:solidFill>
                  <a:schemeClr val="tx1"/>
                </a:solidFill>
              </a:rPr>
              <a:t>Benytte RVO for å rekruttere representanter, eventuelt </a:t>
            </a:r>
            <a:r>
              <a:rPr lang="nb-NO" sz="1900" i="1" dirty="0" err="1">
                <a:solidFill>
                  <a:schemeClr val="tx1"/>
                </a:solidFill>
              </a:rPr>
              <a:t>Digna</a:t>
            </a:r>
            <a:r>
              <a:rPr lang="nb-NO" sz="1900" i="1" dirty="0">
                <a:solidFill>
                  <a:schemeClr val="tx1"/>
                </a:solidFill>
              </a:rPr>
              <a:t> </a:t>
            </a:r>
            <a:r>
              <a:rPr lang="nb-NO" sz="1900" dirty="0">
                <a:solidFill>
                  <a:schemeClr val="tx1"/>
                </a:solidFill>
              </a:rPr>
              <a:t>(start-up som hjelper med integrering, eks. NAV Bjerke). </a:t>
            </a:r>
          </a:p>
          <a:p>
            <a:r>
              <a:rPr lang="nb-NO" sz="1900" dirty="0">
                <a:solidFill>
                  <a:schemeClr val="tx1"/>
                </a:solidFill>
              </a:rPr>
              <a:t>Gi testpersoner oppgaver som skal løses sammen med teksten: </a:t>
            </a:r>
          </a:p>
          <a:p>
            <a:pPr marL="0" indent="0">
              <a:buNone/>
            </a:pPr>
            <a:r>
              <a:rPr lang="nb-NO" sz="1900" dirty="0">
                <a:solidFill>
                  <a:schemeClr val="tx1"/>
                </a:solidFill>
              </a:rPr>
              <a:t>	</a:t>
            </a:r>
            <a:r>
              <a:rPr lang="nb-NO" sz="1900" b="1" dirty="0">
                <a:solidFill>
                  <a:schemeClr val="tx1"/>
                </a:solidFill>
              </a:rPr>
              <a:t>Hva oppfatter du som tekstens hovedbudskap? Hva er verneombudets 	rolle? På hvilken måte kan du utføre vervet på en aktiv og systematisk 	måte? Svarer teksten på spørsmålene du hadde? osv.</a:t>
            </a:r>
          </a:p>
          <a:p>
            <a:r>
              <a:rPr lang="nb-NO" sz="1900" dirty="0">
                <a:solidFill>
                  <a:schemeClr val="tx1"/>
                </a:solidFill>
              </a:rPr>
              <a:t>Inkludere spørsmål språk- og kulturforståelse i testingen. Hvordan kommunisere innenfor denne kulturen? Oversette? Tekst/video?</a:t>
            </a:r>
          </a:p>
          <a:p>
            <a:pPr marL="0" indent="0">
              <a:buNone/>
            </a:pPr>
            <a:endParaRPr lang="nb-NO" dirty="0"/>
          </a:p>
        </p:txBody>
      </p:sp>
      <p:sp>
        <p:nvSpPr>
          <p:cNvPr id="4" name="TekstSylinder 3">
            <a:extLst>
              <a:ext uri="{FF2B5EF4-FFF2-40B4-BE49-F238E27FC236}">
                <a16:creationId xmlns:a16="http://schemas.microsoft.com/office/drawing/2014/main" id="{208CE4C6-4B73-7F40-B03C-95AF1AFB1C74}"/>
              </a:ext>
            </a:extLst>
          </p:cNvPr>
          <p:cNvSpPr txBox="1"/>
          <p:nvPr/>
        </p:nvSpPr>
        <p:spPr>
          <a:xfrm>
            <a:off x="481071" y="6176963"/>
            <a:ext cx="3834704" cy="369332"/>
          </a:xfrm>
          <a:prstGeom prst="rect">
            <a:avLst/>
          </a:prstGeom>
          <a:noFill/>
        </p:spPr>
        <p:txBody>
          <a:bodyPr wrap="none" rtlCol="0">
            <a:spAutoFit/>
          </a:bodyPr>
          <a:lstStyle/>
          <a:p>
            <a:r>
              <a:rPr lang="nb-NO" dirty="0"/>
              <a:t>Kilde: Språkrådet, KS og NTB </a:t>
            </a:r>
            <a:r>
              <a:rPr lang="nb-NO" dirty="0" err="1"/>
              <a:t>Arkitekst</a:t>
            </a:r>
            <a:r>
              <a:rPr lang="nb-NO" dirty="0"/>
              <a:t> </a:t>
            </a:r>
          </a:p>
        </p:txBody>
      </p:sp>
    </p:spTree>
    <p:extLst>
      <p:ext uri="{BB962C8B-B14F-4D97-AF65-F5344CB8AC3E}">
        <p14:creationId xmlns:p14="http://schemas.microsoft.com/office/powerpoint/2010/main" val="15598135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E0DB3B-2BAE-DF43-9235-ABA8924ECE91}"/>
              </a:ext>
            </a:extLst>
          </p:cNvPr>
          <p:cNvSpPr>
            <a:spLocks noGrp="1"/>
          </p:cNvSpPr>
          <p:nvPr>
            <p:ph type="title"/>
          </p:nvPr>
        </p:nvSpPr>
        <p:spPr/>
        <p:txBody>
          <a:bodyPr/>
          <a:lstStyle/>
          <a:p>
            <a:r>
              <a:rPr lang="nb-NO" dirty="0"/>
              <a:t>Oppgave 1- Brukertesting</a:t>
            </a:r>
          </a:p>
        </p:txBody>
      </p:sp>
      <p:sp>
        <p:nvSpPr>
          <p:cNvPr id="3" name="Plassholder for innhold 2">
            <a:extLst>
              <a:ext uri="{FF2B5EF4-FFF2-40B4-BE49-F238E27FC236}">
                <a16:creationId xmlns:a16="http://schemas.microsoft.com/office/drawing/2014/main" id="{48829675-38D2-C844-9F20-4F1A2148C905}"/>
              </a:ext>
            </a:extLst>
          </p:cNvPr>
          <p:cNvSpPr>
            <a:spLocks noGrp="1"/>
          </p:cNvSpPr>
          <p:nvPr>
            <p:ph idx="1"/>
          </p:nvPr>
        </p:nvSpPr>
        <p:spPr>
          <a:xfrm>
            <a:off x="2589212" y="1771650"/>
            <a:ext cx="8915400" cy="4139572"/>
          </a:xfrm>
        </p:spPr>
        <p:txBody>
          <a:bodyPr/>
          <a:lstStyle/>
          <a:p>
            <a:pPr marL="0" indent="0">
              <a:buNone/>
            </a:pPr>
            <a:r>
              <a:rPr lang="nb-NO" sz="2000" b="1" dirty="0">
                <a:solidFill>
                  <a:schemeClr val="tx1"/>
                </a:solidFill>
              </a:rPr>
              <a:t>2) Skrive nytt utkast og teste igjen </a:t>
            </a:r>
          </a:p>
          <a:p>
            <a:pPr marL="0" indent="0">
              <a:buNone/>
            </a:pPr>
            <a:endParaRPr lang="nb-NO" sz="2000" dirty="0">
              <a:solidFill>
                <a:schemeClr val="tx1"/>
              </a:solidFill>
            </a:endParaRPr>
          </a:p>
          <a:p>
            <a:pPr marL="0" indent="0">
              <a:buNone/>
            </a:pPr>
            <a:r>
              <a:rPr lang="nb-NO" sz="2000" dirty="0">
                <a:solidFill>
                  <a:schemeClr val="tx1"/>
                </a:solidFill>
              </a:rPr>
              <a:t>Etter å ha mottatt tilbakemelding fra målgruppa, utforme et nytt utkast basert på målgruppas tilbakemeldinger.</a:t>
            </a:r>
          </a:p>
          <a:p>
            <a:r>
              <a:rPr lang="nb-NO" sz="2000" dirty="0">
                <a:solidFill>
                  <a:schemeClr val="tx1"/>
                </a:solidFill>
              </a:rPr>
              <a:t>Etter at utkastet er skrevet, kan vi gjøre en ny testrunde for å se hvordan teksten fungerer nå.</a:t>
            </a:r>
          </a:p>
          <a:p>
            <a:r>
              <a:rPr lang="nb-NO" sz="2000" dirty="0">
                <a:solidFill>
                  <a:schemeClr val="tx1"/>
                </a:solidFill>
              </a:rPr>
              <a:t>Involvere fagpersoner, jurister, </a:t>
            </a:r>
          </a:p>
          <a:p>
            <a:pPr marL="0" indent="0">
              <a:buNone/>
            </a:pPr>
            <a:r>
              <a:rPr lang="nb-NO" sz="2000" dirty="0">
                <a:solidFill>
                  <a:schemeClr val="tx1"/>
                </a:solidFill>
              </a:rPr>
              <a:t>kommunikasjonsrådgivere, arkiv, IT</a:t>
            </a:r>
          </a:p>
          <a:p>
            <a:pPr marL="0" indent="0">
              <a:buNone/>
            </a:pPr>
            <a:r>
              <a:rPr lang="nb-NO" sz="2000" dirty="0">
                <a:solidFill>
                  <a:schemeClr val="tx1"/>
                </a:solidFill>
              </a:rPr>
              <a:t>osv. </a:t>
            </a:r>
          </a:p>
          <a:p>
            <a:pPr>
              <a:buFontTx/>
              <a:buChar char="-"/>
            </a:pPr>
            <a:endParaRPr lang="nb-NO" dirty="0"/>
          </a:p>
          <a:p>
            <a:pPr>
              <a:buFontTx/>
              <a:buChar char="-"/>
            </a:pPr>
            <a:endParaRPr lang="nb-NO" dirty="0"/>
          </a:p>
          <a:p>
            <a:pPr>
              <a:buFontTx/>
              <a:buChar char="-"/>
            </a:pPr>
            <a:endParaRPr lang="nb-NO" dirty="0"/>
          </a:p>
        </p:txBody>
      </p:sp>
      <p:pic>
        <p:nvPicPr>
          <p:cNvPr id="5" name="Bilde 4">
            <a:extLst>
              <a:ext uri="{FF2B5EF4-FFF2-40B4-BE49-F238E27FC236}">
                <a16:creationId xmlns:a16="http://schemas.microsoft.com/office/drawing/2014/main" id="{2190A83E-4727-3B45-8F6E-0713CD538B58}"/>
              </a:ext>
            </a:extLst>
          </p:cNvPr>
          <p:cNvPicPr>
            <a:picLocks noChangeAspect="1"/>
          </p:cNvPicPr>
          <p:nvPr/>
        </p:nvPicPr>
        <p:blipFill>
          <a:blip r:embed="rId2"/>
          <a:stretch>
            <a:fillRect/>
          </a:stretch>
        </p:blipFill>
        <p:spPr>
          <a:xfrm>
            <a:off x="7519637" y="4269352"/>
            <a:ext cx="3725435" cy="2402287"/>
          </a:xfrm>
          <a:prstGeom prst="rect">
            <a:avLst/>
          </a:prstGeom>
        </p:spPr>
      </p:pic>
      <p:sp>
        <p:nvSpPr>
          <p:cNvPr id="7" name="TekstSylinder 6">
            <a:extLst>
              <a:ext uri="{FF2B5EF4-FFF2-40B4-BE49-F238E27FC236}">
                <a16:creationId xmlns:a16="http://schemas.microsoft.com/office/drawing/2014/main" id="{703E7369-A7C5-3E4C-93DF-C7B279B9F173}"/>
              </a:ext>
            </a:extLst>
          </p:cNvPr>
          <p:cNvSpPr txBox="1"/>
          <p:nvPr/>
        </p:nvSpPr>
        <p:spPr>
          <a:xfrm>
            <a:off x="481071" y="6127234"/>
            <a:ext cx="3716980" cy="369332"/>
          </a:xfrm>
          <a:prstGeom prst="rect">
            <a:avLst/>
          </a:prstGeom>
          <a:noFill/>
        </p:spPr>
        <p:txBody>
          <a:bodyPr wrap="none" rtlCol="0">
            <a:spAutoFit/>
          </a:bodyPr>
          <a:lstStyle/>
          <a:p>
            <a:r>
              <a:rPr lang="nb-NO" dirty="0"/>
              <a:t>Kilde: Språkrådet, KS og NTB </a:t>
            </a:r>
            <a:r>
              <a:rPr lang="nb-NO" dirty="0" err="1"/>
              <a:t>Arkitekst</a:t>
            </a:r>
            <a:endParaRPr lang="nb-NO" dirty="0"/>
          </a:p>
        </p:txBody>
      </p:sp>
    </p:spTree>
    <p:extLst>
      <p:ext uri="{BB962C8B-B14F-4D97-AF65-F5344CB8AC3E}">
        <p14:creationId xmlns:p14="http://schemas.microsoft.com/office/powerpoint/2010/main" val="4323898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9B4033-5927-2B48-B477-C94B8EED3D04}"/>
              </a:ext>
            </a:extLst>
          </p:cNvPr>
          <p:cNvSpPr>
            <a:spLocks noGrp="1"/>
          </p:cNvSpPr>
          <p:nvPr>
            <p:ph type="title"/>
          </p:nvPr>
        </p:nvSpPr>
        <p:spPr/>
        <p:txBody>
          <a:bodyPr/>
          <a:lstStyle/>
          <a:p>
            <a:r>
              <a:rPr lang="nb-NO" dirty="0"/>
              <a:t>Oppgave 1- Brukertesting</a:t>
            </a:r>
          </a:p>
        </p:txBody>
      </p:sp>
      <p:sp>
        <p:nvSpPr>
          <p:cNvPr id="3" name="Plassholder for innhold 2">
            <a:extLst>
              <a:ext uri="{FF2B5EF4-FFF2-40B4-BE49-F238E27FC236}">
                <a16:creationId xmlns:a16="http://schemas.microsoft.com/office/drawing/2014/main" id="{D6523BC7-E97B-C147-A04F-EAE680848F25}"/>
              </a:ext>
            </a:extLst>
          </p:cNvPr>
          <p:cNvSpPr>
            <a:spLocks noGrp="1"/>
          </p:cNvSpPr>
          <p:nvPr>
            <p:ph idx="1"/>
          </p:nvPr>
        </p:nvSpPr>
        <p:spPr>
          <a:xfrm>
            <a:off x="2589212" y="1905000"/>
            <a:ext cx="8915400" cy="4006222"/>
          </a:xfrm>
        </p:spPr>
        <p:txBody>
          <a:bodyPr>
            <a:normAutofit/>
          </a:bodyPr>
          <a:lstStyle/>
          <a:p>
            <a:pPr marL="0" indent="0">
              <a:buNone/>
            </a:pPr>
            <a:r>
              <a:rPr lang="nb-NO" sz="2000" b="1" dirty="0">
                <a:solidFill>
                  <a:schemeClr val="tx1"/>
                </a:solidFill>
              </a:rPr>
              <a:t>3) Måle effekten av den nye brosjyren</a:t>
            </a:r>
          </a:p>
          <a:p>
            <a:pPr marL="0" indent="0">
              <a:buNone/>
            </a:pPr>
            <a:endParaRPr lang="nb-NO" sz="2000" b="1" dirty="0">
              <a:solidFill>
                <a:schemeClr val="tx1"/>
              </a:solidFill>
            </a:endParaRPr>
          </a:p>
          <a:p>
            <a:r>
              <a:rPr lang="nb-NO" sz="2000" dirty="0">
                <a:solidFill>
                  <a:schemeClr val="tx1"/>
                </a:solidFill>
              </a:rPr>
              <a:t>Når den nye brosjyren har vært i bruk en stund, gjøre en ny testrunde med målgruppa.</a:t>
            </a:r>
          </a:p>
          <a:p>
            <a:r>
              <a:rPr lang="nb-NO" sz="2000" dirty="0">
                <a:solidFill>
                  <a:schemeClr val="tx1"/>
                </a:solidFill>
              </a:rPr>
              <a:t>Eventuelt gjøre dybdeintervjuer for å få mer utfyllende informasjon om effekten av brosjyren før og etter. </a:t>
            </a:r>
          </a:p>
          <a:p>
            <a:r>
              <a:rPr lang="nb-NO" sz="2000" dirty="0">
                <a:solidFill>
                  <a:schemeClr val="tx1"/>
                </a:solidFill>
              </a:rPr>
              <a:t>Hvordan er kulturaspektet og de ulike </a:t>
            </a:r>
          </a:p>
          <a:p>
            <a:pPr marL="0" indent="0">
              <a:buNone/>
            </a:pPr>
            <a:r>
              <a:rPr lang="nb-NO" sz="2000" dirty="0">
                <a:solidFill>
                  <a:schemeClr val="tx1"/>
                </a:solidFill>
              </a:rPr>
              <a:t>språkene ivaretatt?</a:t>
            </a:r>
          </a:p>
        </p:txBody>
      </p:sp>
      <p:pic>
        <p:nvPicPr>
          <p:cNvPr id="6" name="Bilde 5">
            <a:extLst>
              <a:ext uri="{FF2B5EF4-FFF2-40B4-BE49-F238E27FC236}">
                <a16:creationId xmlns:a16="http://schemas.microsoft.com/office/drawing/2014/main" id="{09B10A20-B509-0C4B-8E97-376AF98DBB08}"/>
              </a:ext>
            </a:extLst>
          </p:cNvPr>
          <p:cNvPicPr>
            <a:picLocks noChangeAspect="1"/>
          </p:cNvPicPr>
          <p:nvPr/>
        </p:nvPicPr>
        <p:blipFill rotWithShape="1">
          <a:blip r:embed="rId2"/>
          <a:srcRect b="16486"/>
          <a:stretch/>
        </p:blipFill>
        <p:spPr>
          <a:xfrm>
            <a:off x="7345004" y="4350753"/>
            <a:ext cx="4120088" cy="1961147"/>
          </a:xfrm>
          <a:prstGeom prst="rect">
            <a:avLst/>
          </a:prstGeom>
        </p:spPr>
      </p:pic>
      <p:sp>
        <p:nvSpPr>
          <p:cNvPr id="7" name="TekstSylinder 6">
            <a:extLst>
              <a:ext uri="{FF2B5EF4-FFF2-40B4-BE49-F238E27FC236}">
                <a16:creationId xmlns:a16="http://schemas.microsoft.com/office/drawing/2014/main" id="{3051E503-ECDE-5F41-A4CE-687E080084B2}"/>
              </a:ext>
            </a:extLst>
          </p:cNvPr>
          <p:cNvSpPr txBox="1"/>
          <p:nvPr/>
        </p:nvSpPr>
        <p:spPr>
          <a:xfrm>
            <a:off x="481071" y="6127234"/>
            <a:ext cx="3716980" cy="369332"/>
          </a:xfrm>
          <a:prstGeom prst="rect">
            <a:avLst/>
          </a:prstGeom>
          <a:noFill/>
        </p:spPr>
        <p:txBody>
          <a:bodyPr wrap="none" rtlCol="0">
            <a:spAutoFit/>
          </a:bodyPr>
          <a:lstStyle/>
          <a:p>
            <a:r>
              <a:rPr lang="nb-NO" dirty="0"/>
              <a:t>Kilde: Språkrådet, KS og NTB </a:t>
            </a:r>
            <a:r>
              <a:rPr lang="nb-NO" dirty="0" err="1"/>
              <a:t>Arkitekst</a:t>
            </a:r>
            <a:endParaRPr lang="nb-NO" dirty="0"/>
          </a:p>
        </p:txBody>
      </p:sp>
    </p:spTree>
    <p:extLst>
      <p:ext uri="{BB962C8B-B14F-4D97-AF65-F5344CB8AC3E}">
        <p14:creationId xmlns:p14="http://schemas.microsoft.com/office/powerpoint/2010/main" val="4170679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9DDB051D-9876-FC4E-A473-2CC0B3C15926}"/>
              </a:ext>
            </a:extLst>
          </p:cNvPr>
          <p:cNvSpPr>
            <a:spLocks noGrp="1"/>
          </p:cNvSpPr>
          <p:nvPr>
            <p:ph idx="1"/>
          </p:nvPr>
        </p:nvSpPr>
        <p:spPr/>
        <p:txBody>
          <a:bodyPr/>
          <a:lstStyle/>
          <a:p>
            <a:pPr marL="0" indent="0">
              <a:buNone/>
            </a:pPr>
            <a:r>
              <a:rPr lang="nb-NO" sz="2800" dirty="0">
                <a:solidFill>
                  <a:schemeClr val="tx1"/>
                </a:solidFill>
              </a:rPr>
              <a:t>2) Hvilke tre klarspråk-grep vil du prioritere for å forbedre teksten i brosjyren?</a:t>
            </a:r>
          </a:p>
          <a:p>
            <a:endParaRPr lang="nb-NO" b="1" dirty="0"/>
          </a:p>
          <a:p>
            <a:endParaRPr lang="nb-NO" b="1" dirty="0"/>
          </a:p>
          <a:p>
            <a:endParaRPr lang="nb-NO" dirty="0"/>
          </a:p>
        </p:txBody>
      </p:sp>
    </p:spTree>
    <p:extLst>
      <p:ext uri="{BB962C8B-B14F-4D97-AF65-F5344CB8AC3E}">
        <p14:creationId xmlns:p14="http://schemas.microsoft.com/office/powerpoint/2010/main" val="9425531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B6F883-E79C-064D-A832-9C3E2B6B5DBE}"/>
              </a:ext>
            </a:extLst>
          </p:cNvPr>
          <p:cNvSpPr>
            <a:spLocks noGrp="1"/>
          </p:cNvSpPr>
          <p:nvPr>
            <p:ph type="title"/>
          </p:nvPr>
        </p:nvSpPr>
        <p:spPr>
          <a:xfrm>
            <a:off x="2286000" y="624110"/>
            <a:ext cx="8911687" cy="1280890"/>
          </a:xfrm>
        </p:spPr>
        <p:txBody>
          <a:bodyPr/>
          <a:lstStyle/>
          <a:p>
            <a:r>
              <a:rPr lang="nb-NO" dirty="0"/>
              <a:t>Klarspråk-grep:</a:t>
            </a:r>
          </a:p>
        </p:txBody>
      </p:sp>
      <p:sp>
        <p:nvSpPr>
          <p:cNvPr id="3" name="Plassholder for innhold 2">
            <a:extLst>
              <a:ext uri="{FF2B5EF4-FFF2-40B4-BE49-F238E27FC236}">
                <a16:creationId xmlns:a16="http://schemas.microsoft.com/office/drawing/2014/main" id="{D374AECE-ECC3-024F-8338-C0851771F0DF}"/>
              </a:ext>
            </a:extLst>
          </p:cNvPr>
          <p:cNvSpPr>
            <a:spLocks noGrp="1"/>
          </p:cNvSpPr>
          <p:nvPr>
            <p:ph idx="1"/>
          </p:nvPr>
        </p:nvSpPr>
        <p:spPr>
          <a:xfrm>
            <a:off x="2286000" y="1700213"/>
            <a:ext cx="9218612" cy="4211009"/>
          </a:xfrm>
        </p:spPr>
        <p:txBody>
          <a:bodyPr>
            <a:normAutofit lnSpcReduction="10000"/>
          </a:bodyPr>
          <a:lstStyle/>
          <a:p>
            <a:r>
              <a:rPr lang="nb-NO" sz="2400" dirty="0">
                <a:solidFill>
                  <a:schemeClr val="tx1"/>
                </a:solidFill>
              </a:rPr>
              <a:t>God struktur: innledning, hoveddel, avslutning</a:t>
            </a:r>
          </a:p>
          <a:p>
            <a:r>
              <a:rPr lang="nb-NO" sz="2400" dirty="0">
                <a:solidFill>
                  <a:schemeClr val="tx1"/>
                </a:solidFill>
              </a:rPr>
              <a:t>God visuell utforming: lett å navigere</a:t>
            </a:r>
          </a:p>
          <a:p>
            <a:r>
              <a:rPr lang="nb-NO" sz="2400" dirty="0">
                <a:solidFill>
                  <a:schemeClr val="tx1"/>
                </a:solidFill>
              </a:rPr>
              <a:t>Tydelige overskrifter, ingress og mellomtitler</a:t>
            </a:r>
          </a:p>
          <a:p>
            <a:r>
              <a:rPr lang="nb-NO" sz="2400" dirty="0">
                <a:solidFill>
                  <a:schemeClr val="tx1"/>
                </a:solidFill>
              </a:rPr>
              <a:t>Fallende viktighet (nyhetstrekanten)</a:t>
            </a:r>
          </a:p>
          <a:p>
            <a:r>
              <a:rPr lang="nb-NO" sz="2400" dirty="0">
                <a:solidFill>
                  <a:schemeClr val="tx1"/>
                </a:solidFill>
              </a:rPr>
              <a:t>Skrive direkte til leseren</a:t>
            </a:r>
          </a:p>
          <a:p>
            <a:r>
              <a:rPr lang="nb-NO" sz="2400" dirty="0">
                <a:solidFill>
                  <a:schemeClr val="tx1"/>
                </a:solidFill>
              </a:rPr>
              <a:t>Utelate fagterminologi og vanskelige ord (eller forklare)</a:t>
            </a:r>
          </a:p>
          <a:p>
            <a:r>
              <a:rPr lang="nb-NO" sz="2400" dirty="0">
                <a:solidFill>
                  <a:schemeClr val="tx1"/>
                </a:solidFill>
              </a:rPr>
              <a:t>Ikke bruke for mange unødvendige ord</a:t>
            </a:r>
          </a:p>
          <a:p>
            <a:r>
              <a:rPr lang="nb-NO" sz="2400" dirty="0">
                <a:solidFill>
                  <a:schemeClr val="tx1"/>
                </a:solidFill>
              </a:rPr>
              <a:t>Enkle setninger</a:t>
            </a:r>
          </a:p>
          <a:p>
            <a:r>
              <a:rPr lang="nb-NO" sz="2400" dirty="0">
                <a:solidFill>
                  <a:schemeClr val="tx1"/>
                </a:solidFill>
              </a:rPr>
              <a:t>Sette punktum</a:t>
            </a:r>
          </a:p>
        </p:txBody>
      </p:sp>
    </p:spTree>
    <p:extLst>
      <p:ext uri="{BB962C8B-B14F-4D97-AF65-F5344CB8AC3E}">
        <p14:creationId xmlns:p14="http://schemas.microsoft.com/office/powerpoint/2010/main" val="7189702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9FF9D5-9D65-5941-9FC4-290B50FF7640}"/>
              </a:ext>
            </a:extLst>
          </p:cNvPr>
          <p:cNvSpPr>
            <a:spLocks noGrp="1"/>
          </p:cNvSpPr>
          <p:nvPr>
            <p:ph type="title"/>
          </p:nvPr>
        </p:nvSpPr>
        <p:spPr/>
        <p:txBody>
          <a:bodyPr/>
          <a:lstStyle/>
          <a:p>
            <a:r>
              <a:rPr lang="nb-NO" dirty="0"/>
              <a:t>Oppgave 2</a:t>
            </a:r>
          </a:p>
        </p:txBody>
      </p:sp>
      <p:sp>
        <p:nvSpPr>
          <p:cNvPr id="3" name="Plassholder for innhold 2">
            <a:extLst>
              <a:ext uri="{FF2B5EF4-FFF2-40B4-BE49-F238E27FC236}">
                <a16:creationId xmlns:a16="http://schemas.microsoft.com/office/drawing/2014/main" id="{B8993091-417B-6C4E-85EA-E3A8DD6F531F}"/>
              </a:ext>
            </a:extLst>
          </p:cNvPr>
          <p:cNvSpPr>
            <a:spLocks noGrp="1"/>
          </p:cNvSpPr>
          <p:nvPr>
            <p:ph idx="1"/>
          </p:nvPr>
        </p:nvSpPr>
        <p:spPr>
          <a:xfrm>
            <a:off x="2589212" y="2133600"/>
            <a:ext cx="8915400" cy="3581400"/>
          </a:xfrm>
        </p:spPr>
        <p:txBody>
          <a:bodyPr>
            <a:normAutofit/>
          </a:bodyPr>
          <a:lstStyle/>
          <a:p>
            <a:pPr marL="0" indent="0">
              <a:buNone/>
            </a:pPr>
            <a:r>
              <a:rPr lang="nb-NO" sz="2400" dirty="0">
                <a:solidFill>
                  <a:schemeClr val="tx1"/>
                </a:solidFill>
              </a:rPr>
              <a:t>Hvilke tre klarspråk-grep vil jeg prioritere for å forbedre teksten i brosjyren? </a:t>
            </a:r>
          </a:p>
          <a:p>
            <a:pPr marL="0" indent="0">
              <a:buNone/>
            </a:pPr>
            <a:endParaRPr lang="nb-NO" sz="2400" b="1" dirty="0">
              <a:solidFill>
                <a:schemeClr val="tx1"/>
              </a:solidFill>
            </a:endParaRPr>
          </a:p>
          <a:p>
            <a:pPr marL="0" indent="0">
              <a:buNone/>
            </a:pPr>
            <a:r>
              <a:rPr lang="nb-NO" sz="2400" b="1" dirty="0">
                <a:solidFill>
                  <a:schemeClr val="tx1"/>
                </a:solidFill>
              </a:rPr>
              <a:t>1) </a:t>
            </a:r>
            <a:r>
              <a:rPr lang="nb-NO" sz="2000" b="1" dirty="0">
                <a:solidFill>
                  <a:schemeClr val="tx1"/>
                </a:solidFill>
              </a:rPr>
              <a:t>Skrive direkte til leseren. Det blir lettere å forstå hvordan innholdet i teksten angår dem. Mål: oppfordre til å utføre vervet, gi informasjon. </a:t>
            </a:r>
          </a:p>
          <a:p>
            <a:pPr>
              <a:buFontTx/>
              <a:buChar char="-"/>
            </a:pPr>
            <a:r>
              <a:rPr lang="nb-NO" sz="2000" dirty="0">
                <a:solidFill>
                  <a:schemeClr val="tx1"/>
                </a:solidFill>
              </a:rPr>
              <a:t>Variere mellom verneombud og du/deg</a:t>
            </a:r>
          </a:p>
          <a:p>
            <a:pPr>
              <a:buFontTx/>
              <a:buChar char="-"/>
            </a:pPr>
            <a:r>
              <a:rPr lang="nb-NO" sz="2000" dirty="0">
                <a:solidFill>
                  <a:schemeClr val="tx1"/>
                </a:solidFill>
              </a:rPr>
              <a:t>Se om flere oppfordringer kan benyttes: Gjør, vær, osv. </a:t>
            </a:r>
          </a:p>
          <a:p>
            <a:pPr>
              <a:buFontTx/>
              <a:buChar char="-"/>
            </a:pPr>
            <a:r>
              <a:rPr lang="nb-NO" sz="2000" dirty="0">
                <a:solidFill>
                  <a:schemeClr val="tx1"/>
                </a:solidFill>
              </a:rPr>
              <a:t>Forklare </a:t>
            </a:r>
            <a:r>
              <a:rPr lang="nb-NO" sz="2000" i="1" dirty="0">
                <a:solidFill>
                  <a:schemeClr val="tx1"/>
                </a:solidFill>
              </a:rPr>
              <a:t>hvorfor</a:t>
            </a:r>
            <a:r>
              <a:rPr lang="nb-NO" sz="2000" dirty="0">
                <a:solidFill>
                  <a:schemeClr val="tx1"/>
                </a:solidFill>
              </a:rPr>
              <a:t> rollen er viktig for å motivere</a:t>
            </a:r>
            <a:endParaRPr lang="nb-NO" dirty="0">
              <a:solidFill>
                <a:schemeClr val="tx1"/>
              </a:solidFill>
            </a:endParaRPr>
          </a:p>
          <a:p>
            <a:pPr marL="0" indent="0">
              <a:buNone/>
            </a:pPr>
            <a:endParaRPr lang="nb-NO" dirty="0"/>
          </a:p>
        </p:txBody>
      </p:sp>
    </p:spTree>
    <p:extLst>
      <p:ext uri="{BB962C8B-B14F-4D97-AF65-F5344CB8AC3E}">
        <p14:creationId xmlns:p14="http://schemas.microsoft.com/office/powerpoint/2010/main" val="19222257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1896F3-BF05-5B42-8F57-8D20E0DB9C67}"/>
              </a:ext>
            </a:extLst>
          </p:cNvPr>
          <p:cNvSpPr>
            <a:spLocks noGrp="1"/>
          </p:cNvSpPr>
          <p:nvPr>
            <p:ph type="title"/>
          </p:nvPr>
        </p:nvSpPr>
        <p:spPr/>
        <p:txBody>
          <a:bodyPr/>
          <a:lstStyle/>
          <a:p>
            <a:r>
              <a:rPr lang="nb-NO" dirty="0"/>
              <a:t>Oppgave 2</a:t>
            </a:r>
          </a:p>
        </p:txBody>
      </p:sp>
      <p:sp>
        <p:nvSpPr>
          <p:cNvPr id="3" name="Plassholder for innhold 2">
            <a:extLst>
              <a:ext uri="{FF2B5EF4-FFF2-40B4-BE49-F238E27FC236}">
                <a16:creationId xmlns:a16="http://schemas.microsoft.com/office/drawing/2014/main" id="{B5D07790-0789-3D44-A09F-4D437534E904}"/>
              </a:ext>
            </a:extLst>
          </p:cNvPr>
          <p:cNvSpPr>
            <a:spLocks noGrp="1"/>
          </p:cNvSpPr>
          <p:nvPr>
            <p:ph idx="1"/>
          </p:nvPr>
        </p:nvSpPr>
        <p:spPr>
          <a:xfrm>
            <a:off x="2589212" y="2014538"/>
            <a:ext cx="8915400" cy="3777622"/>
          </a:xfrm>
        </p:spPr>
        <p:txBody>
          <a:bodyPr>
            <a:normAutofit/>
          </a:bodyPr>
          <a:lstStyle/>
          <a:p>
            <a:pPr marL="0" indent="0">
              <a:buNone/>
            </a:pPr>
            <a:r>
              <a:rPr lang="nb-NO" sz="2400" b="1" dirty="0">
                <a:solidFill>
                  <a:schemeClr val="tx1"/>
                </a:solidFill>
              </a:rPr>
              <a:t>2) Forklare faguttrykk og begreper</a:t>
            </a:r>
          </a:p>
          <a:p>
            <a:pPr>
              <a:buFontTx/>
              <a:buChar char="-"/>
            </a:pPr>
            <a:r>
              <a:rPr lang="nb-NO" sz="2000" dirty="0">
                <a:solidFill>
                  <a:schemeClr val="tx1"/>
                </a:solidFill>
              </a:rPr>
              <a:t>Ikke alltid kjent for leseren (særlig de som ikke har norsk som morsmål)</a:t>
            </a:r>
          </a:p>
          <a:p>
            <a:pPr>
              <a:buFontTx/>
              <a:buChar char="-"/>
            </a:pPr>
            <a:r>
              <a:rPr lang="nb-NO" sz="2000" dirty="0">
                <a:solidFill>
                  <a:schemeClr val="tx1"/>
                </a:solidFill>
              </a:rPr>
              <a:t>Vurdere om uttrykk kan byttes ut med mer dagligdagse uttrykk</a:t>
            </a:r>
          </a:p>
          <a:p>
            <a:pPr>
              <a:buFontTx/>
              <a:buChar char="-"/>
            </a:pPr>
            <a:r>
              <a:rPr lang="nb-NO" sz="2000" dirty="0">
                <a:solidFill>
                  <a:schemeClr val="tx1"/>
                </a:solidFill>
              </a:rPr>
              <a:t>Eller forklare uttrykkene</a:t>
            </a:r>
          </a:p>
          <a:p>
            <a:pPr>
              <a:buFontTx/>
              <a:buChar char="-"/>
            </a:pPr>
            <a:r>
              <a:rPr lang="nb-NO" sz="2000" dirty="0">
                <a:solidFill>
                  <a:schemeClr val="tx1"/>
                </a:solidFill>
              </a:rPr>
              <a:t>Sjekke forkortelser </a:t>
            </a:r>
          </a:p>
        </p:txBody>
      </p:sp>
    </p:spTree>
    <p:extLst>
      <p:ext uri="{BB962C8B-B14F-4D97-AF65-F5344CB8AC3E}">
        <p14:creationId xmlns:p14="http://schemas.microsoft.com/office/powerpoint/2010/main" val="2256169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B1F1A5A1-5359-CD4C-9EE4-7061D931E207}"/>
              </a:ext>
            </a:extLst>
          </p:cNvPr>
          <p:cNvSpPr>
            <a:spLocks noGrp="1"/>
          </p:cNvSpPr>
          <p:nvPr>
            <p:ph idx="1"/>
          </p:nvPr>
        </p:nvSpPr>
        <p:spPr>
          <a:xfrm>
            <a:off x="2592925" y="1540189"/>
            <a:ext cx="8915400" cy="3777622"/>
          </a:xfrm>
        </p:spPr>
        <p:txBody>
          <a:bodyPr/>
          <a:lstStyle/>
          <a:p>
            <a:pPr marL="0" indent="0">
              <a:buNone/>
            </a:pPr>
            <a:endParaRPr lang="nb-NO" b="1" dirty="0">
              <a:solidFill>
                <a:schemeClr val="tx1"/>
              </a:solidFill>
            </a:endParaRPr>
          </a:p>
          <a:p>
            <a:pPr marL="0" indent="0">
              <a:buNone/>
            </a:pPr>
            <a:r>
              <a:rPr lang="nb-NO" sz="2400" b="1" dirty="0">
                <a:solidFill>
                  <a:schemeClr val="tx1"/>
                </a:solidFill>
              </a:rPr>
              <a:t>3) Skrive det viktigste først, hva trenger leseren å vite først?</a:t>
            </a:r>
          </a:p>
          <a:p>
            <a:pPr marL="0" indent="0">
              <a:buNone/>
            </a:pPr>
            <a:r>
              <a:rPr lang="nb-NO" sz="2400" dirty="0">
                <a:solidFill>
                  <a:schemeClr val="tx1"/>
                </a:solidFill>
              </a:rPr>
              <a:t>- Hva er et verneombud, hva gjør verneombudet?</a:t>
            </a:r>
          </a:p>
          <a:p>
            <a:pPr marL="0" indent="0">
              <a:buNone/>
            </a:pPr>
            <a:r>
              <a:rPr lang="nb-NO" sz="2400" dirty="0">
                <a:solidFill>
                  <a:schemeClr val="tx1"/>
                </a:solidFill>
              </a:rPr>
              <a:t>- Hvorfor er dette viktig? (motivasjon)</a:t>
            </a:r>
          </a:p>
          <a:p>
            <a:pPr marL="0" indent="0">
              <a:buNone/>
            </a:pPr>
            <a:r>
              <a:rPr lang="nb-NO" sz="2400" dirty="0">
                <a:solidFill>
                  <a:schemeClr val="tx1"/>
                </a:solidFill>
              </a:rPr>
              <a:t>- Ev. ha dette med plikt lenger ned</a:t>
            </a:r>
          </a:p>
        </p:txBody>
      </p:sp>
      <p:sp>
        <p:nvSpPr>
          <p:cNvPr id="4" name="Tittel 1">
            <a:extLst>
              <a:ext uri="{FF2B5EF4-FFF2-40B4-BE49-F238E27FC236}">
                <a16:creationId xmlns:a16="http://schemas.microsoft.com/office/drawing/2014/main" id="{A060C0B4-4729-BE4F-9D4D-08956CBF0D6A}"/>
              </a:ext>
            </a:extLst>
          </p:cNvPr>
          <p:cNvSpPr>
            <a:spLocks noGrp="1"/>
          </p:cNvSpPr>
          <p:nvPr>
            <p:ph type="title"/>
          </p:nvPr>
        </p:nvSpPr>
        <p:spPr/>
        <p:txBody>
          <a:bodyPr/>
          <a:lstStyle/>
          <a:p>
            <a:r>
              <a:rPr lang="nb-NO" dirty="0"/>
              <a:t>Oppgave 2</a:t>
            </a:r>
          </a:p>
        </p:txBody>
      </p:sp>
    </p:spTree>
    <p:extLst>
      <p:ext uri="{BB962C8B-B14F-4D97-AF65-F5344CB8AC3E}">
        <p14:creationId xmlns:p14="http://schemas.microsoft.com/office/powerpoint/2010/main" val="6567913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643845-F95E-FB4D-ADA6-5D2CE0BFA505}"/>
              </a:ext>
            </a:extLst>
          </p:cNvPr>
          <p:cNvSpPr>
            <a:spLocks noGrp="1"/>
          </p:cNvSpPr>
          <p:nvPr>
            <p:ph type="title"/>
          </p:nvPr>
        </p:nvSpPr>
        <p:spPr/>
        <p:txBody>
          <a:bodyPr/>
          <a:lstStyle/>
          <a:p>
            <a:r>
              <a:rPr lang="nb-NO" dirty="0"/>
              <a:t>Oppgave 3</a:t>
            </a:r>
          </a:p>
        </p:txBody>
      </p:sp>
      <p:sp>
        <p:nvSpPr>
          <p:cNvPr id="3" name="Plassholder for innhold 2">
            <a:extLst>
              <a:ext uri="{FF2B5EF4-FFF2-40B4-BE49-F238E27FC236}">
                <a16:creationId xmlns:a16="http://schemas.microsoft.com/office/drawing/2014/main" id="{50B92C7A-C615-FC49-8E5A-0CBD70F38F5D}"/>
              </a:ext>
            </a:extLst>
          </p:cNvPr>
          <p:cNvSpPr>
            <a:spLocks noGrp="1"/>
          </p:cNvSpPr>
          <p:nvPr>
            <p:ph idx="1"/>
          </p:nvPr>
        </p:nvSpPr>
        <p:spPr>
          <a:xfrm>
            <a:off x="2592924" y="1484026"/>
            <a:ext cx="8911688" cy="5006715"/>
          </a:xfrm>
        </p:spPr>
        <p:txBody>
          <a:bodyPr>
            <a:normAutofit/>
          </a:bodyPr>
          <a:lstStyle/>
          <a:p>
            <a:pPr marL="0" indent="0">
              <a:buNone/>
            </a:pPr>
            <a:r>
              <a:rPr lang="nb-NO" sz="2000" b="1" dirty="0">
                <a:solidFill>
                  <a:schemeClr val="tx1"/>
                </a:solidFill>
              </a:rPr>
              <a:t>Hvordan vil du foreslå å tilpasse/</a:t>
            </a:r>
            <a:r>
              <a:rPr lang="nb-NO" sz="2000" b="1" dirty="0" err="1">
                <a:solidFill>
                  <a:schemeClr val="tx1"/>
                </a:solidFill>
              </a:rPr>
              <a:t>språkvaske</a:t>
            </a:r>
            <a:r>
              <a:rPr lang="nb-NO" sz="2000" b="1" dirty="0">
                <a:solidFill>
                  <a:schemeClr val="tx1"/>
                </a:solidFill>
              </a:rPr>
              <a:t> følgende avsnitt i brosjyren?</a:t>
            </a:r>
          </a:p>
          <a:p>
            <a:pPr marL="0" indent="0">
              <a:buNone/>
            </a:pPr>
            <a:endParaRPr lang="nb-NO" sz="1900" b="1" dirty="0">
              <a:solidFill>
                <a:schemeClr val="tx1"/>
              </a:solidFill>
            </a:endParaRPr>
          </a:p>
          <a:p>
            <a:pPr marL="0" indent="0">
              <a:buNone/>
            </a:pPr>
            <a:r>
              <a:rPr lang="nb-NO" sz="2200" dirty="0">
                <a:solidFill>
                  <a:schemeClr val="tx1"/>
                </a:solidFill>
              </a:rPr>
              <a:t>I arbeidsmiljøloven kan du blant annet lese at verneombudet skal ivareta arbeidstakernes interesser som angår arbeidsmiljøet. Verneombudet skal ha en aktiv rolle i virksomhetens HMS-arbeid, som å delta på vernerunder, risikovurderinger m.m. Verneombudet skal særlig påse at maskiner, innretninger, kjemiske stoffer og organisering av arbeidet ikke utsetter arbeidstakere for fare, eller uheldige belastninger.</a:t>
            </a:r>
          </a:p>
          <a:p>
            <a:pPr marL="0" indent="0">
              <a:buNone/>
            </a:pPr>
            <a:r>
              <a:rPr lang="nb-NO" sz="2200" dirty="0">
                <a:solidFill>
                  <a:schemeClr val="tx1"/>
                </a:solidFill>
              </a:rPr>
              <a:t>Dersom du som verneombud blir kjent med fare, skal du straks varsle ledelsen og dine kollegaer. Husk å inkludere arbeidstakere som er tilkallings- og sesongarbeidskraft.</a:t>
            </a:r>
            <a:endParaRPr lang="nb-NO" sz="2200" b="1" dirty="0">
              <a:solidFill>
                <a:schemeClr val="tx1"/>
              </a:solidFill>
            </a:endParaRPr>
          </a:p>
        </p:txBody>
      </p:sp>
    </p:spTree>
    <p:extLst>
      <p:ext uri="{BB962C8B-B14F-4D97-AF65-F5344CB8AC3E}">
        <p14:creationId xmlns:p14="http://schemas.microsoft.com/office/powerpoint/2010/main" val="19212228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1E8C87AC-34DA-764B-B887-BAC9CD4150EA}"/>
              </a:ext>
            </a:extLst>
          </p:cNvPr>
          <p:cNvSpPr>
            <a:spLocks noGrp="1"/>
          </p:cNvSpPr>
          <p:nvPr>
            <p:ph idx="1"/>
          </p:nvPr>
        </p:nvSpPr>
        <p:spPr>
          <a:xfrm>
            <a:off x="2232951" y="1195449"/>
            <a:ext cx="8941729" cy="4944094"/>
          </a:xfrm>
        </p:spPr>
        <p:txBody>
          <a:bodyPr>
            <a:normAutofit/>
          </a:bodyPr>
          <a:lstStyle/>
          <a:p>
            <a:pPr marL="0" indent="0">
              <a:buNone/>
            </a:pPr>
            <a:r>
              <a:rPr lang="nb-NO" sz="2000" i="1" dirty="0">
                <a:solidFill>
                  <a:srgbClr val="FF0000"/>
                </a:solidFill>
              </a:rPr>
              <a:t>I arbeidsmiljøloven kan du blant annet lese at verneombudet skal ivareta arbeidstakernes interesser som angår arbeidsmiljøet. Du/</a:t>
            </a:r>
            <a:r>
              <a:rPr lang="nb-NO" sz="2000" i="1" dirty="0"/>
              <a:t>Verneombudet skal ha en aktiv rolle i virksomhetens </a:t>
            </a:r>
            <a:r>
              <a:rPr lang="nb-NO" sz="2000" i="1" dirty="0">
                <a:solidFill>
                  <a:srgbClr val="FF0000"/>
                </a:solidFill>
              </a:rPr>
              <a:t>HMS-arbeid</a:t>
            </a:r>
            <a:r>
              <a:rPr lang="nb-NO" sz="2000" i="1" dirty="0"/>
              <a:t>, som å delta på </a:t>
            </a:r>
            <a:r>
              <a:rPr lang="nb-NO" sz="2000" i="1" dirty="0">
                <a:solidFill>
                  <a:srgbClr val="FF0000"/>
                </a:solidFill>
              </a:rPr>
              <a:t>vernerunder, risikovurderinger m.m</a:t>
            </a:r>
            <a:r>
              <a:rPr lang="nb-NO" sz="2000" i="1" dirty="0"/>
              <a:t>. </a:t>
            </a:r>
            <a:r>
              <a:rPr lang="nb-NO" sz="2000" i="1" dirty="0">
                <a:solidFill>
                  <a:srgbClr val="FF0000"/>
                </a:solidFill>
              </a:rPr>
              <a:t>Du/</a:t>
            </a:r>
            <a:r>
              <a:rPr lang="nb-NO" sz="2000" i="1" dirty="0"/>
              <a:t>Verneombudet skal særlig </a:t>
            </a:r>
            <a:r>
              <a:rPr lang="nb-NO" sz="2000" i="1" strike="sngStrike" dirty="0"/>
              <a:t>påse</a:t>
            </a:r>
            <a:r>
              <a:rPr lang="nb-NO" sz="2000" i="1" dirty="0"/>
              <a:t> </a:t>
            </a:r>
            <a:r>
              <a:rPr lang="nb-NO" sz="2000" i="1" dirty="0">
                <a:solidFill>
                  <a:srgbClr val="FF0000"/>
                </a:solidFill>
              </a:rPr>
              <a:t>sørge for </a:t>
            </a:r>
            <a:r>
              <a:rPr lang="nb-NO" sz="2000" i="1" dirty="0"/>
              <a:t>at maskiner, </a:t>
            </a:r>
            <a:r>
              <a:rPr lang="nb-NO" sz="2000" i="1" strike="sngStrike" dirty="0">
                <a:solidFill>
                  <a:srgbClr val="FF0000"/>
                </a:solidFill>
              </a:rPr>
              <a:t>innretninger</a:t>
            </a:r>
            <a:r>
              <a:rPr lang="nb-NO" sz="2000" i="1" dirty="0"/>
              <a:t>, kjemiske stoffer og organisering av arbeidet ikke utsetter arbeidstakere for fare, eller uheldige belastninger.</a:t>
            </a:r>
            <a:endParaRPr lang="nb-NO" sz="2000" dirty="0"/>
          </a:p>
          <a:p>
            <a:pPr marL="0" indent="0">
              <a:buNone/>
            </a:pPr>
            <a:endParaRPr lang="nb-NO" sz="2000" i="1" dirty="0"/>
          </a:p>
          <a:p>
            <a:pPr marL="0" indent="0">
              <a:buNone/>
            </a:pPr>
            <a:r>
              <a:rPr lang="nb-NO" sz="2000" i="1" dirty="0"/>
              <a:t>Dersom du som verneombud </a:t>
            </a:r>
            <a:r>
              <a:rPr lang="nb-NO" sz="2000" i="1" dirty="0">
                <a:solidFill>
                  <a:srgbClr val="FF0000"/>
                </a:solidFill>
              </a:rPr>
              <a:t>opplever/oppdager</a:t>
            </a:r>
            <a:r>
              <a:rPr lang="nb-NO" sz="2000" i="1" dirty="0"/>
              <a:t> </a:t>
            </a:r>
            <a:r>
              <a:rPr lang="nb-NO" sz="2000" i="1" strike="sngStrike" dirty="0">
                <a:solidFill>
                  <a:srgbClr val="FF0000"/>
                </a:solidFill>
              </a:rPr>
              <a:t>blir kjent med </a:t>
            </a:r>
            <a:r>
              <a:rPr lang="nb-NO" sz="2000" i="1" dirty="0">
                <a:solidFill>
                  <a:srgbClr val="FF0000"/>
                </a:solidFill>
              </a:rPr>
              <a:t>fare</a:t>
            </a:r>
            <a:r>
              <a:rPr lang="nb-NO" sz="2000" i="1" dirty="0"/>
              <a:t>, skal du straks varsle ledelsen og dine kollegaer. Husk å inkludere arbeidstakere som er tilkallings- og </a:t>
            </a:r>
            <a:r>
              <a:rPr lang="nb-NO" sz="2000" i="1" dirty="0">
                <a:solidFill>
                  <a:srgbClr val="FF0000"/>
                </a:solidFill>
              </a:rPr>
              <a:t>sesong</a:t>
            </a:r>
            <a:r>
              <a:rPr lang="nb-NO" sz="2000" i="1" strike="sngStrike" dirty="0">
                <a:solidFill>
                  <a:srgbClr val="FF0000"/>
                </a:solidFill>
              </a:rPr>
              <a:t>arbeidskraft</a:t>
            </a:r>
            <a:r>
              <a:rPr lang="nb-NO" sz="2000" i="1" dirty="0">
                <a:solidFill>
                  <a:srgbClr val="FF0000"/>
                </a:solidFill>
              </a:rPr>
              <a:t>arbeidere. </a:t>
            </a:r>
            <a:endParaRPr lang="nb-NO" sz="2000" dirty="0"/>
          </a:p>
          <a:p>
            <a:pPr marL="0" indent="0">
              <a:buNone/>
            </a:pPr>
            <a:endParaRPr lang="nb-NO" dirty="0"/>
          </a:p>
        </p:txBody>
      </p:sp>
    </p:spTree>
    <p:extLst>
      <p:ext uri="{BB962C8B-B14F-4D97-AF65-F5344CB8AC3E}">
        <p14:creationId xmlns:p14="http://schemas.microsoft.com/office/powerpoint/2010/main" val="36292300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C4BF53-325A-5945-9B25-380D807C176A}"/>
              </a:ext>
            </a:extLst>
          </p:cNvPr>
          <p:cNvSpPr>
            <a:spLocks noGrp="1"/>
          </p:cNvSpPr>
          <p:nvPr>
            <p:ph type="title"/>
          </p:nvPr>
        </p:nvSpPr>
        <p:spPr/>
        <p:txBody>
          <a:bodyPr/>
          <a:lstStyle/>
          <a:p>
            <a:r>
              <a:rPr lang="nb-NO" dirty="0" err="1"/>
              <a:t>Modelleserbegrepet</a:t>
            </a:r>
            <a:r>
              <a:rPr lang="nb-NO" dirty="0"/>
              <a:t> som tekstanalytisk verktøy</a:t>
            </a:r>
          </a:p>
        </p:txBody>
      </p:sp>
      <p:sp>
        <p:nvSpPr>
          <p:cNvPr id="3" name="Plassholder for innhold 2">
            <a:extLst>
              <a:ext uri="{FF2B5EF4-FFF2-40B4-BE49-F238E27FC236}">
                <a16:creationId xmlns:a16="http://schemas.microsoft.com/office/drawing/2014/main" id="{8FC2BE08-C774-7E41-9017-FBE66415567E}"/>
              </a:ext>
            </a:extLst>
          </p:cNvPr>
          <p:cNvSpPr>
            <a:spLocks noGrp="1"/>
          </p:cNvSpPr>
          <p:nvPr>
            <p:ph idx="1"/>
          </p:nvPr>
        </p:nvSpPr>
        <p:spPr/>
        <p:txBody>
          <a:bodyPr/>
          <a:lstStyle/>
          <a:p>
            <a:pPr marL="0" indent="0">
              <a:buNone/>
            </a:pPr>
            <a:r>
              <a:rPr lang="nb-NO" dirty="0">
                <a:solidFill>
                  <a:schemeClr val="tx1"/>
                </a:solidFill>
              </a:rPr>
              <a:t>Klart språk avhenger av konteksten vi arbeider i</a:t>
            </a:r>
          </a:p>
          <a:p>
            <a:pPr marL="0" indent="0">
              <a:buNone/>
            </a:pPr>
            <a:endParaRPr lang="nb-NO" dirty="0"/>
          </a:p>
          <a:p>
            <a:pPr marL="0" indent="0">
              <a:buNone/>
            </a:pPr>
            <a:endParaRPr lang="nb-NO" dirty="0"/>
          </a:p>
          <a:p>
            <a:pPr marL="0" indent="0">
              <a:buNone/>
            </a:pPr>
            <a:endParaRPr lang="nb-NO" dirty="0"/>
          </a:p>
          <a:p>
            <a:pPr marL="0" indent="0">
              <a:buNone/>
            </a:pPr>
            <a:endParaRPr lang="nb-NO" dirty="0"/>
          </a:p>
        </p:txBody>
      </p:sp>
      <p:pic>
        <p:nvPicPr>
          <p:cNvPr id="5" name="Bilde 4">
            <a:extLst>
              <a:ext uri="{FF2B5EF4-FFF2-40B4-BE49-F238E27FC236}">
                <a16:creationId xmlns:a16="http://schemas.microsoft.com/office/drawing/2014/main" id="{519D8D0C-28B6-7A4B-A7BC-AA1E0C0E3BD7}"/>
              </a:ext>
            </a:extLst>
          </p:cNvPr>
          <p:cNvPicPr>
            <a:picLocks noChangeAspect="1"/>
          </p:cNvPicPr>
          <p:nvPr/>
        </p:nvPicPr>
        <p:blipFill>
          <a:blip r:embed="rId2"/>
          <a:stretch>
            <a:fillRect/>
          </a:stretch>
        </p:blipFill>
        <p:spPr>
          <a:xfrm>
            <a:off x="4185538" y="2437752"/>
            <a:ext cx="3506788" cy="4636093"/>
          </a:xfrm>
          <a:prstGeom prst="rect">
            <a:avLst/>
          </a:prstGeom>
        </p:spPr>
      </p:pic>
    </p:spTree>
    <p:extLst>
      <p:ext uri="{BB962C8B-B14F-4D97-AF65-F5344CB8AC3E}">
        <p14:creationId xmlns:p14="http://schemas.microsoft.com/office/powerpoint/2010/main" val="2699476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A853E48-7D40-2F45-8959-1BA64A9109DF}"/>
              </a:ext>
            </a:extLst>
          </p:cNvPr>
          <p:cNvSpPr>
            <a:spLocks noGrp="1"/>
          </p:cNvSpPr>
          <p:nvPr>
            <p:ph type="title"/>
          </p:nvPr>
        </p:nvSpPr>
        <p:spPr/>
        <p:txBody>
          <a:bodyPr/>
          <a:lstStyle/>
          <a:p>
            <a:r>
              <a:rPr lang="nb-NO" dirty="0"/>
              <a:t>Oppdraget i Din Fritid</a:t>
            </a:r>
          </a:p>
        </p:txBody>
      </p:sp>
      <p:sp>
        <p:nvSpPr>
          <p:cNvPr id="3" name="Plassholder for innhold 2">
            <a:extLst>
              <a:ext uri="{FF2B5EF4-FFF2-40B4-BE49-F238E27FC236}">
                <a16:creationId xmlns:a16="http://schemas.microsoft.com/office/drawing/2014/main" id="{8F098CF1-0425-0246-81C7-BE9AA4FAE883}"/>
              </a:ext>
            </a:extLst>
          </p:cNvPr>
          <p:cNvSpPr>
            <a:spLocks noGrp="1"/>
          </p:cNvSpPr>
          <p:nvPr>
            <p:ph idx="1"/>
          </p:nvPr>
        </p:nvSpPr>
        <p:spPr/>
        <p:txBody>
          <a:bodyPr>
            <a:normAutofit/>
          </a:bodyPr>
          <a:lstStyle/>
          <a:p>
            <a:pPr marL="0" indent="0">
              <a:buNone/>
            </a:pPr>
            <a:r>
              <a:rPr lang="nb-NO" sz="2000" dirty="0">
                <a:solidFill>
                  <a:schemeClr val="tx1"/>
                </a:solidFill>
              </a:rPr>
              <a:t>Din Fritid er et uavhengig magasin som formidler om bobil, vogn og alt som har med fritid på hjul å gjøre</a:t>
            </a:r>
          </a:p>
          <a:p>
            <a:pPr marL="0" indent="0">
              <a:buNone/>
            </a:pPr>
            <a:endParaRPr lang="nb-NO" sz="2000" dirty="0">
              <a:solidFill>
                <a:schemeClr val="tx1"/>
              </a:solidFill>
            </a:endParaRPr>
          </a:p>
          <a:p>
            <a:pPr marL="0" indent="0">
              <a:buNone/>
            </a:pPr>
            <a:r>
              <a:rPr lang="nb-NO" sz="2000" dirty="0">
                <a:solidFill>
                  <a:schemeClr val="tx1"/>
                </a:solidFill>
              </a:rPr>
              <a:t>Oppdraget: «</a:t>
            </a:r>
            <a:r>
              <a:rPr lang="nb-NO" sz="2000" b="1" i="1" dirty="0">
                <a:solidFill>
                  <a:schemeClr val="tx1"/>
                </a:solidFill>
              </a:rPr>
              <a:t>Kravene til korrektur-jobben er å rette skrivefeil, </a:t>
            </a:r>
            <a:r>
              <a:rPr lang="nb-NO" sz="2000" b="1" i="1" dirty="0" err="1">
                <a:solidFill>
                  <a:schemeClr val="tx1"/>
                </a:solidFill>
              </a:rPr>
              <a:t>gramatiske</a:t>
            </a:r>
            <a:r>
              <a:rPr lang="nb-NO" sz="2000" b="1" i="1" dirty="0">
                <a:solidFill>
                  <a:schemeClr val="tx1"/>
                </a:solidFill>
              </a:rPr>
              <a:t> feil og sikre god flyt i språket.»</a:t>
            </a:r>
            <a:endParaRPr lang="nb-NO" sz="2400" dirty="0">
              <a:solidFill>
                <a:schemeClr val="tx1"/>
              </a:solidFill>
            </a:endParaRPr>
          </a:p>
          <a:p>
            <a:pPr marL="0" indent="0">
              <a:buNone/>
            </a:pPr>
            <a:endParaRPr lang="nb-NO" sz="2000" dirty="0">
              <a:solidFill>
                <a:schemeClr val="tx1"/>
              </a:solidFill>
            </a:endParaRPr>
          </a:p>
          <a:p>
            <a:pPr marL="0" indent="0">
              <a:buNone/>
            </a:pPr>
            <a:r>
              <a:rPr lang="nb-NO" sz="2000" dirty="0">
                <a:solidFill>
                  <a:schemeClr val="tx1"/>
                </a:solidFill>
              </a:rPr>
              <a:t>«</a:t>
            </a:r>
            <a:r>
              <a:rPr lang="nb-NO" dirty="0">
                <a:solidFill>
                  <a:schemeClr val="tx1"/>
                </a:solidFill>
              </a:rPr>
              <a:t>Når en artikkel er ferdig sender jeg Word-fila til den som skal lese korrektur. Vedkommende skrur på Spor endringer-funksjonen, og sender dokumentet i retur. Så går jeg gjennom alle endringsforslagene, og sender endelig godkjent versjon til vår grafiske designer» </a:t>
            </a:r>
          </a:p>
          <a:p>
            <a:pPr marL="0" indent="0">
              <a:buNone/>
            </a:pPr>
            <a:endParaRPr lang="nb-NO" dirty="0"/>
          </a:p>
          <a:p>
            <a:pPr marL="0" indent="0">
              <a:buNone/>
            </a:pPr>
            <a:endParaRPr lang="nb-NO" dirty="0"/>
          </a:p>
        </p:txBody>
      </p:sp>
    </p:spTree>
    <p:extLst>
      <p:ext uri="{BB962C8B-B14F-4D97-AF65-F5344CB8AC3E}">
        <p14:creationId xmlns:p14="http://schemas.microsoft.com/office/powerpoint/2010/main" val="6256046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719F1C-3374-8A42-A463-4339BA2AB823}"/>
              </a:ext>
            </a:extLst>
          </p:cNvPr>
          <p:cNvSpPr>
            <a:spLocks noGrp="1"/>
          </p:cNvSpPr>
          <p:nvPr>
            <p:ph type="title"/>
          </p:nvPr>
        </p:nvSpPr>
        <p:spPr/>
        <p:txBody>
          <a:bodyPr/>
          <a:lstStyle/>
          <a:p>
            <a:r>
              <a:rPr lang="nb-NO" dirty="0" err="1"/>
              <a:t>Modelleserbegrepet</a:t>
            </a:r>
            <a:r>
              <a:rPr lang="nb-NO" dirty="0"/>
              <a:t> som tekstanalytisk verktøy</a:t>
            </a:r>
          </a:p>
        </p:txBody>
      </p:sp>
      <p:sp>
        <p:nvSpPr>
          <p:cNvPr id="3" name="Plassholder for innhold 2">
            <a:extLst>
              <a:ext uri="{FF2B5EF4-FFF2-40B4-BE49-F238E27FC236}">
                <a16:creationId xmlns:a16="http://schemas.microsoft.com/office/drawing/2014/main" id="{97B42DEC-C7BD-404E-A01A-6CA30328FACE}"/>
              </a:ext>
            </a:extLst>
          </p:cNvPr>
          <p:cNvSpPr>
            <a:spLocks noGrp="1"/>
          </p:cNvSpPr>
          <p:nvPr>
            <p:ph idx="1"/>
          </p:nvPr>
        </p:nvSpPr>
        <p:spPr/>
        <p:txBody>
          <a:bodyPr>
            <a:normAutofit lnSpcReduction="10000"/>
          </a:bodyPr>
          <a:lstStyle/>
          <a:p>
            <a:pPr marL="0" indent="0">
              <a:buNone/>
            </a:pPr>
            <a:r>
              <a:rPr lang="nb-NO" sz="2400" dirty="0">
                <a:solidFill>
                  <a:schemeClr val="tx1"/>
                </a:solidFill>
              </a:rPr>
              <a:t>En klarspråk-arbeider i NAV jobber annerledes enn en klarspråk-arbeider i et underholdende magasin</a:t>
            </a:r>
          </a:p>
          <a:p>
            <a:pPr marL="0" indent="0">
              <a:buNone/>
            </a:pPr>
            <a:endParaRPr lang="nb-NO" sz="2400" dirty="0">
              <a:solidFill>
                <a:schemeClr val="tx1"/>
              </a:solidFill>
            </a:endParaRPr>
          </a:p>
          <a:p>
            <a:pPr marL="0" indent="0">
              <a:buNone/>
            </a:pPr>
            <a:r>
              <a:rPr lang="nb-NO" sz="2400" dirty="0">
                <a:solidFill>
                  <a:schemeClr val="tx1"/>
                </a:solidFill>
              </a:rPr>
              <a:t>Klarspråk-konsulenter bør uansett alltid etterstrebe klart språk</a:t>
            </a:r>
          </a:p>
          <a:p>
            <a:pPr marL="0" indent="0">
              <a:buNone/>
            </a:pPr>
            <a:endParaRPr lang="nb-NO" sz="2400" dirty="0">
              <a:solidFill>
                <a:schemeClr val="tx1"/>
              </a:solidFill>
            </a:endParaRPr>
          </a:p>
          <a:p>
            <a:pPr marL="0" indent="0">
              <a:buNone/>
            </a:pPr>
            <a:r>
              <a:rPr lang="nb-NO" sz="2400" dirty="0">
                <a:solidFill>
                  <a:schemeClr val="tx1"/>
                </a:solidFill>
              </a:rPr>
              <a:t>Samtidig bør kontekst og kultur respekteres. </a:t>
            </a:r>
            <a:r>
              <a:rPr lang="nb-NO" sz="2400" b="1" dirty="0">
                <a:solidFill>
                  <a:schemeClr val="tx1"/>
                </a:solidFill>
              </a:rPr>
              <a:t>Eksempel</a:t>
            </a:r>
            <a:r>
              <a:rPr lang="nb-NO" sz="2400" dirty="0">
                <a:solidFill>
                  <a:schemeClr val="tx1"/>
                </a:solidFill>
              </a:rPr>
              <a:t>: </a:t>
            </a:r>
            <a:r>
              <a:rPr lang="nb-NO" sz="2400" i="1" dirty="0">
                <a:solidFill>
                  <a:schemeClr val="tx1"/>
                </a:solidFill>
              </a:rPr>
              <a:t>Hvordan bevare tekstkulturen i Din Fritid og samtidig fremme klart språk?</a:t>
            </a:r>
          </a:p>
        </p:txBody>
      </p:sp>
    </p:spTree>
    <p:extLst>
      <p:ext uri="{BB962C8B-B14F-4D97-AF65-F5344CB8AC3E}">
        <p14:creationId xmlns:p14="http://schemas.microsoft.com/office/powerpoint/2010/main" val="16675831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389D4D-5A4E-8941-B510-D554C4ECFD15}"/>
              </a:ext>
            </a:extLst>
          </p:cNvPr>
          <p:cNvSpPr>
            <a:spLocks noGrp="1"/>
          </p:cNvSpPr>
          <p:nvPr>
            <p:ph type="title"/>
          </p:nvPr>
        </p:nvSpPr>
        <p:spPr/>
        <p:txBody>
          <a:bodyPr/>
          <a:lstStyle/>
          <a:p>
            <a:r>
              <a:rPr lang="nb-NO" dirty="0"/>
              <a:t>Tekstkultur</a:t>
            </a:r>
          </a:p>
        </p:txBody>
      </p:sp>
      <p:sp>
        <p:nvSpPr>
          <p:cNvPr id="3" name="Plassholder for innhold 2">
            <a:extLst>
              <a:ext uri="{FF2B5EF4-FFF2-40B4-BE49-F238E27FC236}">
                <a16:creationId xmlns:a16="http://schemas.microsoft.com/office/drawing/2014/main" id="{43315519-306D-E842-B14A-111C7E9225E1}"/>
              </a:ext>
            </a:extLst>
          </p:cNvPr>
          <p:cNvSpPr>
            <a:spLocks noGrp="1"/>
          </p:cNvSpPr>
          <p:nvPr>
            <p:ph idx="1"/>
          </p:nvPr>
        </p:nvSpPr>
        <p:spPr/>
        <p:txBody>
          <a:bodyPr/>
          <a:lstStyle/>
          <a:p>
            <a:pPr marL="0" indent="0">
              <a:buNone/>
            </a:pPr>
            <a:r>
              <a:rPr lang="nb-NO" sz="2400" dirty="0">
                <a:solidFill>
                  <a:schemeClr val="tx1"/>
                </a:solidFill>
              </a:rPr>
              <a:t>Tekster er ytringer som deltakere i en viss kultur gir en spesielt avgrenset status eller verdi, der det i kulturen er utviklet tekstnormer som avgjør hvilke ytringer som gis </a:t>
            </a:r>
            <a:r>
              <a:rPr lang="nb-NO" sz="2400" dirty="0" err="1">
                <a:solidFill>
                  <a:schemeClr val="tx1"/>
                </a:solidFill>
              </a:rPr>
              <a:t>tekstverdi</a:t>
            </a:r>
            <a:r>
              <a:rPr lang="nb-NO" sz="2400" dirty="0">
                <a:solidFill>
                  <a:schemeClr val="tx1"/>
                </a:solidFill>
              </a:rPr>
              <a:t>, og hvordan slike tekster ordnes (Berge, 2003, s. 28). </a:t>
            </a:r>
          </a:p>
          <a:p>
            <a:pPr marL="0" indent="0">
              <a:buNone/>
            </a:pPr>
            <a:endParaRPr lang="nb-NO" dirty="0"/>
          </a:p>
        </p:txBody>
      </p:sp>
    </p:spTree>
    <p:extLst>
      <p:ext uri="{BB962C8B-B14F-4D97-AF65-F5344CB8AC3E}">
        <p14:creationId xmlns:p14="http://schemas.microsoft.com/office/powerpoint/2010/main" val="2706194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B8E2145-977A-B744-92B0-1EE819D5A187}"/>
              </a:ext>
            </a:extLst>
          </p:cNvPr>
          <p:cNvSpPr>
            <a:spLocks noGrp="1"/>
          </p:cNvSpPr>
          <p:nvPr>
            <p:ph type="title"/>
          </p:nvPr>
        </p:nvSpPr>
        <p:spPr/>
        <p:txBody>
          <a:bodyPr/>
          <a:lstStyle/>
          <a:p>
            <a:r>
              <a:rPr lang="nb-NO" dirty="0"/>
              <a:t>Eksempel på (tekst)kultur-sjokk</a:t>
            </a:r>
          </a:p>
        </p:txBody>
      </p:sp>
      <p:sp>
        <p:nvSpPr>
          <p:cNvPr id="3" name="Plassholder for innhold 2">
            <a:extLst>
              <a:ext uri="{FF2B5EF4-FFF2-40B4-BE49-F238E27FC236}">
                <a16:creationId xmlns:a16="http://schemas.microsoft.com/office/drawing/2014/main" id="{44A81834-908A-C944-87F0-749AB2B512AB}"/>
              </a:ext>
            </a:extLst>
          </p:cNvPr>
          <p:cNvSpPr>
            <a:spLocks noGrp="1"/>
          </p:cNvSpPr>
          <p:nvPr>
            <p:ph idx="1"/>
          </p:nvPr>
        </p:nvSpPr>
        <p:spPr>
          <a:xfrm>
            <a:off x="2589212" y="2133599"/>
            <a:ext cx="8915400" cy="4410075"/>
          </a:xfrm>
        </p:spPr>
        <p:txBody>
          <a:bodyPr>
            <a:normAutofit/>
          </a:bodyPr>
          <a:lstStyle/>
          <a:p>
            <a:pPr marL="0" indent="0">
              <a:buNone/>
            </a:pPr>
            <a:r>
              <a:rPr lang="nb-NO" sz="2400" dirty="0" err="1">
                <a:solidFill>
                  <a:schemeClr val="tx1"/>
                </a:solidFill>
              </a:rPr>
              <a:t>Dethleffs</a:t>
            </a:r>
            <a:r>
              <a:rPr lang="nb-NO" sz="2400" dirty="0">
                <a:solidFill>
                  <a:schemeClr val="tx1"/>
                </a:solidFill>
              </a:rPr>
              <a:t> vogn eller </a:t>
            </a:r>
            <a:r>
              <a:rPr lang="nb-NO" sz="2400" dirty="0" err="1">
                <a:solidFill>
                  <a:schemeClr val="tx1"/>
                </a:solidFill>
              </a:rPr>
              <a:t>Dethleffs</a:t>
            </a:r>
            <a:r>
              <a:rPr lang="nb-NO" sz="2400" dirty="0">
                <a:solidFill>
                  <a:schemeClr val="tx1"/>
                </a:solidFill>
              </a:rPr>
              <a:t>-vogn?</a:t>
            </a:r>
          </a:p>
          <a:p>
            <a:pPr marL="0" indent="0">
              <a:buNone/>
            </a:pPr>
            <a:endParaRPr lang="nb-NO" sz="2400" dirty="0">
              <a:solidFill>
                <a:schemeClr val="tx1"/>
              </a:solidFill>
            </a:endParaRPr>
          </a:p>
          <a:p>
            <a:pPr marL="0" indent="0">
              <a:buNone/>
            </a:pPr>
            <a:r>
              <a:rPr lang="nb-NO" sz="2400" dirty="0">
                <a:solidFill>
                  <a:schemeClr val="tx1"/>
                </a:solidFill>
              </a:rPr>
              <a:t>Språkrådet: </a:t>
            </a:r>
          </a:p>
          <a:p>
            <a:pPr marL="0" indent="0">
              <a:spcBef>
                <a:spcPts val="0"/>
              </a:spcBef>
              <a:buNone/>
            </a:pPr>
            <a:r>
              <a:rPr lang="nb-NO" sz="2000" dirty="0">
                <a:solidFill>
                  <a:schemeClr val="tx1"/>
                </a:solidFill>
              </a:rPr>
              <a:t>I slike sammensetninger med egennavn som </a:t>
            </a:r>
          </a:p>
          <a:p>
            <a:pPr marL="0" indent="0">
              <a:spcBef>
                <a:spcPts val="0"/>
              </a:spcBef>
              <a:buNone/>
            </a:pPr>
            <a:r>
              <a:rPr lang="nb-NO" sz="2000" dirty="0">
                <a:solidFill>
                  <a:schemeClr val="tx1"/>
                </a:solidFill>
              </a:rPr>
              <a:t>førsteledd skal det være bindestrek. </a:t>
            </a:r>
          </a:p>
          <a:p>
            <a:pPr marL="0" indent="0">
              <a:spcBef>
                <a:spcPts val="0"/>
              </a:spcBef>
              <a:buNone/>
            </a:pPr>
            <a:r>
              <a:rPr lang="nb-NO" sz="2000" dirty="0">
                <a:solidFill>
                  <a:schemeClr val="tx1"/>
                </a:solidFill>
              </a:rPr>
              <a:t>Det heter </a:t>
            </a:r>
            <a:r>
              <a:rPr lang="nb-NO" sz="2000" dirty="0" err="1">
                <a:solidFill>
                  <a:schemeClr val="tx1"/>
                </a:solidFill>
              </a:rPr>
              <a:t>altsa</a:t>
            </a:r>
            <a:r>
              <a:rPr lang="nb-NO" sz="2000" dirty="0">
                <a:solidFill>
                  <a:schemeClr val="tx1"/>
                </a:solidFill>
              </a:rPr>
              <a:t>̊ </a:t>
            </a:r>
            <a:r>
              <a:rPr lang="nb-NO" sz="2000" i="1" dirty="0" err="1">
                <a:solidFill>
                  <a:schemeClr val="tx1"/>
                </a:solidFill>
              </a:rPr>
              <a:t>Dethleffs</a:t>
            </a:r>
            <a:r>
              <a:rPr lang="nb-NO" sz="2000" i="1" dirty="0">
                <a:solidFill>
                  <a:schemeClr val="tx1"/>
                </a:solidFill>
              </a:rPr>
              <a:t>-vogn </a:t>
            </a:r>
          </a:p>
          <a:p>
            <a:pPr marL="0" indent="0">
              <a:spcBef>
                <a:spcPts val="0"/>
              </a:spcBef>
              <a:buNone/>
            </a:pPr>
            <a:r>
              <a:rPr lang="nb-NO" sz="2000" dirty="0">
                <a:solidFill>
                  <a:schemeClr val="tx1"/>
                </a:solidFill>
              </a:rPr>
              <a:t>(</a:t>
            </a:r>
            <a:r>
              <a:rPr lang="nb-NO" sz="2000" dirty="0" err="1">
                <a:solidFill>
                  <a:schemeClr val="tx1"/>
                </a:solidFill>
              </a:rPr>
              <a:t>Språkrådet</a:t>
            </a:r>
            <a:r>
              <a:rPr lang="nb-NO" sz="2000" dirty="0">
                <a:solidFill>
                  <a:schemeClr val="tx1"/>
                </a:solidFill>
              </a:rPr>
              <a:t>, personlig kommunikasjon, februar, 2022).</a:t>
            </a:r>
          </a:p>
          <a:p>
            <a:pPr marL="0" indent="0">
              <a:spcBef>
                <a:spcPts val="0"/>
              </a:spcBef>
              <a:buNone/>
            </a:pPr>
            <a:endParaRPr lang="nb-NO" sz="2000" dirty="0">
              <a:solidFill>
                <a:schemeClr val="tx1"/>
              </a:solidFill>
            </a:endParaRPr>
          </a:p>
          <a:p>
            <a:pPr marL="0" indent="0">
              <a:spcBef>
                <a:spcPts val="0"/>
              </a:spcBef>
              <a:buNone/>
            </a:pPr>
            <a:r>
              <a:rPr lang="nb-NO" sz="2000" dirty="0">
                <a:solidFill>
                  <a:schemeClr val="tx1"/>
                </a:solidFill>
              </a:rPr>
              <a:t>Magasinet: </a:t>
            </a:r>
            <a:r>
              <a:rPr lang="nb-NO" sz="2000" dirty="0" err="1">
                <a:solidFill>
                  <a:schemeClr val="tx1"/>
                </a:solidFill>
              </a:rPr>
              <a:t>Dethleffs</a:t>
            </a:r>
            <a:r>
              <a:rPr lang="nb-NO" sz="2000" dirty="0">
                <a:solidFill>
                  <a:schemeClr val="tx1"/>
                </a:solidFill>
              </a:rPr>
              <a:t> vogn</a:t>
            </a:r>
          </a:p>
          <a:p>
            <a:pPr marL="0" indent="0">
              <a:spcBef>
                <a:spcPts val="0"/>
              </a:spcBef>
              <a:buNone/>
            </a:pPr>
            <a:endParaRPr lang="nb-NO" sz="2000" dirty="0">
              <a:solidFill>
                <a:schemeClr val="tx1"/>
              </a:solidFill>
            </a:endParaRPr>
          </a:p>
          <a:p>
            <a:pPr marL="0" indent="0">
              <a:spcBef>
                <a:spcPts val="0"/>
              </a:spcBef>
              <a:buNone/>
            </a:pPr>
            <a:r>
              <a:rPr lang="nb-NO" sz="2000" dirty="0">
                <a:solidFill>
                  <a:schemeClr val="tx1"/>
                </a:solidFill>
              </a:rPr>
              <a:t>Språkkonsulenten: </a:t>
            </a:r>
            <a:r>
              <a:rPr lang="nb-NO" sz="2000" dirty="0" err="1">
                <a:solidFill>
                  <a:schemeClr val="tx1"/>
                </a:solidFill>
              </a:rPr>
              <a:t>Dethleffsvogn</a:t>
            </a:r>
            <a:r>
              <a:rPr lang="nb-NO" sz="2000" dirty="0">
                <a:solidFill>
                  <a:schemeClr val="tx1"/>
                </a:solidFill>
              </a:rPr>
              <a:t>  </a:t>
            </a:r>
            <a:endParaRPr lang="nb-NO" sz="2400" dirty="0">
              <a:solidFill>
                <a:schemeClr val="tx1"/>
              </a:solidFill>
            </a:endParaRPr>
          </a:p>
          <a:p>
            <a:pPr marL="0" indent="0">
              <a:spcBef>
                <a:spcPts val="0"/>
              </a:spcBef>
              <a:buNone/>
            </a:pPr>
            <a:r>
              <a:rPr lang="nb-NO" sz="2000" dirty="0">
                <a:solidFill>
                  <a:schemeClr val="tx1"/>
                </a:solidFill>
              </a:rPr>
              <a:t> </a:t>
            </a:r>
          </a:p>
          <a:p>
            <a:pPr marL="0" indent="0">
              <a:buNone/>
            </a:pPr>
            <a:endParaRPr lang="nb-NO" sz="2000" dirty="0">
              <a:solidFill>
                <a:schemeClr val="tx1"/>
              </a:solidFill>
            </a:endParaRPr>
          </a:p>
          <a:p>
            <a:pPr marL="0" indent="0">
              <a:buNone/>
            </a:pPr>
            <a:endParaRPr lang="nb-NO" sz="2000" dirty="0">
              <a:solidFill>
                <a:schemeClr val="tx1"/>
              </a:solidFill>
            </a:endParaRPr>
          </a:p>
        </p:txBody>
      </p:sp>
      <p:pic>
        <p:nvPicPr>
          <p:cNvPr id="5" name="Bilde 4">
            <a:extLst>
              <a:ext uri="{FF2B5EF4-FFF2-40B4-BE49-F238E27FC236}">
                <a16:creationId xmlns:a16="http://schemas.microsoft.com/office/drawing/2014/main" id="{B7E867D0-22DA-B74C-AD78-61D3C35421E4}"/>
              </a:ext>
            </a:extLst>
          </p:cNvPr>
          <p:cNvPicPr>
            <a:picLocks noChangeAspect="1"/>
          </p:cNvPicPr>
          <p:nvPr/>
        </p:nvPicPr>
        <p:blipFill>
          <a:blip r:embed="rId2"/>
          <a:stretch>
            <a:fillRect/>
          </a:stretch>
        </p:blipFill>
        <p:spPr>
          <a:xfrm>
            <a:off x="9110969" y="1386307"/>
            <a:ext cx="3380532" cy="4783879"/>
          </a:xfrm>
          <a:prstGeom prst="rect">
            <a:avLst/>
          </a:prstGeom>
        </p:spPr>
      </p:pic>
    </p:spTree>
    <p:extLst>
      <p:ext uri="{BB962C8B-B14F-4D97-AF65-F5344CB8AC3E}">
        <p14:creationId xmlns:p14="http://schemas.microsoft.com/office/powerpoint/2010/main" val="14943573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8000185A-0700-234F-915F-76DE1F067D9E}"/>
              </a:ext>
            </a:extLst>
          </p:cNvPr>
          <p:cNvPicPr>
            <a:picLocks noGrp="1" noChangeAspect="1"/>
          </p:cNvPicPr>
          <p:nvPr>
            <p:ph idx="1"/>
          </p:nvPr>
        </p:nvPicPr>
        <p:blipFill>
          <a:blip r:embed="rId2"/>
          <a:stretch>
            <a:fillRect/>
          </a:stretch>
        </p:blipFill>
        <p:spPr>
          <a:xfrm>
            <a:off x="210733" y="2131218"/>
            <a:ext cx="6512859" cy="4613275"/>
          </a:xfrm>
        </p:spPr>
      </p:pic>
      <p:pic>
        <p:nvPicPr>
          <p:cNvPr id="5" name="Bilde 4">
            <a:extLst>
              <a:ext uri="{FF2B5EF4-FFF2-40B4-BE49-F238E27FC236}">
                <a16:creationId xmlns:a16="http://schemas.microsoft.com/office/drawing/2014/main" id="{587DA953-A79F-4D4C-848C-A00A207E307E}"/>
              </a:ext>
            </a:extLst>
          </p:cNvPr>
          <p:cNvPicPr>
            <a:picLocks noChangeAspect="1"/>
          </p:cNvPicPr>
          <p:nvPr/>
        </p:nvPicPr>
        <p:blipFill>
          <a:blip r:embed="rId3"/>
          <a:stretch>
            <a:fillRect/>
          </a:stretch>
        </p:blipFill>
        <p:spPr>
          <a:xfrm>
            <a:off x="6723592" y="742950"/>
            <a:ext cx="5373157" cy="4029868"/>
          </a:xfrm>
          <a:prstGeom prst="rect">
            <a:avLst/>
          </a:prstGeom>
        </p:spPr>
      </p:pic>
    </p:spTree>
    <p:extLst>
      <p:ext uri="{BB962C8B-B14F-4D97-AF65-F5344CB8AC3E}">
        <p14:creationId xmlns:p14="http://schemas.microsoft.com/office/powerpoint/2010/main" val="1589045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53F5DB-11E8-5A4A-BF59-08A6185A8E75}"/>
              </a:ext>
            </a:extLst>
          </p:cNvPr>
          <p:cNvSpPr>
            <a:spLocks noGrp="1"/>
          </p:cNvSpPr>
          <p:nvPr>
            <p:ph type="title"/>
          </p:nvPr>
        </p:nvSpPr>
        <p:spPr/>
        <p:txBody>
          <a:bodyPr/>
          <a:lstStyle/>
          <a:p>
            <a:r>
              <a:rPr lang="nb-NO" dirty="0"/>
              <a:t>Modellesere</a:t>
            </a:r>
          </a:p>
        </p:txBody>
      </p:sp>
      <p:sp>
        <p:nvSpPr>
          <p:cNvPr id="3" name="Plassholder for innhold 2">
            <a:extLst>
              <a:ext uri="{FF2B5EF4-FFF2-40B4-BE49-F238E27FC236}">
                <a16:creationId xmlns:a16="http://schemas.microsoft.com/office/drawing/2014/main" id="{AD09C31A-A0FF-9F4E-8469-D8C7D75CC2E5}"/>
              </a:ext>
            </a:extLst>
          </p:cNvPr>
          <p:cNvSpPr>
            <a:spLocks noGrp="1"/>
          </p:cNvSpPr>
          <p:nvPr>
            <p:ph idx="1"/>
          </p:nvPr>
        </p:nvSpPr>
        <p:spPr/>
        <p:txBody>
          <a:bodyPr>
            <a:noAutofit/>
          </a:bodyPr>
          <a:lstStyle/>
          <a:p>
            <a:pPr marL="0" indent="0">
              <a:buNone/>
            </a:pPr>
            <a:r>
              <a:rPr lang="nb-NO" sz="2400" dirty="0">
                <a:solidFill>
                  <a:schemeClr val="tx1"/>
                </a:solidFill>
              </a:rPr>
              <a:t>Teorien </a:t>
            </a:r>
            <a:r>
              <a:rPr lang="nb-NO" sz="2400" i="1" dirty="0">
                <a:solidFill>
                  <a:schemeClr val="tx1"/>
                </a:solidFill>
              </a:rPr>
              <a:t>modellesere</a:t>
            </a:r>
            <a:r>
              <a:rPr lang="nb-NO" sz="2400" dirty="0">
                <a:solidFill>
                  <a:schemeClr val="tx1"/>
                </a:solidFill>
              </a:rPr>
              <a:t> kunne hjelpe meg i arbeidet med tekstene i Din Fritid.</a:t>
            </a:r>
          </a:p>
          <a:p>
            <a:pPr marL="0" indent="0">
              <a:buNone/>
            </a:pPr>
            <a:endParaRPr lang="nb-NO" sz="2400" dirty="0">
              <a:solidFill>
                <a:schemeClr val="tx1"/>
              </a:solidFill>
            </a:endParaRPr>
          </a:p>
          <a:p>
            <a:pPr marL="0" indent="0">
              <a:buNone/>
            </a:pPr>
            <a:r>
              <a:rPr lang="nb-NO" sz="2400" dirty="0">
                <a:solidFill>
                  <a:schemeClr val="tx1"/>
                </a:solidFill>
              </a:rPr>
              <a:t>Johan </a:t>
            </a:r>
            <a:r>
              <a:rPr lang="nb-NO" sz="2400" dirty="0" err="1">
                <a:solidFill>
                  <a:schemeClr val="tx1"/>
                </a:solidFill>
              </a:rPr>
              <a:t>Tønnesson</a:t>
            </a:r>
            <a:r>
              <a:rPr lang="nb-NO" sz="2400" dirty="0">
                <a:solidFill>
                  <a:schemeClr val="tx1"/>
                </a:solidFill>
              </a:rPr>
              <a:t> (2004): Det er «bygget inn» visse typer lesere i teksten</a:t>
            </a:r>
          </a:p>
          <a:p>
            <a:pPr marL="0" indent="0">
              <a:buNone/>
            </a:pPr>
            <a:endParaRPr lang="nb-NO" sz="2400" dirty="0">
              <a:solidFill>
                <a:schemeClr val="tx1"/>
              </a:solidFill>
            </a:endParaRPr>
          </a:p>
          <a:p>
            <a:pPr marL="0" indent="0">
              <a:buNone/>
            </a:pPr>
            <a:r>
              <a:rPr lang="nb-NO" sz="2400" dirty="0">
                <a:solidFill>
                  <a:schemeClr val="tx1"/>
                </a:solidFill>
              </a:rPr>
              <a:t>Umberto Eco (1979): Ved hjelp av tekstanalyse kan vi identifisere en leser-i-teksten som kan hjelpe oss å lese teksten på en fornuftig måte. </a:t>
            </a:r>
          </a:p>
        </p:txBody>
      </p:sp>
    </p:spTree>
    <p:extLst>
      <p:ext uri="{BB962C8B-B14F-4D97-AF65-F5344CB8AC3E}">
        <p14:creationId xmlns:p14="http://schemas.microsoft.com/office/powerpoint/2010/main" val="25267725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5B0E41-972E-0542-B9AC-3B85BADA885D}"/>
              </a:ext>
            </a:extLst>
          </p:cNvPr>
          <p:cNvSpPr>
            <a:spLocks noGrp="1"/>
          </p:cNvSpPr>
          <p:nvPr>
            <p:ph type="title"/>
          </p:nvPr>
        </p:nvSpPr>
        <p:spPr/>
        <p:txBody>
          <a:bodyPr/>
          <a:lstStyle/>
          <a:p>
            <a:r>
              <a:rPr lang="nb-NO" dirty="0"/>
              <a:t>Modellesere</a:t>
            </a:r>
          </a:p>
        </p:txBody>
      </p:sp>
      <p:sp>
        <p:nvSpPr>
          <p:cNvPr id="3" name="Plassholder for innhold 2">
            <a:extLst>
              <a:ext uri="{FF2B5EF4-FFF2-40B4-BE49-F238E27FC236}">
                <a16:creationId xmlns:a16="http://schemas.microsoft.com/office/drawing/2014/main" id="{2FF097BB-C400-4043-86D5-30BB9CD4B908}"/>
              </a:ext>
            </a:extLst>
          </p:cNvPr>
          <p:cNvSpPr>
            <a:spLocks noGrp="1"/>
          </p:cNvSpPr>
          <p:nvPr>
            <p:ph idx="1"/>
          </p:nvPr>
        </p:nvSpPr>
        <p:spPr/>
        <p:txBody>
          <a:bodyPr>
            <a:normAutofit/>
          </a:bodyPr>
          <a:lstStyle/>
          <a:p>
            <a:pPr marL="0" indent="0">
              <a:buNone/>
            </a:pPr>
            <a:r>
              <a:rPr lang="nb-NO" sz="2400" dirty="0">
                <a:solidFill>
                  <a:schemeClr val="tx1"/>
                </a:solidFill>
              </a:rPr>
              <a:t>Ved å studere tekst nærmere kan vi få fram underliggende mønstre i teksten som kan hjelpe oss å få fatt i hva som er adekvate lesninger av en tekst (Eco, 1979).</a:t>
            </a:r>
          </a:p>
          <a:p>
            <a:pPr marL="0" indent="0">
              <a:buNone/>
            </a:pPr>
            <a:endParaRPr lang="nb-NO" sz="2400" dirty="0">
              <a:solidFill>
                <a:schemeClr val="tx1"/>
              </a:solidFill>
            </a:endParaRPr>
          </a:p>
          <a:p>
            <a:pPr marL="0" indent="0">
              <a:buNone/>
            </a:pPr>
            <a:r>
              <a:rPr lang="nb-NO" sz="2400" b="1" i="1" dirty="0">
                <a:solidFill>
                  <a:schemeClr val="tx1"/>
                </a:solidFill>
              </a:rPr>
              <a:t>Kan </a:t>
            </a:r>
            <a:r>
              <a:rPr lang="nb-NO" sz="2400" b="1" i="1" dirty="0" err="1">
                <a:solidFill>
                  <a:schemeClr val="tx1"/>
                </a:solidFill>
              </a:rPr>
              <a:t>modelleser</a:t>
            </a:r>
            <a:r>
              <a:rPr lang="nb-NO" sz="2400" b="1" i="1" dirty="0">
                <a:solidFill>
                  <a:schemeClr val="tx1"/>
                </a:solidFill>
              </a:rPr>
              <a:t>-begrepet hjelpe meg i arbeidet som klarspråk-konsulent for å nærme meg de forbilledlige leserne av teksten og forstå oppdraget bedre? </a:t>
            </a:r>
          </a:p>
        </p:txBody>
      </p:sp>
      <p:pic>
        <p:nvPicPr>
          <p:cNvPr id="4" name="Bilde 3">
            <a:extLst>
              <a:ext uri="{FF2B5EF4-FFF2-40B4-BE49-F238E27FC236}">
                <a16:creationId xmlns:a16="http://schemas.microsoft.com/office/drawing/2014/main" id="{37E6148A-0C3F-B241-9F17-391C944F4600}"/>
              </a:ext>
            </a:extLst>
          </p:cNvPr>
          <p:cNvPicPr>
            <a:picLocks noChangeAspect="1"/>
          </p:cNvPicPr>
          <p:nvPr/>
        </p:nvPicPr>
        <p:blipFill>
          <a:blip r:embed="rId2"/>
          <a:stretch>
            <a:fillRect/>
          </a:stretch>
        </p:blipFill>
        <p:spPr>
          <a:xfrm>
            <a:off x="8165206" y="0"/>
            <a:ext cx="3814995" cy="2136397"/>
          </a:xfrm>
          <a:prstGeom prst="rect">
            <a:avLst/>
          </a:prstGeom>
        </p:spPr>
      </p:pic>
    </p:spTree>
    <p:extLst>
      <p:ext uri="{BB962C8B-B14F-4D97-AF65-F5344CB8AC3E}">
        <p14:creationId xmlns:p14="http://schemas.microsoft.com/office/powerpoint/2010/main" val="37125474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4BF959-F527-3F46-B07D-8CEC9FB5AA46}"/>
              </a:ext>
            </a:extLst>
          </p:cNvPr>
          <p:cNvSpPr>
            <a:spLocks noGrp="1"/>
          </p:cNvSpPr>
          <p:nvPr>
            <p:ph type="title"/>
          </p:nvPr>
        </p:nvSpPr>
        <p:spPr/>
        <p:txBody>
          <a:bodyPr/>
          <a:lstStyle/>
          <a:p>
            <a:r>
              <a:rPr lang="nb-NO" dirty="0"/>
              <a:t>Hvordan er klart språk relevant i Din Fritid?</a:t>
            </a:r>
          </a:p>
        </p:txBody>
      </p:sp>
      <p:sp>
        <p:nvSpPr>
          <p:cNvPr id="3" name="Plassholder for innhold 2">
            <a:extLst>
              <a:ext uri="{FF2B5EF4-FFF2-40B4-BE49-F238E27FC236}">
                <a16:creationId xmlns:a16="http://schemas.microsoft.com/office/drawing/2014/main" id="{7658DD8B-4093-D84B-A29E-4E5DD6A87E7F}"/>
              </a:ext>
            </a:extLst>
          </p:cNvPr>
          <p:cNvSpPr>
            <a:spLocks noGrp="1"/>
          </p:cNvSpPr>
          <p:nvPr>
            <p:ph idx="1"/>
          </p:nvPr>
        </p:nvSpPr>
        <p:spPr/>
        <p:txBody>
          <a:bodyPr>
            <a:normAutofit lnSpcReduction="10000"/>
          </a:bodyPr>
          <a:lstStyle/>
          <a:p>
            <a:pPr marL="0" indent="0">
              <a:buNone/>
            </a:pPr>
            <a:r>
              <a:rPr lang="nb-NO" sz="2400" dirty="0">
                <a:solidFill>
                  <a:schemeClr val="tx1"/>
                </a:solidFill>
              </a:rPr>
              <a:t>Johan </a:t>
            </a:r>
            <a:r>
              <a:rPr lang="nb-NO" sz="2400" dirty="0" err="1">
                <a:solidFill>
                  <a:schemeClr val="tx1"/>
                </a:solidFill>
              </a:rPr>
              <a:t>Tønnesson</a:t>
            </a:r>
            <a:r>
              <a:rPr lang="nb-NO" sz="2400" dirty="0">
                <a:solidFill>
                  <a:schemeClr val="tx1"/>
                </a:solidFill>
              </a:rPr>
              <a:t>: Ti teser om klart språk (2021, s. 216-217)</a:t>
            </a:r>
          </a:p>
          <a:p>
            <a:pPr>
              <a:buFontTx/>
              <a:buChar char="-"/>
            </a:pPr>
            <a:r>
              <a:rPr lang="nb-NO" sz="2400" dirty="0">
                <a:solidFill>
                  <a:schemeClr val="tx1"/>
                </a:solidFill>
              </a:rPr>
              <a:t>Styrke rettssikkerheten</a:t>
            </a:r>
          </a:p>
          <a:p>
            <a:pPr>
              <a:buFontTx/>
              <a:buChar char="-"/>
            </a:pPr>
            <a:r>
              <a:rPr lang="nb-NO" sz="2400" dirty="0">
                <a:solidFill>
                  <a:schemeClr val="tx1"/>
                </a:solidFill>
              </a:rPr>
              <a:t>Styrke tillit mellom myndigheter og befolkning</a:t>
            </a:r>
          </a:p>
          <a:p>
            <a:pPr>
              <a:buFontTx/>
              <a:buChar char="-"/>
            </a:pPr>
            <a:r>
              <a:rPr lang="nb-NO" sz="2400" dirty="0">
                <a:solidFill>
                  <a:schemeClr val="tx1"/>
                </a:solidFill>
              </a:rPr>
              <a:t>Skape effektivitet</a:t>
            </a:r>
          </a:p>
          <a:p>
            <a:pPr>
              <a:buFontTx/>
              <a:buChar char="-"/>
            </a:pPr>
            <a:r>
              <a:rPr lang="nb-NO" sz="2400" dirty="0">
                <a:solidFill>
                  <a:schemeClr val="tx1"/>
                </a:solidFill>
              </a:rPr>
              <a:t>Spare penger </a:t>
            </a:r>
          </a:p>
          <a:p>
            <a:pPr>
              <a:buFontTx/>
              <a:buChar char="-"/>
            </a:pPr>
            <a:r>
              <a:rPr lang="nb-NO" sz="2400" dirty="0">
                <a:solidFill>
                  <a:schemeClr val="tx1"/>
                </a:solidFill>
              </a:rPr>
              <a:t>Styrke demokratiet</a:t>
            </a:r>
          </a:p>
          <a:p>
            <a:pPr>
              <a:buFontTx/>
              <a:buChar char="-"/>
            </a:pPr>
            <a:r>
              <a:rPr lang="nb-NO" sz="2400" dirty="0" err="1">
                <a:solidFill>
                  <a:schemeClr val="tx1"/>
                </a:solidFill>
              </a:rPr>
              <a:t>Myndiggjøre</a:t>
            </a:r>
            <a:r>
              <a:rPr lang="nb-NO" sz="2400" dirty="0">
                <a:solidFill>
                  <a:schemeClr val="tx1"/>
                </a:solidFill>
              </a:rPr>
              <a:t> innbyggerne ved å bygge deres «retoriske medborgerskap»</a:t>
            </a:r>
          </a:p>
        </p:txBody>
      </p:sp>
    </p:spTree>
    <p:extLst>
      <p:ext uri="{BB962C8B-B14F-4D97-AF65-F5344CB8AC3E}">
        <p14:creationId xmlns:p14="http://schemas.microsoft.com/office/powerpoint/2010/main" val="22370999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DFDE57F-8C60-294B-A2D3-33044836F1B0}"/>
              </a:ext>
            </a:extLst>
          </p:cNvPr>
          <p:cNvSpPr>
            <a:spLocks noGrp="1"/>
          </p:cNvSpPr>
          <p:nvPr>
            <p:ph type="title"/>
          </p:nvPr>
        </p:nvSpPr>
        <p:spPr/>
        <p:txBody>
          <a:bodyPr/>
          <a:lstStyle/>
          <a:p>
            <a:r>
              <a:rPr lang="nb-NO" dirty="0"/>
              <a:t>Hvordan er klart språk relevant i Din Fritid?</a:t>
            </a:r>
          </a:p>
        </p:txBody>
      </p:sp>
      <p:sp>
        <p:nvSpPr>
          <p:cNvPr id="3" name="Plassholder for innhold 2">
            <a:extLst>
              <a:ext uri="{FF2B5EF4-FFF2-40B4-BE49-F238E27FC236}">
                <a16:creationId xmlns:a16="http://schemas.microsoft.com/office/drawing/2014/main" id="{7576E793-3BC0-D54E-8A0E-D27CC87BCF43}"/>
              </a:ext>
            </a:extLst>
          </p:cNvPr>
          <p:cNvSpPr>
            <a:spLocks noGrp="1"/>
          </p:cNvSpPr>
          <p:nvPr>
            <p:ph idx="1"/>
          </p:nvPr>
        </p:nvSpPr>
        <p:spPr/>
        <p:txBody>
          <a:bodyPr/>
          <a:lstStyle/>
          <a:p>
            <a:pPr marL="0" indent="0">
              <a:buNone/>
            </a:pPr>
            <a:r>
              <a:rPr lang="nb-NO" sz="2000" b="1" dirty="0">
                <a:solidFill>
                  <a:schemeClr val="tx1"/>
                </a:solidFill>
              </a:rPr>
              <a:t>Faglig</a:t>
            </a:r>
            <a:r>
              <a:rPr lang="nb-NO" sz="2000" dirty="0">
                <a:solidFill>
                  <a:schemeClr val="tx1"/>
                </a:solidFill>
                <a:sym typeface="Wingdings" pitchFamily="2" charset="2"/>
              </a:rPr>
              <a:t> (</a:t>
            </a:r>
            <a:r>
              <a:rPr lang="nb-NO" sz="2000" dirty="0" err="1">
                <a:solidFill>
                  <a:schemeClr val="tx1"/>
                </a:solidFill>
                <a:sym typeface="Wingdings" pitchFamily="2" charset="2"/>
              </a:rPr>
              <a:t>Tønnesson</a:t>
            </a:r>
            <a:r>
              <a:rPr lang="nb-NO" sz="2000" dirty="0">
                <a:solidFill>
                  <a:schemeClr val="tx1"/>
                </a:solidFill>
                <a:sym typeface="Wingdings" pitchFamily="2" charset="2"/>
              </a:rPr>
              <a:t>, 2021, s. 2015):</a:t>
            </a:r>
          </a:p>
          <a:p>
            <a:pPr>
              <a:buFontTx/>
              <a:buChar char="-"/>
            </a:pPr>
            <a:endParaRPr lang="nb-NO" sz="2000" dirty="0">
              <a:solidFill>
                <a:schemeClr val="tx1"/>
              </a:solidFill>
              <a:sym typeface="Wingdings" pitchFamily="2" charset="2"/>
            </a:endParaRPr>
          </a:p>
          <a:p>
            <a:pPr marL="0" indent="0">
              <a:buNone/>
            </a:pPr>
            <a:r>
              <a:rPr lang="nb-NO" sz="2400" dirty="0">
                <a:solidFill>
                  <a:schemeClr val="tx1"/>
                </a:solidFill>
              </a:rPr>
              <a:t>Ifølge </a:t>
            </a:r>
            <a:r>
              <a:rPr lang="nb-NO" sz="2400" dirty="0" err="1">
                <a:solidFill>
                  <a:schemeClr val="tx1"/>
                </a:solidFill>
              </a:rPr>
              <a:t>Tønnesson</a:t>
            </a:r>
            <a:r>
              <a:rPr lang="nb-NO" sz="2400" dirty="0">
                <a:solidFill>
                  <a:schemeClr val="tx1"/>
                </a:solidFill>
              </a:rPr>
              <a:t> bør klarspråkmedarbeidere som ikke har den relevante fagkompetansen innenfor feltet, samarbeide med de som har den for å tilegne seg den relevante tenkemåten. </a:t>
            </a:r>
          </a:p>
          <a:p>
            <a:pPr marL="0" indent="0">
              <a:buNone/>
            </a:pPr>
            <a:r>
              <a:rPr lang="nb-NO" sz="2400" dirty="0">
                <a:solidFill>
                  <a:schemeClr val="tx1"/>
                </a:solidFill>
              </a:rPr>
              <a:t>En klarspråkarbeider må kunne skille mellom sentrale faglige begreper for å bidra til et klart språk (ibid.). </a:t>
            </a:r>
            <a:endParaRPr lang="nb-NO" sz="2000" dirty="0"/>
          </a:p>
          <a:p>
            <a:pPr>
              <a:buFontTx/>
              <a:buChar char="-"/>
            </a:pPr>
            <a:endParaRPr lang="nb-NO" dirty="0"/>
          </a:p>
        </p:txBody>
      </p:sp>
    </p:spTree>
    <p:extLst>
      <p:ext uri="{BB962C8B-B14F-4D97-AF65-F5344CB8AC3E}">
        <p14:creationId xmlns:p14="http://schemas.microsoft.com/office/powerpoint/2010/main" val="23797787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3946044F-C436-224C-A937-7EA62919A12D}"/>
              </a:ext>
            </a:extLst>
          </p:cNvPr>
          <p:cNvSpPr>
            <a:spLocks noGrp="1"/>
          </p:cNvSpPr>
          <p:nvPr>
            <p:ph idx="1"/>
          </p:nvPr>
        </p:nvSpPr>
        <p:spPr/>
        <p:txBody>
          <a:bodyPr/>
          <a:lstStyle/>
          <a:p>
            <a:pPr marL="0" indent="0">
              <a:buNone/>
            </a:pPr>
            <a:r>
              <a:rPr lang="nb-NO" b="1" dirty="0">
                <a:solidFill>
                  <a:schemeClr val="tx1"/>
                </a:solidFill>
              </a:rPr>
              <a:t>Korrekt</a:t>
            </a:r>
            <a:r>
              <a:rPr lang="nb-NO" dirty="0">
                <a:solidFill>
                  <a:schemeClr val="tx1"/>
                </a:solidFill>
              </a:rPr>
              <a:t> (</a:t>
            </a:r>
            <a:r>
              <a:rPr lang="nb-NO" dirty="0" err="1">
                <a:solidFill>
                  <a:schemeClr val="tx1"/>
                </a:solidFill>
              </a:rPr>
              <a:t>Tønnesson</a:t>
            </a:r>
            <a:r>
              <a:rPr lang="nb-NO" dirty="0">
                <a:solidFill>
                  <a:schemeClr val="tx1"/>
                </a:solidFill>
              </a:rPr>
              <a:t>, 2021, s. 218)</a:t>
            </a:r>
          </a:p>
          <a:p>
            <a:pPr marL="0" indent="0">
              <a:buNone/>
            </a:pPr>
            <a:endParaRPr lang="nb-NO" dirty="0">
              <a:solidFill>
                <a:schemeClr val="tx1"/>
              </a:solidFill>
            </a:endParaRPr>
          </a:p>
          <a:p>
            <a:pPr marL="0" indent="0">
              <a:buNone/>
            </a:pPr>
            <a:r>
              <a:rPr lang="nb-NO" sz="2000" dirty="0">
                <a:solidFill>
                  <a:schemeClr val="tx1"/>
                </a:solidFill>
              </a:rPr>
              <a:t>At språket i Din Fritid er </a:t>
            </a:r>
            <a:r>
              <a:rPr lang="nb-NO" sz="2000" b="1" i="1" dirty="0">
                <a:solidFill>
                  <a:schemeClr val="tx1"/>
                </a:solidFill>
              </a:rPr>
              <a:t>korrekt</a:t>
            </a:r>
            <a:r>
              <a:rPr lang="nb-NO" sz="2000" i="1" dirty="0">
                <a:solidFill>
                  <a:schemeClr val="tx1"/>
                </a:solidFill>
              </a:rPr>
              <a:t> </a:t>
            </a:r>
            <a:r>
              <a:rPr lang="nb-NO" sz="2000" dirty="0">
                <a:solidFill>
                  <a:schemeClr val="tx1"/>
                </a:solidFill>
              </a:rPr>
              <a:t>anser jeg også̊ som viktig ettersom en tekst full av grammatikalske eller ortografiske normavvik svekker forståelsen hos leseren og hennes tillit til forfatteren (</a:t>
            </a:r>
            <a:r>
              <a:rPr lang="nb-NO" sz="2000" dirty="0" err="1">
                <a:solidFill>
                  <a:schemeClr val="tx1"/>
                </a:solidFill>
              </a:rPr>
              <a:t>Feld</a:t>
            </a:r>
            <a:r>
              <a:rPr lang="nb-NO" sz="2000" dirty="0">
                <a:solidFill>
                  <a:schemeClr val="tx1"/>
                </a:solidFill>
              </a:rPr>
              <a:t>, 2017; Høistad, 2017). </a:t>
            </a:r>
          </a:p>
          <a:p>
            <a:pPr marL="0" indent="0">
              <a:buNone/>
            </a:pPr>
            <a:r>
              <a:rPr lang="nb-NO" sz="2000" dirty="0">
                <a:solidFill>
                  <a:schemeClr val="tx1"/>
                </a:solidFill>
              </a:rPr>
              <a:t>En klarspråk-arbeider må derfor kunne skrive godt i samsvar med gjeldende normer. Imidlertid er mange normer under stadig forhandling (</a:t>
            </a:r>
            <a:r>
              <a:rPr lang="nb-NO" sz="2000" dirty="0" err="1">
                <a:solidFill>
                  <a:schemeClr val="tx1"/>
                </a:solidFill>
              </a:rPr>
              <a:t>Tønnesson</a:t>
            </a:r>
            <a:r>
              <a:rPr lang="nb-NO" sz="2000" dirty="0">
                <a:solidFill>
                  <a:schemeClr val="tx1"/>
                </a:solidFill>
              </a:rPr>
              <a:t>, 2021, s. 218), og en språkkonsulent må holde seg oppdatert og være fleksibel her ettersom normer også varierer ut fra konteksten og kulturen man arbeider i (Eget arbeid, 2022). </a:t>
            </a:r>
          </a:p>
          <a:p>
            <a:pPr marL="0" indent="0">
              <a:buNone/>
            </a:pPr>
            <a:endParaRPr lang="nb-NO" dirty="0"/>
          </a:p>
        </p:txBody>
      </p:sp>
      <p:sp>
        <p:nvSpPr>
          <p:cNvPr id="4" name="Tittel 1">
            <a:extLst>
              <a:ext uri="{FF2B5EF4-FFF2-40B4-BE49-F238E27FC236}">
                <a16:creationId xmlns:a16="http://schemas.microsoft.com/office/drawing/2014/main" id="{C3435972-8C3B-D74A-B1F1-ADF56A0F0342}"/>
              </a:ext>
            </a:extLst>
          </p:cNvPr>
          <p:cNvSpPr>
            <a:spLocks noGrp="1"/>
          </p:cNvSpPr>
          <p:nvPr>
            <p:ph type="title"/>
          </p:nvPr>
        </p:nvSpPr>
        <p:spPr/>
        <p:txBody>
          <a:bodyPr/>
          <a:lstStyle/>
          <a:p>
            <a:r>
              <a:rPr lang="nb-NO" dirty="0"/>
              <a:t>Hvordan er klart språk relevant i Din Fritid?</a:t>
            </a:r>
          </a:p>
        </p:txBody>
      </p:sp>
    </p:spTree>
    <p:extLst>
      <p:ext uri="{BB962C8B-B14F-4D97-AF65-F5344CB8AC3E}">
        <p14:creationId xmlns:p14="http://schemas.microsoft.com/office/powerpoint/2010/main" val="19538018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0BF0B69A-3CB6-404C-940C-BF8E701793BD}"/>
              </a:ext>
            </a:extLst>
          </p:cNvPr>
          <p:cNvSpPr>
            <a:spLocks noGrp="1"/>
          </p:cNvSpPr>
          <p:nvPr>
            <p:ph idx="1"/>
          </p:nvPr>
        </p:nvSpPr>
        <p:spPr>
          <a:xfrm>
            <a:off x="2589212" y="2133601"/>
            <a:ext cx="8915400" cy="2952750"/>
          </a:xfrm>
        </p:spPr>
        <p:txBody>
          <a:bodyPr/>
          <a:lstStyle/>
          <a:p>
            <a:pPr marL="0" indent="0">
              <a:buNone/>
            </a:pPr>
            <a:r>
              <a:rPr lang="nb-NO" b="1" dirty="0">
                <a:solidFill>
                  <a:schemeClr val="tx1"/>
                </a:solidFill>
              </a:rPr>
              <a:t>Poesi</a:t>
            </a:r>
          </a:p>
          <a:p>
            <a:pPr marL="0" indent="0">
              <a:buNone/>
            </a:pPr>
            <a:endParaRPr lang="nb-NO" dirty="0">
              <a:solidFill>
                <a:schemeClr val="tx1"/>
              </a:solidFill>
            </a:endParaRPr>
          </a:p>
          <a:p>
            <a:pPr marL="0" indent="0">
              <a:buNone/>
            </a:pPr>
            <a:r>
              <a:rPr lang="nb-NO" sz="2000" dirty="0">
                <a:solidFill>
                  <a:schemeClr val="tx1"/>
                </a:solidFill>
              </a:rPr>
              <a:t>Et saklig, faglig forankret og korrekt språk kanskje ikke høres særlig </a:t>
            </a:r>
            <a:r>
              <a:rPr lang="nb-NO" sz="2000" i="1" dirty="0">
                <a:solidFill>
                  <a:schemeClr val="tx1"/>
                </a:solidFill>
              </a:rPr>
              <a:t>poetisk </a:t>
            </a:r>
            <a:r>
              <a:rPr lang="nb-NO" sz="2000" dirty="0">
                <a:solidFill>
                  <a:schemeClr val="tx1"/>
                </a:solidFill>
              </a:rPr>
              <a:t>ut (2021, s. 218). Men klart språk er altså ikke et mest mulig forenklet språk med kortest mulige setninger og kortest mulige ord. Det er tvert i mot </a:t>
            </a:r>
            <a:r>
              <a:rPr lang="nb-NO" sz="2000" i="1" dirty="0">
                <a:solidFill>
                  <a:schemeClr val="tx1"/>
                </a:solidFill>
              </a:rPr>
              <a:t>variasjon </a:t>
            </a:r>
            <a:r>
              <a:rPr lang="nb-NO" sz="2000" dirty="0">
                <a:solidFill>
                  <a:schemeClr val="tx1"/>
                </a:solidFill>
              </a:rPr>
              <a:t>som appellerer til lesere, og klarspråk kan altså inneholde både poesi, fantasi og humor (ibid.), noe vi vil se at tekstene i Din Fritid er fulle av. </a:t>
            </a:r>
          </a:p>
        </p:txBody>
      </p:sp>
      <p:sp>
        <p:nvSpPr>
          <p:cNvPr id="4" name="Tittel 1">
            <a:extLst>
              <a:ext uri="{FF2B5EF4-FFF2-40B4-BE49-F238E27FC236}">
                <a16:creationId xmlns:a16="http://schemas.microsoft.com/office/drawing/2014/main" id="{9F41C2DF-5904-6A49-9E1D-5789D43F93D8}"/>
              </a:ext>
            </a:extLst>
          </p:cNvPr>
          <p:cNvSpPr>
            <a:spLocks noGrp="1"/>
          </p:cNvSpPr>
          <p:nvPr>
            <p:ph type="title"/>
          </p:nvPr>
        </p:nvSpPr>
        <p:spPr/>
        <p:txBody>
          <a:bodyPr/>
          <a:lstStyle/>
          <a:p>
            <a:r>
              <a:rPr lang="nb-NO" dirty="0"/>
              <a:t>Hvordan er klart språk relevant i Din Fritid?</a:t>
            </a:r>
          </a:p>
        </p:txBody>
      </p:sp>
    </p:spTree>
    <p:extLst>
      <p:ext uri="{BB962C8B-B14F-4D97-AF65-F5344CB8AC3E}">
        <p14:creationId xmlns:p14="http://schemas.microsoft.com/office/powerpoint/2010/main" val="31086215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BF8C533E-3478-5C41-9FBD-FD0552B2D10C}"/>
              </a:ext>
            </a:extLst>
          </p:cNvPr>
          <p:cNvSpPr>
            <a:spLocks noGrp="1"/>
          </p:cNvSpPr>
          <p:nvPr>
            <p:ph idx="1"/>
          </p:nvPr>
        </p:nvSpPr>
        <p:spPr/>
        <p:txBody>
          <a:bodyPr>
            <a:normAutofit/>
          </a:bodyPr>
          <a:lstStyle/>
          <a:p>
            <a:pPr marL="0" indent="0">
              <a:buNone/>
            </a:pPr>
            <a:r>
              <a:rPr lang="nb-NO" b="1" dirty="0">
                <a:solidFill>
                  <a:schemeClr val="tx1"/>
                </a:solidFill>
              </a:rPr>
              <a:t>Kontekst</a:t>
            </a:r>
          </a:p>
          <a:p>
            <a:pPr marL="0" indent="0">
              <a:buNone/>
            </a:pPr>
            <a:endParaRPr lang="nb-NO" b="1" dirty="0">
              <a:solidFill>
                <a:schemeClr val="tx1"/>
              </a:solidFill>
            </a:endParaRPr>
          </a:p>
          <a:p>
            <a:pPr marL="0" indent="0">
              <a:buNone/>
            </a:pPr>
            <a:r>
              <a:rPr lang="nb-NO" sz="2000" dirty="0">
                <a:solidFill>
                  <a:schemeClr val="tx1"/>
                </a:solidFill>
              </a:rPr>
              <a:t>Ved å studere konteksten kan vi få tak i klarspråk-arbeidets behov (</a:t>
            </a:r>
            <a:r>
              <a:rPr lang="nb-NO" sz="2000" dirty="0" err="1">
                <a:solidFill>
                  <a:schemeClr val="tx1"/>
                </a:solidFill>
              </a:rPr>
              <a:t>Tønnesson</a:t>
            </a:r>
            <a:r>
              <a:rPr lang="nb-NO" sz="2000" dirty="0">
                <a:solidFill>
                  <a:schemeClr val="tx1"/>
                </a:solidFill>
              </a:rPr>
              <a:t>, 2021, s. 214)</a:t>
            </a:r>
          </a:p>
          <a:p>
            <a:pPr marL="0" indent="0">
              <a:buNone/>
            </a:pPr>
            <a:r>
              <a:rPr lang="nb-NO" sz="2000" dirty="0">
                <a:solidFill>
                  <a:schemeClr val="tx1"/>
                </a:solidFill>
              </a:rPr>
              <a:t>En utfordring vi ofte møter på i klarspråkarbeid, er at </a:t>
            </a:r>
            <a:r>
              <a:rPr lang="nb-NO" sz="2000" dirty="0" err="1">
                <a:solidFill>
                  <a:schemeClr val="tx1"/>
                </a:solidFill>
              </a:rPr>
              <a:t>én</a:t>
            </a:r>
            <a:r>
              <a:rPr lang="nb-NO" sz="2000" dirty="0">
                <a:solidFill>
                  <a:schemeClr val="tx1"/>
                </a:solidFill>
              </a:rPr>
              <a:t> og samme tekst kan virke ytterst forskjellig på lesere i et variert publikum. Teksten kan være klar for noen i publikum, men uklar for andre. Måten vi kan løse slike utfordringer på, er å forme tekstene våre slik at de legger til rette for spesifikke lesninger (ibid.). </a:t>
            </a:r>
            <a:endParaRPr lang="nb-NO" sz="2000" b="1" dirty="0">
              <a:solidFill>
                <a:schemeClr val="tx1"/>
              </a:solidFill>
            </a:endParaRPr>
          </a:p>
          <a:p>
            <a:pPr marL="0" indent="0">
              <a:buNone/>
            </a:pPr>
            <a:endParaRPr lang="nb-NO" b="1" dirty="0"/>
          </a:p>
        </p:txBody>
      </p:sp>
      <p:sp>
        <p:nvSpPr>
          <p:cNvPr id="4" name="Tittel 1">
            <a:extLst>
              <a:ext uri="{FF2B5EF4-FFF2-40B4-BE49-F238E27FC236}">
                <a16:creationId xmlns:a16="http://schemas.microsoft.com/office/drawing/2014/main" id="{D2C1DEE3-080D-E747-A402-913A6D3EA1FD}"/>
              </a:ext>
            </a:extLst>
          </p:cNvPr>
          <p:cNvSpPr>
            <a:spLocks noGrp="1"/>
          </p:cNvSpPr>
          <p:nvPr>
            <p:ph type="title"/>
          </p:nvPr>
        </p:nvSpPr>
        <p:spPr/>
        <p:txBody>
          <a:bodyPr/>
          <a:lstStyle/>
          <a:p>
            <a:r>
              <a:rPr lang="nb-NO" dirty="0"/>
              <a:t>Hvordan er klart språk relevant i Din Fritid?</a:t>
            </a:r>
          </a:p>
        </p:txBody>
      </p:sp>
    </p:spTree>
    <p:extLst>
      <p:ext uri="{BB962C8B-B14F-4D97-AF65-F5344CB8AC3E}">
        <p14:creationId xmlns:p14="http://schemas.microsoft.com/office/powerpoint/2010/main" val="26371126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3AFE3BB-9BA2-9A41-918D-B26EE9C3BB91}"/>
              </a:ext>
            </a:extLst>
          </p:cNvPr>
          <p:cNvSpPr>
            <a:spLocks noGrp="1"/>
          </p:cNvSpPr>
          <p:nvPr>
            <p:ph idx="1"/>
          </p:nvPr>
        </p:nvSpPr>
        <p:spPr/>
        <p:txBody>
          <a:bodyPr/>
          <a:lstStyle/>
          <a:p>
            <a:pPr marL="0" indent="0">
              <a:buNone/>
            </a:pPr>
            <a:r>
              <a:rPr lang="nb-NO" b="1" dirty="0">
                <a:solidFill>
                  <a:schemeClr val="tx1"/>
                </a:solidFill>
              </a:rPr>
              <a:t>Kontekst</a:t>
            </a:r>
          </a:p>
          <a:p>
            <a:pPr marL="0" indent="0">
              <a:buNone/>
            </a:pPr>
            <a:r>
              <a:rPr lang="nb-NO" sz="2000" dirty="0">
                <a:solidFill>
                  <a:schemeClr val="tx1"/>
                </a:solidFill>
              </a:rPr>
              <a:t>Tekstene kan forutsette og bygge opp visse modellesere, som så «står modell» for empiriske lesere når de forsøker å lese teksten på en hensiktsmessig måte (Eco, 1979a). </a:t>
            </a:r>
          </a:p>
          <a:p>
            <a:pPr marL="0" indent="0">
              <a:buNone/>
            </a:pPr>
            <a:endParaRPr lang="nb-NO" sz="2000" dirty="0">
              <a:solidFill>
                <a:schemeClr val="tx1"/>
              </a:solidFill>
            </a:endParaRPr>
          </a:p>
          <a:p>
            <a:pPr marL="0" indent="0">
              <a:buNone/>
            </a:pPr>
            <a:r>
              <a:rPr lang="nb-NO" sz="2000" dirty="0">
                <a:solidFill>
                  <a:schemeClr val="tx1"/>
                </a:solidFill>
              </a:rPr>
              <a:t>Om vi ønsker å lese teksten på en relevant måte, gjør vi klokt i å følge modelleserne ettersom de sitter med særskilt kompetanse. </a:t>
            </a:r>
            <a:r>
              <a:rPr lang="nb-NO" sz="2000" dirty="0">
                <a:solidFill>
                  <a:schemeClr val="tx1"/>
                </a:solidFill>
                <a:highlight>
                  <a:srgbClr val="FFFF00"/>
                </a:highlight>
              </a:rPr>
              <a:t>Ved å følge spor og kompetanser i teksten</a:t>
            </a:r>
            <a:r>
              <a:rPr lang="nb-NO" sz="2000" dirty="0">
                <a:solidFill>
                  <a:schemeClr val="tx1"/>
                </a:solidFill>
              </a:rPr>
              <a:t>, kan vi finne veien til forbildene og modellene i tekstene, og på den måten utvikle oss i lesningens gang (</a:t>
            </a:r>
            <a:r>
              <a:rPr lang="nb-NO" sz="2000" dirty="0" err="1">
                <a:solidFill>
                  <a:schemeClr val="tx1"/>
                </a:solidFill>
              </a:rPr>
              <a:t>Tønnesson</a:t>
            </a:r>
            <a:r>
              <a:rPr lang="nb-NO" sz="2000" dirty="0">
                <a:solidFill>
                  <a:schemeClr val="tx1"/>
                </a:solidFill>
              </a:rPr>
              <a:t>, 2010, s.184). </a:t>
            </a:r>
          </a:p>
        </p:txBody>
      </p:sp>
      <p:sp>
        <p:nvSpPr>
          <p:cNvPr id="4" name="Tittel 1">
            <a:extLst>
              <a:ext uri="{FF2B5EF4-FFF2-40B4-BE49-F238E27FC236}">
                <a16:creationId xmlns:a16="http://schemas.microsoft.com/office/drawing/2014/main" id="{7C71C3EA-296E-564D-94B8-4B5AA2ED57D7}"/>
              </a:ext>
            </a:extLst>
          </p:cNvPr>
          <p:cNvSpPr>
            <a:spLocks noGrp="1"/>
          </p:cNvSpPr>
          <p:nvPr>
            <p:ph type="title"/>
          </p:nvPr>
        </p:nvSpPr>
        <p:spPr/>
        <p:txBody>
          <a:bodyPr/>
          <a:lstStyle/>
          <a:p>
            <a:r>
              <a:rPr lang="nb-NO" dirty="0"/>
              <a:t>Hvordan er klart språk relevant i Din Fritid?</a:t>
            </a:r>
          </a:p>
        </p:txBody>
      </p:sp>
    </p:spTree>
    <p:extLst>
      <p:ext uri="{BB962C8B-B14F-4D97-AF65-F5344CB8AC3E}">
        <p14:creationId xmlns:p14="http://schemas.microsoft.com/office/powerpoint/2010/main" val="7523855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5CFEBD58-B0BC-AE4A-8307-3DC07EA26FAE}"/>
              </a:ext>
            </a:extLst>
          </p:cNvPr>
          <p:cNvSpPr>
            <a:spLocks noGrp="1"/>
          </p:cNvSpPr>
          <p:nvPr>
            <p:ph idx="1"/>
          </p:nvPr>
        </p:nvSpPr>
        <p:spPr/>
        <p:txBody>
          <a:bodyPr>
            <a:normAutofit/>
          </a:bodyPr>
          <a:lstStyle/>
          <a:p>
            <a:pPr marL="0" indent="0">
              <a:buNone/>
            </a:pPr>
            <a:r>
              <a:rPr lang="nb-NO" sz="2000" dirty="0">
                <a:solidFill>
                  <a:schemeClr val="tx1"/>
                </a:solidFill>
              </a:rPr>
              <a:t>Modellesere som skapes i teksten skjer både ubevisst og bevisst fra forfatterens side, men i klarspråksammenheng kan det altså̊ være klokt å være seg bevisst hvilke modellesere man bør forutsette og bygge opp for at tekstene man skriver skal kunne være tydelige for mennesker i ytterst forskjellige livssituasjoner (</a:t>
            </a:r>
            <a:r>
              <a:rPr lang="nb-NO" sz="2000" dirty="0" err="1">
                <a:solidFill>
                  <a:schemeClr val="tx1"/>
                </a:solidFill>
              </a:rPr>
              <a:t>Tønnesson</a:t>
            </a:r>
            <a:r>
              <a:rPr lang="nb-NO" sz="2000" dirty="0">
                <a:solidFill>
                  <a:schemeClr val="tx1"/>
                </a:solidFill>
              </a:rPr>
              <a:t>, 2021, s. 217). </a:t>
            </a:r>
          </a:p>
          <a:p>
            <a:pPr marL="0" indent="0">
              <a:buNone/>
            </a:pPr>
            <a:endParaRPr lang="nb-NO" sz="2000" dirty="0">
              <a:solidFill>
                <a:schemeClr val="tx1"/>
              </a:solidFill>
            </a:endParaRPr>
          </a:p>
          <a:p>
            <a:pPr marL="0" indent="0">
              <a:buNone/>
            </a:pPr>
            <a:r>
              <a:rPr lang="nb-NO" sz="2000" dirty="0">
                <a:solidFill>
                  <a:schemeClr val="tx1"/>
                </a:solidFill>
              </a:rPr>
              <a:t>Din Fritid – ikke jeg som skriver tekstene. Men, ved hjelp av en </a:t>
            </a:r>
            <a:r>
              <a:rPr lang="nb-NO" sz="2000" dirty="0" err="1">
                <a:solidFill>
                  <a:schemeClr val="tx1"/>
                </a:solidFill>
              </a:rPr>
              <a:t>modelleseranalyse</a:t>
            </a:r>
            <a:r>
              <a:rPr lang="nb-NO" sz="2000" dirty="0">
                <a:solidFill>
                  <a:schemeClr val="tx1"/>
                </a:solidFill>
              </a:rPr>
              <a:t> kan jeg studere de mest relevante måtene å lese tekstene i Din Fritid på.</a:t>
            </a:r>
          </a:p>
        </p:txBody>
      </p:sp>
      <p:sp>
        <p:nvSpPr>
          <p:cNvPr id="4" name="Tittel 1">
            <a:extLst>
              <a:ext uri="{FF2B5EF4-FFF2-40B4-BE49-F238E27FC236}">
                <a16:creationId xmlns:a16="http://schemas.microsoft.com/office/drawing/2014/main" id="{F972DB7F-2394-204B-88DD-15E7C9F0F07F}"/>
              </a:ext>
            </a:extLst>
          </p:cNvPr>
          <p:cNvSpPr>
            <a:spLocks noGrp="1"/>
          </p:cNvSpPr>
          <p:nvPr>
            <p:ph type="title"/>
          </p:nvPr>
        </p:nvSpPr>
        <p:spPr/>
        <p:txBody>
          <a:bodyPr/>
          <a:lstStyle/>
          <a:p>
            <a:r>
              <a:rPr lang="nb-NO" dirty="0"/>
              <a:t>Hvordan er klart språk relevant i Din Fritid?</a:t>
            </a:r>
          </a:p>
        </p:txBody>
      </p:sp>
    </p:spTree>
    <p:extLst>
      <p:ext uri="{BB962C8B-B14F-4D97-AF65-F5344CB8AC3E}">
        <p14:creationId xmlns:p14="http://schemas.microsoft.com/office/powerpoint/2010/main" val="10601741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9F376BA-51EA-CE40-86B9-82E5B1EBB54A}"/>
              </a:ext>
            </a:extLst>
          </p:cNvPr>
          <p:cNvSpPr>
            <a:spLocks noGrp="1"/>
          </p:cNvSpPr>
          <p:nvPr>
            <p:ph idx="1"/>
          </p:nvPr>
        </p:nvSpPr>
        <p:spPr/>
        <p:txBody>
          <a:bodyPr/>
          <a:lstStyle/>
          <a:p>
            <a:pPr marL="0" indent="0">
              <a:buNone/>
            </a:pPr>
            <a:endParaRPr lang="nb-NO" dirty="0">
              <a:solidFill>
                <a:schemeClr val="tx1"/>
              </a:solidFill>
            </a:endParaRPr>
          </a:p>
          <a:p>
            <a:pPr marL="0" indent="0">
              <a:buNone/>
            </a:pPr>
            <a:endParaRPr lang="nb-NO" dirty="0">
              <a:solidFill>
                <a:schemeClr val="tx1"/>
              </a:solidFill>
            </a:endParaRPr>
          </a:p>
        </p:txBody>
      </p:sp>
      <p:sp>
        <p:nvSpPr>
          <p:cNvPr id="4" name="Tittel 1">
            <a:extLst>
              <a:ext uri="{FF2B5EF4-FFF2-40B4-BE49-F238E27FC236}">
                <a16:creationId xmlns:a16="http://schemas.microsoft.com/office/drawing/2014/main" id="{5845558F-084F-D044-8C92-147AADAE65E7}"/>
              </a:ext>
            </a:extLst>
          </p:cNvPr>
          <p:cNvSpPr>
            <a:spLocks noGrp="1"/>
          </p:cNvSpPr>
          <p:nvPr>
            <p:ph type="title"/>
          </p:nvPr>
        </p:nvSpPr>
        <p:spPr/>
        <p:txBody>
          <a:bodyPr/>
          <a:lstStyle/>
          <a:p>
            <a:r>
              <a:rPr lang="nb-NO" dirty="0" err="1"/>
              <a:t>Modelleserbegrepet</a:t>
            </a:r>
            <a:r>
              <a:rPr lang="nb-NO" dirty="0"/>
              <a:t> som tekstanalytisk verktøy</a:t>
            </a:r>
          </a:p>
        </p:txBody>
      </p:sp>
      <p:sp>
        <p:nvSpPr>
          <p:cNvPr id="6" name="Plassholder for innhold 2">
            <a:extLst>
              <a:ext uri="{FF2B5EF4-FFF2-40B4-BE49-F238E27FC236}">
                <a16:creationId xmlns:a16="http://schemas.microsoft.com/office/drawing/2014/main" id="{C4D01A78-EB65-1042-9CE9-AA6430B38BAE}"/>
              </a:ext>
            </a:extLst>
          </p:cNvPr>
          <p:cNvSpPr txBox="1">
            <a:spLocks/>
          </p:cNvSpPr>
          <p:nvPr/>
        </p:nvSpPr>
        <p:spPr>
          <a:xfrm>
            <a:off x="2589212" y="2133600"/>
            <a:ext cx="7924800" cy="4351338"/>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514350" indent="-514350">
              <a:buFont typeface="+mj-lt"/>
              <a:buAutoNum type="arabicPeriod"/>
            </a:pPr>
            <a:r>
              <a:rPr lang="nb-NO" dirty="0">
                <a:solidFill>
                  <a:schemeClr val="tx1"/>
                </a:solidFill>
                <a:highlight>
                  <a:srgbClr val="FFFF00"/>
                </a:highlight>
              </a:rPr>
              <a:t>Kulturkontekst</a:t>
            </a:r>
          </a:p>
          <a:p>
            <a:pPr marL="514350" indent="-514350">
              <a:buFont typeface="+mj-lt"/>
              <a:buAutoNum type="arabicPeriod"/>
            </a:pPr>
            <a:r>
              <a:rPr lang="nb-NO" dirty="0">
                <a:solidFill>
                  <a:schemeClr val="tx1"/>
                </a:solidFill>
                <a:highlight>
                  <a:srgbClr val="FFFF00"/>
                </a:highlight>
              </a:rPr>
              <a:t>Situasjonskontekst</a:t>
            </a:r>
          </a:p>
          <a:p>
            <a:pPr marL="514350" indent="-514350">
              <a:buFont typeface="+mj-lt"/>
              <a:buAutoNum type="arabicPeriod"/>
            </a:pPr>
            <a:r>
              <a:rPr lang="nb-NO" dirty="0">
                <a:solidFill>
                  <a:schemeClr val="tx1"/>
                </a:solidFill>
              </a:rPr>
              <a:t>Hvordan konteksten skiller seg fra vår egen</a:t>
            </a:r>
          </a:p>
          <a:p>
            <a:pPr marL="514350" indent="-514350">
              <a:buFont typeface="+mj-lt"/>
              <a:buAutoNum type="arabicPeriod"/>
            </a:pPr>
            <a:r>
              <a:rPr lang="nb-NO" dirty="0">
                <a:solidFill>
                  <a:schemeClr val="tx1"/>
                </a:solidFill>
                <a:highlight>
                  <a:srgbClr val="FFFF00"/>
                </a:highlight>
              </a:rPr>
              <a:t>Sjanger</a:t>
            </a:r>
          </a:p>
          <a:p>
            <a:pPr marL="514350" indent="-514350">
              <a:buFont typeface="+mj-lt"/>
              <a:buAutoNum type="arabicPeriod"/>
            </a:pPr>
            <a:r>
              <a:rPr lang="nb-NO" dirty="0">
                <a:solidFill>
                  <a:schemeClr val="tx1"/>
                </a:solidFill>
              </a:rPr>
              <a:t>Hvilke medier teksten formidles gjennom</a:t>
            </a:r>
          </a:p>
          <a:p>
            <a:pPr marL="514350" indent="-514350">
              <a:buFont typeface="+mj-lt"/>
              <a:buAutoNum type="arabicPeriod"/>
            </a:pPr>
            <a:r>
              <a:rPr lang="nb-NO" dirty="0">
                <a:solidFill>
                  <a:schemeClr val="tx1"/>
                </a:solidFill>
              </a:rPr>
              <a:t>Hvordan teksten tas i mot av andre lesere</a:t>
            </a:r>
          </a:p>
          <a:p>
            <a:pPr marL="514350" indent="-514350">
              <a:buFont typeface="+mj-lt"/>
              <a:buAutoNum type="arabicPeriod"/>
            </a:pPr>
            <a:r>
              <a:rPr lang="nb-NO" dirty="0">
                <a:solidFill>
                  <a:schemeClr val="tx1"/>
                </a:solidFill>
                <a:highlight>
                  <a:srgbClr val="FFFF00"/>
                </a:highlight>
              </a:rPr>
              <a:t>Retoriske appellformer: Etos, logos og patos</a:t>
            </a:r>
          </a:p>
          <a:p>
            <a:pPr marL="514350" indent="-514350">
              <a:buFont typeface="+mj-lt"/>
              <a:buAutoNum type="arabicPeriod"/>
            </a:pPr>
            <a:r>
              <a:rPr lang="nb-NO" dirty="0">
                <a:solidFill>
                  <a:schemeClr val="tx1"/>
                </a:solidFill>
                <a:highlight>
                  <a:srgbClr val="FFFF00"/>
                </a:highlight>
              </a:rPr>
              <a:t>Språkhandlinger: påstander, løfter, direktiver, </a:t>
            </a:r>
            <a:r>
              <a:rPr lang="nb-NO" dirty="0" err="1">
                <a:solidFill>
                  <a:schemeClr val="tx1"/>
                </a:solidFill>
                <a:highlight>
                  <a:srgbClr val="FFFF00"/>
                </a:highlight>
              </a:rPr>
              <a:t>ekspressiver</a:t>
            </a:r>
            <a:r>
              <a:rPr lang="nb-NO" dirty="0">
                <a:solidFill>
                  <a:schemeClr val="tx1"/>
                </a:solidFill>
                <a:highlight>
                  <a:srgbClr val="FFFF00"/>
                </a:highlight>
              </a:rPr>
              <a:t> og kvalifiseringer</a:t>
            </a:r>
          </a:p>
          <a:p>
            <a:pPr marL="514350" indent="-514350">
              <a:buFont typeface="+mj-lt"/>
              <a:buAutoNum type="arabicPeriod"/>
            </a:pPr>
            <a:r>
              <a:rPr lang="nb-NO" dirty="0">
                <a:solidFill>
                  <a:schemeClr val="tx1"/>
                </a:solidFill>
              </a:rPr>
              <a:t>Hvilke teksttyper er innebygd? Beskrivelser, fortelling, forklaring, argumentasjon</a:t>
            </a:r>
          </a:p>
          <a:p>
            <a:pPr marL="514350" indent="-514350">
              <a:buFont typeface="+mj-lt"/>
              <a:buAutoNum type="arabicPeriod"/>
            </a:pPr>
            <a:r>
              <a:rPr lang="nb-NO" dirty="0">
                <a:solidFill>
                  <a:schemeClr val="tx1"/>
                </a:solidFill>
              </a:rPr>
              <a:t>Metaforer</a:t>
            </a:r>
          </a:p>
          <a:p>
            <a:pPr marL="514350" indent="-514350">
              <a:buFont typeface="+mj-lt"/>
              <a:buAutoNum type="arabicPeriod"/>
            </a:pPr>
            <a:r>
              <a:rPr lang="nb-NO" dirty="0">
                <a:solidFill>
                  <a:schemeClr val="tx1"/>
                </a:solidFill>
                <a:highlight>
                  <a:srgbClr val="FFFF00"/>
                </a:highlight>
              </a:rPr>
              <a:t>Henvisninger til andre tekster, direkte og indirekte sitater</a:t>
            </a:r>
          </a:p>
          <a:p>
            <a:pPr marL="514350" indent="-514350">
              <a:buFont typeface="+mj-lt"/>
              <a:buAutoNum type="arabicPeriod"/>
            </a:pPr>
            <a:r>
              <a:rPr lang="nb-NO" dirty="0">
                <a:solidFill>
                  <a:schemeClr val="tx1"/>
                </a:solidFill>
                <a:highlight>
                  <a:srgbClr val="FFFF00"/>
                </a:highlight>
              </a:rPr>
              <a:t>Modellesere</a:t>
            </a:r>
          </a:p>
          <a:p>
            <a:pPr marL="0" indent="0">
              <a:buFont typeface="Wingdings 3" charset="2"/>
              <a:buNone/>
            </a:pPr>
            <a:r>
              <a:rPr lang="nb-NO" dirty="0">
                <a:solidFill>
                  <a:schemeClr val="tx1"/>
                </a:solidFill>
              </a:rPr>
              <a:t>Kilde: </a:t>
            </a:r>
            <a:r>
              <a:rPr lang="nb-NO" dirty="0" err="1">
                <a:solidFill>
                  <a:schemeClr val="tx1"/>
                </a:solidFill>
              </a:rPr>
              <a:t>Tønnesson</a:t>
            </a:r>
            <a:r>
              <a:rPr lang="nb-NO" dirty="0">
                <a:solidFill>
                  <a:schemeClr val="tx1"/>
                </a:solidFill>
              </a:rPr>
              <a:t>, J. L. &amp; </a:t>
            </a:r>
            <a:r>
              <a:rPr lang="nb-NO" dirty="0" err="1">
                <a:solidFill>
                  <a:schemeClr val="tx1"/>
                </a:solidFill>
              </a:rPr>
              <a:t>Blikstad</a:t>
            </a:r>
            <a:r>
              <a:rPr lang="nb-NO" dirty="0">
                <a:solidFill>
                  <a:schemeClr val="tx1"/>
                </a:solidFill>
              </a:rPr>
              <a:t>-Balas, M. (2020). </a:t>
            </a:r>
          </a:p>
          <a:p>
            <a:pPr marL="0" indent="0">
              <a:buFont typeface="Wingdings 3" charset="2"/>
              <a:buNone/>
            </a:pPr>
            <a:r>
              <a:rPr lang="nb-NO" i="1" dirty="0">
                <a:solidFill>
                  <a:schemeClr val="tx1"/>
                </a:solidFill>
              </a:rPr>
              <a:t>Inn i sakens prosa. </a:t>
            </a:r>
            <a:r>
              <a:rPr lang="nb-NO" dirty="0">
                <a:solidFill>
                  <a:schemeClr val="tx1"/>
                </a:solidFill>
              </a:rPr>
              <a:t>Oslo: Universitetsforlaget. </a:t>
            </a:r>
          </a:p>
          <a:p>
            <a:endParaRPr lang="nb-NO" dirty="0"/>
          </a:p>
        </p:txBody>
      </p:sp>
      <p:pic>
        <p:nvPicPr>
          <p:cNvPr id="7" name="Bilde 6">
            <a:extLst>
              <a:ext uri="{FF2B5EF4-FFF2-40B4-BE49-F238E27FC236}">
                <a16:creationId xmlns:a16="http://schemas.microsoft.com/office/drawing/2014/main" id="{061A1F4D-D78B-3F4F-AAB1-5BA31E8EB474}"/>
              </a:ext>
            </a:extLst>
          </p:cNvPr>
          <p:cNvPicPr>
            <a:picLocks noChangeAspect="1"/>
          </p:cNvPicPr>
          <p:nvPr/>
        </p:nvPicPr>
        <p:blipFill>
          <a:blip r:embed="rId2"/>
          <a:stretch>
            <a:fillRect/>
          </a:stretch>
        </p:blipFill>
        <p:spPr>
          <a:xfrm>
            <a:off x="8177441" y="1264555"/>
            <a:ext cx="4014559" cy="2969101"/>
          </a:xfrm>
          <a:prstGeom prst="rect">
            <a:avLst/>
          </a:prstGeom>
        </p:spPr>
      </p:pic>
    </p:spTree>
    <p:extLst>
      <p:ext uri="{BB962C8B-B14F-4D97-AF65-F5344CB8AC3E}">
        <p14:creationId xmlns:p14="http://schemas.microsoft.com/office/powerpoint/2010/main" val="126077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anim calcmode="lin" valueType="num">
                                      <p:cBhvr additive="base">
                                        <p:cTn id="1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anim calcmode="lin" valueType="num">
                                      <p:cBhvr additive="base">
                                        <p:cTn id="19"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11" end="11"/>
                                            </p:txEl>
                                          </p:spTgt>
                                        </p:tgtEl>
                                        <p:attrNameLst>
                                          <p:attrName>style.visibility</p:attrName>
                                        </p:attrNameLst>
                                      </p:cBhvr>
                                      <p:to>
                                        <p:strVal val="visible"/>
                                      </p:to>
                                    </p:set>
                                    <p:anim calcmode="lin" valueType="num">
                                      <p:cBhvr additive="base">
                                        <p:cTn id="25"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 calcmode="lin" valueType="num">
                                      <p:cBhvr additive="base">
                                        <p:cTn id="3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 calcmode="lin" valueType="num">
                                      <p:cBhvr additive="base">
                                        <p:cTn id="3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xEl>
                                              <p:pRg st="3" end="3"/>
                                            </p:txEl>
                                          </p:spTgt>
                                        </p:tgtEl>
                                        <p:attrNameLst>
                                          <p:attrName>style.visibility</p:attrName>
                                        </p:attrNameLst>
                                      </p:cBhvr>
                                      <p:to>
                                        <p:strVal val="visible"/>
                                      </p:to>
                                    </p:set>
                                    <p:anim calcmode="lin" valueType="num">
                                      <p:cBhvr additive="base">
                                        <p:cTn id="4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4" end="4"/>
                                            </p:txEl>
                                          </p:spTgt>
                                        </p:tgtEl>
                                        <p:attrNameLst>
                                          <p:attrName>style.visibility</p:attrName>
                                        </p:attrNameLst>
                                      </p:cBhvr>
                                      <p:to>
                                        <p:strVal val="visible"/>
                                      </p:to>
                                    </p:set>
                                    <p:anim calcmode="lin" valueType="num">
                                      <p:cBhvr additive="base">
                                        <p:cTn id="4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
                                            <p:txEl>
                                              <p:pRg st="7" end="7"/>
                                            </p:txEl>
                                          </p:spTgt>
                                        </p:tgtEl>
                                        <p:attrNameLst>
                                          <p:attrName>style.visibility</p:attrName>
                                        </p:attrNameLst>
                                      </p:cBhvr>
                                      <p:to>
                                        <p:strVal val="visible"/>
                                      </p:to>
                                    </p:set>
                                    <p:anim calcmode="lin" valueType="num">
                                      <p:cBhvr additive="base">
                                        <p:cTn id="55"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
                                            <p:txEl>
                                              <p:pRg st="8" end="8"/>
                                            </p:txEl>
                                          </p:spTgt>
                                        </p:tgtEl>
                                        <p:attrNameLst>
                                          <p:attrName>style.visibility</p:attrName>
                                        </p:attrNameLst>
                                      </p:cBhvr>
                                      <p:to>
                                        <p:strVal val="visible"/>
                                      </p:to>
                                    </p:set>
                                    <p:anim calcmode="lin" valueType="num">
                                      <p:cBhvr additive="base">
                                        <p:cTn id="61"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
                                            <p:txEl>
                                              <p:pRg st="9" end="9"/>
                                            </p:txEl>
                                          </p:spTgt>
                                        </p:tgtEl>
                                        <p:attrNameLst>
                                          <p:attrName>style.visibility</p:attrName>
                                        </p:attrNameLst>
                                      </p:cBhvr>
                                      <p:to>
                                        <p:strVal val="visible"/>
                                      </p:to>
                                    </p:set>
                                    <p:anim calcmode="lin" valueType="num">
                                      <p:cBhvr additive="base">
                                        <p:cTn id="67"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
                                            <p:txEl>
                                              <p:pRg st="10" end="10"/>
                                            </p:txEl>
                                          </p:spTgt>
                                        </p:tgtEl>
                                        <p:attrNameLst>
                                          <p:attrName>style.visibility</p:attrName>
                                        </p:attrNameLst>
                                      </p:cBhvr>
                                      <p:to>
                                        <p:strVal val="visible"/>
                                      </p:to>
                                    </p:set>
                                    <p:anim calcmode="lin" valueType="num">
                                      <p:cBhvr additive="base">
                                        <p:cTn id="73"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14310A-5ADF-7D41-913F-D9B0AFDB50D2}"/>
              </a:ext>
            </a:extLst>
          </p:cNvPr>
          <p:cNvSpPr>
            <a:spLocks noGrp="1"/>
          </p:cNvSpPr>
          <p:nvPr>
            <p:ph type="title"/>
          </p:nvPr>
        </p:nvSpPr>
        <p:spPr/>
        <p:txBody>
          <a:bodyPr/>
          <a:lstStyle/>
          <a:p>
            <a:r>
              <a:rPr lang="nb-NO" dirty="0"/>
              <a:t>Analyse – </a:t>
            </a:r>
            <a:r>
              <a:rPr lang="nb-NO" dirty="0" err="1"/>
              <a:t>Knirkelyd</a:t>
            </a:r>
            <a:r>
              <a:rPr lang="nb-NO" dirty="0"/>
              <a:t> fjernet</a:t>
            </a:r>
          </a:p>
        </p:txBody>
      </p:sp>
      <p:pic>
        <p:nvPicPr>
          <p:cNvPr id="4" name="Plassholder for innhold 4">
            <a:extLst>
              <a:ext uri="{FF2B5EF4-FFF2-40B4-BE49-F238E27FC236}">
                <a16:creationId xmlns:a16="http://schemas.microsoft.com/office/drawing/2014/main" id="{97655FAF-EFBF-884C-9FA5-9CB555B79705}"/>
              </a:ext>
            </a:extLst>
          </p:cNvPr>
          <p:cNvPicPr>
            <a:picLocks noGrp="1" noChangeAspect="1"/>
          </p:cNvPicPr>
          <p:nvPr>
            <p:ph idx="1"/>
          </p:nvPr>
        </p:nvPicPr>
        <p:blipFill>
          <a:blip r:embed="rId3"/>
          <a:stretch>
            <a:fillRect/>
          </a:stretch>
        </p:blipFill>
        <p:spPr>
          <a:xfrm>
            <a:off x="2613293" y="1580859"/>
            <a:ext cx="6965413" cy="4573879"/>
          </a:xfrm>
        </p:spPr>
      </p:pic>
    </p:spTree>
    <p:extLst>
      <p:ext uri="{BB962C8B-B14F-4D97-AF65-F5344CB8AC3E}">
        <p14:creationId xmlns:p14="http://schemas.microsoft.com/office/powerpoint/2010/main" val="13301426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1B52E9-D433-F744-93BC-7B4599B0D0AA}"/>
              </a:ext>
            </a:extLst>
          </p:cNvPr>
          <p:cNvSpPr>
            <a:spLocks noGrp="1"/>
          </p:cNvSpPr>
          <p:nvPr>
            <p:ph type="title"/>
          </p:nvPr>
        </p:nvSpPr>
        <p:spPr/>
        <p:txBody>
          <a:bodyPr/>
          <a:lstStyle/>
          <a:p>
            <a:r>
              <a:rPr lang="nb-NO" dirty="0"/>
              <a:t>Analyse: Konteksten og målet</a:t>
            </a:r>
          </a:p>
        </p:txBody>
      </p:sp>
      <p:sp>
        <p:nvSpPr>
          <p:cNvPr id="3" name="Plassholder for innhold 2">
            <a:extLst>
              <a:ext uri="{FF2B5EF4-FFF2-40B4-BE49-F238E27FC236}">
                <a16:creationId xmlns:a16="http://schemas.microsoft.com/office/drawing/2014/main" id="{6097C4D7-AE25-5940-8D86-7AAD646A4034}"/>
              </a:ext>
            </a:extLst>
          </p:cNvPr>
          <p:cNvSpPr>
            <a:spLocks noGrp="1"/>
          </p:cNvSpPr>
          <p:nvPr>
            <p:ph idx="1"/>
          </p:nvPr>
        </p:nvSpPr>
        <p:spPr/>
        <p:txBody>
          <a:bodyPr>
            <a:noAutofit/>
          </a:bodyPr>
          <a:lstStyle/>
          <a:p>
            <a:pPr marL="0" indent="0">
              <a:buNone/>
            </a:pPr>
            <a:r>
              <a:rPr lang="nb-NO" sz="2000" dirty="0">
                <a:solidFill>
                  <a:schemeClr val="tx1"/>
                </a:solidFill>
              </a:rPr>
              <a:t>Situasjonskonteksten er konkrete personer og begivenheter den gang da teksten ble skapt, da den ble lest og når den leses i dag. </a:t>
            </a:r>
          </a:p>
          <a:p>
            <a:pPr marL="0" indent="0">
              <a:buNone/>
            </a:pPr>
            <a:endParaRPr lang="nb-NO" sz="2000" dirty="0">
              <a:solidFill>
                <a:schemeClr val="tx1"/>
              </a:solidFill>
            </a:endParaRPr>
          </a:p>
          <a:p>
            <a:pPr marL="0" indent="0">
              <a:buNone/>
            </a:pPr>
            <a:r>
              <a:rPr lang="nb-NO" sz="2000" b="1" dirty="0">
                <a:solidFill>
                  <a:schemeClr val="tx1"/>
                </a:solidFill>
              </a:rPr>
              <a:t>Hvem leser? </a:t>
            </a:r>
          </a:p>
          <a:p>
            <a:pPr marL="0" indent="0">
              <a:buNone/>
            </a:pPr>
            <a:r>
              <a:rPr lang="nb-NO" sz="2000" dirty="0">
                <a:solidFill>
                  <a:schemeClr val="tx1"/>
                </a:solidFill>
              </a:rPr>
              <a:t>Bobil- og campingvogneiere eller motorinteresserte. </a:t>
            </a:r>
          </a:p>
          <a:p>
            <a:pPr marL="0" indent="0">
              <a:buNone/>
            </a:pPr>
            <a:endParaRPr lang="nb-NO" sz="2000" dirty="0">
              <a:solidFill>
                <a:schemeClr val="tx1"/>
              </a:solidFill>
            </a:endParaRPr>
          </a:p>
          <a:p>
            <a:pPr marL="0" indent="0">
              <a:buNone/>
            </a:pPr>
            <a:r>
              <a:rPr lang="nb-NO" sz="2000" b="1" dirty="0">
                <a:solidFill>
                  <a:schemeClr val="tx1"/>
                </a:solidFill>
              </a:rPr>
              <a:t>Hvorfor? </a:t>
            </a:r>
          </a:p>
          <a:p>
            <a:pPr marL="0" indent="0">
              <a:buNone/>
            </a:pPr>
            <a:r>
              <a:rPr lang="nb-NO" sz="2000" dirty="0">
                <a:solidFill>
                  <a:schemeClr val="tx1"/>
                </a:solidFill>
              </a:rPr>
              <a:t>For å løse et problem, for informasjon, underholdning eller interesse. </a:t>
            </a:r>
          </a:p>
          <a:p>
            <a:pPr marL="0" indent="0">
              <a:buNone/>
            </a:pPr>
            <a:endParaRPr lang="nb-NO" sz="2000" dirty="0">
              <a:solidFill>
                <a:schemeClr val="tx1"/>
              </a:solidFill>
            </a:endParaRPr>
          </a:p>
          <a:p>
            <a:pPr marL="0" indent="0">
              <a:buNone/>
            </a:pPr>
            <a:r>
              <a:rPr lang="nb-NO" sz="2000" dirty="0">
                <a:solidFill>
                  <a:schemeClr val="tx1"/>
                </a:solidFill>
              </a:rPr>
              <a:t>Vi kan anta at mange som teksten ikke er relevant for, hopper over teksten. </a:t>
            </a:r>
          </a:p>
        </p:txBody>
      </p:sp>
    </p:spTree>
    <p:extLst>
      <p:ext uri="{BB962C8B-B14F-4D97-AF65-F5344CB8AC3E}">
        <p14:creationId xmlns:p14="http://schemas.microsoft.com/office/powerpoint/2010/main" val="124994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E2D6DC8-83A1-7349-9406-2B7D74B72B6D}"/>
              </a:ext>
            </a:extLst>
          </p:cNvPr>
          <p:cNvSpPr>
            <a:spLocks noGrp="1"/>
          </p:cNvSpPr>
          <p:nvPr>
            <p:ph idx="1"/>
          </p:nvPr>
        </p:nvSpPr>
        <p:spPr/>
        <p:txBody>
          <a:bodyPr>
            <a:normAutofit/>
          </a:bodyPr>
          <a:lstStyle/>
          <a:p>
            <a:pPr marL="0" indent="0">
              <a:buNone/>
            </a:pPr>
            <a:r>
              <a:rPr lang="nb-NO" sz="2000" b="1" dirty="0">
                <a:solidFill>
                  <a:schemeClr val="tx1"/>
                </a:solidFill>
              </a:rPr>
              <a:t>Målet til artikkelforfatteren? </a:t>
            </a:r>
          </a:p>
          <a:p>
            <a:pPr marL="0" indent="0">
              <a:buNone/>
            </a:pPr>
            <a:r>
              <a:rPr lang="nb-NO" sz="2000" dirty="0">
                <a:solidFill>
                  <a:schemeClr val="tx1"/>
                </a:solidFill>
              </a:rPr>
              <a:t>Å hjelpe dem som opplever dette eller liknende problemer steg for steg.</a:t>
            </a:r>
          </a:p>
          <a:p>
            <a:endParaRPr lang="nb-NO" sz="2000" dirty="0">
              <a:solidFill>
                <a:schemeClr val="tx1"/>
              </a:solidFill>
            </a:endParaRPr>
          </a:p>
          <a:p>
            <a:pPr marL="0" indent="0">
              <a:buNone/>
            </a:pPr>
            <a:r>
              <a:rPr lang="nb-NO" sz="2000" b="1" dirty="0">
                <a:solidFill>
                  <a:schemeClr val="tx1"/>
                </a:solidFill>
              </a:rPr>
              <a:t>Målet til verkstedet? </a:t>
            </a:r>
          </a:p>
          <a:p>
            <a:pPr marL="0" indent="0">
              <a:buNone/>
            </a:pPr>
            <a:r>
              <a:rPr lang="nb-NO" sz="2000" dirty="0">
                <a:solidFill>
                  <a:schemeClr val="tx1"/>
                </a:solidFill>
              </a:rPr>
              <a:t>Å skaffe flere kunder eller hjelpe eksisterende kunder med liknende problemer. </a:t>
            </a:r>
          </a:p>
        </p:txBody>
      </p:sp>
      <p:sp>
        <p:nvSpPr>
          <p:cNvPr id="4" name="Tittel 1">
            <a:extLst>
              <a:ext uri="{FF2B5EF4-FFF2-40B4-BE49-F238E27FC236}">
                <a16:creationId xmlns:a16="http://schemas.microsoft.com/office/drawing/2014/main" id="{F84C9027-3C8E-9E4E-BCC2-848C83BE019F}"/>
              </a:ext>
            </a:extLst>
          </p:cNvPr>
          <p:cNvSpPr>
            <a:spLocks noGrp="1"/>
          </p:cNvSpPr>
          <p:nvPr>
            <p:ph type="title"/>
          </p:nvPr>
        </p:nvSpPr>
        <p:spPr/>
        <p:txBody>
          <a:bodyPr/>
          <a:lstStyle/>
          <a:p>
            <a:r>
              <a:rPr lang="nb-NO" dirty="0"/>
              <a:t>Analyse: Konteksten og målet</a:t>
            </a:r>
          </a:p>
        </p:txBody>
      </p:sp>
    </p:spTree>
    <p:extLst>
      <p:ext uri="{BB962C8B-B14F-4D97-AF65-F5344CB8AC3E}">
        <p14:creationId xmlns:p14="http://schemas.microsoft.com/office/powerpoint/2010/main" val="20607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A95C50-544C-0D4A-A5A2-2A4B1D2BBF2A}"/>
              </a:ext>
            </a:extLst>
          </p:cNvPr>
          <p:cNvSpPr>
            <a:spLocks noGrp="1"/>
          </p:cNvSpPr>
          <p:nvPr>
            <p:ph type="title"/>
          </p:nvPr>
        </p:nvSpPr>
        <p:spPr/>
        <p:txBody>
          <a:bodyPr/>
          <a:lstStyle/>
          <a:p>
            <a:r>
              <a:rPr lang="nb-NO" dirty="0"/>
              <a:t>Analyse: Sjanger</a:t>
            </a:r>
          </a:p>
        </p:txBody>
      </p:sp>
      <p:sp>
        <p:nvSpPr>
          <p:cNvPr id="3" name="Plassholder for innhold 2">
            <a:extLst>
              <a:ext uri="{FF2B5EF4-FFF2-40B4-BE49-F238E27FC236}">
                <a16:creationId xmlns:a16="http://schemas.microsoft.com/office/drawing/2014/main" id="{4B7FD4EE-A111-FD4D-91BB-5E9A04EA5E16}"/>
              </a:ext>
            </a:extLst>
          </p:cNvPr>
          <p:cNvSpPr>
            <a:spLocks noGrp="1"/>
          </p:cNvSpPr>
          <p:nvPr>
            <p:ph idx="1"/>
          </p:nvPr>
        </p:nvSpPr>
        <p:spPr/>
        <p:txBody>
          <a:bodyPr>
            <a:normAutofit/>
          </a:bodyPr>
          <a:lstStyle/>
          <a:p>
            <a:pPr marL="0" indent="0">
              <a:buNone/>
            </a:pPr>
            <a:r>
              <a:rPr lang="nb-NO" sz="2400" dirty="0">
                <a:solidFill>
                  <a:schemeClr val="tx1"/>
                </a:solidFill>
              </a:rPr>
              <a:t>En dagsaktuell hendelse, journalisten er på plass på stedet. </a:t>
            </a:r>
          </a:p>
          <a:p>
            <a:pPr marL="0" indent="0">
              <a:buNone/>
            </a:pPr>
            <a:r>
              <a:rPr lang="nb-NO" sz="2400" dirty="0">
                <a:solidFill>
                  <a:schemeClr val="tx1"/>
                </a:solidFill>
              </a:rPr>
              <a:t>Reportasje</a:t>
            </a:r>
          </a:p>
          <a:p>
            <a:pPr marL="0" indent="0">
              <a:buNone/>
            </a:pPr>
            <a:r>
              <a:rPr lang="nb-NO" sz="2400" dirty="0">
                <a:solidFill>
                  <a:schemeClr val="tx1"/>
                </a:solidFill>
              </a:rPr>
              <a:t>Bildereportasje (bildene får større plass enn teksten)</a:t>
            </a:r>
          </a:p>
          <a:p>
            <a:pPr marL="0" indent="0">
              <a:buNone/>
            </a:pPr>
            <a:endParaRPr lang="nb-NO" sz="2400" dirty="0">
              <a:solidFill>
                <a:schemeClr val="tx1"/>
              </a:solidFill>
            </a:endParaRPr>
          </a:p>
          <a:p>
            <a:pPr marL="0" indent="0">
              <a:buNone/>
            </a:pPr>
            <a:r>
              <a:rPr lang="nb-NO" sz="2400" dirty="0">
                <a:solidFill>
                  <a:schemeClr val="tx1"/>
                </a:solidFill>
              </a:rPr>
              <a:t>Klassisk reportasje: beskrivelse av problemet, hvordan det oppstod, årsaken. Intervju med ekspert. </a:t>
            </a:r>
          </a:p>
          <a:p>
            <a:pPr marL="0" indent="0">
              <a:buNone/>
            </a:pPr>
            <a:r>
              <a:rPr lang="nb-NO" sz="2400" dirty="0">
                <a:solidFill>
                  <a:schemeClr val="tx1"/>
                </a:solidFill>
              </a:rPr>
              <a:t>Formålet? Overbevise om at de kan løse problemet</a:t>
            </a:r>
          </a:p>
          <a:p>
            <a:pPr marL="0" indent="0">
              <a:buNone/>
            </a:pPr>
            <a:endParaRPr lang="nb-NO" dirty="0"/>
          </a:p>
        </p:txBody>
      </p:sp>
    </p:spTree>
    <p:extLst>
      <p:ext uri="{BB962C8B-B14F-4D97-AF65-F5344CB8AC3E}">
        <p14:creationId xmlns:p14="http://schemas.microsoft.com/office/powerpoint/2010/main" val="200940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07E00D-5640-3348-8277-20AF37B5EB59}"/>
              </a:ext>
            </a:extLst>
          </p:cNvPr>
          <p:cNvSpPr>
            <a:spLocks noGrp="1"/>
          </p:cNvSpPr>
          <p:nvPr>
            <p:ph type="title"/>
          </p:nvPr>
        </p:nvSpPr>
        <p:spPr/>
        <p:txBody>
          <a:bodyPr/>
          <a:lstStyle/>
          <a:p>
            <a:r>
              <a:rPr lang="nb-NO" dirty="0"/>
              <a:t>Analyse: Sjanger - overbevisning og retorikk</a:t>
            </a:r>
          </a:p>
        </p:txBody>
      </p:sp>
      <p:sp>
        <p:nvSpPr>
          <p:cNvPr id="3" name="Plassholder for innhold 2">
            <a:extLst>
              <a:ext uri="{FF2B5EF4-FFF2-40B4-BE49-F238E27FC236}">
                <a16:creationId xmlns:a16="http://schemas.microsoft.com/office/drawing/2014/main" id="{029B4E01-2E7D-E24B-A2E8-B6B6E8FD03AA}"/>
              </a:ext>
            </a:extLst>
          </p:cNvPr>
          <p:cNvSpPr>
            <a:spLocks noGrp="1"/>
          </p:cNvSpPr>
          <p:nvPr>
            <p:ph idx="1"/>
          </p:nvPr>
        </p:nvSpPr>
        <p:spPr/>
        <p:txBody>
          <a:bodyPr>
            <a:normAutofit/>
          </a:bodyPr>
          <a:lstStyle/>
          <a:p>
            <a:pPr marL="0" indent="0">
              <a:buNone/>
            </a:pPr>
            <a:r>
              <a:rPr lang="nb-NO" sz="2400" b="1" dirty="0">
                <a:solidFill>
                  <a:schemeClr val="tx1"/>
                </a:solidFill>
              </a:rPr>
              <a:t>Etter litt konsultasjoner </a:t>
            </a:r>
            <a:r>
              <a:rPr lang="nb-NO" sz="2400" dirty="0">
                <a:solidFill>
                  <a:schemeClr val="tx1"/>
                </a:solidFill>
              </a:rPr>
              <a:t>fant vi ut at dette er en kjent utfordring med bobiler basert på Fiat </a:t>
            </a:r>
            <a:r>
              <a:rPr lang="nb-NO" sz="2400" dirty="0" err="1">
                <a:solidFill>
                  <a:schemeClr val="tx1"/>
                </a:solidFill>
              </a:rPr>
              <a:t>Ducato</a:t>
            </a:r>
            <a:r>
              <a:rPr lang="nb-NO" sz="2400" dirty="0">
                <a:solidFill>
                  <a:schemeClr val="tx1"/>
                </a:solidFill>
              </a:rPr>
              <a:t>, og søstermodellene </a:t>
            </a:r>
            <a:r>
              <a:rPr lang="nb-NO" sz="2400" dirty="0" err="1">
                <a:solidFill>
                  <a:schemeClr val="tx1"/>
                </a:solidFill>
              </a:rPr>
              <a:t>Citroën</a:t>
            </a:r>
            <a:r>
              <a:rPr lang="nb-NO" sz="2400" dirty="0">
                <a:solidFill>
                  <a:schemeClr val="tx1"/>
                </a:solidFill>
              </a:rPr>
              <a:t> Jumper og Peugeot </a:t>
            </a:r>
            <a:r>
              <a:rPr lang="nb-NO" sz="2400" dirty="0" err="1">
                <a:solidFill>
                  <a:schemeClr val="tx1"/>
                </a:solidFill>
              </a:rPr>
              <a:t>Boxer</a:t>
            </a:r>
            <a:r>
              <a:rPr lang="nb-NO" sz="2400" dirty="0">
                <a:solidFill>
                  <a:schemeClr val="tx1"/>
                </a:solidFill>
              </a:rPr>
              <a:t> (...) </a:t>
            </a:r>
          </a:p>
          <a:p>
            <a:pPr marL="0" indent="0">
              <a:buNone/>
            </a:pPr>
            <a:endParaRPr lang="nb-NO" sz="2400" dirty="0">
              <a:solidFill>
                <a:schemeClr val="tx1"/>
              </a:solidFill>
            </a:endParaRPr>
          </a:p>
          <a:p>
            <a:pPr marL="0" indent="0">
              <a:buNone/>
            </a:pPr>
            <a:r>
              <a:rPr lang="nb-NO" sz="2400" dirty="0">
                <a:solidFill>
                  <a:schemeClr val="tx1"/>
                </a:solidFill>
              </a:rPr>
              <a:t>I vårt tilfelle var lett å slå fast at </a:t>
            </a:r>
            <a:r>
              <a:rPr lang="nb-NO" sz="2400" dirty="0" err="1">
                <a:solidFill>
                  <a:schemeClr val="tx1"/>
                </a:solidFill>
              </a:rPr>
              <a:t>knirkelydene</a:t>
            </a:r>
            <a:r>
              <a:rPr lang="nb-NO" sz="2400" dirty="0">
                <a:solidFill>
                  <a:schemeClr val="tx1"/>
                </a:solidFill>
              </a:rPr>
              <a:t> var en chassis-relatert ulyd, og da er et autorisert merkeverksted plassen å henvende seg. </a:t>
            </a:r>
            <a:r>
              <a:rPr lang="nb-NO" sz="2400" b="1" dirty="0">
                <a:solidFill>
                  <a:schemeClr val="tx1"/>
                </a:solidFill>
              </a:rPr>
              <a:t>Basert på anbefalinger </a:t>
            </a:r>
            <a:r>
              <a:rPr lang="nb-NO" sz="2400" dirty="0">
                <a:solidFill>
                  <a:schemeClr val="tx1"/>
                </a:solidFill>
              </a:rPr>
              <a:t>tok vi kontakt med Romerike Auto, som er autorisert Fiat verksted. (</a:t>
            </a:r>
            <a:r>
              <a:rPr lang="nb-NO" sz="2400" dirty="0" err="1">
                <a:solidFill>
                  <a:schemeClr val="tx1"/>
                </a:solidFill>
              </a:rPr>
              <a:t>Afdal</a:t>
            </a:r>
            <a:r>
              <a:rPr lang="nb-NO" sz="2400" dirty="0">
                <a:solidFill>
                  <a:schemeClr val="tx1"/>
                </a:solidFill>
              </a:rPr>
              <a:t>, 2022b, s. 69- 70) </a:t>
            </a:r>
          </a:p>
          <a:p>
            <a:endParaRPr lang="nb-NO" dirty="0"/>
          </a:p>
        </p:txBody>
      </p:sp>
    </p:spTree>
    <p:extLst>
      <p:ext uri="{BB962C8B-B14F-4D97-AF65-F5344CB8AC3E}">
        <p14:creationId xmlns:p14="http://schemas.microsoft.com/office/powerpoint/2010/main" val="5230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570FCF-ED5F-6B43-A1DA-994085464E55}"/>
              </a:ext>
            </a:extLst>
          </p:cNvPr>
          <p:cNvSpPr>
            <a:spLocks noGrp="1"/>
          </p:cNvSpPr>
          <p:nvPr>
            <p:ph type="title"/>
          </p:nvPr>
        </p:nvSpPr>
        <p:spPr/>
        <p:txBody>
          <a:bodyPr/>
          <a:lstStyle/>
          <a:p>
            <a:r>
              <a:rPr lang="nb-NO" dirty="0"/>
              <a:t>Analyse: Sjanger - overbevisning og retorikk</a:t>
            </a:r>
          </a:p>
        </p:txBody>
      </p:sp>
      <p:sp>
        <p:nvSpPr>
          <p:cNvPr id="3" name="Plassholder for innhold 2">
            <a:extLst>
              <a:ext uri="{FF2B5EF4-FFF2-40B4-BE49-F238E27FC236}">
                <a16:creationId xmlns:a16="http://schemas.microsoft.com/office/drawing/2014/main" id="{8B59071E-AA6C-8548-AB3A-90B2B7086925}"/>
              </a:ext>
            </a:extLst>
          </p:cNvPr>
          <p:cNvSpPr>
            <a:spLocks noGrp="1"/>
          </p:cNvSpPr>
          <p:nvPr>
            <p:ph idx="1"/>
          </p:nvPr>
        </p:nvSpPr>
        <p:spPr/>
        <p:txBody>
          <a:bodyPr>
            <a:normAutofit/>
          </a:bodyPr>
          <a:lstStyle/>
          <a:p>
            <a:pPr marL="0" indent="0">
              <a:buNone/>
            </a:pPr>
            <a:endParaRPr lang="nb-NO" sz="2400" dirty="0">
              <a:solidFill>
                <a:schemeClr val="tx1"/>
              </a:solidFill>
            </a:endParaRPr>
          </a:p>
          <a:p>
            <a:pPr marL="0" indent="0">
              <a:buNone/>
            </a:pPr>
            <a:r>
              <a:rPr lang="nb-NO" sz="2400" dirty="0">
                <a:solidFill>
                  <a:schemeClr val="tx1"/>
                </a:solidFill>
              </a:rPr>
              <a:t>Sammen med stemmen fra Romerike Auto som sier: «Dette er et kjent problem, og noe jeg fikser så utallige ganger i året at dette er rutine,» forsterkes denne overbevisningen.</a:t>
            </a:r>
          </a:p>
        </p:txBody>
      </p:sp>
    </p:spTree>
    <p:extLst>
      <p:ext uri="{BB962C8B-B14F-4D97-AF65-F5344CB8AC3E}">
        <p14:creationId xmlns:p14="http://schemas.microsoft.com/office/powerpoint/2010/main" val="38169538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16B30B1-ECA7-9049-8635-B244B9D261D5}"/>
              </a:ext>
            </a:extLst>
          </p:cNvPr>
          <p:cNvSpPr>
            <a:spLocks noGrp="1"/>
          </p:cNvSpPr>
          <p:nvPr>
            <p:ph idx="1"/>
          </p:nvPr>
        </p:nvSpPr>
        <p:spPr>
          <a:xfrm>
            <a:off x="2589212" y="1756229"/>
            <a:ext cx="8915400" cy="4154993"/>
          </a:xfrm>
        </p:spPr>
        <p:txBody>
          <a:bodyPr>
            <a:normAutofit lnSpcReduction="10000"/>
          </a:bodyPr>
          <a:lstStyle/>
          <a:p>
            <a:pPr marL="0" indent="0">
              <a:buNone/>
            </a:pPr>
            <a:r>
              <a:rPr lang="nb-NO" sz="2400" dirty="0">
                <a:solidFill>
                  <a:schemeClr val="tx1"/>
                </a:solidFill>
              </a:rPr>
              <a:t>Litterære virkemidler: </a:t>
            </a:r>
          </a:p>
          <a:p>
            <a:pPr marL="0" indent="0">
              <a:buNone/>
            </a:pPr>
            <a:endParaRPr lang="nb-NO" sz="2400" dirty="0">
              <a:solidFill>
                <a:schemeClr val="tx1"/>
              </a:solidFill>
            </a:endParaRPr>
          </a:p>
          <a:p>
            <a:pPr marL="0" indent="0">
              <a:buNone/>
            </a:pPr>
            <a:r>
              <a:rPr lang="nb-NO" sz="2400" dirty="0">
                <a:solidFill>
                  <a:schemeClr val="tx1"/>
                </a:solidFill>
              </a:rPr>
              <a:t>«</a:t>
            </a:r>
            <a:r>
              <a:rPr lang="nb-NO" sz="2400" dirty="0" err="1">
                <a:solidFill>
                  <a:schemeClr val="tx1"/>
                </a:solidFill>
              </a:rPr>
              <a:t>kniiirk</a:t>
            </a:r>
            <a:r>
              <a:rPr lang="nb-NO" sz="2400" dirty="0">
                <a:solidFill>
                  <a:schemeClr val="tx1"/>
                </a:solidFill>
              </a:rPr>
              <a:t> – </a:t>
            </a:r>
            <a:r>
              <a:rPr lang="nb-NO" sz="2400" dirty="0" err="1">
                <a:solidFill>
                  <a:schemeClr val="tx1"/>
                </a:solidFill>
              </a:rPr>
              <a:t>kniiirk</a:t>
            </a:r>
            <a:r>
              <a:rPr lang="nb-NO" sz="2400" dirty="0">
                <a:solidFill>
                  <a:schemeClr val="tx1"/>
                </a:solidFill>
              </a:rPr>
              <a:t>» som beskriver </a:t>
            </a:r>
            <a:r>
              <a:rPr lang="nb-NO" sz="2400" dirty="0" err="1">
                <a:solidFill>
                  <a:schemeClr val="tx1"/>
                </a:solidFill>
              </a:rPr>
              <a:t>knirkelyden</a:t>
            </a:r>
            <a:r>
              <a:rPr lang="nb-NO" sz="2400" dirty="0">
                <a:solidFill>
                  <a:schemeClr val="tx1"/>
                </a:solidFill>
              </a:rPr>
              <a:t>.</a:t>
            </a:r>
          </a:p>
          <a:p>
            <a:pPr marL="0" indent="0">
              <a:buNone/>
            </a:pPr>
            <a:r>
              <a:rPr lang="nb-NO" sz="2400" dirty="0">
                <a:solidFill>
                  <a:schemeClr val="tx1"/>
                </a:solidFill>
              </a:rPr>
              <a:t>Bilen besjeles ved å skrive at den klager og har smerter. </a:t>
            </a:r>
          </a:p>
          <a:p>
            <a:pPr marL="0" indent="0">
              <a:buNone/>
            </a:pPr>
            <a:endParaRPr lang="nb-NO" sz="2400" dirty="0">
              <a:solidFill>
                <a:schemeClr val="tx1"/>
              </a:solidFill>
            </a:endParaRPr>
          </a:p>
          <a:p>
            <a:pPr marL="0" indent="0">
              <a:buNone/>
            </a:pPr>
            <a:r>
              <a:rPr lang="nb-NO" sz="2400" dirty="0">
                <a:solidFill>
                  <a:schemeClr val="tx1"/>
                </a:solidFill>
              </a:rPr>
              <a:t>Artikkelen er skrevet i en personlig tone og både i begynnelsen og slutten av artikkelen inkluderes personlige og humoristiske betraktninger fra redaktøren, noe som vitner om at dette er </a:t>
            </a:r>
            <a:r>
              <a:rPr lang="nb-NO" sz="2400" b="1" dirty="0">
                <a:solidFill>
                  <a:schemeClr val="tx1"/>
                </a:solidFill>
              </a:rPr>
              <a:t>et underholdningsmagasin preget av hobby og fritid. </a:t>
            </a:r>
          </a:p>
        </p:txBody>
      </p:sp>
      <p:sp>
        <p:nvSpPr>
          <p:cNvPr id="4" name="Tittel 1">
            <a:extLst>
              <a:ext uri="{FF2B5EF4-FFF2-40B4-BE49-F238E27FC236}">
                <a16:creationId xmlns:a16="http://schemas.microsoft.com/office/drawing/2014/main" id="{E1874C8C-D77F-084F-9DD7-38202890B538}"/>
              </a:ext>
            </a:extLst>
          </p:cNvPr>
          <p:cNvSpPr txBox="1">
            <a:spLocks/>
          </p:cNvSpPr>
          <p:nvPr/>
        </p:nvSpPr>
        <p:spPr>
          <a:xfrm>
            <a:off x="2745325" y="776510"/>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nb-NO" dirty="0"/>
          </a:p>
        </p:txBody>
      </p:sp>
      <p:sp>
        <p:nvSpPr>
          <p:cNvPr id="6" name="Tittel 1">
            <a:extLst>
              <a:ext uri="{FF2B5EF4-FFF2-40B4-BE49-F238E27FC236}">
                <a16:creationId xmlns:a16="http://schemas.microsoft.com/office/drawing/2014/main" id="{E9DEEFBD-0B2B-D04F-B725-A338E61B074E}"/>
              </a:ext>
            </a:extLst>
          </p:cNvPr>
          <p:cNvSpPr>
            <a:spLocks noGrp="1"/>
          </p:cNvSpPr>
          <p:nvPr>
            <p:ph type="title"/>
          </p:nvPr>
        </p:nvSpPr>
        <p:spPr/>
        <p:txBody>
          <a:bodyPr/>
          <a:lstStyle/>
          <a:p>
            <a:r>
              <a:rPr lang="nb-NO" dirty="0"/>
              <a:t>Analyse: Sjanger</a:t>
            </a:r>
          </a:p>
        </p:txBody>
      </p:sp>
    </p:spTree>
    <p:extLst>
      <p:ext uri="{BB962C8B-B14F-4D97-AF65-F5344CB8AC3E}">
        <p14:creationId xmlns:p14="http://schemas.microsoft.com/office/powerpoint/2010/main" val="3306491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2531265-A202-3B4D-B0D0-57079AB1BDD7}"/>
              </a:ext>
            </a:extLst>
          </p:cNvPr>
          <p:cNvSpPr>
            <a:spLocks noGrp="1"/>
          </p:cNvSpPr>
          <p:nvPr>
            <p:ph idx="1"/>
          </p:nvPr>
        </p:nvSpPr>
        <p:spPr/>
        <p:txBody>
          <a:bodyPr/>
          <a:lstStyle/>
          <a:p>
            <a:pPr marL="0" indent="0">
              <a:buNone/>
            </a:pPr>
            <a:r>
              <a:rPr lang="nb-NO" sz="2400" dirty="0">
                <a:solidFill>
                  <a:schemeClr val="tx1"/>
                </a:solidFill>
              </a:rPr>
              <a:t>Vi kan fortolke eksplisitte spor i teksten som kan lede oss fram til modellesere</a:t>
            </a:r>
          </a:p>
          <a:p>
            <a:pPr marL="0" indent="0">
              <a:buNone/>
            </a:pPr>
            <a:endParaRPr lang="nb-NO" sz="2400" dirty="0">
              <a:solidFill>
                <a:schemeClr val="tx1"/>
              </a:solidFill>
            </a:endParaRPr>
          </a:p>
          <a:p>
            <a:pPr marL="0" indent="0">
              <a:buNone/>
            </a:pPr>
            <a:r>
              <a:rPr lang="nb-NO" sz="2400" dirty="0">
                <a:solidFill>
                  <a:schemeClr val="tx1"/>
                </a:solidFill>
              </a:rPr>
              <a:t>Følge fagterminologi, sjargong, ukjente begreper som vi kan undersøke underveis når vi leser (</a:t>
            </a:r>
            <a:r>
              <a:rPr lang="nb-NO" sz="2400" dirty="0" err="1">
                <a:solidFill>
                  <a:schemeClr val="tx1"/>
                </a:solidFill>
              </a:rPr>
              <a:t>Tønnesson</a:t>
            </a:r>
            <a:r>
              <a:rPr lang="nb-NO" sz="2400" dirty="0">
                <a:solidFill>
                  <a:schemeClr val="tx1"/>
                </a:solidFill>
              </a:rPr>
              <a:t>, 2010, s. 188). </a:t>
            </a:r>
          </a:p>
          <a:p>
            <a:pPr marL="0" indent="0">
              <a:buNone/>
            </a:pPr>
            <a:endParaRPr lang="nb-NO" sz="2400" dirty="0">
              <a:solidFill>
                <a:schemeClr val="tx1"/>
              </a:solidFill>
            </a:endParaRPr>
          </a:p>
          <a:p>
            <a:pPr marL="0" indent="0">
              <a:buNone/>
            </a:pPr>
            <a:endParaRPr lang="nb-NO" sz="2000" dirty="0">
              <a:solidFill>
                <a:schemeClr val="tx1"/>
              </a:solidFill>
            </a:endParaRPr>
          </a:p>
          <a:p>
            <a:pPr marL="0" indent="0">
              <a:buNone/>
            </a:pPr>
            <a:endParaRPr lang="nb-NO" sz="2000" dirty="0">
              <a:solidFill>
                <a:schemeClr val="tx1"/>
              </a:solidFill>
            </a:endParaRPr>
          </a:p>
          <a:p>
            <a:pPr marL="0" indent="0">
              <a:buNone/>
            </a:pPr>
            <a:endParaRPr lang="nb-NO" dirty="0"/>
          </a:p>
          <a:p>
            <a:pPr marL="0" indent="0">
              <a:buNone/>
            </a:pPr>
            <a:endParaRPr lang="nb-NO" dirty="0"/>
          </a:p>
        </p:txBody>
      </p:sp>
      <p:sp>
        <p:nvSpPr>
          <p:cNvPr id="4" name="Tittel 1">
            <a:extLst>
              <a:ext uri="{FF2B5EF4-FFF2-40B4-BE49-F238E27FC236}">
                <a16:creationId xmlns:a16="http://schemas.microsoft.com/office/drawing/2014/main" id="{AD51F0DC-85D4-B740-836B-49F26D21FC02}"/>
              </a:ext>
            </a:extLst>
          </p:cNvPr>
          <p:cNvSpPr>
            <a:spLocks noGrp="1"/>
          </p:cNvSpPr>
          <p:nvPr>
            <p:ph type="title"/>
          </p:nvPr>
        </p:nvSpPr>
        <p:spPr/>
        <p:txBody>
          <a:bodyPr/>
          <a:lstStyle/>
          <a:p>
            <a:r>
              <a:rPr lang="nb-NO" dirty="0"/>
              <a:t>Analyse: Fortolke eksplisitte spor</a:t>
            </a:r>
          </a:p>
        </p:txBody>
      </p:sp>
    </p:spTree>
    <p:extLst>
      <p:ext uri="{BB962C8B-B14F-4D97-AF65-F5344CB8AC3E}">
        <p14:creationId xmlns:p14="http://schemas.microsoft.com/office/powerpoint/2010/main" val="255224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3DBEB307-B2B4-9A44-8469-CA9E448628A9}"/>
              </a:ext>
            </a:extLst>
          </p:cNvPr>
          <p:cNvSpPr>
            <a:spLocks noGrp="1"/>
          </p:cNvSpPr>
          <p:nvPr>
            <p:ph idx="1"/>
          </p:nvPr>
        </p:nvSpPr>
        <p:spPr/>
        <p:txBody>
          <a:bodyPr/>
          <a:lstStyle/>
          <a:p>
            <a:pPr marL="0" indent="0">
              <a:buNone/>
            </a:pPr>
            <a:r>
              <a:rPr lang="nb-NO" sz="2000" dirty="0">
                <a:solidFill>
                  <a:schemeClr val="tx1"/>
                </a:solidFill>
              </a:rPr>
              <a:t>Har du </a:t>
            </a:r>
            <a:r>
              <a:rPr lang="nb-NO" sz="2000" dirty="0" err="1">
                <a:solidFill>
                  <a:schemeClr val="tx1"/>
                </a:solidFill>
              </a:rPr>
              <a:t>knirkelyder</a:t>
            </a:r>
            <a:r>
              <a:rPr lang="nb-NO" sz="2000" dirty="0">
                <a:solidFill>
                  <a:schemeClr val="tx1"/>
                </a:solidFill>
              </a:rPr>
              <a:t> fra </a:t>
            </a:r>
            <a:r>
              <a:rPr lang="nb-NO" sz="2000" b="1" dirty="0">
                <a:solidFill>
                  <a:schemeClr val="tx1"/>
                </a:solidFill>
              </a:rPr>
              <a:t>bakstillingen </a:t>
            </a:r>
            <a:r>
              <a:rPr lang="nb-NO" sz="2000" dirty="0">
                <a:solidFill>
                  <a:schemeClr val="tx1"/>
                </a:solidFill>
              </a:rPr>
              <a:t>på en slik nyere bobil, er det sannsynligvis fordi den har </a:t>
            </a:r>
            <a:r>
              <a:rPr lang="nb-NO" sz="2000" b="1" dirty="0">
                <a:solidFill>
                  <a:schemeClr val="tx1"/>
                </a:solidFill>
              </a:rPr>
              <a:t>doble bladfjærer. </a:t>
            </a:r>
            <a:r>
              <a:rPr lang="nb-NO" sz="2000" dirty="0">
                <a:solidFill>
                  <a:schemeClr val="tx1"/>
                </a:solidFill>
              </a:rPr>
              <a:t>Da hender det at de gnisser mot hverandre. Dette kan løses ved å </a:t>
            </a:r>
            <a:r>
              <a:rPr lang="nb-NO" sz="2000" b="1" dirty="0">
                <a:solidFill>
                  <a:schemeClr val="tx1"/>
                </a:solidFill>
              </a:rPr>
              <a:t>demontere og smøre opp </a:t>
            </a:r>
            <a:r>
              <a:rPr lang="nb-NO" sz="2000" dirty="0">
                <a:solidFill>
                  <a:schemeClr val="tx1"/>
                </a:solidFill>
              </a:rPr>
              <a:t>(...) Han har jobbet hos Romerike Auto i ti </a:t>
            </a:r>
            <a:r>
              <a:rPr lang="nb-NO" sz="2000" dirty="0" err="1">
                <a:solidFill>
                  <a:schemeClr val="tx1"/>
                </a:solidFill>
              </a:rPr>
              <a:t>år</a:t>
            </a:r>
            <a:r>
              <a:rPr lang="nb-NO" sz="2000" dirty="0">
                <a:solidFill>
                  <a:schemeClr val="tx1"/>
                </a:solidFill>
              </a:rPr>
              <a:t> og kjenner godt til utfordringen med at de </a:t>
            </a:r>
            <a:r>
              <a:rPr lang="nb-NO" sz="2000" b="1" dirty="0">
                <a:solidFill>
                  <a:schemeClr val="tx1"/>
                </a:solidFill>
              </a:rPr>
              <a:t>bakre </a:t>
            </a:r>
            <a:r>
              <a:rPr lang="nb-NO" sz="2000" b="1" dirty="0" err="1">
                <a:solidFill>
                  <a:schemeClr val="tx1"/>
                </a:solidFill>
              </a:rPr>
              <a:t>fôringene</a:t>
            </a:r>
            <a:r>
              <a:rPr lang="nb-NO" sz="2000" b="1" dirty="0">
                <a:solidFill>
                  <a:schemeClr val="tx1"/>
                </a:solidFill>
              </a:rPr>
              <a:t> </a:t>
            </a:r>
            <a:r>
              <a:rPr lang="nb-NO" sz="2000" dirty="0">
                <a:solidFill>
                  <a:schemeClr val="tx1"/>
                </a:solidFill>
              </a:rPr>
              <a:t>og </a:t>
            </a:r>
            <a:r>
              <a:rPr lang="nb-NO" sz="2000" b="1" dirty="0">
                <a:solidFill>
                  <a:schemeClr val="tx1"/>
                </a:solidFill>
              </a:rPr>
              <a:t>innfestingen til bladfjæren på bakakselen </a:t>
            </a:r>
            <a:r>
              <a:rPr lang="nb-NO" sz="2000" dirty="0">
                <a:solidFill>
                  <a:schemeClr val="tx1"/>
                </a:solidFill>
              </a:rPr>
              <a:t>lager ulyder. (...) </a:t>
            </a:r>
          </a:p>
          <a:p>
            <a:pPr marL="0" indent="0">
              <a:buNone/>
            </a:pPr>
            <a:r>
              <a:rPr lang="nb-NO" sz="2000" dirty="0">
                <a:solidFill>
                  <a:schemeClr val="tx1"/>
                </a:solidFill>
              </a:rPr>
              <a:t>De fleste caravanforhandlere har fokus på </a:t>
            </a:r>
            <a:r>
              <a:rPr lang="nb-NO" sz="2000" b="1" dirty="0" err="1">
                <a:solidFill>
                  <a:schemeClr val="tx1"/>
                </a:solidFill>
              </a:rPr>
              <a:t>bodelen</a:t>
            </a:r>
            <a:r>
              <a:rPr lang="nb-NO" sz="2000" dirty="0">
                <a:solidFill>
                  <a:schemeClr val="tx1"/>
                </a:solidFill>
              </a:rPr>
              <a:t>, </a:t>
            </a:r>
            <a:r>
              <a:rPr lang="nb-NO" sz="2000" dirty="0" err="1">
                <a:solidFill>
                  <a:schemeClr val="tx1"/>
                </a:solidFill>
              </a:rPr>
              <a:t>når</a:t>
            </a:r>
            <a:r>
              <a:rPr lang="nb-NO" sz="2000" dirty="0">
                <a:solidFill>
                  <a:schemeClr val="tx1"/>
                </a:solidFill>
              </a:rPr>
              <a:t> det gjelder service. Er det problemer og utfordringer på </a:t>
            </a:r>
            <a:r>
              <a:rPr lang="nb-NO" sz="2000" b="1" dirty="0">
                <a:solidFill>
                  <a:schemeClr val="tx1"/>
                </a:solidFill>
              </a:rPr>
              <a:t>chassis</a:t>
            </a:r>
            <a:r>
              <a:rPr lang="nb-NO" sz="2000" dirty="0">
                <a:solidFill>
                  <a:schemeClr val="tx1"/>
                </a:solidFill>
              </a:rPr>
              <a:t>- eller motordelen </a:t>
            </a:r>
            <a:r>
              <a:rPr lang="nb-NO" sz="2000" dirty="0" err="1">
                <a:solidFill>
                  <a:schemeClr val="tx1"/>
                </a:solidFill>
              </a:rPr>
              <a:t>ma</a:t>
            </a:r>
            <a:r>
              <a:rPr lang="nb-NO" sz="2000" dirty="0">
                <a:solidFill>
                  <a:schemeClr val="tx1"/>
                </a:solidFill>
              </a:rPr>
              <a:t>̊ man </a:t>
            </a:r>
            <a:r>
              <a:rPr lang="nb-NO" sz="2000" dirty="0" err="1">
                <a:solidFill>
                  <a:schemeClr val="tx1"/>
                </a:solidFill>
              </a:rPr>
              <a:t>pa</a:t>
            </a:r>
            <a:r>
              <a:rPr lang="nb-NO" sz="2000" dirty="0">
                <a:solidFill>
                  <a:schemeClr val="tx1"/>
                </a:solidFill>
              </a:rPr>
              <a:t>̊ et verksted med kompetanse på dette. I vårt tilfelle var lett å slå fast at </a:t>
            </a:r>
            <a:r>
              <a:rPr lang="nb-NO" sz="2000" dirty="0" err="1">
                <a:solidFill>
                  <a:schemeClr val="tx1"/>
                </a:solidFill>
              </a:rPr>
              <a:t>knirkelydene</a:t>
            </a:r>
            <a:r>
              <a:rPr lang="nb-NO" sz="2000" dirty="0">
                <a:solidFill>
                  <a:schemeClr val="tx1"/>
                </a:solidFill>
              </a:rPr>
              <a:t> var en </a:t>
            </a:r>
            <a:r>
              <a:rPr lang="nb-NO" sz="2000" b="1" dirty="0">
                <a:solidFill>
                  <a:schemeClr val="tx1"/>
                </a:solidFill>
              </a:rPr>
              <a:t>chassis-relatert ulyd</a:t>
            </a:r>
            <a:r>
              <a:rPr lang="nb-NO" sz="2000" dirty="0">
                <a:solidFill>
                  <a:schemeClr val="tx1"/>
                </a:solidFill>
              </a:rPr>
              <a:t>, og da er et </a:t>
            </a:r>
            <a:r>
              <a:rPr lang="nb-NO" sz="2000" b="1" dirty="0">
                <a:solidFill>
                  <a:schemeClr val="tx1"/>
                </a:solidFill>
              </a:rPr>
              <a:t>autorisert merkeverksted </a:t>
            </a:r>
            <a:r>
              <a:rPr lang="nb-NO" sz="2000" dirty="0">
                <a:solidFill>
                  <a:schemeClr val="tx1"/>
                </a:solidFill>
              </a:rPr>
              <a:t>plassen å henvende seg. (ibid.) </a:t>
            </a:r>
          </a:p>
          <a:p>
            <a:pPr marL="0" indent="0">
              <a:buNone/>
            </a:pPr>
            <a:endParaRPr lang="nb-NO" dirty="0"/>
          </a:p>
        </p:txBody>
      </p:sp>
      <p:sp>
        <p:nvSpPr>
          <p:cNvPr id="4" name="Tittel 1">
            <a:extLst>
              <a:ext uri="{FF2B5EF4-FFF2-40B4-BE49-F238E27FC236}">
                <a16:creationId xmlns:a16="http://schemas.microsoft.com/office/drawing/2014/main" id="{612B4B3B-0006-3E4B-B07A-2828E8C4985B}"/>
              </a:ext>
            </a:extLst>
          </p:cNvPr>
          <p:cNvSpPr>
            <a:spLocks noGrp="1"/>
          </p:cNvSpPr>
          <p:nvPr>
            <p:ph type="title"/>
          </p:nvPr>
        </p:nvSpPr>
        <p:spPr/>
        <p:txBody>
          <a:bodyPr/>
          <a:lstStyle/>
          <a:p>
            <a:r>
              <a:rPr lang="nb-NO" dirty="0">
                <a:solidFill>
                  <a:schemeClr val="tx1"/>
                </a:solidFill>
              </a:rPr>
              <a:t>Analyse: Fortolke eksplisitte spor</a:t>
            </a:r>
          </a:p>
        </p:txBody>
      </p:sp>
    </p:spTree>
    <p:extLst>
      <p:ext uri="{BB962C8B-B14F-4D97-AF65-F5344CB8AC3E}">
        <p14:creationId xmlns:p14="http://schemas.microsoft.com/office/powerpoint/2010/main" val="887752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28DDB5-2FA6-F441-A02E-A3EF2F61DB41}"/>
              </a:ext>
            </a:extLst>
          </p:cNvPr>
          <p:cNvSpPr>
            <a:spLocks noGrp="1"/>
          </p:cNvSpPr>
          <p:nvPr>
            <p:ph type="title"/>
          </p:nvPr>
        </p:nvSpPr>
        <p:spPr/>
        <p:txBody>
          <a:bodyPr/>
          <a:lstStyle/>
          <a:p>
            <a:r>
              <a:rPr lang="nb-NO" dirty="0"/>
              <a:t>Analyse: Retoriske appellformer</a:t>
            </a:r>
          </a:p>
        </p:txBody>
      </p:sp>
      <p:sp>
        <p:nvSpPr>
          <p:cNvPr id="3" name="Plassholder for innhold 2">
            <a:extLst>
              <a:ext uri="{FF2B5EF4-FFF2-40B4-BE49-F238E27FC236}">
                <a16:creationId xmlns:a16="http://schemas.microsoft.com/office/drawing/2014/main" id="{A2E25556-43E8-6240-8A4B-64D70177DE7A}"/>
              </a:ext>
            </a:extLst>
          </p:cNvPr>
          <p:cNvSpPr>
            <a:spLocks noGrp="1"/>
          </p:cNvSpPr>
          <p:nvPr>
            <p:ph idx="1"/>
          </p:nvPr>
        </p:nvSpPr>
        <p:spPr/>
        <p:txBody>
          <a:bodyPr>
            <a:normAutofit/>
          </a:bodyPr>
          <a:lstStyle/>
          <a:p>
            <a:pPr marL="0" indent="0">
              <a:buNone/>
            </a:pPr>
            <a:r>
              <a:rPr lang="nb-NO" sz="2000" b="1" dirty="0">
                <a:solidFill>
                  <a:schemeClr val="tx1"/>
                </a:solidFill>
              </a:rPr>
              <a:t>Etos (tillit, troverdighet): </a:t>
            </a:r>
            <a:r>
              <a:rPr lang="nb-NO" sz="2000" dirty="0">
                <a:solidFill>
                  <a:schemeClr val="tx1"/>
                </a:solidFill>
              </a:rPr>
              <a:t>Artikkelforfatteren bruker plass i begynnelsen på å forklare hvordan han har kommet fram til at Romerike Auto er det beste stedet å dra.</a:t>
            </a:r>
          </a:p>
          <a:p>
            <a:pPr marL="0" indent="0">
              <a:buNone/>
            </a:pPr>
            <a:endParaRPr lang="nb-NO" sz="2000" dirty="0">
              <a:solidFill>
                <a:schemeClr val="tx1"/>
              </a:solidFill>
            </a:endParaRPr>
          </a:p>
          <a:p>
            <a:pPr marL="0" indent="0">
              <a:buNone/>
            </a:pPr>
            <a:r>
              <a:rPr lang="nb-NO" sz="2000" b="1" dirty="0">
                <a:solidFill>
                  <a:schemeClr val="tx1"/>
                </a:solidFill>
              </a:rPr>
              <a:t>Logos (fornuft): </a:t>
            </a:r>
            <a:r>
              <a:rPr lang="nb-NO" sz="2000" dirty="0">
                <a:solidFill>
                  <a:schemeClr val="tx1"/>
                </a:solidFill>
              </a:rPr>
              <a:t>«Jeg har </a:t>
            </a:r>
            <a:r>
              <a:rPr lang="nb-NO" sz="2000" dirty="0" err="1">
                <a:solidFill>
                  <a:schemeClr val="tx1"/>
                </a:solidFill>
              </a:rPr>
              <a:t>enna</a:t>
            </a:r>
            <a:r>
              <a:rPr lang="nb-NO" sz="2000" dirty="0">
                <a:solidFill>
                  <a:schemeClr val="tx1"/>
                </a:solidFill>
              </a:rPr>
              <a:t>̊ ikke opplevd at noen bobiler </a:t>
            </a:r>
            <a:r>
              <a:rPr lang="nb-NO" sz="2000" dirty="0" err="1">
                <a:solidFill>
                  <a:schemeClr val="tx1"/>
                </a:solidFill>
              </a:rPr>
              <a:t>får</a:t>
            </a:r>
            <a:r>
              <a:rPr lang="nb-NO" sz="2000" dirty="0">
                <a:solidFill>
                  <a:schemeClr val="tx1"/>
                </a:solidFill>
              </a:rPr>
              <a:t> tilbake </a:t>
            </a:r>
            <a:r>
              <a:rPr lang="nb-NO" sz="2000" dirty="0" err="1">
                <a:solidFill>
                  <a:schemeClr val="tx1"/>
                </a:solidFill>
              </a:rPr>
              <a:t>knirkelydene</a:t>
            </a:r>
            <a:r>
              <a:rPr lang="nb-NO" sz="2000" dirty="0">
                <a:solidFill>
                  <a:schemeClr val="tx1"/>
                </a:solidFill>
              </a:rPr>
              <a:t> etter at vi har smurt dem opp. Så dette er en løsning vi vet fungerer,» </a:t>
            </a:r>
          </a:p>
          <a:p>
            <a:pPr marL="0" indent="0">
              <a:buNone/>
            </a:pPr>
            <a:endParaRPr lang="nb-NO" sz="2000" dirty="0">
              <a:solidFill>
                <a:schemeClr val="tx1"/>
              </a:solidFill>
            </a:endParaRPr>
          </a:p>
          <a:p>
            <a:pPr marL="0" indent="0">
              <a:buNone/>
            </a:pPr>
            <a:r>
              <a:rPr lang="nb-NO" sz="2000" b="1" dirty="0">
                <a:solidFill>
                  <a:schemeClr val="tx1"/>
                </a:solidFill>
              </a:rPr>
              <a:t>Patos (følelser): </a:t>
            </a:r>
            <a:r>
              <a:rPr lang="nb-NO" sz="2000" dirty="0">
                <a:solidFill>
                  <a:schemeClr val="tx1"/>
                </a:solidFill>
              </a:rPr>
              <a:t>Klagende bobil, vondt og smerter</a:t>
            </a:r>
          </a:p>
        </p:txBody>
      </p:sp>
    </p:spTree>
    <p:extLst>
      <p:ext uri="{BB962C8B-B14F-4D97-AF65-F5344CB8AC3E}">
        <p14:creationId xmlns:p14="http://schemas.microsoft.com/office/powerpoint/2010/main" val="117936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B39640-D4E5-CB48-9506-52BD10EF3F64}"/>
              </a:ext>
            </a:extLst>
          </p:cNvPr>
          <p:cNvSpPr>
            <a:spLocks noGrp="1"/>
          </p:cNvSpPr>
          <p:nvPr>
            <p:ph type="title"/>
          </p:nvPr>
        </p:nvSpPr>
        <p:spPr/>
        <p:txBody>
          <a:bodyPr/>
          <a:lstStyle/>
          <a:p>
            <a:r>
              <a:rPr lang="nb-NO" dirty="0"/>
              <a:t>Analyse: To modellesere</a:t>
            </a:r>
          </a:p>
        </p:txBody>
      </p:sp>
      <p:sp>
        <p:nvSpPr>
          <p:cNvPr id="3" name="Plassholder for innhold 2">
            <a:extLst>
              <a:ext uri="{FF2B5EF4-FFF2-40B4-BE49-F238E27FC236}">
                <a16:creationId xmlns:a16="http://schemas.microsoft.com/office/drawing/2014/main" id="{9F426BD5-3DB6-CE4A-A9C5-AFD01085C7B4}"/>
              </a:ext>
            </a:extLst>
          </p:cNvPr>
          <p:cNvSpPr>
            <a:spLocks noGrp="1"/>
          </p:cNvSpPr>
          <p:nvPr>
            <p:ph idx="1"/>
          </p:nvPr>
        </p:nvSpPr>
        <p:spPr/>
        <p:txBody>
          <a:bodyPr/>
          <a:lstStyle/>
          <a:p>
            <a:pPr marL="0" indent="0">
              <a:buNone/>
            </a:pPr>
            <a:r>
              <a:rPr lang="nb-NO" sz="2400" dirty="0">
                <a:solidFill>
                  <a:schemeClr val="tx1"/>
                </a:solidFill>
              </a:rPr>
              <a:t>«Eksperten»: Kjøretøy- og bobilinteressert med god kjennskap til motoriserte kjøretøy med alle dets deler. Likner en hobby-mekaniker som antakeligvis ville gjort en slik jobb selv.</a:t>
            </a:r>
          </a:p>
          <a:p>
            <a:pPr marL="0" indent="0">
              <a:buNone/>
            </a:pPr>
            <a:endParaRPr lang="nb-NO" dirty="0"/>
          </a:p>
          <a:p>
            <a:pPr marL="0" indent="0">
              <a:buNone/>
            </a:pPr>
            <a:r>
              <a:rPr lang="nb-NO" sz="2000" dirty="0">
                <a:solidFill>
                  <a:schemeClr val="tx1"/>
                </a:solidFill>
              </a:rPr>
              <a:t>«Eksperten» vil nok ikke la seg </a:t>
            </a:r>
          </a:p>
          <a:p>
            <a:pPr marL="0" indent="0">
              <a:buNone/>
            </a:pPr>
            <a:r>
              <a:rPr lang="nb-NO" sz="2000" dirty="0">
                <a:solidFill>
                  <a:schemeClr val="tx1"/>
                </a:solidFill>
              </a:rPr>
              <a:t>overbevise av tekstens etos ettersom </a:t>
            </a:r>
          </a:p>
          <a:p>
            <a:pPr marL="0" indent="0">
              <a:buNone/>
            </a:pPr>
            <a:r>
              <a:rPr lang="nb-NO" sz="2000" dirty="0">
                <a:solidFill>
                  <a:schemeClr val="tx1"/>
                </a:solidFill>
              </a:rPr>
              <a:t>hen kan dette selv </a:t>
            </a:r>
            <a:endParaRPr lang="nb-NO" sz="2800" dirty="0">
              <a:solidFill>
                <a:schemeClr val="tx1"/>
              </a:solidFill>
            </a:endParaRPr>
          </a:p>
          <a:p>
            <a:pPr marL="457200" indent="-457200">
              <a:buAutoNum type="arabicParenR"/>
            </a:pPr>
            <a:endParaRPr lang="nb-NO" sz="2400" dirty="0">
              <a:solidFill>
                <a:schemeClr val="tx1"/>
              </a:solidFill>
            </a:endParaRPr>
          </a:p>
          <a:p>
            <a:pPr marL="457200" indent="-457200">
              <a:buAutoNum type="arabicParenR"/>
            </a:pPr>
            <a:endParaRPr lang="nb-NO" sz="2000" dirty="0">
              <a:solidFill>
                <a:schemeClr val="tx1"/>
              </a:solidFill>
            </a:endParaRPr>
          </a:p>
          <a:p>
            <a:pPr marL="457200" indent="-457200">
              <a:buAutoNum type="arabicParenR"/>
            </a:pPr>
            <a:endParaRPr lang="nb-NO" sz="2000" dirty="0">
              <a:solidFill>
                <a:schemeClr val="tx1"/>
              </a:solidFill>
            </a:endParaRPr>
          </a:p>
          <a:p>
            <a:pPr marL="0" indent="0">
              <a:buNone/>
            </a:pPr>
            <a:endParaRPr lang="nb-NO" dirty="0"/>
          </a:p>
          <a:p>
            <a:pPr marL="0" indent="0">
              <a:buNone/>
            </a:pPr>
            <a:endParaRPr lang="nb-NO" dirty="0"/>
          </a:p>
        </p:txBody>
      </p:sp>
      <p:pic>
        <p:nvPicPr>
          <p:cNvPr id="4" name="Bilde 3">
            <a:extLst>
              <a:ext uri="{FF2B5EF4-FFF2-40B4-BE49-F238E27FC236}">
                <a16:creationId xmlns:a16="http://schemas.microsoft.com/office/drawing/2014/main" id="{561382AC-EEBF-2A4C-A5CC-91BAFE66E4CB}"/>
              </a:ext>
            </a:extLst>
          </p:cNvPr>
          <p:cNvPicPr>
            <a:picLocks noChangeAspect="1"/>
          </p:cNvPicPr>
          <p:nvPr/>
        </p:nvPicPr>
        <p:blipFill>
          <a:blip r:embed="rId2"/>
          <a:stretch>
            <a:fillRect/>
          </a:stretch>
        </p:blipFill>
        <p:spPr>
          <a:xfrm>
            <a:off x="7513142" y="3483680"/>
            <a:ext cx="3991470" cy="2656142"/>
          </a:xfrm>
          <a:prstGeom prst="rect">
            <a:avLst/>
          </a:prstGeom>
        </p:spPr>
      </p:pic>
    </p:spTree>
    <p:extLst>
      <p:ext uri="{BB962C8B-B14F-4D97-AF65-F5344CB8AC3E}">
        <p14:creationId xmlns:p14="http://schemas.microsoft.com/office/powerpoint/2010/main" val="23430136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DD5065-0681-114C-B3A2-D106E603FD08}"/>
              </a:ext>
            </a:extLst>
          </p:cNvPr>
          <p:cNvSpPr>
            <a:spLocks noGrp="1"/>
          </p:cNvSpPr>
          <p:nvPr>
            <p:ph type="title"/>
          </p:nvPr>
        </p:nvSpPr>
        <p:spPr/>
        <p:txBody>
          <a:bodyPr/>
          <a:lstStyle/>
          <a:p>
            <a:r>
              <a:rPr lang="nb-NO" dirty="0"/>
              <a:t>Analyse: To modellesere</a:t>
            </a:r>
          </a:p>
        </p:txBody>
      </p:sp>
      <p:sp>
        <p:nvSpPr>
          <p:cNvPr id="3" name="Plassholder for innhold 2">
            <a:extLst>
              <a:ext uri="{FF2B5EF4-FFF2-40B4-BE49-F238E27FC236}">
                <a16:creationId xmlns:a16="http://schemas.microsoft.com/office/drawing/2014/main" id="{A0603041-1242-3C4E-AB0C-4B72995FF5C9}"/>
              </a:ext>
            </a:extLst>
          </p:cNvPr>
          <p:cNvSpPr>
            <a:spLocks noGrp="1"/>
          </p:cNvSpPr>
          <p:nvPr>
            <p:ph idx="1"/>
          </p:nvPr>
        </p:nvSpPr>
        <p:spPr/>
        <p:txBody>
          <a:bodyPr>
            <a:normAutofit/>
          </a:bodyPr>
          <a:lstStyle/>
          <a:p>
            <a:pPr marL="0" indent="0">
              <a:buNone/>
            </a:pPr>
            <a:r>
              <a:rPr lang="nb-NO" sz="2400" dirty="0">
                <a:solidFill>
                  <a:schemeClr val="tx1"/>
                </a:solidFill>
              </a:rPr>
              <a:t>«Vanlig bobileier» Har ikke mer enn normal kunnskap om kjøretøy. Denne leseren hopper kanskje over det mest tekniske, men lar seg overbevise og følger språkhandlingene som tar hen til verkstedet der problemet kan fikses.</a:t>
            </a:r>
          </a:p>
          <a:p>
            <a:pPr marL="0" indent="0">
              <a:buNone/>
            </a:pPr>
            <a:endParaRPr lang="nb-NO" sz="2400" dirty="0">
              <a:solidFill>
                <a:schemeClr val="tx1"/>
              </a:solidFill>
            </a:endParaRPr>
          </a:p>
          <a:p>
            <a:pPr marL="0" indent="0">
              <a:buNone/>
            </a:pPr>
            <a:endParaRPr lang="nb-NO" sz="3200" dirty="0">
              <a:solidFill>
                <a:schemeClr val="tx1"/>
              </a:solidFill>
            </a:endParaRPr>
          </a:p>
          <a:p>
            <a:pPr marL="0" indent="0">
              <a:buNone/>
            </a:pPr>
            <a:endParaRPr lang="nb-NO" sz="2400" dirty="0">
              <a:solidFill>
                <a:schemeClr val="tx1"/>
              </a:solidFill>
            </a:endParaRPr>
          </a:p>
        </p:txBody>
      </p:sp>
      <p:pic>
        <p:nvPicPr>
          <p:cNvPr id="4" name="Bilde 3">
            <a:extLst>
              <a:ext uri="{FF2B5EF4-FFF2-40B4-BE49-F238E27FC236}">
                <a16:creationId xmlns:a16="http://schemas.microsoft.com/office/drawing/2014/main" id="{7798B9BC-9844-E145-A402-56FFF19563F8}"/>
              </a:ext>
            </a:extLst>
          </p:cNvPr>
          <p:cNvPicPr>
            <a:picLocks noChangeAspect="1"/>
          </p:cNvPicPr>
          <p:nvPr/>
        </p:nvPicPr>
        <p:blipFill>
          <a:blip r:embed="rId2"/>
          <a:stretch>
            <a:fillRect/>
          </a:stretch>
        </p:blipFill>
        <p:spPr>
          <a:xfrm>
            <a:off x="7880740" y="3870991"/>
            <a:ext cx="3421844" cy="2268831"/>
          </a:xfrm>
          <a:prstGeom prst="rect">
            <a:avLst/>
          </a:prstGeom>
        </p:spPr>
      </p:pic>
    </p:spTree>
    <p:extLst>
      <p:ext uri="{BB962C8B-B14F-4D97-AF65-F5344CB8AC3E}">
        <p14:creationId xmlns:p14="http://schemas.microsoft.com/office/powerpoint/2010/main" val="36531560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1720C83A-17FF-0B42-8683-9884AAE3BE39}"/>
              </a:ext>
            </a:extLst>
          </p:cNvPr>
          <p:cNvSpPr>
            <a:spLocks noGrp="1"/>
          </p:cNvSpPr>
          <p:nvPr>
            <p:ph type="title"/>
          </p:nvPr>
        </p:nvSpPr>
        <p:spPr/>
        <p:txBody>
          <a:bodyPr>
            <a:normAutofit/>
          </a:bodyPr>
          <a:lstStyle/>
          <a:p>
            <a:r>
              <a:rPr lang="nb-NO" sz="4000" dirty="0">
                <a:solidFill>
                  <a:schemeClr val="tx1"/>
                </a:solidFill>
              </a:rPr>
              <a:t>Rekonstruere normbasert respons</a:t>
            </a:r>
          </a:p>
        </p:txBody>
      </p:sp>
      <p:sp>
        <p:nvSpPr>
          <p:cNvPr id="5" name="Plassholder for innhold 2">
            <a:extLst>
              <a:ext uri="{FF2B5EF4-FFF2-40B4-BE49-F238E27FC236}">
                <a16:creationId xmlns:a16="http://schemas.microsoft.com/office/drawing/2014/main" id="{7B1DFCF3-6C36-0C49-AA78-0E62A0BCBA71}"/>
              </a:ext>
            </a:extLst>
          </p:cNvPr>
          <p:cNvSpPr>
            <a:spLocks noGrp="1"/>
          </p:cNvSpPr>
          <p:nvPr>
            <p:ph idx="1"/>
          </p:nvPr>
        </p:nvSpPr>
        <p:spPr>
          <a:xfrm>
            <a:off x="3755571" y="1825625"/>
            <a:ext cx="7810500" cy="4351338"/>
          </a:xfrm>
        </p:spPr>
        <p:txBody>
          <a:bodyPr>
            <a:normAutofit/>
          </a:bodyPr>
          <a:lstStyle/>
          <a:p>
            <a:pPr marL="0" indent="0">
              <a:buNone/>
            </a:pPr>
            <a:r>
              <a:rPr lang="nb-NO" sz="2000" dirty="0">
                <a:solidFill>
                  <a:schemeClr val="tx1"/>
                </a:solidFill>
              </a:rPr>
              <a:t>Å forestille seg en mulig samtale mellom modelleserne (kvalifiserte gjetninger basert på kontekst og nærlesning):</a:t>
            </a:r>
          </a:p>
          <a:p>
            <a:pPr marL="0" indent="0">
              <a:buNone/>
            </a:pPr>
            <a:endParaRPr lang="nb-NO" sz="2000" dirty="0">
              <a:solidFill>
                <a:schemeClr val="tx1"/>
              </a:solidFill>
            </a:endParaRPr>
          </a:p>
          <a:p>
            <a:pPr marL="0" indent="0">
              <a:buNone/>
            </a:pPr>
            <a:r>
              <a:rPr lang="nb-NO" sz="2000" dirty="0">
                <a:solidFill>
                  <a:schemeClr val="tx1"/>
                </a:solidFill>
              </a:rPr>
              <a:t>Modellesere 1 og 2.</a:t>
            </a:r>
          </a:p>
          <a:p>
            <a:pPr marL="514350" indent="-514350">
              <a:buAutoNum type="arabicPeriod"/>
            </a:pPr>
            <a:r>
              <a:rPr lang="nb-NO" sz="2000" dirty="0">
                <a:solidFill>
                  <a:schemeClr val="tx1"/>
                </a:solidFill>
              </a:rPr>
              <a:t>Bobileieren: En person som opplever </a:t>
            </a:r>
            <a:r>
              <a:rPr lang="nb-NO" sz="2000" dirty="0" err="1">
                <a:solidFill>
                  <a:schemeClr val="tx1"/>
                </a:solidFill>
              </a:rPr>
              <a:t>knirkelyder</a:t>
            </a:r>
            <a:r>
              <a:rPr lang="nb-NO" sz="2000" dirty="0">
                <a:solidFill>
                  <a:schemeClr val="tx1"/>
                </a:solidFill>
              </a:rPr>
              <a:t> i bobilen. Personen har normal kunnskap, leverer bobilen på verksted.</a:t>
            </a:r>
          </a:p>
          <a:p>
            <a:pPr marL="514350" indent="-514350">
              <a:buAutoNum type="arabicPeriod"/>
            </a:pPr>
            <a:endParaRPr lang="nb-NO" sz="2000" dirty="0">
              <a:solidFill>
                <a:schemeClr val="tx1"/>
              </a:solidFill>
            </a:endParaRPr>
          </a:p>
          <a:p>
            <a:pPr marL="514350" indent="-514350">
              <a:buAutoNum type="arabicPeriod"/>
            </a:pPr>
            <a:r>
              <a:rPr lang="nb-NO" sz="2000" dirty="0">
                <a:solidFill>
                  <a:schemeClr val="tx1"/>
                </a:solidFill>
              </a:rPr>
              <a:t>Eksperten: Hobbymekaniker eller en som er veldig interessert og har mye kunnskap om motorisert kjøretøy. Leser motorblader på fritida. </a:t>
            </a:r>
          </a:p>
          <a:p>
            <a:pPr marL="514350" indent="-514350">
              <a:buAutoNum type="arabicPeriod"/>
            </a:pPr>
            <a:endParaRPr lang="nb-NO" dirty="0"/>
          </a:p>
        </p:txBody>
      </p:sp>
      <p:pic>
        <p:nvPicPr>
          <p:cNvPr id="6" name="Bilde 5">
            <a:extLst>
              <a:ext uri="{FF2B5EF4-FFF2-40B4-BE49-F238E27FC236}">
                <a16:creationId xmlns:a16="http://schemas.microsoft.com/office/drawing/2014/main" id="{C65CAD06-3894-D34E-9B0A-E11C81BCA35F}"/>
              </a:ext>
            </a:extLst>
          </p:cNvPr>
          <p:cNvPicPr>
            <a:picLocks noChangeAspect="1"/>
          </p:cNvPicPr>
          <p:nvPr/>
        </p:nvPicPr>
        <p:blipFill>
          <a:blip r:embed="rId3"/>
          <a:stretch>
            <a:fillRect/>
          </a:stretch>
        </p:blipFill>
        <p:spPr>
          <a:xfrm>
            <a:off x="270787" y="4318000"/>
            <a:ext cx="3292918" cy="2191287"/>
          </a:xfrm>
          <a:prstGeom prst="rect">
            <a:avLst/>
          </a:prstGeom>
        </p:spPr>
      </p:pic>
      <p:pic>
        <p:nvPicPr>
          <p:cNvPr id="8" name="Bilde 7">
            <a:extLst>
              <a:ext uri="{FF2B5EF4-FFF2-40B4-BE49-F238E27FC236}">
                <a16:creationId xmlns:a16="http://schemas.microsoft.com/office/drawing/2014/main" id="{613503D6-C0F5-5149-BEFB-6363318E1D51}"/>
              </a:ext>
            </a:extLst>
          </p:cNvPr>
          <p:cNvPicPr>
            <a:picLocks noChangeAspect="1"/>
          </p:cNvPicPr>
          <p:nvPr/>
        </p:nvPicPr>
        <p:blipFill>
          <a:blip r:embed="rId4"/>
          <a:stretch>
            <a:fillRect/>
          </a:stretch>
        </p:blipFill>
        <p:spPr>
          <a:xfrm>
            <a:off x="250371" y="1690688"/>
            <a:ext cx="3293733" cy="2183888"/>
          </a:xfrm>
          <a:prstGeom prst="rect">
            <a:avLst/>
          </a:prstGeom>
        </p:spPr>
      </p:pic>
    </p:spTree>
    <p:extLst>
      <p:ext uri="{BB962C8B-B14F-4D97-AF65-F5344CB8AC3E}">
        <p14:creationId xmlns:p14="http://schemas.microsoft.com/office/powerpoint/2010/main" val="66871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 calcmode="lin" valueType="num">
                                      <p:cBhvr additive="base">
                                        <p:cTn id="1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calcmode="lin" valueType="num">
                                      <p:cBhvr additive="base">
                                        <p:cTn id="1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9F5E22A1-0868-6B4C-BAAC-F6769CB79945}"/>
              </a:ext>
            </a:extLst>
          </p:cNvPr>
          <p:cNvSpPr>
            <a:spLocks noGrp="1"/>
          </p:cNvSpPr>
          <p:nvPr>
            <p:ph idx="1"/>
          </p:nvPr>
        </p:nvSpPr>
        <p:spPr>
          <a:xfrm>
            <a:off x="3630304" y="1825625"/>
            <a:ext cx="7723496" cy="4351338"/>
          </a:xfrm>
        </p:spPr>
        <p:txBody>
          <a:bodyPr>
            <a:normAutofit/>
          </a:bodyPr>
          <a:lstStyle/>
          <a:p>
            <a:pPr marL="0" indent="0">
              <a:buNone/>
            </a:pPr>
            <a:r>
              <a:rPr lang="nb-NO" sz="2400" dirty="0">
                <a:solidFill>
                  <a:schemeClr val="tx1"/>
                </a:solidFill>
              </a:rPr>
              <a:t>Bobileieren: «Denne artikkelen var nyttig. Det er bare å få bobilen på verksted, det virker som dette verkstedet har god peiling.» </a:t>
            </a:r>
          </a:p>
          <a:p>
            <a:pPr marL="0" indent="0">
              <a:buNone/>
            </a:pPr>
            <a:endParaRPr lang="nb-NO" sz="2400" dirty="0">
              <a:solidFill>
                <a:schemeClr val="tx1"/>
              </a:solidFill>
            </a:endParaRPr>
          </a:p>
          <a:p>
            <a:pPr marL="0" indent="0">
              <a:buNone/>
            </a:pPr>
            <a:r>
              <a:rPr lang="nb-NO" sz="2400" dirty="0">
                <a:solidFill>
                  <a:schemeClr val="tx1"/>
                </a:solidFill>
              </a:rPr>
              <a:t>Eksperten: «Ja, jeg har jo skrudd på bladfjærer selv, så dette kjenner jeg jo til. Å skulle skru på dette selv vil være stort og tungt, så å betale 1800 kr på verksted er helt innafor. Men jeg hadde nok fiksa det selv. På det ene bildet står det forresten sandslipt, det er feil, det heter </a:t>
            </a:r>
            <a:r>
              <a:rPr lang="nb-NO" sz="2400" dirty="0" err="1">
                <a:solidFill>
                  <a:schemeClr val="tx1"/>
                </a:solidFill>
              </a:rPr>
              <a:t>sandblåse</a:t>
            </a:r>
            <a:r>
              <a:rPr lang="nb-NO" sz="2400" dirty="0">
                <a:solidFill>
                  <a:schemeClr val="tx1"/>
                </a:solidFill>
              </a:rPr>
              <a:t>.» </a:t>
            </a:r>
          </a:p>
        </p:txBody>
      </p:sp>
      <p:sp>
        <p:nvSpPr>
          <p:cNvPr id="4" name="Tittel 1">
            <a:extLst>
              <a:ext uri="{FF2B5EF4-FFF2-40B4-BE49-F238E27FC236}">
                <a16:creationId xmlns:a16="http://schemas.microsoft.com/office/drawing/2014/main" id="{EC6EA365-75BF-5845-B886-5B380E5FFD40}"/>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dirty="0"/>
              <a:t>Rekonstruere normbasert respons med rollespill</a:t>
            </a:r>
          </a:p>
        </p:txBody>
      </p:sp>
      <p:pic>
        <p:nvPicPr>
          <p:cNvPr id="5" name="Bilde 4">
            <a:extLst>
              <a:ext uri="{FF2B5EF4-FFF2-40B4-BE49-F238E27FC236}">
                <a16:creationId xmlns:a16="http://schemas.microsoft.com/office/drawing/2014/main" id="{5B448F27-F566-6C48-98CC-DA52C880CFB2}"/>
              </a:ext>
            </a:extLst>
          </p:cNvPr>
          <p:cNvPicPr>
            <a:picLocks noChangeAspect="1"/>
          </p:cNvPicPr>
          <p:nvPr/>
        </p:nvPicPr>
        <p:blipFill>
          <a:blip r:embed="rId3"/>
          <a:stretch>
            <a:fillRect/>
          </a:stretch>
        </p:blipFill>
        <p:spPr>
          <a:xfrm>
            <a:off x="491010" y="1806974"/>
            <a:ext cx="2793524" cy="1852228"/>
          </a:xfrm>
          <a:prstGeom prst="rect">
            <a:avLst/>
          </a:prstGeom>
        </p:spPr>
      </p:pic>
      <p:pic>
        <p:nvPicPr>
          <p:cNvPr id="6" name="Bilde 5">
            <a:extLst>
              <a:ext uri="{FF2B5EF4-FFF2-40B4-BE49-F238E27FC236}">
                <a16:creationId xmlns:a16="http://schemas.microsoft.com/office/drawing/2014/main" id="{66C37288-6A9B-2D4E-971A-F6BB75B45B07}"/>
              </a:ext>
            </a:extLst>
          </p:cNvPr>
          <p:cNvPicPr>
            <a:picLocks noChangeAspect="1"/>
          </p:cNvPicPr>
          <p:nvPr/>
        </p:nvPicPr>
        <p:blipFill>
          <a:blip r:embed="rId4"/>
          <a:stretch>
            <a:fillRect/>
          </a:stretch>
        </p:blipFill>
        <p:spPr>
          <a:xfrm>
            <a:off x="491010" y="4023532"/>
            <a:ext cx="2793524" cy="1858963"/>
          </a:xfrm>
          <a:prstGeom prst="rect">
            <a:avLst/>
          </a:prstGeom>
        </p:spPr>
      </p:pic>
    </p:spTree>
    <p:extLst>
      <p:ext uri="{BB962C8B-B14F-4D97-AF65-F5344CB8AC3E}">
        <p14:creationId xmlns:p14="http://schemas.microsoft.com/office/powerpoint/2010/main" val="27727786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9F5E22A1-0868-6B4C-BAAC-F6769CB79945}"/>
              </a:ext>
            </a:extLst>
          </p:cNvPr>
          <p:cNvSpPr>
            <a:spLocks noGrp="1"/>
          </p:cNvSpPr>
          <p:nvPr>
            <p:ph idx="1"/>
          </p:nvPr>
        </p:nvSpPr>
        <p:spPr>
          <a:xfrm>
            <a:off x="3466530" y="1825625"/>
            <a:ext cx="7887269" cy="4351338"/>
          </a:xfrm>
        </p:spPr>
        <p:txBody>
          <a:bodyPr>
            <a:normAutofit fontScale="92500" lnSpcReduction="10000"/>
          </a:bodyPr>
          <a:lstStyle/>
          <a:p>
            <a:pPr marL="0" indent="0">
              <a:buNone/>
            </a:pPr>
            <a:r>
              <a:rPr lang="nb-NO" sz="2400" dirty="0">
                <a:solidFill>
                  <a:schemeClr val="tx1"/>
                </a:solidFill>
              </a:rPr>
              <a:t>Bobileieren: «Jeg håper jeg får time fort og kan fikse det snart, jeg har irritert meg grønn over den knirkinga lenge nå.»</a:t>
            </a:r>
          </a:p>
          <a:p>
            <a:pPr marL="0" indent="0">
              <a:buNone/>
            </a:pPr>
            <a:endParaRPr lang="nb-NO" sz="2400" dirty="0">
              <a:solidFill>
                <a:schemeClr val="tx1"/>
              </a:solidFill>
            </a:endParaRPr>
          </a:p>
          <a:p>
            <a:pPr marL="0" indent="0">
              <a:buNone/>
            </a:pPr>
            <a:r>
              <a:rPr lang="nb-NO" sz="2400" dirty="0">
                <a:solidFill>
                  <a:schemeClr val="tx1"/>
                </a:solidFill>
              </a:rPr>
              <a:t>«Ja, det er jo en kjapp jobb å få gjort på verksted. Verkstedet i Råde er jo et spesialverksted, og han kan gå rett på årsaken uten å bruke en time på å finne ut hva problemet er, så artikkelen er veldig informativ. Men en annen ting er jo, hvis du leser denne og sitter i Finnmark, eller i Trondheim, og går til et </a:t>
            </a:r>
            <a:r>
              <a:rPr lang="nb-NO" sz="2400" dirty="0">
                <a:solidFill>
                  <a:schemeClr val="tx1"/>
                </a:solidFill>
                <a:highlight>
                  <a:srgbClr val="FFFF00"/>
                </a:highlight>
              </a:rPr>
              <a:t>verksted</a:t>
            </a:r>
            <a:r>
              <a:rPr lang="nb-NO" sz="2400" dirty="0">
                <a:solidFill>
                  <a:schemeClr val="tx1"/>
                </a:solidFill>
              </a:rPr>
              <a:t>, så kan du fortelle dem at feilen er der. Artikkelen kan fungere som en rettledning også for verksteder. For det tar tid å finne en feil du ikke vet hvor er. Og taksameteret går. »</a:t>
            </a:r>
          </a:p>
        </p:txBody>
      </p:sp>
      <p:sp>
        <p:nvSpPr>
          <p:cNvPr id="4" name="Tittel 1">
            <a:extLst>
              <a:ext uri="{FF2B5EF4-FFF2-40B4-BE49-F238E27FC236}">
                <a16:creationId xmlns:a16="http://schemas.microsoft.com/office/drawing/2014/main" id="{EC6EA365-75BF-5845-B886-5B380E5FFD40}"/>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dirty="0"/>
              <a:t>Rekonstruere normbasert respons med rollespill</a:t>
            </a:r>
          </a:p>
        </p:txBody>
      </p:sp>
      <p:pic>
        <p:nvPicPr>
          <p:cNvPr id="5" name="Bilde 4">
            <a:extLst>
              <a:ext uri="{FF2B5EF4-FFF2-40B4-BE49-F238E27FC236}">
                <a16:creationId xmlns:a16="http://schemas.microsoft.com/office/drawing/2014/main" id="{3EAE2AD5-354D-7240-AF56-B313B1E990CB}"/>
              </a:ext>
            </a:extLst>
          </p:cNvPr>
          <p:cNvPicPr>
            <a:picLocks noChangeAspect="1"/>
          </p:cNvPicPr>
          <p:nvPr/>
        </p:nvPicPr>
        <p:blipFill>
          <a:blip r:embed="rId3"/>
          <a:stretch>
            <a:fillRect/>
          </a:stretch>
        </p:blipFill>
        <p:spPr>
          <a:xfrm>
            <a:off x="491010" y="1806974"/>
            <a:ext cx="2793524" cy="1852228"/>
          </a:xfrm>
          <a:prstGeom prst="rect">
            <a:avLst/>
          </a:prstGeom>
        </p:spPr>
      </p:pic>
      <p:pic>
        <p:nvPicPr>
          <p:cNvPr id="6" name="Bilde 5">
            <a:extLst>
              <a:ext uri="{FF2B5EF4-FFF2-40B4-BE49-F238E27FC236}">
                <a16:creationId xmlns:a16="http://schemas.microsoft.com/office/drawing/2014/main" id="{210F7585-828C-CD4B-B049-A652464EFEC4}"/>
              </a:ext>
            </a:extLst>
          </p:cNvPr>
          <p:cNvPicPr>
            <a:picLocks noChangeAspect="1"/>
          </p:cNvPicPr>
          <p:nvPr/>
        </p:nvPicPr>
        <p:blipFill>
          <a:blip r:embed="rId4"/>
          <a:stretch>
            <a:fillRect/>
          </a:stretch>
        </p:blipFill>
        <p:spPr>
          <a:xfrm>
            <a:off x="491010" y="4023532"/>
            <a:ext cx="2793524" cy="1858963"/>
          </a:xfrm>
          <a:prstGeom prst="rect">
            <a:avLst/>
          </a:prstGeom>
        </p:spPr>
      </p:pic>
    </p:spTree>
    <p:extLst>
      <p:ext uri="{BB962C8B-B14F-4D97-AF65-F5344CB8AC3E}">
        <p14:creationId xmlns:p14="http://schemas.microsoft.com/office/powerpoint/2010/main" val="37234432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9F5E22A1-0868-6B4C-BAAC-F6769CB79945}"/>
              </a:ext>
            </a:extLst>
          </p:cNvPr>
          <p:cNvSpPr>
            <a:spLocks noGrp="1"/>
          </p:cNvSpPr>
          <p:nvPr>
            <p:ph idx="1"/>
          </p:nvPr>
        </p:nvSpPr>
        <p:spPr>
          <a:xfrm>
            <a:off x="3712191" y="1825625"/>
            <a:ext cx="7641609" cy="4351338"/>
          </a:xfrm>
        </p:spPr>
        <p:txBody>
          <a:bodyPr>
            <a:normAutofit/>
          </a:bodyPr>
          <a:lstStyle/>
          <a:p>
            <a:pPr marL="0" indent="0">
              <a:buNone/>
            </a:pPr>
            <a:r>
              <a:rPr lang="nb-NO" sz="2400" dirty="0">
                <a:solidFill>
                  <a:schemeClr val="tx1"/>
                </a:solidFill>
              </a:rPr>
              <a:t>Bobileieren: «Når jeg tenker meg om, har jeg også hørt sånne </a:t>
            </a:r>
            <a:r>
              <a:rPr lang="nb-NO" sz="2400" dirty="0" err="1">
                <a:solidFill>
                  <a:schemeClr val="tx1"/>
                </a:solidFill>
              </a:rPr>
              <a:t>knirkelyder</a:t>
            </a:r>
            <a:r>
              <a:rPr lang="nb-NO" sz="2400" dirty="0">
                <a:solidFill>
                  <a:schemeClr val="tx1"/>
                </a:solidFill>
              </a:rPr>
              <a:t> i varebilen min av og til. Tror du det er det samme der?»</a:t>
            </a:r>
          </a:p>
          <a:p>
            <a:pPr marL="0" indent="0">
              <a:buNone/>
            </a:pPr>
            <a:endParaRPr lang="nb-NO" sz="2400" dirty="0">
              <a:solidFill>
                <a:schemeClr val="tx1"/>
              </a:solidFill>
            </a:endParaRPr>
          </a:p>
          <a:p>
            <a:pPr marL="0" indent="0">
              <a:buNone/>
            </a:pPr>
            <a:r>
              <a:rPr lang="nb-NO" sz="2400" dirty="0">
                <a:solidFill>
                  <a:schemeClr val="tx1"/>
                </a:solidFill>
              </a:rPr>
              <a:t>Eksperten: «Ja, sånne lyder kan skyldes en tørr gummiforing, eller metall mot metall, men alle hjuloppheng har gummiforings-greier som begynner å gå litt trått. Da kan du prøve å spraye med noe og håpe at det treffer.» </a:t>
            </a:r>
          </a:p>
        </p:txBody>
      </p:sp>
      <p:sp>
        <p:nvSpPr>
          <p:cNvPr id="4" name="Tittel 1">
            <a:extLst>
              <a:ext uri="{FF2B5EF4-FFF2-40B4-BE49-F238E27FC236}">
                <a16:creationId xmlns:a16="http://schemas.microsoft.com/office/drawing/2014/main" id="{EC6EA365-75BF-5845-B886-5B380E5FFD40}"/>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dirty="0"/>
              <a:t>Rekonstruere normbasert respons med rollespill</a:t>
            </a:r>
          </a:p>
        </p:txBody>
      </p:sp>
      <p:pic>
        <p:nvPicPr>
          <p:cNvPr id="5" name="Bilde 4">
            <a:extLst>
              <a:ext uri="{FF2B5EF4-FFF2-40B4-BE49-F238E27FC236}">
                <a16:creationId xmlns:a16="http://schemas.microsoft.com/office/drawing/2014/main" id="{C3F6EB2A-182F-F94C-AC89-46D19321A276}"/>
              </a:ext>
            </a:extLst>
          </p:cNvPr>
          <p:cNvPicPr>
            <a:picLocks noChangeAspect="1"/>
          </p:cNvPicPr>
          <p:nvPr/>
        </p:nvPicPr>
        <p:blipFill>
          <a:blip r:embed="rId3"/>
          <a:stretch>
            <a:fillRect/>
          </a:stretch>
        </p:blipFill>
        <p:spPr>
          <a:xfrm>
            <a:off x="537950" y="1825625"/>
            <a:ext cx="2793524" cy="1852228"/>
          </a:xfrm>
          <a:prstGeom prst="rect">
            <a:avLst/>
          </a:prstGeom>
        </p:spPr>
      </p:pic>
      <p:pic>
        <p:nvPicPr>
          <p:cNvPr id="6" name="Bilde 5">
            <a:extLst>
              <a:ext uri="{FF2B5EF4-FFF2-40B4-BE49-F238E27FC236}">
                <a16:creationId xmlns:a16="http://schemas.microsoft.com/office/drawing/2014/main" id="{7FF648A5-1570-F849-9771-7078DE6F4131}"/>
              </a:ext>
            </a:extLst>
          </p:cNvPr>
          <p:cNvPicPr>
            <a:picLocks noChangeAspect="1"/>
          </p:cNvPicPr>
          <p:nvPr/>
        </p:nvPicPr>
        <p:blipFill>
          <a:blip r:embed="rId4"/>
          <a:stretch>
            <a:fillRect/>
          </a:stretch>
        </p:blipFill>
        <p:spPr>
          <a:xfrm>
            <a:off x="537950" y="4042183"/>
            <a:ext cx="2793524" cy="1858963"/>
          </a:xfrm>
          <a:prstGeom prst="rect">
            <a:avLst/>
          </a:prstGeom>
        </p:spPr>
      </p:pic>
    </p:spTree>
    <p:extLst>
      <p:ext uri="{BB962C8B-B14F-4D97-AF65-F5344CB8AC3E}">
        <p14:creationId xmlns:p14="http://schemas.microsoft.com/office/powerpoint/2010/main" val="42845840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555283-9E13-6541-873C-3F1F190CE3B5}"/>
              </a:ext>
            </a:extLst>
          </p:cNvPr>
          <p:cNvSpPr>
            <a:spLocks noGrp="1"/>
          </p:cNvSpPr>
          <p:nvPr>
            <p:ph type="title"/>
          </p:nvPr>
        </p:nvSpPr>
        <p:spPr/>
        <p:txBody>
          <a:bodyPr/>
          <a:lstStyle/>
          <a:p>
            <a:r>
              <a:rPr lang="nb-NO" dirty="0"/>
              <a:t>Konklusjon</a:t>
            </a:r>
          </a:p>
        </p:txBody>
      </p:sp>
      <p:sp>
        <p:nvSpPr>
          <p:cNvPr id="3" name="Plassholder for innhold 2">
            <a:extLst>
              <a:ext uri="{FF2B5EF4-FFF2-40B4-BE49-F238E27FC236}">
                <a16:creationId xmlns:a16="http://schemas.microsoft.com/office/drawing/2014/main" id="{433984AB-3211-D64A-8194-9C69A51E7595}"/>
              </a:ext>
            </a:extLst>
          </p:cNvPr>
          <p:cNvSpPr>
            <a:spLocks noGrp="1"/>
          </p:cNvSpPr>
          <p:nvPr>
            <p:ph idx="1"/>
          </p:nvPr>
        </p:nvSpPr>
        <p:spPr/>
        <p:txBody>
          <a:bodyPr/>
          <a:lstStyle/>
          <a:p>
            <a:pPr marL="0" indent="0">
              <a:buNone/>
            </a:pPr>
            <a:r>
              <a:rPr lang="nb-NO" sz="2400" dirty="0">
                <a:solidFill>
                  <a:schemeClr val="tx1"/>
                </a:solidFill>
              </a:rPr>
              <a:t>I begynnelsen – veldig opptatt av at språket skulle være korrekt og «klart» uansett hva. Etter å ha studert </a:t>
            </a:r>
            <a:r>
              <a:rPr lang="nb-NO" sz="2400" dirty="0" err="1">
                <a:solidFill>
                  <a:schemeClr val="tx1"/>
                </a:solidFill>
              </a:rPr>
              <a:t>modelleserbegrepet</a:t>
            </a:r>
            <a:r>
              <a:rPr lang="nb-NO" sz="2400" dirty="0">
                <a:solidFill>
                  <a:schemeClr val="tx1"/>
                </a:solidFill>
              </a:rPr>
              <a:t>, har jeg fått et annet syn på dette. </a:t>
            </a:r>
          </a:p>
          <a:p>
            <a:pPr marL="0" indent="0">
              <a:buNone/>
            </a:pPr>
            <a:endParaRPr lang="nb-NO" sz="2400" dirty="0">
              <a:solidFill>
                <a:schemeClr val="tx1"/>
              </a:solidFill>
            </a:endParaRPr>
          </a:p>
          <a:p>
            <a:pPr marL="0" indent="0">
              <a:buNone/>
            </a:pPr>
            <a:endParaRPr lang="nb-NO" sz="2400" dirty="0">
              <a:solidFill>
                <a:schemeClr val="tx1"/>
              </a:solidFill>
            </a:endParaRPr>
          </a:p>
          <a:p>
            <a:pPr marL="0" indent="0">
              <a:buNone/>
            </a:pPr>
            <a:endParaRPr lang="nb-NO" dirty="0"/>
          </a:p>
          <a:p>
            <a:pPr marL="0" indent="0">
              <a:buNone/>
            </a:pPr>
            <a:endParaRPr lang="nb-NO" dirty="0"/>
          </a:p>
        </p:txBody>
      </p:sp>
    </p:spTree>
    <p:extLst>
      <p:ext uri="{BB962C8B-B14F-4D97-AF65-F5344CB8AC3E}">
        <p14:creationId xmlns:p14="http://schemas.microsoft.com/office/powerpoint/2010/main" val="21604609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C958F7B7-7278-2D45-94FF-EF9BE5FCF47F}"/>
              </a:ext>
            </a:extLst>
          </p:cNvPr>
          <p:cNvSpPr>
            <a:spLocks noGrp="1"/>
          </p:cNvSpPr>
          <p:nvPr>
            <p:ph idx="1"/>
          </p:nvPr>
        </p:nvSpPr>
        <p:spPr/>
        <p:txBody>
          <a:bodyPr>
            <a:normAutofit fontScale="92500"/>
          </a:bodyPr>
          <a:lstStyle/>
          <a:p>
            <a:pPr marL="0" indent="0">
              <a:buNone/>
            </a:pPr>
            <a:r>
              <a:rPr lang="nb-NO" sz="2400" dirty="0">
                <a:solidFill>
                  <a:schemeClr val="tx1"/>
                </a:solidFill>
              </a:rPr>
              <a:t>Eksperten er faglig og teknisk dyktig – ved å følge disse modelleserne og tilegne meg deres kunnskap, kan jeg gjøre en bedre jobb med språket</a:t>
            </a:r>
          </a:p>
          <a:p>
            <a:pPr marL="0" indent="0">
              <a:buNone/>
            </a:pPr>
            <a:endParaRPr lang="nb-NO" sz="2400" dirty="0">
              <a:solidFill>
                <a:schemeClr val="tx1"/>
              </a:solidFill>
            </a:endParaRPr>
          </a:p>
          <a:p>
            <a:pPr marL="0" indent="0">
              <a:buNone/>
            </a:pPr>
            <a:r>
              <a:rPr lang="nb-NO" sz="2400" dirty="0">
                <a:solidFill>
                  <a:schemeClr val="tx1"/>
                </a:solidFill>
              </a:rPr>
              <a:t>Når jeg ikke forstår innholdet i en tekst, er det begrenset hva jeg kan gjøre bortsett fra overfladiske rettinger. </a:t>
            </a:r>
          </a:p>
          <a:p>
            <a:pPr marL="0" indent="0">
              <a:buNone/>
            </a:pPr>
            <a:endParaRPr lang="nb-NO" sz="2400" dirty="0">
              <a:solidFill>
                <a:schemeClr val="tx1"/>
              </a:solidFill>
            </a:endParaRPr>
          </a:p>
          <a:p>
            <a:pPr marL="0" indent="0">
              <a:buNone/>
            </a:pPr>
            <a:r>
              <a:rPr lang="nb-NO" sz="2400" dirty="0">
                <a:solidFill>
                  <a:schemeClr val="tx1"/>
                </a:solidFill>
              </a:rPr>
              <a:t>Ved å følge modelleserne, er det lettere å forstå hva som er viktig for dem og hvorfor tekstene er skrevet slik de er gjort.</a:t>
            </a:r>
          </a:p>
        </p:txBody>
      </p:sp>
      <p:sp>
        <p:nvSpPr>
          <p:cNvPr id="4" name="Tittel 1">
            <a:extLst>
              <a:ext uri="{FF2B5EF4-FFF2-40B4-BE49-F238E27FC236}">
                <a16:creationId xmlns:a16="http://schemas.microsoft.com/office/drawing/2014/main" id="{03C59425-E46C-B644-93EF-54926C5FAF4D}"/>
              </a:ext>
            </a:extLst>
          </p:cNvPr>
          <p:cNvSpPr>
            <a:spLocks noGrp="1"/>
          </p:cNvSpPr>
          <p:nvPr>
            <p:ph type="title"/>
          </p:nvPr>
        </p:nvSpPr>
        <p:spPr/>
        <p:txBody>
          <a:bodyPr/>
          <a:lstStyle/>
          <a:p>
            <a:r>
              <a:rPr lang="nb-NO" dirty="0"/>
              <a:t>Konklusjon</a:t>
            </a:r>
          </a:p>
        </p:txBody>
      </p:sp>
    </p:spTree>
    <p:extLst>
      <p:ext uri="{BB962C8B-B14F-4D97-AF65-F5344CB8AC3E}">
        <p14:creationId xmlns:p14="http://schemas.microsoft.com/office/powerpoint/2010/main" val="21909617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4F035CDD-2035-ED43-A157-7C73D2D70E6D}"/>
              </a:ext>
            </a:extLst>
          </p:cNvPr>
          <p:cNvSpPr>
            <a:spLocks noGrp="1"/>
          </p:cNvSpPr>
          <p:nvPr>
            <p:ph idx="1"/>
          </p:nvPr>
        </p:nvSpPr>
        <p:spPr/>
        <p:txBody>
          <a:bodyPr>
            <a:normAutofit fontScale="92500"/>
          </a:bodyPr>
          <a:lstStyle/>
          <a:p>
            <a:pPr marL="0" indent="0">
              <a:buNone/>
            </a:pPr>
            <a:r>
              <a:rPr lang="nb-NO" sz="2400" dirty="0">
                <a:solidFill>
                  <a:schemeClr val="tx1"/>
                </a:solidFill>
              </a:rPr>
              <a:t>For modelleseren «eksperten» er det for eksempel viktig hvorvidt det heter </a:t>
            </a:r>
            <a:r>
              <a:rPr lang="nb-NO" sz="2400" dirty="0" err="1">
                <a:solidFill>
                  <a:schemeClr val="tx1"/>
                </a:solidFill>
              </a:rPr>
              <a:t>sandblåse</a:t>
            </a:r>
            <a:r>
              <a:rPr lang="nb-NO" sz="2400" dirty="0">
                <a:solidFill>
                  <a:schemeClr val="tx1"/>
                </a:solidFill>
              </a:rPr>
              <a:t> eller </a:t>
            </a:r>
            <a:r>
              <a:rPr lang="nb-NO" sz="2400" dirty="0" err="1">
                <a:solidFill>
                  <a:schemeClr val="tx1"/>
                </a:solidFill>
              </a:rPr>
              <a:t>sandslipe</a:t>
            </a:r>
            <a:r>
              <a:rPr lang="nb-NO" sz="2400" dirty="0">
                <a:solidFill>
                  <a:schemeClr val="tx1"/>
                </a:solidFill>
              </a:rPr>
              <a:t>, og ved å nærme meg denne leseren-i- teksten, kan jeg lettere ta slike diskusjoner. </a:t>
            </a:r>
          </a:p>
          <a:p>
            <a:pPr marL="0" indent="0">
              <a:buNone/>
            </a:pPr>
            <a:endParaRPr lang="nb-NO" sz="2400" dirty="0">
              <a:solidFill>
                <a:schemeClr val="tx1"/>
              </a:solidFill>
            </a:endParaRPr>
          </a:p>
          <a:p>
            <a:pPr marL="0" indent="0">
              <a:buNone/>
            </a:pPr>
            <a:r>
              <a:rPr lang="nb-NO" sz="2400" dirty="0">
                <a:solidFill>
                  <a:schemeClr val="tx1"/>
                </a:solidFill>
              </a:rPr>
              <a:t>Ingen enkel jobb.</a:t>
            </a:r>
          </a:p>
          <a:p>
            <a:pPr marL="0" indent="0">
              <a:buNone/>
            </a:pPr>
            <a:endParaRPr lang="nb-NO" sz="2400" dirty="0">
              <a:solidFill>
                <a:schemeClr val="tx1"/>
              </a:solidFill>
            </a:endParaRPr>
          </a:p>
          <a:p>
            <a:pPr marL="0" indent="0">
              <a:buNone/>
            </a:pPr>
            <a:r>
              <a:rPr lang="nb-NO" sz="2400" dirty="0" err="1">
                <a:solidFill>
                  <a:schemeClr val="tx1"/>
                </a:solidFill>
              </a:rPr>
              <a:t>Klarspråkmedarbeideren</a:t>
            </a:r>
            <a:r>
              <a:rPr lang="nb-NO" sz="2400" dirty="0">
                <a:solidFill>
                  <a:schemeClr val="tx1"/>
                </a:solidFill>
              </a:rPr>
              <a:t> må ha dobbel kompetanse, både kommunikasjonsfaglig og faglig-faglig (</a:t>
            </a:r>
            <a:r>
              <a:rPr lang="nb-NO" sz="2400" dirty="0" err="1">
                <a:solidFill>
                  <a:schemeClr val="tx1"/>
                </a:solidFill>
              </a:rPr>
              <a:t>Tønnesson</a:t>
            </a:r>
            <a:r>
              <a:rPr lang="nb-NO" sz="2400" dirty="0">
                <a:solidFill>
                  <a:schemeClr val="tx1"/>
                </a:solidFill>
              </a:rPr>
              <a:t>, 2021, s. 215). </a:t>
            </a:r>
          </a:p>
          <a:p>
            <a:pPr marL="0" indent="0">
              <a:buNone/>
            </a:pPr>
            <a:endParaRPr lang="nb-NO" sz="2400" dirty="0">
              <a:solidFill>
                <a:schemeClr val="tx1"/>
              </a:solidFill>
            </a:endParaRPr>
          </a:p>
          <a:p>
            <a:pPr marL="0" indent="0">
              <a:buNone/>
            </a:pPr>
            <a:endParaRPr lang="nb-NO" dirty="0"/>
          </a:p>
        </p:txBody>
      </p:sp>
      <p:sp>
        <p:nvSpPr>
          <p:cNvPr id="4" name="Tittel 1">
            <a:extLst>
              <a:ext uri="{FF2B5EF4-FFF2-40B4-BE49-F238E27FC236}">
                <a16:creationId xmlns:a16="http://schemas.microsoft.com/office/drawing/2014/main" id="{2A155602-B96A-3F45-9299-DA6DCD625893}"/>
              </a:ext>
            </a:extLst>
          </p:cNvPr>
          <p:cNvSpPr>
            <a:spLocks noGrp="1"/>
          </p:cNvSpPr>
          <p:nvPr>
            <p:ph type="title"/>
          </p:nvPr>
        </p:nvSpPr>
        <p:spPr/>
        <p:txBody>
          <a:bodyPr/>
          <a:lstStyle/>
          <a:p>
            <a:r>
              <a:rPr lang="nb-NO" dirty="0"/>
              <a:t>Konklusjon</a:t>
            </a:r>
          </a:p>
        </p:txBody>
      </p:sp>
    </p:spTree>
    <p:extLst>
      <p:ext uri="{BB962C8B-B14F-4D97-AF65-F5344CB8AC3E}">
        <p14:creationId xmlns:p14="http://schemas.microsoft.com/office/powerpoint/2010/main" val="37433542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07EB414-DE58-B346-BB56-60B8C7D85A56}"/>
              </a:ext>
            </a:extLst>
          </p:cNvPr>
          <p:cNvSpPr>
            <a:spLocks noGrp="1"/>
          </p:cNvSpPr>
          <p:nvPr>
            <p:ph idx="1"/>
          </p:nvPr>
        </p:nvSpPr>
        <p:spPr/>
        <p:txBody>
          <a:bodyPr/>
          <a:lstStyle/>
          <a:p>
            <a:pPr marL="0" indent="0">
              <a:buNone/>
            </a:pPr>
            <a:r>
              <a:rPr lang="nb-NO" sz="2400" dirty="0">
                <a:solidFill>
                  <a:schemeClr val="tx1"/>
                </a:solidFill>
              </a:rPr>
              <a:t>Å tilegne meg en slik bred faglig kompetanse innenfor bobiler, kjøretøy og motor, ville ha krevd mye mer enn hva som inngår i denne 10%-stillingen. </a:t>
            </a:r>
          </a:p>
          <a:p>
            <a:pPr marL="0" indent="0">
              <a:buNone/>
            </a:pPr>
            <a:endParaRPr lang="nb-NO" sz="2400" dirty="0">
              <a:solidFill>
                <a:schemeClr val="tx1"/>
              </a:solidFill>
            </a:endParaRPr>
          </a:p>
          <a:p>
            <a:pPr marL="0" indent="0">
              <a:buNone/>
            </a:pPr>
            <a:r>
              <a:rPr lang="nb-NO" sz="2400" dirty="0">
                <a:solidFill>
                  <a:schemeClr val="tx1"/>
                </a:solidFill>
              </a:rPr>
              <a:t>Det ville ha krevd en fulltidsstilling på kontoret og kanskje at jeg er med journalistene rundt på oppdrag. </a:t>
            </a:r>
          </a:p>
          <a:p>
            <a:pPr marL="0" indent="0">
              <a:buNone/>
            </a:pPr>
            <a:endParaRPr lang="nb-NO" dirty="0"/>
          </a:p>
        </p:txBody>
      </p:sp>
      <p:sp>
        <p:nvSpPr>
          <p:cNvPr id="4" name="Tittel 1">
            <a:extLst>
              <a:ext uri="{FF2B5EF4-FFF2-40B4-BE49-F238E27FC236}">
                <a16:creationId xmlns:a16="http://schemas.microsoft.com/office/drawing/2014/main" id="{D7263422-56B0-6D4C-9EB9-04CB0586E7C4}"/>
              </a:ext>
            </a:extLst>
          </p:cNvPr>
          <p:cNvSpPr>
            <a:spLocks noGrp="1"/>
          </p:cNvSpPr>
          <p:nvPr>
            <p:ph type="title"/>
          </p:nvPr>
        </p:nvSpPr>
        <p:spPr/>
        <p:txBody>
          <a:bodyPr/>
          <a:lstStyle/>
          <a:p>
            <a:r>
              <a:rPr lang="nb-NO" dirty="0"/>
              <a:t>Konklusjon</a:t>
            </a:r>
          </a:p>
        </p:txBody>
      </p:sp>
    </p:spTree>
    <p:extLst>
      <p:ext uri="{BB962C8B-B14F-4D97-AF65-F5344CB8AC3E}">
        <p14:creationId xmlns:p14="http://schemas.microsoft.com/office/powerpoint/2010/main" val="27509669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AFF18AF3-5DFF-B34A-BAE3-6FF0479F5386}"/>
              </a:ext>
            </a:extLst>
          </p:cNvPr>
          <p:cNvSpPr>
            <a:spLocks noGrp="1"/>
          </p:cNvSpPr>
          <p:nvPr>
            <p:ph idx="1"/>
          </p:nvPr>
        </p:nvSpPr>
        <p:spPr/>
        <p:txBody>
          <a:bodyPr>
            <a:normAutofit/>
          </a:bodyPr>
          <a:lstStyle/>
          <a:p>
            <a:pPr marL="0" indent="0">
              <a:buNone/>
            </a:pPr>
            <a:r>
              <a:rPr lang="nb-NO" sz="2400" dirty="0">
                <a:solidFill>
                  <a:schemeClr val="tx1"/>
                </a:solidFill>
              </a:rPr>
              <a:t>Hva er viktigst i tekstene i Din Fritid? For eksperten – det tekniske aspektet. Komma- eller </a:t>
            </a:r>
            <a:r>
              <a:rPr lang="nb-NO" sz="2400" dirty="0" err="1">
                <a:solidFill>
                  <a:schemeClr val="tx1"/>
                </a:solidFill>
              </a:rPr>
              <a:t>særskrivingsfeil</a:t>
            </a:r>
            <a:r>
              <a:rPr lang="nb-NO" sz="2400" dirty="0">
                <a:solidFill>
                  <a:schemeClr val="tx1"/>
                </a:solidFill>
              </a:rPr>
              <a:t> blir sekundært. </a:t>
            </a:r>
          </a:p>
          <a:p>
            <a:pPr marL="0" indent="0">
              <a:buNone/>
            </a:pPr>
            <a:endParaRPr lang="nb-NO" sz="2400" dirty="0">
              <a:solidFill>
                <a:schemeClr val="tx1"/>
              </a:solidFill>
            </a:endParaRPr>
          </a:p>
          <a:p>
            <a:pPr marL="0" indent="0">
              <a:buNone/>
            </a:pPr>
            <a:endParaRPr lang="nb-NO" sz="2400" dirty="0">
              <a:solidFill>
                <a:schemeClr val="tx1"/>
              </a:solidFill>
            </a:endParaRPr>
          </a:p>
        </p:txBody>
      </p:sp>
      <p:sp>
        <p:nvSpPr>
          <p:cNvPr id="4" name="Tittel 1">
            <a:extLst>
              <a:ext uri="{FF2B5EF4-FFF2-40B4-BE49-F238E27FC236}">
                <a16:creationId xmlns:a16="http://schemas.microsoft.com/office/drawing/2014/main" id="{F5196206-1E12-8E44-9629-8204521E27F6}"/>
              </a:ext>
            </a:extLst>
          </p:cNvPr>
          <p:cNvSpPr>
            <a:spLocks noGrp="1"/>
          </p:cNvSpPr>
          <p:nvPr>
            <p:ph type="title"/>
          </p:nvPr>
        </p:nvSpPr>
        <p:spPr/>
        <p:txBody>
          <a:bodyPr/>
          <a:lstStyle/>
          <a:p>
            <a:r>
              <a:rPr lang="nb-NO" dirty="0"/>
              <a:t>Konklusjon</a:t>
            </a:r>
          </a:p>
        </p:txBody>
      </p:sp>
    </p:spTree>
    <p:extLst>
      <p:ext uri="{BB962C8B-B14F-4D97-AF65-F5344CB8AC3E}">
        <p14:creationId xmlns:p14="http://schemas.microsoft.com/office/powerpoint/2010/main" val="4719765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3CF40F-4D9F-B949-80C1-73CD2424BBA6}"/>
              </a:ext>
            </a:extLst>
          </p:cNvPr>
          <p:cNvSpPr>
            <a:spLocks noGrp="1"/>
          </p:cNvSpPr>
          <p:nvPr>
            <p:ph type="title"/>
          </p:nvPr>
        </p:nvSpPr>
        <p:spPr/>
        <p:txBody>
          <a:bodyPr/>
          <a:lstStyle/>
          <a:p>
            <a:r>
              <a:rPr lang="nb-NO" dirty="0"/>
              <a:t>Konklusjon</a:t>
            </a:r>
          </a:p>
        </p:txBody>
      </p:sp>
      <p:sp>
        <p:nvSpPr>
          <p:cNvPr id="3" name="Plassholder for innhold 2">
            <a:extLst>
              <a:ext uri="{FF2B5EF4-FFF2-40B4-BE49-F238E27FC236}">
                <a16:creationId xmlns:a16="http://schemas.microsoft.com/office/drawing/2014/main" id="{CDBC702A-46FC-C744-BFCA-FE99049E9D2B}"/>
              </a:ext>
            </a:extLst>
          </p:cNvPr>
          <p:cNvSpPr>
            <a:spLocks noGrp="1"/>
          </p:cNvSpPr>
          <p:nvPr>
            <p:ph idx="1"/>
          </p:nvPr>
        </p:nvSpPr>
        <p:spPr/>
        <p:txBody>
          <a:bodyPr/>
          <a:lstStyle/>
          <a:p>
            <a:pPr marL="0" indent="0">
              <a:buNone/>
            </a:pPr>
            <a:r>
              <a:rPr lang="nb-NO" sz="2400" dirty="0">
                <a:solidFill>
                  <a:schemeClr val="tx1"/>
                </a:solidFill>
              </a:rPr>
              <a:t>Som (klar)språk-konsulent må jeg etterstrebe å skrive godt i samsvar med gjeldende normer, og si fra til redaktør om noe er feil eller uklart. </a:t>
            </a:r>
          </a:p>
          <a:p>
            <a:pPr marL="0" indent="0">
              <a:buNone/>
            </a:pPr>
            <a:endParaRPr lang="nb-NO" sz="2400" dirty="0">
              <a:solidFill>
                <a:schemeClr val="tx1"/>
              </a:solidFill>
            </a:endParaRPr>
          </a:p>
          <a:p>
            <a:pPr marL="0" indent="0">
              <a:buNone/>
            </a:pPr>
            <a:r>
              <a:rPr lang="nb-NO" sz="2400" dirty="0">
                <a:solidFill>
                  <a:schemeClr val="tx1"/>
                </a:solidFill>
              </a:rPr>
              <a:t>Samtidig må jeg respektere at normer er i endring, og at i noen kontekster er visse normendringer mer etablert og akseptert enn i andre. </a:t>
            </a:r>
            <a:endParaRPr lang="nb-NO" dirty="0"/>
          </a:p>
        </p:txBody>
      </p:sp>
    </p:spTree>
    <p:extLst>
      <p:ext uri="{BB962C8B-B14F-4D97-AF65-F5344CB8AC3E}">
        <p14:creationId xmlns:p14="http://schemas.microsoft.com/office/powerpoint/2010/main" val="162219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035881-82C6-C246-9B39-C21049635661}"/>
              </a:ext>
            </a:extLst>
          </p:cNvPr>
          <p:cNvSpPr>
            <a:spLocks noGrp="1"/>
          </p:cNvSpPr>
          <p:nvPr>
            <p:ph type="title"/>
          </p:nvPr>
        </p:nvSpPr>
        <p:spPr/>
        <p:txBody>
          <a:bodyPr/>
          <a:lstStyle/>
          <a:p>
            <a:r>
              <a:rPr lang="nb-NO" dirty="0"/>
              <a:t>Konklusjon</a:t>
            </a:r>
          </a:p>
        </p:txBody>
      </p:sp>
      <p:sp>
        <p:nvSpPr>
          <p:cNvPr id="3" name="Plassholder for innhold 2">
            <a:extLst>
              <a:ext uri="{FF2B5EF4-FFF2-40B4-BE49-F238E27FC236}">
                <a16:creationId xmlns:a16="http://schemas.microsoft.com/office/drawing/2014/main" id="{1D3B2C6D-271D-E747-92A7-A6136A53B27F}"/>
              </a:ext>
            </a:extLst>
          </p:cNvPr>
          <p:cNvSpPr>
            <a:spLocks noGrp="1"/>
          </p:cNvSpPr>
          <p:nvPr>
            <p:ph idx="1"/>
          </p:nvPr>
        </p:nvSpPr>
        <p:spPr/>
        <p:txBody>
          <a:bodyPr>
            <a:normAutofit lnSpcReduction="10000"/>
          </a:bodyPr>
          <a:lstStyle/>
          <a:p>
            <a:pPr marL="0" indent="0">
              <a:buNone/>
            </a:pPr>
            <a:r>
              <a:rPr lang="nb-NO" sz="2800" dirty="0">
                <a:solidFill>
                  <a:schemeClr val="tx1"/>
                </a:solidFill>
              </a:rPr>
              <a:t>Kan det tenkes at visse språklige endringer som vi i andre kontekster ville reagert på, er mer akseptert og etablert for disse modelleserne? </a:t>
            </a:r>
          </a:p>
          <a:p>
            <a:pPr marL="0" indent="0">
              <a:buNone/>
            </a:pPr>
            <a:endParaRPr lang="nb-NO" sz="2800" dirty="0">
              <a:solidFill>
                <a:schemeClr val="tx1"/>
              </a:solidFill>
            </a:endParaRPr>
          </a:p>
          <a:p>
            <a:pPr marL="0" indent="0">
              <a:buNone/>
            </a:pPr>
            <a:r>
              <a:rPr lang="nb-NO" sz="2800" dirty="0">
                <a:solidFill>
                  <a:schemeClr val="tx1"/>
                </a:solidFill>
              </a:rPr>
              <a:t>Eller at de er opptatt av andre språklige aspekter enn hva </a:t>
            </a:r>
            <a:r>
              <a:rPr lang="nb-NO" sz="2800" i="1" dirty="0">
                <a:solidFill>
                  <a:schemeClr val="tx1"/>
                </a:solidFill>
              </a:rPr>
              <a:t>jeg </a:t>
            </a:r>
            <a:r>
              <a:rPr lang="nb-NO" sz="2800" dirty="0">
                <a:solidFill>
                  <a:schemeClr val="tx1"/>
                </a:solidFill>
              </a:rPr>
              <a:t>anser som viktig? </a:t>
            </a:r>
          </a:p>
          <a:p>
            <a:pPr marL="0" indent="0">
              <a:buNone/>
            </a:pPr>
            <a:endParaRPr lang="nb-NO" sz="2800" dirty="0">
              <a:solidFill>
                <a:schemeClr val="tx1"/>
              </a:solidFill>
            </a:endParaRPr>
          </a:p>
          <a:p>
            <a:pPr marL="0" indent="0">
              <a:buNone/>
            </a:pPr>
            <a:r>
              <a:rPr lang="nb-NO" sz="2800" dirty="0">
                <a:solidFill>
                  <a:schemeClr val="tx1"/>
                </a:solidFill>
              </a:rPr>
              <a:t>Fleksibel på hva som er «rett og galt»</a:t>
            </a:r>
            <a:endParaRPr lang="nb-NO" sz="3600" dirty="0">
              <a:solidFill>
                <a:schemeClr val="tx1"/>
              </a:solidFill>
            </a:endParaRPr>
          </a:p>
        </p:txBody>
      </p:sp>
    </p:spTree>
    <p:extLst>
      <p:ext uri="{BB962C8B-B14F-4D97-AF65-F5344CB8AC3E}">
        <p14:creationId xmlns:p14="http://schemas.microsoft.com/office/powerpoint/2010/main" val="1391814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40B468BD-2ECB-AD48-B26E-58B6A5AEF669}"/>
              </a:ext>
            </a:extLst>
          </p:cNvPr>
          <p:cNvSpPr>
            <a:spLocks noGrp="1"/>
          </p:cNvSpPr>
          <p:nvPr>
            <p:ph idx="1"/>
          </p:nvPr>
        </p:nvSpPr>
        <p:spPr/>
        <p:txBody>
          <a:bodyPr>
            <a:normAutofit/>
          </a:bodyPr>
          <a:lstStyle/>
          <a:p>
            <a:pPr marL="0" indent="0">
              <a:buNone/>
            </a:pPr>
            <a:r>
              <a:rPr lang="nb-NO" sz="2400" dirty="0">
                <a:solidFill>
                  <a:schemeClr val="tx1"/>
                </a:solidFill>
              </a:rPr>
              <a:t>Kan anta at «Den vanlige bobileieren» har en liknende språk-holdning som «eksperten.» </a:t>
            </a:r>
          </a:p>
          <a:p>
            <a:pPr marL="0" indent="0">
              <a:buNone/>
            </a:pPr>
            <a:endParaRPr lang="nb-NO" sz="2400" dirty="0">
              <a:solidFill>
                <a:schemeClr val="tx1"/>
              </a:solidFill>
            </a:endParaRPr>
          </a:p>
          <a:p>
            <a:pPr marL="0" indent="0">
              <a:buNone/>
            </a:pPr>
            <a:r>
              <a:rPr lang="nb-NO" sz="2400" dirty="0">
                <a:solidFill>
                  <a:schemeClr val="tx1"/>
                </a:solidFill>
              </a:rPr>
              <a:t>Ønsker ikke å sette seg inn i vanskelige, tekniske ting. Verkstedet fikser. Ønsker enkle og greie løsninger. Underholdning.</a:t>
            </a:r>
          </a:p>
          <a:p>
            <a:pPr marL="0" indent="0">
              <a:buNone/>
            </a:pPr>
            <a:endParaRPr lang="nb-NO" sz="2400" dirty="0">
              <a:solidFill>
                <a:schemeClr val="tx1"/>
              </a:solidFill>
            </a:endParaRPr>
          </a:p>
        </p:txBody>
      </p:sp>
      <p:sp>
        <p:nvSpPr>
          <p:cNvPr id="4" name="Tittel 1">
            <a:extLst>
              <a:ext uri="{FF2B5EF4-FFF2-40B4-BE49-F238E27FC236}">
                <a16:creationId xmlns:a16="http://schemas.microsoft.com/office/drawing/2014/main" id="{1679EC05-E5E7-2E4E-908D-B3BB254C0271}"/>
              </a:ext>
            </a:extLst>
          </p:cNvPr>
          <p:cNvSpPr>
            <a:spLocks noGrp="1"/>
          </p:cNvSpPr>
          <p:nvPr>
            <p:ph type="title"/>
          </p:nvPr>
        </p:nvSpPr>
        <p:spPr/>
        <p:txBody>
          <a:bodyPr/>
          <a:lstStyle/>
          <a:p>
            <a:r>
              <a:rPr lang="nb-NO" dirty="0"/>
              <a:t>Konklusjon</a:t>
            </a:r>
          </a:p>
        </p:txBody>
      </p:sp>
    </p:spTree>
    <p:extLst>
      <p:ext uri="{BB962C8B-B14F-4D97-AF65-F5344CB8AC3E}">
        <p14:creationId xmlns:p14="http://schemas.microsoft.com/office/powerpoint/2010/main" val="262714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144E5065-6DD5-674F-A65F-40D03A0EE3F4}"/>
              </a:ext>
            </a:extLst>
          </p:cNvPr>
          <p:cNvSpPr>
            <a:spLocks noGrp="1"/>
          </p:cNvSpPr>
          <p:nvPr>
            <p:ph idx="1"/>
          </p:nvPr>
        </p:nvSpPr>
        <p:spPr/>
        <p:txBody>
          <a:bodyPr>
            <a:normAutofit/>
          </a:bodyPr>
          <a:lstStyle/>
          <a:p>
            <a:pPr marL="0" indent="0">
              <a:buNone/>
            </a:pPr>
            <a:r>
              <a:rPr lang="nb-NO" sz="2400" dirty="0">
                <a:solidFill>
                  <a:schemeClr val="tx1"/>
                </a:solidFill>
              </a:rPr>
              <a:t>Stemmer dette?</a:t>
            </a:r>
          </a:p>
          <a:p>
            <a:pPr marL="0" indent="0">
              <a:buNone/>
            </a:pPr>
            <a:endParaRPr lang="nb-NO" sz="2400" dirty="0">
              <a:solidFill>
                <a:schemeClr val="tx1"/>
              </a:solidFill>
            </a:endParaRPr>
          </a:p>
          <a:p>
            <a:pPr marL="0" indent="0">
              <a:buNone/>
            </a:pPr>
            <a:r>
              <a:rPr lang="nb-NO" sz="2400" dirty="0">
                <a:solidFill>
                  <a:schemeClr val="tx1"/>
                </a:solidFill>
              </a:rPr>
              <a:t>For en mer grundig analyse, kan jeg intervjue lesere eller være med journalistene på oppdrag. </a:t>
            </a:r>
          </a:p>
          <a:p>
            <a:pPr marL="0" indent="0">
              <a:buNone/>
            </a:pPr>
            <a:endParaRPr lang="nb-NO" sz="2400" dirty="0">
              <a:solidFill>
                <a:schemeClr val="tx1"/>
              </a:solidFill>
            </a:endParaRPr>
          </a:p>
          <a:p>
            <a:pPr marL="0" indent="0">
              <a:buNone/>
            </a:pPr>
            <a:r>
              <a:rPr lang="nb-NO" sz="2400" dirty="0">
                <a:solidFill>
                  <a:schemeClr val="tx1"/>
                </a:solidFill>
              </a:rPr>
              <a:t>Samtidig – denne analysen er en igangsettende bevisstgjøring om hvordan lese tekster på en adekvat måte for å forstå hva en klarspråkjobb innebærer. </a:t>
            </a:r>
          </a:p>
        </p:txBody>
      </p:sp>
      <p:sp>
        <p:nvSpPr>
          <p:cNvPr id="4" name="Tittel 1">
            <a:extLst>
              <a:ext uri="{FF2B5EF4-FFF2-40B4-BE49-F238E27FC236}">
                <a16:creationId xmlns:a16="http://schemas.microsoft.com/office/drawing/2014/main" id="{5A0710A9-968A-1947-B884-A8149DD17C89}"/>
              </a:ext>
            </a:extLst>
          </p:cNvPr>
          <p:cNvSpPr>
            <a:spLocks noGrp="1"/>
          </p:cNvSpPr>
          <p:nvPr>
            <p:ph type="title"/>
          </p:nvPr>
        </p:nvSpPr>
        <p:spPr/>
        <p:txBody>
          <a:bodyPr/>
          <a:lstStyle/>
          <a:p>
            <a:r>
              <a:rPr lang="nb-NO" dirty="0"/>
              <a:t>Konklusjon</a:t>
            </a:r>
          </a:p>
        </p:txBody>
      </p:sp>
    </p:spTree>
    <p:extLst>
      <p:ext uri="{BB962C8B-B14F-4D97-AF65-F5344CB8AC3E}">
        <p14:creationId xmlns:p14="http://schemas.microsoft.com/office/powerpoint/2010/main" val="2298035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72D242-E923-9242-9CC8-2DCD5CA7A8A2}"/>
              </a:ext>
            </a:extLst>
          </p:cNvPr>
          <p:cNvSpPr>
            <a:spLocks noGrp="1"/>
          </p:cNvSpPr>
          <p:nvPr>
            <p:ph type="title"/>
          </p:nvPr>
        </p:nvSpPr>
        <p:spPr>
          <a:xfrm>
            <a:off x="1640156" y="624110"/>
            <a:ext cx="8911687" cy="1280890"/>
          </a:xfrm>
        </p:spPr>
        <p:txBody>
          <a:bodyPr/>
          <a:lstStyle/>
          <a:p>
            <a:r>
              <a:rPr lang="nb-NO" dirty="0"/>
              <a:t>Kilder</a:t>
            </a:r>
          </a:p>
        </p:txBody>
      </p:sp>
      <p:sp>
        <p:nvSpPr>
          <p:cNvPr id="3" name="Plassholder for innhold 2">
            <a:extLst>
              <a:ext uri="{FF2B5EF4-FFF2-40B4-BE49-F238E27FC236}">
                <a16:creationId xmlns:a16="http://schemas.microsoft.com/office/drawing/2014/main" id="{CB27B1A4-A498-1844-B6BB-5A580A5A34B5}"/>
              </a:ext>
            </a:extLst>
          </p:cNvPr>
          <p:cNvSpPr>
            <a:spLocks noGrp="1"/>
          </p:cNvSpPr>
          <p:nvPr>
            <p:ph idx="1"/>
          </p:nvPr>
        </p:nvSpPr>
        <p:spPr>
          <a:xfrm>
            <a:off x="1126239" y="1905000"/>
            <a:ext cx="11189586" cy="4357141"/>
          </a:xfrm>
        </p:spPr>
        <p:txBody>
          <a:bodyPr>
            <a:normAutofit fontScale="92500" lnSpcReduction="10000"/>
          </a:bodyPr>
          <a:lstStyle/>
          <a:p>
            <a:r>
              <a:rPr lang="nb-NO" sz="2100" dirty="0">
                <a:solidFill>
                  <a:schemeClr val="tx1"/>
                </a:solidFill>
              </a:rPr>
              <a:t>Eco, U. (1979). </a:t>
            </a:r>
            <a:r>
              <a:rPr lang="nb-NO" sz="2100" i="1" dirty="0">
                <a:solidFill>
                  <a:schemeClr val="tx1"/>
                </a:solidFill>
              </a:rPr>
              <a:t>The </a:t>
            </a:r>
            <a:r>
              <a:rPr lang="nb-NO" sz="2100" i="1" dirty="0" err="1">
                <a:solidFill>
                  <a:schemeClr val="tx1"/>
                </a:solidFill>
              </a:rPr>
              <a:t>Role</a:t>
            </a:r>
            <a:r>
              <a:rPr lang="nb-NO" sz="2100" i="1" dirty="0">
                <a:solidFill>
                  <a:schemeClr val="tx1"/>
                </a:solidFill>
              </a:rPr>
              <a:t> </a:t>
            </a:r>
            <a:r>
              <a:rPr lang="nb-NO" sz="2100" i="1" dirty="0" err="1">
                <a:solidFill>
                  <a:schemeClr val="tx1"/>
                </a:solidFill>
              </a:rPr>
              <a:t>of</a:t>
            </a:r>
            <a:r>
              <a:rPr lang="nb-NO" sz="2100" i="1" dirty="0">
                <a:solidFill>
                  <a:schemeClr val="tx1"/>
                </a:solidFill>
              </a:rPr>
              <a:t> </a:t>
            </a:r>
            <a:r>
              <a:rPr lang="nb-NO" sz="2100" i="1" dirty="0" err="1">
                <a:solidFill>
                  <a:schemeClr val="tx1"/>
                </a:solidFill>
              </a:rPr>
              <a:t>the</a:t>
            </a:r>
            <a:r>
              <a:rPr lang="nb-NO" sz="2100" i="1" dirty="0">
                <a:solidFill>
                  <a:schemeClr val="tx1"/>
                </a:solidFill>
              </a:rPr>
              <a:t> Reader. </a:t>
            </a:r>
            <a:r>
              <a:rPr lang="nb-NO" sz="2100" dirty="0">
                <a:solidFill>
                  <a:schemeClr val="tx1"/>
                </a:solidFill>
              </a:rPr>
              <a:t>US: Indiana </a:t>
            </a:r>
            <a:r>
              <a:rPr lang="nb-NO" sz="2100" dirty="0" err="1">
                <a:solidFill>
                  <a:schemeClr val="tx1"/>
                </a:solidFill>
              </a:rPr>
              <a:t>University</a:t>
            </a:r>
            <a:r>
              <a:rPr lang="nb-NO" sz="2100" dirty="0">
                <a:solidFill>
                  <a:schemeClr val="tx1"/>
                </a:solidFill>
              </a:rPr>
              <a:t> Press. </a:t>
            </a:r>
            <a:endParaRPr lang="nb-NO" sz="2100" i="1" dirty="0">
              <a:solidFill>
                <a:schemeClr val="tx1"/>
              </a:solidFill>
            </a:endParaRPr>
          </a:p>
          <a:p>
            <a:r>
              <a:rPr lang="nb-NO" sz="2100" dirty="0">
                <a:solidFill>
                  <a:schemeClr val="tx1"/>
                </a:solidFill>
              </a:rPr>
              <a:t>Eco, U. (1979). </a:t>
            </a:r>
            <a:r>
              <a:rPr lang="nb-NO" sz="2100" i="1" dirty="0" err="1">
                <a:solidFill>
                  <a:schemeClr val="tx1"/>
                </a:solidFill>
              </a:rPr>
              <a:t>Lector</a:t>
            </a:r>
            <a:r>
              <a:rPr lang="nb-NO" sz="2100" i="1" dirty="0">
                <a:solidFill>
                  <a:schemeClr val="tx1"/>
                </a:solidFill>
              </a:rPr>
              <a:t> in Fabula. </a:t>
            </a:r>
            <a:r>
              <a:rPr lang="nb-NO" sz="2100" dirty="0">
                <a:solidFill>
                  <a:schemeClr val="tx1"/>
                </a:solidFill>
              </a:rPr>
              <a:t>Italia: </a:t>
            </a:r>
            <a:r>
              <a:rPr lang="nb-NO" sz="2100" dirty="0" err="1">
                <a:solidFill>
                  <a:schemeClr val="tx1"/>
                </a:solidFill>
              </a:rPr>
              <a:t>Bompiani</a:t>
            </a:r>
            <a:endParaRPr lang="nb-NO" sz="2100" dirty="0">
              <a:solidFill>
                <a:schemeClr val="tx1"/>
              </a:solidFill>
            </a:endParaRPr>
          </a:p>
          <a:p>
            <a:r>
              <a:rPr lang="nb-NO" sz="2100" dirty="0">
                <a:solidFill>
                  <a:schemeClr val="tx1"/>
                </a:solidFill>
              </a:rPr>
              <a:t>Eco, U. (1980). </a:t>
            </a:r>
            <a:r>
              <a:rPr lang="nb-NO" sz="2100" i="1" dirty="0">
                <a:solidFill>
                  <a:schemeClr val="tx1"/>
                </a:solidFill>
              </a:rPr>
              <a:t>In </a:t>
            </a:r>
            <a:r>
              <a:rPr lang="nb-NO" sz="2100" i="1" dirty="0" err="1">
                <a:solidFill>
                  <a:schemeClr val="tx1"/>
                </a:solidFill>
              </a:rPr>
              <a:t>the</a:t>
            </a:r>
            <a:r>
              <a:rPr lang="nb-NO" sz="2100" i="1" dirty="0">
                <a:solidFill>
                  <a:schemeClr val="tx1"/>
                </a:solidFill>
              </a:rPr>
              <a:t> </a:t>
            </a:r>
            <a:r>
              <a:rPr lang="nb-NO" sz="2100" i="1" dirty="0" err="1">
                <a:solidFill>
                  <a:schemeClr val="tx1"/>
                </a:solidFill>
              </a:rPr>
              <a:t>name</a:t>
            </a:r>
            <a:r>
              <a:rPr lang="nb-NO" sz="2100" i="1" dirty="0">
                <a:solidFill>
                  <a:schemeClr val="tx1"/>
                </a:solidFill>
              </a:rPr>
              <a:t> </a:t>
            </a:r>
            <a:r>
              <a:rPr lang="nb-NO" sz="2100" i="1" dirty="0" err="1">
                <a:solidFill>
                  <a:schemeClr val="tx1"/>
                </a:solidFill>
              </a:rPr>
              <a:t>of</a:t>
            </a:r>
            <a:r>
              <a:rPr lang="nb-NO" sz="2100" i="1" dirty="0">
                <a:solidFill>
                  <a:schemeClr val="tx1"/>
                </a:solidFill>
              </a:rPr>
              <a:t> </a:t>
            </a:r>
            <a:r>
              <a:rPr lang="nb-NO" sz="2100" i="1" dirty="0" err="1">
                <a:solidFill>
                  <a:schemeClr val="tx1"/>
                </a:solidFill>
              </a:rPr>
              <a:t>the</a:t>
            </a:r>
            <a:r>
              <a:rPr lang="nb-NO" sz="2100" i="1" dirty="0">
                <a:solidFill>
                  <a:schemeClr val="tx1"/>
                </a:solidFill>
              </a:rPr>
              <a:t> rose. </a:t>
            </a:r>
            <a:r>
              <a:rPr lang="nb-NO" sz="2100" dirty="0">
                <a:solidFill>
                  <a:schemeClr val="tx1"/>
                </a:solidFill>
              </a:rPr>
              <a:t>Italia: </a:t>
            </a:r>
            <a:r>
              <a:rPr lang="nb-NO" sz="2100" dirty="0" err="1">
                <a:solidFill>
                  <a:schemeClr val="tx1"/>
                </a:solidFill>
              </a:rPr>
              <a:t>Bompiani</a:t>
            </a:r>
            <a:endParaRPr lang="nb-NO" sz="2100" dirty="0">
              <a:solidFill>
                <a:schemeClr val="tx1"/>
              </a:solidFill>
            </a:endParaRPr>
          </a:p>
          <a:p>
            <a:r>
              <a:rPr lang="nb-NO" sz="2100" dirty="0" err="1">
                <a:solidFill>
                  <a:schemeClr val="tx1"/>
                </a:solidFill>
              </a:rPr>
              <a:t>Tønnesson</a:t>
            </a:r>
            <a:r>
              <a:rPr lang="nb-NO" sz="2100" dirty="0">
                <a:solidFill>
                  <a:schemeClr val="tx1"/>
                </a:solidFill>
              </a:rPr>
              <a:t>, J. L. (2004). </a:t>
            </a:r>
            <a:r>
              <a:rPr lang="nb-NO" sz="2100" i="1" dirty="0">
                <a:solidFill>
                  <a:schemeClr val="tx1"/>
                </a:solidFill>
              </a:rPr>
              <a:t>Tekst som partitur eller Historievitenskap som kommunikasjon: Nærlesning av fire historikertekster skrevet for ulike lesergrupper. </a:t>
            </a:r>
            <a:r>
              <a:rPr lang="nb-NO" sz="2100" dirty="0">
                <a:solidFill>
                  <a:schemeClr val="tx1"/>
                </a:solidFill>
              </a:rPr>
              <a:t>Dr.art.-</a:t>
            </a:r>
            <a:r>
              <a:rPr lang="nb-NO" sz="2100" dirty="0" err="1">
                <a:solidFill>
                  <a:schemeClr val="tx1"/>
                </a:solidFill>
              </a:rPr>
              <a:t>avhandilng</a:t>
            </a:r>
            <a:r>
              <a:rPr lang="nb-NO" sz="2100" dirty="0">
                <a:solidFill>
                  <a:schemeClr val="tx1"/>
                </a:solidFill>
              </a:rPr>
              <a:t>, Oslo: </a:t>
            </a:r>
            <a:r>
              <a:rPr lang="nb-NO" sz="2100" dirty="0" err="1">
                <a:solidFill>
                  <a:schemeClr val="tx1"/>
                </a:solidFill>
              </a:rPr>
              <a:t>Unipub</a:t>
            </a:r>
            <a:r>
              <a:rPr lang="nb-NO" sz="2100" dirty="0">
                <a:solidFill>
                  <a:schemeClr val="tx1"/>
                </a:solidFill>
              </a:rPr>
              <a:t> forlag.</a:t>
            </a:r>
          </a:p>
          <a:p>
            <a:r>
              <a:rPr lang="nb-NO" sz="2100" dirty="0" err="1">
                <a:solidFill>
                  <a:schemeClr val="tx1"/>
                </a:solidFill>
              </a:rPr>
              <a:t>Tønnesson</a:t>
            </a:r>
            <a:r>
              <a:rPr lang="nb-NO" sz="2100" dirty="0">
                <a:solidFill>
                  <a:schemeClr val="tx1"/>
                </a:solidFill>
              </a:rPr>
              <a:t>, J. L. (2010). Leserens modell. Om relevansen av resepsjonsteori. I </a:t>
            </a:r>
            <a:r>
              <a:rPr lang="nb-NO" sz="2100" dirty="0" err="1">
                <a:solidFill>
                  <a:schemeClr val="tx1"/>
                </a:solidFill>
              </a:rPr>
              <a:t>Aamotsbakken</a:t>
            </a:r>
            <a:r>
              <a:rPr lang="nb-NO" sz="2100" dirty="0">
                <a:solidFill>
                  <a:schemeClr val="tx1"/>
                </a:solidFill>
              </a:rPr>
              <a:t>, Bente &amp; Knudsen, Susanne V (Red.), </a:t>
            </a:r>
            <a:r>
              <a:rPr lang="nb-NO" sz="2100" i="1" dirty="0">
                <a:solidFill>
                  <a:schemeClr val="tx1"/>
                </a:solidFill>
              </a:rPr>
              <a:t>Teoretiske tilnærminger til pedagogiske tekster. </a:t>
            </a:r>
            <a:r>
              <a:rPr lang="nb-NO" sz="2100" dirty="0">
                <a:solidFill>
                  <a:schemeClr val="tx1"/>
                </a:solidFill>
              </a:rPr>
              <a:t>Cappelen Damm Høyskoleforlaget. </a:t>
            </a:r>
          </a:p>
          <a:p>
            <a:r>
              <a:rPr lang="nb-NO" sz="2100" dirty="0" err="1">
                <a:solidFill>
                  <a:schemeClr val="tx1"/>
                </a:solidFill>
              </a:rPr>
              <a:t>Tønnesson</a:t>
            </a:r>
            <a:r>
              <a:rPr lang="nb-NO" sz="2100" dirty="0">
                <a:solidFill>
                  <a:schemeClr val="tx1"/>
                </a:solidFill>
              </a:rPr>
              <a:t>, J. L. (2012). </a:t>
            </a:r>
            <a:r>
              <a:rPr lang="nb-NO" sz="2100" i="1" dirty="0">
                <a:solidFill>
                  <a:schemeClr val="tx1"/>
                </a:solidFill>
              </a:rPr>
              <a:t>Hva er sakprosa? </a:t>
            </a:r>
            <a:r>
              <a:rPr lang="nb-NO" sz="2100" dirty="0">
                <a:solidFill>
                  <a:schemeClr val="tx1"/>
                </a:solidFill>
              </a:rPr>
              <a:t>Oslo: Universitetsforlaget</a:t>
            </a:r>
          </a:p>
          <a:p>
            <a:endParaRPr lang="nb-NO" sz="2100" dirty="0">
              <a:solidFill>
                <a:schemeClr val="tx1"/>
              </a:solidFill>
            </a:endParaRPr>
          </a:p>
          <a:p>
            <a:r>
              <a:rPr lang="nb-NO" sz="2100" dirty="0" err="1">
                <a:solidFill>
                  <a:schemeClr val="tx1"/>
                </a:solidFill>
              </a:rPr>
              <a:t>Tønnesson</a:t>
            </a:r>
            <a:r>
              <a:rPr lang="nb-NO" sz="2100" dirty="0">
                <a:solidFill>
                  <a:schemeClr val="tx1"/>
                </a:solidFill>
              </a:rPr>
              <a:t>, J. L. &amp; </a:t>
            </a:r>
            <a:r>
              <a:rPr lang="nb-NO" sz="2100" dirty="0" err="1">
                <a:solidFill>
                  <a:schemeClr val="tx1"/>
                </a:solidFill>
              </a:rPr>
              <a:t>Blikstad</a:t>
            </a:r>
            <a:r>
              <a:rPr lang="nb-NO" sz="2100" dirty="0">
                <a:solidFill>
                  <a:schemeClr val="tx1"/>
                </a:solidFill>
              </a:rPr>
              <a:t>-Balas, M. (2020). </a:t>
            </a:r>
            <a:r>
              <a:rPr lang="nb-NO" sz="2100" i="1" dirty="0">
                <a:solidFill>
                  <a:schemeClr val="tx1"/>
                </a:solidFill>
              </a:rPr>
              <a:t>Inn i sakens prosa. </a:t>
            </a:r>
            <a:r>
              <a:rPr lang="nb-NO" sz="2100" dirty="0">
                <a:solidFill>
                  <a:schemeClr val="tx1"/>
                </a:solidFill>
              </a:rPr>
              <a:t>Oslo: Universitetsforlaget. </a:t>
            </a:r>
          </a:p>
          <a:p>
            <a:endParaRPr lang="nb-NO" sz="2000" dirty="0"/>
          </a:p>
          <a:p>
            <a:endParaRPr lang="nb-NO" sz="2000" dirty="0"/>
          </a:p>
          <a:p>
            <a:endParaRPr lang="nb-NO" sz="2000" dirty="0"/>
          </a:p>
          <a:p>
            <a:endParaRPr lang="nb-NO" sz="2000" dirty="0"/>
          </a:p>
          <a:p>
            <a:endParaRPr lang="nb-NO" sz="2000" dirty="0"/>
          </a:p>
          <a:p>
            <a:endParaRPr lang="nb-NO" dirty="0"/>
          </a:p>
          <a:p>
            <a:endParaRPr lang="nb-NO" dirty="0"/>
          </a:p>
          <a:p>
            <a:endParaRPr lang="nb-NO" dirty="0"/>
          </a:p>
        </p:txBody>
      </p:sp>
    </p:spTree>
    <p:extLst>
      <p:ext uri="{BB962C8B-B14F-4D97-AF65-F5344CB8AC3E}">
        <p14:creationId xmlns:p14="http://schemas.microsoft.com/office/powerpoint/2010/main" val="35681637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696FB4F-2376-8B47-8E3A-F19B45539566}"/>
              </a:ext>
            </a:extLst>
          </p:cNvPr>
          <p:cNvSpPr>
            <a:spLocks noGrp="1"/>
          </p:cNvSpPr>
          <p:nvPr>
            <p:ph type="title"/>
          </p:nvPr>
        </p:nvSpPr>
        <p:spPr>
          <a:xfrm>
            <a:off x="1749963" y="595535"/>
            <a:ext cx="8911687" cy="1280890"/>
          </a:xfrm>
        </p:spPr>
        <p:txBody>
          <a:bodyPr/>
          <a:lstStyle/>
          <a:p>
            <a:r>
              <a:rPr lang="nb-NO" dirty="0"/>
              <a:t>Kilder</a:t>
            </a:r>
          </a:p>
        </p:txBody>
      </p:sp>
      <p:sp>
        <p:nvSpPr>
          <p:cNvPr id="3" name="Plassholder for innhold 2">
            <a:extLst>
              <a:ext uri="{FF2B5EF4-FFF2-40B4-BE49-F238E27FC236}">
                <a16:creationId xmlns:a16="http://schemas.microsoft.com/office/drawing/2014/main" id="{0D5E54EC-7A58-584F-A8F5-CCA79B04C74D}"/>
              </a:ext>
            </a:extLst>
          </p:cNvPr>
          <p:cNvSpPr>
            <a:spLocks noGrp="1"/>
          </p:cNvSpPr>
          <p:nvPr>
            <p:ph idx="1"/>
          </p:nvPr>
        </p:nvSpPr>
        <p:spPr>
          <a:xfrm>
            <a:off x="1481138" y="1876425"/>
            <a:ext cx="8915400" cy="3777622"/>
          </a:xfrm>
        </p:spPr>
        <p:txBody>
          <a:bodyPr>
            <a:normAutofit lnSpcReduction="10000"/>
          </a:bodyPr>
          <a:lstStyle/>
          <a:p>
            <a:r>
              <a:rPr lang="nb-NO" sz="2000" dirty="0" err="1">
                <a:solidFill>
                  <a:schemeClr val="tx1"/>
                </a:solidFill>
              </a:rPr>
              <a:t>Afdal</a:t>
            </a:r>
            <a:r>
              <a:rPr lang="nb-NO" sz="2000" dirty="0">
                <a:solidFill>
                  <a:schemeClr val="tx1"/>
                </a:solidFill>
              </a:rPr>
              <a:t>, T. (2022b, Januar). </a:t>
            </a:r>
            <a:r>
              <a:rPr lang="nb-NO" sz="2000" dirty="0" err="1">
                <a:solidFill>
                  <a:schemeClr val="tx1"/>
                </a:solidFill>
              </a:rPr>
              <a:t>Knirkelyd</a:t>
            </a:r>
            <a:r>
              <a:rPr lang="nb-NO" sz="2000" dirty="0">
                <a:solidFill>
                  <a:schemeClr val="tx1"/>
                </a:solidFill>
              </a:rPr>
              <a:t> fjernet. </a:t>
            </a:r>
            <a:r>
              <a:rPr lang="nb-NO" sz="2000" i="1" dirty="0">
                <a:solidFill>
                  <a:schemeClr val="tx1"/>
                </a:solidFill>
              </a:rPr>
              <a:t>Din Fritid, </a:t>
            </a:r>
            <a:r>
              <a:rPr lang="nb-NO" sz="2000" dirty="0">
                <a:solidFill>
                  <a:schemeClr val="tx1"/>
                </a:solidFill>
              </a:rPr>
              <a:t>s. 68-70 </a:t>
            </a:r>
          </a:p>
          <a:p>
            <a:r>
              <a:rPr lang="nb-NO" sz="2000" dirty="0">
                <a:solidFill>
                  <a:schemeClr val="tx1"/>
                </a:solidFill>
              </a:rPr>
              <a:t>Eget arbeid (2022). </a:t>
            </a:r>
            <a:r>
              <a:rPr lang="nb-NO" sz="2000" i="1" dirty="0" err="1">
                <a:solidFill>
                  <a:schemeClr val="tx1"/>
                </a:solidFill>
              </a:rPr>
              <a:t>Når</a:t>
            </a:r>
            <a:r>
              <a:rPr lang="nb-NO" sz="2000" i="1" dirty="0">
                <a:solidFill>
                  <a:schemeClr val="tx1"/>
                </a:solidFill>
              </a:rPr>
              <a:t> akademikeren møter praktikeren. Hvordan bevare den etablerte tekstkulturen i Din Fritid og samtidig fremme klart </a:t>
            </a:r>
            <a:r>
              <a:rPr lang="nb-NO" sz="2000" i="1" dirty="0" err="1">
                <a:solidFill>
                  <a:schemeClr val="tx1"/>
                </a:solidFill>
              </a:rPr>
              <a:t>språk</a:t>
            </a:r>
            <a:r>
              <a:rPr lang="nb-NO" sz="2000" i="1" dirty="0">
                <a:solidFill>
                  <a:schemeClr val="tx1"/>
                </a:solidFill>
              </a:rPr>
              <a:t>? </a:t>
            </a:r>
            <a:r>
              <a:rPr lang="nb-NO" sz="2000" dirty="0">
                <a:solidFill>
                  <a:schemeClr val="tx1"/>
                </a:solidFill>
              </a:rPr>
              <a:t>[Upublisert praksisrapport]. UiO </a:t>
            </a:r>
          </a:p>
          <a:p>
            <a:r>
              <a:rPr lang="nb-NO" sz="2000" dirty="0">
                <a:solidFill>
                  <a:schemeClr val="tx1"/>
                </a:solidFill>
              </a:rPr>
              <a:t>Fjeld R.V. (2017) </a:t>
            </a:r>
            <a:r>
              <a:rPr lang="nb-NO" sz="2000" i="1" dirty="0">
                <a:solidFill>
                  <a:schemeClr val="tx1"/>
                </a:solidFill>
              </a:rPr>
              <a:t>Skriv godt og riktig </a:t>
            </a:r>
            <a:r>
              <a:rPr lang="nb-NO" sz="2000" i="1" dirty="0" err="1">
                <a:solidFill>
                  <a:schemeClr val="tx1"/>
                </a:solidFill>
              </a:rPr>
              <a:t>pa</a:t>
            </a:r>
            <a:r>
              <a:rPr lang="nb-NO" sz="2000" i="1" dirty="0">
                <a:solidFill>
                  <a:schemeClr val="tx1"/>
                </a:solidFill>
              </a:rPr>
              <a:t>̊ jobben</a:t>
            </a:r>
            <a:r>
              <a:rPr lang="nb-NO" sz="2000" dirty="0">
                <a:solidFill>
                  <a:schemeClr val="tx1"/>
                </a:solidFill>
              </a:rPr>
              <a:t>. Oslo: Universitetsforlaget </a:t>
            </a:r>
          </a:p>
          <a:p>
            <a:r>
              <a:rPr lang="nb-NO" sz="2000" dirty="0">
                <a:solidFill>
                  <a:schemeClr val="tx1"/>
                </a:solidFill>
              </a:rPr>
              <a:t>Høistad, L. T. (2017). </a:t>
            </a:r>
            <a:r>
              <a:rPr lang="nb-NO" sz="2000" i="1" dirty="0">
                <a:solidFill>
                  <a:schemeClr val="tx1"/>
                </a:solidFill>
              </a:rPr>
              <a:t>"</a:t>
            </a:r>
            <a:r>
              <a:rPr lang="nb-NO" sz="2000" i="1" dirty="0" err="1">
                <a:solidFill>
                  <a:schemeClr val="tx1"/>
                </a:solidFill>
              </a:rPr>
              <a:t>Æresånøyea</a:t>
            </a:r>
            <a:r>
              <a:rPr lang="nb-NO" sz="2000" i="1" dirty="0">
                <a:solidFill>
                  <a:schemeClr val="tx1"/>
                </a:solidFill>
              </a:rPr>
              <a:t>?" En studie av hvordan skrivefeil påvirker folks førsteinntrykk av bedrifter på </a:t>
            </a:r>
            <a:r>
              <a:rPr lang="nb-NO" sz="2000" i="1" dirty="0" err="1">
                <a:solidFill>
                  <a:schemeClr val="tx1"/>
                </a:solidFill>
              </a:rPr>
              <a:t>Facebook</a:t>
            </a:r>
            <a:r>
              <a:rPr lang="nb-NO" sz="2000" i="1" dirty="0">
                <a:solidFill>
                  <a:schemeClr val="tx1"/>
                </a:solidFill>
              </a:rPr>
              <a:t>.</a:t>
            </a:r>
            <a:r>
              <a:rPr lang="nb-NO" sz="2000" dirty="0">
                <a:solidFill>
                  <a:schemeClr val="tx1"/>
                </a:solidFill>
              </a:rPr>
              <a:t> (Masteroppgave). BI: Oslo.  </a:t>
            </a:r>
          </a:p>
          <a:p>
            <a:r>
              <a:rPr lang="nb-NO" sz="2000" dirty="0" err="1">
                <a:solidFill>
                  <a:schemeClr val="tx1"/>
                </a:solidFill>
              </a:rPr>
              <a:t>Tønnesson</a:t>
            </a:r>
            <a:r>
              <a:rPr lang="nb-NO" sz="2000" dirty="0">
                <a:solidFill>
                  <a:schemeClr val="tx1"/>
                </a:solidFill>
              </a:rPr>
              <a:t>, J. L. (2021). Ti teser om klart </a:t>
            </a:r>
            <a:r>
              <a:rPr lang="nb-NO" sz="2000" dirty="0" err="1">
                <a:solidFill>
                  <a:schemeClr val="tx1"/>
                </a:solidFill>
              </a:rPr>
              <a:t>språk</a:t>
            </a:r>
            <a:r>
              <a:rPr lang="nb-NO" sz="2000" i="1" dirty="0">
                <a:solidFill>
                  <a:schemeClr val="tx1"/>
                </a:solidFill>
              </a:rPr>
              <a:t>. Tidsskriftet Michael, 18</a:t>
            </a:r>
            <a:r>
              <a:rPr lang="nb-NO" sz="2000" dirty="0">
                <a:solidFill>
                  <a:schemeClr val="tx1"/>
                </a:solidFill>
              </a:rPr>
              <a:t>(26), 212–221.</a:t>
            </a:r>
            <a:endParaRPr lang="nb-NO" sz="2000" dirty="0"/>
          </a:p>
          <a:p>
            <a:pPr marL="0" indent="0">
              <a:buNone/>
            </a:pPr>
            <a:endParaRPr lang="nb-NO" dirty="0"/>
          </a:p>
        </p:txBody>
      </p:sp>
    </p:spTree>
    <p:extLst>
      <p:ext uri="{BB962C8B-B14F-4D97-AF65-F5344CB8AC3E}">
        <p14:creationId xmlns:p14="http://schemas.microsoft.com/office/powerpoint/2010/main" val="31577786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6"/>
          <p:cNvSpPr txBox="1">
            <a:spLocks noGrp="1"/>
          </p:cNvSpPr>
          <p:nvPr>
            <p:ph type="title"/>
          </p:nvPr>
        </p:nvSpPr>
        <p:spPr>
          <a:xfrm>
            <a:off x="415600" y="593367"/>
            <a:ext cx="11360800" cy="943200"/>
          </a:xfrm>
          <a:prstGeom prst="rect">
            <a:avLst/>
          </a:prstGeom>
        </p:spPr>
        <p:txBody>
          <a:bodyPr spcFirstLastPara="1" vert="horz" wrap="square" lIns="121900" tIns="121900" rIns="121900" bIns="121900" rtlCol="0" anchor="t" anchorCtr="0">
            <a:normAutofit/>
          </a:bodyPr>
          <a:lstStyle/>
          <a:p>
            <a:r>
              <a:rPr lang="no"/>
              <a:t>Kilder</a:t>
            </a:r>
            <a:endParaRPr/>
          </a:p>
        </p:txBody>
      </p:sp>
      <p:sp>
        <p:nvSpPr>
          <p:cNvPr id="271" name="Google Shape;271;p46"/>
          <p:cNvSpPr txBox="1">
            <a:spLocks noGrp="1"/>
          </p:cNvSpPr>
          <p:nvPr>
            <p:ph type="body" idx="1"/>
          </p:nvPr>
        </p:nvSpPr>
        <p:spPr>
          <a:xfrm>
            <a:off x="415600" y="1688433"/>
            <a:ext cx="11360800" cy="4403600"/>
          </a:xfrm>
          <a:prstGeom prst="rect">
            <a:avLst/>
          </a:prstGeom>
        </p:spPr>
        <p:txBody>
          <a:bodyPr spcFirstLastPara="1" vert="horz" wrap="square" lIns="121900" tIns="121900" rIns="121900" bIns="121900" rtlCol="0" anchor="t" anchorCtr="0">
            <a:normAutofit/>
          </a:bodyPr>
          <a:lstStyle/>
          <a:p>
            <a:pPr marL="0" indent="0">
              <a:buNone/>
            </a:pPr>
            <a:r>
              <a:rPr lang="no"/>
              <a:t>Domstoladministrasjonen. DAs rapportserie 1/2015 - Anbefalinger om domsskriving.</a:t>
            </a:r>
            <a:endParaRPr/>
          </a:p>
          <a:p>
            <a:pPr marL="0" indent="0">
              <a:spcBef>
                <a:spcPts val="1600"/>
              </a:spcBef>
              <a:buNone/>
            </a:pPr>
            <a:r>
              <a:rPr lang="no"/>
              <a:t>Holund, Viktoria (2016). Klarspråk i et andrespråkperspektiv. </a:t>
            </a:r>
            <a:r>
              <a:rPr lang="no" u="sng">
                <a:solidFill>
                  <a:schemeClr val="accent5"/>
                </a:solidFill>
                <a:hlinkClick r:id="rId3">
                  <a:extLst>
                    <a:ext uri="{A12FA001-AC4F-418D-AE19-62706E023703}">
                      <ahyp:hlinkClr xmlns:ahyp="http://schemas.microsoft.com/office/drawing/2018/hyperlinkcolor" xmlns="" val="tx"/>
                    </a:ext>
                  </a:extLst>
                </a:hlinkClick>
              </a:rPr>
              <a:t>https://www.duo.uio.no/handle/10852/51904?show=full</a:t>
            </a:r>
            <a:endParaRPr/>
          </a:p>
          <a:p>
            <a:pPr marL="0" indent="0">
              <a:spcBef>
                <a:spcPts val="1600"/>
              </a:spcBef>
              <a:buNone/>
            </a:pPr>
            <a:r>
              <a:rPr lang="no"/>
              <a:t>Språkrådet (2021). Kort om klarspråk. </a:t>
            </a:r>
            <a:r>
              <a:rPr lang="no" u="sng">
                <a:solidFill>
                  <a:schemeClr val="hlink"/>
                </a:solidFill>
                <a:hlinkClick r:id="rId4"/>
              </a:rPr>
              <a:t>https://www.sprakradet.no/klarsprak/om-klarsprak/kort-om-klarsprak/</a:t>
            </a:r>
            <a:endParaRPr/>
          </a:p>
          <a:p>
            <a:pPr marL="0" indent="0">
              <a:spcBef>
                <a:spcPts val="1600"/>
              </a:spcBef>
              <a:buNone/>
            </a:pPr>
            <a:r>
              <a:rPr lang="no"/>
              <a:t>Språkrådet (2021). “Godt språk i regelverk: Veiledning for skribenter”. </a:t>
            </a:r>
            <a:r>
              <a:rPr lang="no" u="sng">
                <a:solidFill>
                  <a:schemeClr val="hlink"/>
                </a:solidFill>
                <a:hlinkClick r:id="rId5"/>
              </a:rPr>
              <a:t>https://www.sprakradet.no/Vi-og-vart/Publikasjoner/godt-sprak-i-regelverk/</a:t>
            </a:r>
            <a:endParaRPr/>
          </a:p>
          <a:p>
            <a:pPr marL="0" indent="0">
              <a:spcBef>
                <a:spcPts val="1600"/>
              </a:spcBef>
              <a:spcAft>
                <a:spcPts val="1600"/>
              </a:spcAft>
              <a:buNone/>
            </a:pPr>
            <a:r>
              <a:rPr lang="no"/>
              <a:t>Stavanger kommune (2021). Språkprofil. </a:t>
            </a:r>
            <a:r>
              <a:rPr lang="no" u="sng">
                <a:solidFill>
                  <a:schemeClr val="hlink"/>
                </a:solidFill>
                <a:hlinkClick r:id="rId6"/>
              </a:rPr>
              <a:t>https://www.stavanger.kommune.no/om-stavanger-kommune/media/sprakprofil/#16135</a:t>
            </a:r>
            <a:r>
              <a:rPr lang="no"/>
              <a:t>  </a:t>
            </a:r>
            <a:endParaRPr/>
          </a:p>
        </p:txBody>
      </p:sp>
    </p:spTree>
    <p:extLst>
      <p:ext uri="{BB962C8B-B14F-4D97-AF65-F5344CB8AC3E}">
        <p14:creationId xmlns:p14="http://schemas.microsoft.com/office/powerpoint/2010/main" val="38073426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7"/>
          <p:cNvSpPr txBox="1">
            <a:spLocks noGrp="1"/>
          </p:cNvSpPr>
          <p:nvPr>
            <p:ph type="title"/>
          </p:nvPr>
        </p:nvSpPr>
        <p:spPr>
          <a:xfrm>
            <a:off x="415600" y="593367"/>
            <a:ext cx="11360800" cy="943200"/>
          </a:xfrm>
          <a:prstGeom prst="rect">
            <a:avLst/>
          </a:prstGeom>
        </p:spPr>
        <p:txBody>
          <a:bodyPr spcFirstLastPara="1" vert="horz" wrap="square" lIns="121900" tIns="121900" rIns="121900" bIns="121900" rtlCol="0" anchor="t" anchorCtr="0">
            <a:normAutofit/>
          </a:bodyPr>
          <a:lstStyle/>
          <a:p>
            <a:r>
              <a:rPr lang="no"/>
              <a:t>Kilder</a:t>
            </a:r>
            <a:endParaRPr/>
          </a:p>
        </p:txBody>
      </p:sp>
      <p:sp>
        <p:nvSpPr>
          <p:cNvPr id="277" name="Google Shape;277;p47"/>
          <p:cNvSpPr txBox="1">
            <a:spLocks noGrp="1"/>
          </p:cNvSpPr>
          <p:nvPr>
            <p:ph type="body" idx="1"/>
          </p:nvPr>
        </p:nvSpPr>
        <p:spPr>
          <a:xfrm>
            <a:off x="415600" y="1688433"/>
            <a:ext cx="11360800" cy="4403600"/>
          </a:xfrm>
          <a:prstGeom prst="rect">
            <a:avLst/>
          </a:prstGeom>
        </p:spPr>
        <p:txBody>
          <a:bodyPr spcFirstLastPara="1" vert="horz" wrap="square" lIns="121900" tIns="121900" rIns="121900" bIns="121900" rtlCol="0" anchor="t" anchorCtr="0">
            <a:normAutofit lnSpcReduction="10000"/>
          </a:bodyPr>
          <a:lstStyle/>
          <a:p>
            <a:pPr marL="0" indent="0">
              <a:buNone/>
            </a:pPr>
            <a:r>
              <a:rPr lang="no"/>
              <a:t>1967   Lov 2. oktober 1967 om behandlingsmåten i forvaltningssaker (forvaltningsloven)</a:t>
            </a:r>
            <a:endParaRPr/>
          </a:p>
          <a:p>
            <a:pPr marL="0" indent="0">
              <a:spcBef>
                <a:spcPts val="1600"/>
              </a:spcBef>
              <a:buNone/>
            </a:pPr>
            <a:r>
              <a:rPr lang="no"/>
              <a:t>2017   Lov 16. juni 2017 om likestilling og forbud mot diskriminering (likestillings- og diskrimineringsloven)</a:t>
            </a:r>
            <a:endParaRPr/>
          </a:p>
          <a:p>
            <a:pPr marL="0" indent="0">
              <a:spcBef>
                <a:spcPts val="1600"/>
              </a:spcBef>
              <a:buNone/>
            </a:pPr>
            <a:r>
              <a:rPr lang="no"/>
              <a:t>2021   Lov 21. mai 2021 nr. 42 om språk (språklova)</a:t>
            </a:r>
            <a:endParaRPr/>
          </a:p>
          <a:p>
            <a:pPr marL="0" indent="0">
              <a:spcBef>
                <a:spcPts val="1600"/>
              </a:spcBef>
              <a:buNone/>
            </a:pPr>
            <a:r>
              <a:rPr lang="no"/>
              <a:t>Prop. nr. 108 L (2019-2020) </a:t>
            </a:r>
            <a:r>
              <a:rPr lang="no" i="1"/>
              <a:t>Lov om språk (språklova)</a:t>
            </a:r>
            <a:endParaRPr/>
          </a:p>
          <a:p>
            <a:pPr marL="0" indent="0">
              <a:spcBef>
                <a:spcPts val="1600"/>
              </a:spcBef>
              <a:buNone/>
            </a:pPr>
            <a:r>
              <a:rPr lang="no"/>
              <a:t>Rådsdirektiv 93/13/EØF av 5. april 1993 om urimelige vilkår i forbrukeravtaler (forbrukeravtaledirektivet)</a:t>
            </a:r>
            <a:endParaRPr/>
          </a:p>
          <a:p>
            <a:pPr marL="0" indent="0">
              <a:spcBef>
                <a:spcPts val="1600"/>
              </a:spcBef>
              <a:buNone/>
            </a:pPr>
            <a:r>
              <a:rPr lang="no"/>
              <a:t>Bamble kommune (2018). Støtte til klart språk. </a:t>
            </a:r>
            <a:r>
              <a:rPr lang="no" u="sng">
                <a:solidFill>
                  <a:schemeClr val="hlink"/>
                </a:solidFill>
                <a:hlinkClick r:id="rId3"/>
              </a:rPr>
              <a:t>https://www.bamble.kommune.no/aktuelt/aktuelt-2018/stotte-til-klart-sprak/</a:t>
            </a:r>
            <a:endParaRPr/>
          </a:p>
          <a:p>
            <a:pPr marL="0" indent="0">
              <a:spcBef>
                <a:spcPts val="1600"/>
              </a:spcBef>
              <a:spcAft>
                <a:spcPts val="1600"/>
              </a:spcAft>
              <a:buNone/>
            </a:pPr>
            <a:r>
              <a:rPr lang="no"/>
              <a:t>NRK (2009). Til kamp mot umulig byråkrat-språk. </a:t>
            </a:r>
            <a:r>
              <a:rPr lang="no" u="sng">
                <a:solidFill>
                  <a:schemeClr val="hlink"/>
                </a:solidFill>
                <a:hlinkClick r:id="rId4"/>
              </a:rPr>
              <a:t>https://www.nrk.no/norge/til-kamp-mot-umulig-byrakrat-sprak-1.6516477</a:t>
            </a:r>
            <a:endParaRPr/>
          </a:p>
        </p:txBody>
      </p:sp>
    </p:spTree>
    <p:extLst>
      <p:ext uri="{BB962C8B-B14F-4D97-AF65-F5344CB8AC3E}">
        <p14:creationId xmlns:p14="http://schemas.microsoft.com/office/powerpoint/2010/main" val="3884623308"/>
      </p:ext>
    </p:extLst>
  </p:cSld>
  <p:clrMapOvr>
    <a:masterClrMapping/>
  </p:clrMapOvr>
</p:sld>
</file>

<file path=ppt/theme/theme1.xml><?xml version="1.0" encoding="utf-8"?>
<a:theme xmlns:a="http://schemas.openxmlformats.org/drawingml/2006/main" name="Tryllestav">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Tryllestav</Template>
  <TotalTime>8189</TotalTime>
  <Words>5993</Words>
  <Application>Microsoft Office PowerPoint</Application>
  <PresentationFormat>Widescreen</PresentationFormat>
  <Paragraphs>576</Paragraphs>
  <Slides>91</Slides>
  <Notes>30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91</vt:i4>
      </vt:variant>
    </vt:vector>
  </HeadingPairs>
  <TitlesOfParts>
    <vt:vector size="101" baseType="lpstr">
      <vt:lpstr>Arial</vt:lpstr>
      <vt:lpstr>Calibri</vt:lpstr>
      <vt:lpstr>Century Gothic</vt:lpstr>
      <vt:lpstr>Droid Serif</vt:lpstr>
      <vt:lpstr>Open Sans</vt:lpstr>
      <vt:lpstr>PT Sans Narrow</vt:lpstr>
      <vt:lpstr>Roboto</vt:lpstr>
      <vt:lpstr>Wingdings</vt:lpstr>
      <vt:lpstr>Wingdings 3</vt:lpstr>
      <vt:lpstr>Tryllestav</vt:lpstr>
      <vt:lpstr>Klart språk Erika Ribu </vt:lpstr>
      <vt:lpstr>Hvem er jeg?</vt:lpstr>
      <vt:lpstr>Foredragsplan</vt:lpstr>
      <vt:lpstr>Tåkeprat-quiz</vt:lpstr>
      <vt:lpstr>Tåkepratquiz 1</vt:lpstr>
      <vt:lpstr>Tåkepratquiz 2</vt:lpstr>
      <vt:lpstr>Tåkepratquiz 3</vt:lpstr>
      <vt:lpstr>Litterær og funksjonell sakprosa</vt:lpstr>
      <vt:lpstr>PowerPoint Presentation</vt:lpstr>
      <vt:lpstr>Hva er klart språk?</vt:lpstr>
      <vt:lpstr>Hva er klart språk?</vt:lpstr>
      <vt:lpstr>Hva er klart språk?</vt:lpstr>
      <vt:lpstr>Hvordan klarspråk?</vt:lpstr>
      <vt:lpstr>Klart språk i loven  </vt:lpstr>
      <vt:lpstr>Hva er klart språk?</vt:lpstr>
      <vt:lpstr>PowerPoint Presentation</vt:lpstr>
      <vt:lpstr>Hva er klart språk?</vt:lpstr>
      <vt:lpstr>Bruk aktiv uttrykksmåte</vt:lpstr>
      <vt:lpstr>Hvem skal lese og forstå teksten?</vt:lpstr>
      <vt:lpstr>Hva skaper uklart språk? </vt:lpstr>
      <vt:lpstr>Eksempel på uklart språk</vt:lpstr>
      <vt:lpstr>PowerPoint Presentation</vt:lpstr>
      <vt:lpstr>Hvordan unngå byråkrat-språk?</vt:lpstr>
      <vt:lpstr>Eksempel på klarspråkarbeid - Bamble kommune</vt:lpstr>
      <vt:lpstr>Hvorfor klarspråk?</vt:lpstr>
      <vt:lpstr>Hvorfor klarspråk?</vt:lpstr>
      <vt:lpstr>Hva er problemet med denne setninga?</vt:lpstr>
      <vt:lpstr>S V O </vt:lpstr>
      <vt:lpstr>S V O </vt:lpstr>
      <vt:lpstr>PowerPoint Presentation</vt:lpstr>
      <vt:lpstr>PowerPoint Presentation</vt:lpstr>
      <vt:lpstr>Eksempel fra Arbeidstilsynet</vt:lpstr>
      <vt:lpstr>Eksempel fra Arbeidstilsynet</vt:lpstr>
      <vt:lpstr>Eksempel fra Arbeidstilsynet</vt:lpstr>
      <vt:lpstr>Eksempel fra Arbeidstilsynet</vt:lpstr>
      <vt:lpstr>Oppgave 1- Brukertesting</vt:lpstr>
      <vt:lpstr>Oppgave 1 - Brukertesting</vt:lpstr>
      <vt:lpstr>Oppgave 1- Brukertesting</vt:lpstr>
      <vt:lpstr>Oppgave 1- Brukertesting</vt:lpstr>
      <vt:lpstr>PowerPoint Presentation</vt:lpstr>
      <vt:lpstr>Klarspråk-grep:</vt:lpstr>
      <vt:lpstr>Oppgave 2</vt:lpstr>
      <vt:lpstr>Oppgave 2</vt:lpstr>
      <vt:lpstr>Oppgave 2</vt:lpstr>
      <vt:lpstr>Oppgave 3</vt:lpstr>
      <vt:lpstr>PowerPoint Presentation</vt:lpstr>
      <vt:lpstr>Modelleserbegrepet som tekstanalytisk verktøy</vt:lpstr>
      <vt:lpstr>Oppdraget i Din Fritid</vt:lpstr>
      <vt:lpstr>Modelleserbegrepet som tekstanalytisk verktøy</vt:lpstr>
      <vt:lpstr>Tekstkultur</vt:lpstr>
      <vt:lpstr>Eksempel på (tekst)kultur-sjokk</vt:lpstr>
      <vt:lpstr>PowerPoint Presentation</vt:lpstr>
      <vt:lpstr>Modellesere</vt:lpstr>
      <vt:lpstr>Modellesere</vt:lpstr>
      <vt:lpstr>Hvordan er klart språk relevant i Din Fritid?</vt:lpstr>
      <vt:lpstr>Hvordan er klart språk relevant i Din Fritid?</vt:lpstr>
      <vt:lpstr>Hvordan er klart språk relevant i Din Fritid?</vt:lpstr>
      <vt:lpstr>Hvordan er klart språk relevant i Din Fritid?</vt:lpstr>
      <vt:lpstr>Hvordan er klart språk relevant i Din Fritid?</vt:lpstr>
      <vt:lpstr>Hvordan er klart språk relevant i Din Fritid?</vt:lpstr>
      <vt:lpstr>Hvordan er klart språk relevant i Din Fritid?</vt:lpstr>
      <vt:lpstr>Modelleserbegrepet som tekstanalytisk verktøy</vt:lpstr>
      <vt:lpstr>Analyse – Knirkelyd fjernet</vt:lpstr>
      <vt:lpstr>Analyse: Konteksten og målet</vt:lpstr>
      <vt:lpstr>Analyse: Konteksten og målet</vt:lpstr>
      <vt:lpstr>Analyse: Sjanger</vt:lpstr>
      <vt:lpstr>Analyse: Sjanger - overbevisning og retorikk</vt:lpstr>
      <vt:lpstr>Analyse: Sjanger - overbevisning og retorikk</vt:lpstr>
      <vt:lpstr>Analyse: Sjanger</vt:lpstr>
      <vt:lpstr>Analyse: Fortolke eksplisitte spor</vt:lpstr>
      <vt:lpstr>Analyse: Fortolke eksplisitte spor</vt:lpstr>
      <vt:lpstr>Analyse: Retoriske appellformer</vt:lpstr>
      <vt:lpstr>Analyse: To modellesere</vt:lpstr>
      <vt:lpstr>Analyse: To modellesere</vt:lpstr>
      <vt:lpstr>Rekonstruere normbasert respons</vt:lpstr>
      <vt:lpstr>Rekonstruere normbasert respons med rollespill</vt:lpstr>
      <vt:lpstr>Rekonstruere normbasert respons med rollespill</vt:lpstr>
      <vt:lpstr>Rekonstruere normbasert respons med rollespill</vt:lpstr>
      <vt:lpstr>Konklusjon</vt:lpstr>
      <vt:lpstr>Konklusjon</vt:lpstr>
      <vt:lpstr>Konklusjon</vt:lpstr>
      <vt:lpstr>Konklusjon</vt:lpstr>
      <vt:lpstr>Konklusjon</vt:lpstr>
      <vt:lpstr>Konklusjon</vt:lpstr>
      <vt:lpstr>Konklusjon</vt:lpstr>
      <vt:lpstr>Konklusjon</vt:lpstr>
      <vt:lpstr>Konklusjon</vt:lpstr>
      <vt:lpstr>Kilder</vt:lpstr>
      <vt:lpstr>Kilder</vt:lpstr>
      <vt:lpstr>Kilder</vt:lpstr>
      <vt:lpstr>Kilder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Klart språk</dc:title>
  <dc:creator>Erika Ribu</dc:creator>
  <cp:lastModifiedBy>Dag Wiese Schartum</cp:lastModifiedBy>
  <cp:revision>296</cp:revision>
  <dcterms:created xsi:type="dcterms:W3CDTF">2021-08-25T05:16:21Z</dcterms:created>
  <dcterms:modified xsi:type="dcterms:W3CDTF">2022-09-07T07:50:08Z</dcterms:modified>
</cp:coreProperties>
</file>