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2" r:id="rId5"/>
    <p:sldId id="261" r:id="rId6"/>
    <p:sldId id="264" r:id="rId7"/>
    <p:sldId id="265" r:id="rId8"/>
    <p:sldId id="263" r:id="rId9"/>
    <p:sldId id="260" r:id="rId10"/>
    <p:sldId id="267" r:id="rId11"/>
    <p:sldId id="268" r:id="rId12"/>
    <p:sldId id="269"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3" d="100"/>
          <a:sy n="113" d="100"/>
        </p:scale>
        <p:origin x="45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476EEB-B0E9-48AA-AFB3-9685C03B7A6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F95333A-093F-4FC7-B93F-3B98F12019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A822767-6B39-4C53-AB0C-646B1E41B915}"/>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C184CB48-BA14-4EAE-A875-0BD83EDD59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4D3452D-C43D-460E-80A9-E9A5A5BAB3F1}"/>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65774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55209F-B01E-4A4D-A219-6968B91B26D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87B272C-9D8F-4EAE-8E7B-6EFA21CC046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189347B-EB9F-4425-B3DE-2770E784CF77}"/>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9679B198-0470-40CB-8846-5A721F6D57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9C85870-AF93-43E5-A299-AA14D7D1CFC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28277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2B0083-588C-4D22-B72F-BA8B85EB3BA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5E8792E-AC67-4E37-9CE6-94205E90EB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D957105-AC24-449E-8165-7A7459557C21}"/>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81DCEB91-206E-465E-B6AF-60AE388BC73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78632A-0499-4DFC-B5E4-0A7E40A4F9DE}"/>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45294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1C61B1-5795-4A4A-8276-5F4A0986BE0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6764992-5176-444D-9E06-F2A613262EC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905C1E6-8450-41DE-8AF8-A7BE016745D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2D94750-97D7-4455-9FD4-E005BE204C7D}"/>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6" name="Plassholder for bunntekst 5">
            <a:extLst>
              <a:ext uri="{FF2B5EF4-FFF2-40B4-BE49-F238E27FC236}">
                <a16:creationId xmlns:a16="http://schemas.microsoft.com/office/drawing/2014/main" id="{37B940BC-EC47-4CF6-A528-27BCAD6830B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D7C226-078C-44FC-B230-542872C82FF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420648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18495-A424-44D0-BFF3-A054113AA9B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305758A-E2F1-491D-932F-6FCB5AB42A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CCC73AC-8AF8-4CB5-BBDA-8AFE1DA5D45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DEBD0AB-A43A-472F-AEA4-2F4FBCDAC8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7FD38AD-1C14-48F9-BBE6-107DC7E1141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68C1210-B103-480E-BCA8-86154D041265}"/>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8" name="Plassholder for bunntekst 7">
            <a:extLst>
              <a:ext uri="{FF2B5EF4-FFF2-40B4-BE49-F238E27FC236}">
                <a16:creationId xmlns:a16="http://schemas.microsoft.com/office/drawing/2014/main" id="{D199D515-220D-4983-9559-6F36675C82F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0BD109E-E1EF-4BB4-ABBE-38D17F81FAB8}"/>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22860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BDBB2F-CB09-4614-875E-D7CB3C7D34F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106FDBE-64E5-4E69-BE6B-9CAA3C5D24C2}"/>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4" name="Plassholder for bunntekst 3">
            <a:extLst>
              <a:ext uri="{FF2B5EF4-FFF2-40B4-BE49-F238E27FC236}">
                <a16:creationId xmlns:a16="http://schemas.microsoft.com/office/drawing/2014/main" id="{6E5E95A6-0BB9-4F02-B892-37B33002C72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1D90DEA-6D29-44E2-A9B5-059BB27467C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4206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533458C-131C-4CAD-9C01-04EE84C5692E}"/>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3" name="Plassholder for bunntekst 2">
            <a:extLst>
              <a:ext uri="{FF2B5EF4-FFF2-40B4-BE49-F238E27FC236}">
                <a16:creationId xmlns:a16="http://schemas.microsoft.com/office/drawing/2014/main" id="{C2D75FD3-8C38-4B5E-94F6-B31039A2BD8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7406E6A-503F-4542-86FA-D2F2C4E2D650}"/>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3942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A7E2E0-F7F0-4D35-B809-53F794AB8AE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423395B-9045-4679-B3D2-89DA84023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947039-0CB9-40E2-ACBD-9FE264396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DB536A9-1037-48F3-A4CD-1D0C34DBE7FF}"/>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6" name="Plassholder for bunntekst 5">
            <a:extLst>
              <a:ext uri="{FF2B5EF4-FFF2-40B4-BE49-F238E27FC236}">
                <a16:creationId xmlns:a16="http://schemas.microsoft.com/office/drawing/2014/main" id="{1DD3E8C7-4649-46E0-BDEF-7321884604B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B4EFBAE-96B4-42FF-837B-599AA47E5A55}"/>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0836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225EFF-6BE9-4E3E-B99C-B8E95D9A24A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55142E8-5A12-460E-AEDF-868ED1270F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BDD28A1-C818-46F1-95F2-B247DD184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018FAE5-70C0-4FF4-96D5-9419C69BD431}"/>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6" name="Plassholder for bunntekst 5">
            <a:extLst>
              <a:ext uri="{FF2B5EF4-FFF2-40B4-BE49-F238E27FC236}">
                <a16:creationId xmlns:a16="http://schemas.microsoft.com/office/drawing/2014/main" id="{26B2A081-EAA6-4363-A986-793B77D670F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34FDC3B-B26C-4E5D-9DC0-ACBCC7EFAA76}"/>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028121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C661D0-CFE2-46AE-BA58-28FC77FEF25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5CDDDF5-9ABB-4B51-A02D-4EEC6A12B22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7EA2ED-6B8D-4825-8134-2065CE497C54}"/>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C2B405F2-DFA5-4717-9415-BD6C89ADCD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A7BA301-330C-4049-9B73-E4AC4F60C76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71793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FD866B1-A002-4540-8FFA-84C45F2854F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BAF34E2-FE0B-4067-9DE6-A18BA2B3C300}"/>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7A433B-37DF-4C05-BAFD-0CE824B06BC9}"/>
              </a:ext>
            </a:extLst>
          </p:cNvPr>
          <p:cNvSpPr>
            <a:spLocks noGrp="1"/>
          </p:cNvSpPr>
          <p:nvPr>
            <p:ph type="dt" sz="half" idx="10"/>
          </p:nvPr>
        </p:nvSpPr>
        <p:spPr/>
        <p:txBody>
          <a:body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0810992D-EAF0-4B9B-AF18-445BCDC53CD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19D7F94-F642-4256-92A0-35D6B8247537}"/>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90112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0E1B40D-BE32-4738-9167-164626306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6F4348A-F860-4407-BE6C-BE59C38E32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4114490-7C08-412F-AF2B-2FF10BF029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8698A-16B2-4D63-AFCC-3CD68F2ACDCD}" type="datetimeFigureOut">
              <a:rPr lang="nb-NO" smtClean="0"/>
              <a:t>01.09.2021</a:t>
            </a:fld>
            <a:endParaRPr lang="nb-NO"/>
          </a:p>
        </p:txBody>
      </p:sp>
      <p:sp>
        <p:nvSpPr>
          <p:cNvPr id="5" name="Plassholder for bunntekst 4">
            <a:extLst>
              <a:ext uri="{FF2B5EF4-FFF2-40B4-BE49-F238E27FC236}">
                <a16:creationId xmlns:a16="http://schemas.microsoft.com/office/drawing/2014/main" id="{CADAF5DD-1853-4B8A-AC07-5301106EA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F267B72-862C-41E0-99D1-99B17D0892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4DBCF-8602-413A-A78C-4D955412F29F}" type="slidenum">
              <a:rPr lang="nb-NO" smtClean="0"/>
              <a:t>‹#›</a:t>
            </a:fld>
            <a:endParaRPr lang="nb-NO"/>
          </a:p>
        </p:txBody>
      </p:sp>
    </p:spTree>
    <p:extLst>
      <p:ext uri="{BB962C8B-B14F-4D97-AF65-F5344CB8AC3E}">
        <p14:creationId xmlns:p14="http://schemas.microsoft.com/office/powerpoint/2010/main" val="85508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35A9E4-26A2-4596-A1C1-00FCBA1F3C09}"/>
              </a:ext>
            </a:extLst>
          </p:cNvPr>
          <p:cNvSpPr>
            <a:spLocks noGrp="1"/>
          </p:cNvSpPr>
          <p:nvPr>
            <p:ph type="ctrTitle"/>
          </p:nvPr>
        </p:nvSpPr>
        <p:spPr/>
        <p:txBody>
          <a:bodyPr>
            <a:normAutofit/>
          </a:bodyPr>
          <a:lstStyle/>
          <a:p>
            <a:r>
              <a:rPr lang="nb-NO" sz="3600" dirty="0">
                <a:solidFill>
                  <a:srgbClr val="7030A0"/>
                </a:solidFill>
              </a:rPr>
              <a:t>Om å skrive fagartikkel innen forvaltningsinformatikk (FINF4031)</a:t>
            </a:r>
          </a:p>
        </p:txBody>
      </p:sp>
      <p:sp>
        <p:nvSpPr>
          <p:cNvPr id="3" name="Undertittel 2">
            <a:extLst>
              <a:ext uri="{FF2B5EF4-FFF2-40B4-BE49-F238E27FC236}">
                <a16:creationId xmlns:a16="http://schemas.microsoft.com/office/drawing/2014/main" id="{A2A9DFCB-4DB9-4C61-8FED-100752EC0C69}"/>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27229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8B001C-ADFF-46BC-AF66-B0B15D51CCD9}"/>
              </a:ext>
            </a:extLst>
          </p:cNvPr>
          <p:cNvSpPr>
            <a:spLocks noGrp="1"/>
          </p:cNvSpPr>
          <p:nvPr>
            <p:ph type="title"/>
          </p:nvPr>
        </p:nvSpPr>
        <p:spPr/>
        <p:txBody>
          <a:bodyPr>
            <a:normAutofit/>
          </a:bodyPr>
          <a:lstStyle/>
          <a:p>
            <a:r>
              <a:rPr lang="nb-NO" sz="3200" dirty="0">
                <a:solidFill>
                  <a:srgbClr val="7030A0"/>
                </a:solidFill>
              </a:rPr>
              <a:t>Ansvarsfraskrivelse</a:t>
            </a:r>
            <a:r>
              <a:rPr lang="nb-NO" sz="3200" dirty="0"/>
              <a:t> </a:t>
            </a:r>
            <a:r>
              <a:rPr lang="nb-NO" sz="3200" dirty="0">
                <a:solidFill>
                  <a:schemeClr val="accent2">
                    <a:lumMod val="75000"/>
                  </a:schemeClr>
                </a:solidFill>
                <a:sym typeface="Wingdings" panose="05000000000000000000" pitchFamily="2" charset="2"/>
              </a:rPr>
              <a:t></a:t>
            </a:r>
            <a:endParaRPr lang="nb-NO" sz="3200" dirty="0">
              <a:solidFill>
                <a:schemeClr val="accent2">
                  <a:lumMod val="75000"/>
                </a:schemeClr>
              </a:solidFill>
            </a:endParaRPr>
          </a:p>
        </p:txBody>
      </p:sp>
      <p:sp>
        <p:nvSpPr>
          <p:cNvPr id="3" name="Plassholder for innhold 2">
            <a:extLst>
              <a:ext uri="{FF2B5EF4-FFF2-40B4-BE49-F238E27FC236}">
                <a16:creationId xmlns:a16="http://schemas.microsoft.com/office/drawing/2014/main" id="{C0E1D328-862C-472E-96CC-A845BABF833D}"/>
              </a:ext>
            </a:extLst>
          </p:cNvPr>
          <p:cNvSpPr>
            <a:spLocks noGrp="1"/>
          </p:cNvSpPr>
          <p:nvPr>
            <p:ph idx="1"/>
          </p:nvPr>
        </p:nvSpPr>
        <p:spPr>
          <a:xfrm>
            <a:off x="1341966" y="1825625"/>
            <a:ext cx="9038167" cy="4351338"/>
          </a:xfrm>
        </p:spPr>
        <p:txBody>
          <a:bodyPr>
            <a:normAutofit/>
          </a:bodyPr>
          <a:lstStyle/>
          <a:p>
            <a:r>
              <a:rPr lang="nb-NO" sz="2200" dirty="0"/>
              <a:t>Det er vanskelig og litt farlig å teoretisere for mye rundt det å skrive fagartikkel</a:t>
            </a:r>
          </a:p>
          <a:p>
            <a:r>
              <a:rPr lang="nb-NO" sz="2200" dirty="0"/>
              <a:t>Det følgende er </a:t>
            </a:r>
            <a:r>
              <a:rPr lang="nb-NO" sz="2200" i="1" dirty="0"/>
              <a:t>på ingen måte </a:t>
            </a:r>
            <a:r>
              <a:rPr lang="nb-NO" sz="2200" dirty="0"/>
              <a:t>noen oppskrift, bare noen «kokketriks» og formidling av grunnleggende innsikter</a:t>
            </a:r>
          </a:p>
          <a:p>
            <a:r>
              <a:rPr lang="nb-NO" sz="2200" dirty="0"/>
              <a:t>I tillegg gir jeg noen strengere synspunkter vedrørende språk, som også Melissa og Erika kanskje vil ha meninger om på forelesningen den 8.9</a:t>
            </a:r>
          </a:p>
          <a:p>
            <a:pPr marL="457200" lvl="1" indent="0">
              <a:buNone/>
            </a:pPr>
            <a:endParaRPr lang="nb-NO" sz="2000" dirty="0"/>
          </a:p>
        </p:txBody>
      </p:sp>
    </p:spTree>
    <p:extLst>
      <p:ext uri="{BB962C8B-B14F-4D97-AF65-F5344CB8AC3E}">
        <p14:creationId xmlns:p14="http://schemas.microsoft.com/office/powerpoint/2010/main" val="380592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12D1F-4A8D-4253-817F-7BEB6C23F23B}"/>
              </a:ext>
            </a:extLst>
          </p:cNvPr>
          <p:cNvSpPr>
            <a:spLocks noGrp="1"/>
          </p:cNvSpPr>
          <p:nvPr>
            <p:ph type="title"/>
          </p:nvPr>
        </p:nvSpPr>
        <p:spPr/>
        <p:txBody>
          <a:bodyPr>
            <a:normAutofit/>
          </a:bodyPr>
          <a:lstStyle/>
          <a:p>
            <a:r>
              <a:rPr lang="nb-NO" sz="3200" dirty="0">
                <a:solidFill>
                  <a:srgbClr val="7030A0"/>
                </a:solidFill>
              </a:rPr>
              <a:t>Komme i gang</a:t>
            </a:r>
          </a:p>
        </p:txBody>
      </p:sp>
      <p:sp>
        <p:nvSpPr>
          <p:cNvPr id="3" name="Plassholder for innhold 2">
            <a:extLst>
              <a:ext uri="{FF2B5EF4-FFF2-40B4-BE49-F238E27FC236}">
                <a16:creationId xmlns:a16="http://schemas.microsoft.com/office/drawing/2014/main" id="{A6D23C67-085A-4655-B8F9-F6803F11020D}"/>
              </a:ext>
            </a:extLst>
          </p:cNvPr>
          <p:cNvSpPr>
            <a:spLocks noGrp="1"/>
          </p:cNvSpPr>
          <p:nvPr>
            <p:ph idx="1"/>
          </p:nvPr>
        </p:nvSpPr>
        <p:spPr>
          <a:xfrm>
            <a:off x="838200" y="1825625"/>
            <a:ext cx="10515600" cy="4506936"/>
          </a:xfrm>
        </p:spPr>
        <p:txBody>
          <a:bodyPr>
            <a:normAutofit fontScale="77500" lnSpcReduction="20000"/>
          </a:bodyPr>
          <a:lstStyle/>
          <a:p>
            <a:r>
              <a:rPr lang="nb-NO" dirty="0"/>
              <a:t>Fagartikkel; selvstendig skrevet tekst om et aktuelt emne eller problemstilling innen faget forvaltningsinformatikk</a:t>
            </a:r>
          </a:p>
          <a:p>
            <a:r>
              <a:rPr lang="nb-NO" dirty="0"/>
              <a:t>Husker du en eller to gode artikler fra pensum? Les dem for å finne kartlegge «anatomien» og gjør det opp en mening om hva som gjør dem gode</a:t>
            </a:r>
          </a:p>
          <a:p>
            <a:r>
              <a:rPr lang="nb-NO" dirty="0"/>
              <a:t>Emne/problemstilling</a:t>
            </a:r>
          </a:p>
          <a:p>
            <a:pPr lvl="1"/>
            <a:r>
              <a:rPr lang="nb-NO" dirty="0"/>
              <a:t>Begynn med å bestem deg for et emneområde</a:t>
            </a:r>
          </a:p>
          <a:p>
            <a:pPr lvl="1"/>
            <a:r>
              <a:rPr lang="nb-NO" dirty="0"/>
              <a:t>Bestem deg for hvilke problemstillinger innen emneområdet som du ønsker at artikkelen skal belyse</a:t>
            </a:r>
          </a:p>
          <a:p>
            <a:pPr lvl="1"/>
            <a:r>
              <a:rPr lang="nb-NO" dirty="0"/>
              <a:t>Problemstillingene blir ikke (nødvendigvis) dine forskningsproblemstillinger, men </a:t>
            </a:r>
            <a:r>
              <a:rPr lang="nb-NO" i="1" dirty="0"/>
              <a:t>problemstillinger du ønsker å få belyst ved hjelp av eksisterende forskningslitteratur og andre kilder</a:t>
            </a:r>
          </a:p>
          <a:p>
            <a:pPr lvl="2"/>
            <a:r>
              <a:rPr lang="nb-NO" dirty="0"/>
              <a:t>Svarene på problemstillingene i artikkelen skal hjelpe deg å formulere og undersøke egne forskingsproblemstillinger i masteroppgaven</a:t>
            </a:r>
          </a:p>
          <a:p>
            <a:pPr lvl="1"/>
            <a:r>
              <a:rPr lang="nb-NO" dirty="0"/>
              <a:t>Lag deg én, toppen to, relativt enkle problemstillinger</a:t>
            </a:r>
          </a:p>
          <a:p>
            <a:pPr lvl="2"/>
            <a:r>
              <a:rPr lang="nb-NO" dirty="0"/>
              <a:t>Du trenger ikke gjøre det komplisert for at det skal bli bra</a:t>
            </a:r>
          </a:p>
          <a:p>
            <a:pPr lvl="2"/>
            <a:r>
              <a:rPr lang="nb-NO" dirty="0"/>
              <a:t>Mange problemstillinger «hever» omtrent som en bolledeig </a:t>
            </a:r>
            <a:r>
              <a:rPr lang="nb-NO" dirty="0">
                <a:sym typeface="Wingdings" panose="05000000000000000000" pitchFamily="2" charset="2"/>
              </a:rPr>
              <a:t></a:t>
            </a:r>
          </a:p>
          <a:p>
            <a:pPr lvl="2"/>
            <a:r>
              <a:rPr lang="nb-NO" dirty="0">
                <a:sym typeface="Wingdings" panose="05000000000000000000" pitchFamily="2" charset="2"/>
              </a:rPr>
              <a:t>Ikke vær så opptatt av å avgrense problemstillingen negativt (det du ikke vil skrive om): Konsentrer deg om fortelle hva du </a:t>
            </a:r>
            <a:r>
              <a:rPr lang="nb-NO" i="1" dirty="0">
                <a:sym typeface="Wingdings" panose="05000000000000000000" pitchFamily="2" charset="2"/>
              </a:rPr>
              <a:t>skal</a:t>
            </a:r>
            <a:r>
              <a:rPr lang="nb-NO" dirty="0">
                <a:sym typeface="Wingdings" panose="05000000000000000000" pitchFamily="2" charset="2"/>
              </a:rPr>
              <a:t> skrive om! </a:t>
            </a:r>
            <a:endParaRPr lang="nb-NO" dirty="0"/>
          </a:p>
        </p:txBody>
      </p:sp>
    </p:spTree>
    <p:extLst>
      <p:ext uri="{BB962C8B-B14F-4D97-AF65-F5344CB8AC3E}">
        <p14:creationId xmlns:p14="http://schemas.microsoft.com/office/powerpoint/2010/main" val="300923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427C8-7CC7-4293-A3B4-446F73C3DB08}"/>
              </a:ext>
            </a:extLst>
          </p:cNvPr>
          <p:cNvSpPr>
            <a:spLocks noGrp="1"/>
          </p:cNvSpPr>
          <p:nvPr>
            <p:ph type="title"/>
          </p:nvPr>
        </p:nvSpPr>
        <p:spPr/>
        <p:txBody>
          <a:bodyPr>
            <a:normAutofit/>
          </a:bodyPr>
          <a:lstStyle/>
          <a:p>
            <a:r>
              <a:rPr lang="nb-NO" sz="3200" dirty="0">
                <a:solidFill>
                  <a:srgbClr val="7030A0"/>
                </a:solidFill>
              </a:rPr>
              <a:t>Struktur mv.</a:t>
            </a:r>
          </a:p>
        </p:txBody>
      </p:sp>
      <p:sp>
        <p:nvSpPr>
          <p:cNvPr id="3" name="Plassholder for innhold 2">
            <a:extLst>
              <a:ext uri="{FF2B5EF4-FFF2-40B4-BE49-F238E27FC236}">
                <a16:creationId xmlns:a16="http://schemas.microsoft.com/office/drawing/2014/main" id="{08F42A15-9865-45CB-B0C8-A682ADCC8E0E}"/>
              </a:ext>
            </a:extLst>
          </p:cNvPr>
          <p:cNvSpPr>
            <a:spLocks noGrp="1"/>
          </p:cNvSpPr>
          <p:nvPr>
            <p:ph idx="1"/>
          </p:nvPr>
        </p:nvSpPr>
        <p:spPr/>
        <p:txBody>
          <a:bodyPr>
            <a:normAutofit lnSpcReduction="10000"/>
          </a:bodyPr>
          <a:lstStyle/>
          <a:p>
            <a:r>
              <a:rPr lang="nb-NO" dirty="0"/>
              <a:t>Det blir sjeldent vellykket dersom du følger foreliggende dokumentstrukturer, paragrafer, skriver først alt om én forfatter og deretter alt om en annen forfatter </a:t>
            </a:r>
            <a:r>
              <a:rPr lang="nb-NO" dirty="0" err="1"/>
              <a:t>osv</a:t>
            </a:r>
            <a:r>
              <a:rPr lang="nb-NO" dirty="0"/>
              <a:t>:</a:t>
            </a:r>
          </a:p>
          <a:p>
            <a:pPr lvl="1"/>
            <a:r>
              <a:rPr lang="nb-NO" dirty="0"/>
              <a:t>Prøv i stedet å integrere og sette sammen stoff fra ulike kilder slik at de «reagerer med hverandre»!</a:t>
            </a:r>
          </a:p>
          <a:p>
            <a:r>
              <a:rPr lang="nb-NO" dirty="0"/>
              <a:t>Blir sjelden bra nok med redegjørelser: Som oftest er det best å lage et opplegg som inneholder en del diskusjon</a:t>
            </a:r>
          </a:p>
          <a:p>
            <a:r>
              <a:rPr lang="nb-NO" dirty="0"/>
              <a:t>Generelt er ulike tilnærminger, faglig uenigheter og endringsprosesser mv. elementer som lett genererer diskusjoner, f.eks.:</a:t>
            </a:r>
          </a:p>
          <a:p>
            <a:pPr lvl="1"/>
            <a:r>
              <a:rPr lang="nb-NO" dirty="0"/>
              <a:t>Forfatter A diskutert i lys av forfatterne B og C</a:t>
            </a:r>
          </a:p>
          <a:p>
            <a:pPr lvl="1"/>
            <a:r>
              <a:rPr lang="nb-NO" dirty="0"/>
              <a:t>Politisk målsetting P diskutert i lys av forfatter A og B</a:t>
            </a:r>
          </a:p>
          <a:p>
            <a:endParaRPr lang="nb-NO" dirty="0"/>
          </a:p>
        </p:txBody>
      </p:sp>
    </p:spTree>
    <p:extLst>
      <p:ext uri="{BB962C8B-B14F-4D97-AF65-F5344CB8AC3E}">
        <p14:creationId xmlns:p14="http://schemas.microsoft.com/office/powerpoint/2010/main" val="109840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6A781F-0F1B-4CEF-8F24-E2479230D1C2}"/>
              </a:ext>
            </a:extLst>
          </p:cNvPr>
          <p:cNvSpPr>
            <a:spLocks noGrp="1"/>
          </p:cNvSpPr>
          <p:nvPr>
            <p:ph type="title"/>
          </p:nvPr>
        </p:nvSpPr>
        <p:spPr/>
        <p:txBody>
          <a:bodyPr>
            <a:normAutofit/>
          </a:bodyPr>
          <a:lstStyle/>
          <a:p>
            <a:r>
              <a:rPr lang="nb-NO" sz="3200" dirty="0">
                <a:solidFill>
                  <a:srgbClr val="7030A0"/>
                </a:solidFill>
              </a:rPr>
              <a:t>Typiske innholdselementer</a:t>
            </a:r>
          </a:p>
        </p:txBody>
      </p:sp>
      <p:sp>
        <p:nvSpPr>
          <p:cNvPr id="3" name="Plassholder for innhold 2">
            <a:extLst>
              <a:ext uri="{FF2B5EF4-FFF2-40B4-BE49-F238E27FC236}">
                <a16:creationId xmlns:a16="http://schemas.microsoft.com/office/drawing/2014/main" id="{26E64A61-5707-4232-ADFB-5415714FBB3D}"/>
              </a:ext>
            </a:extLst>
          </p:cNvPr>
          <p:cNvSpPr>
            <a:spLocks noGrp="1"/>
          </p:cNvSpPr>
          <p:nvPr>
            <p:ph idx="1"/>
          </p:nvPr>
        </p:nvSpPr>
        <p:spPr>
          <a:xfrm>
            <a:off x="838200" y="1825625"/>
            <a:ext cx="10562230" cy="4351338"/>
          </a:xfrm>
        </p:spPr>
        <p:txBody>
          <a:bodyPr>
            <a:normAutofit fontScale="92500"/>
          </a:bodyPr>
          <a:lstStyle/>
          <a:p>
            <a:r>
              <a:rPr lang="nb-NO" dirty="0"/>
              <a:t>Perspektiv 		</a:t>
            </a:r>
            <a:r>
              <a:rPr lang="nb-NO" sz="2400" dirty="0"/>
              <a:t>(forvaltningsinformatikk, teknologisk, rettslig)</a:t>
            </a:r>
          </a:p>
          <a:p>
            <a:pPr marL="0" indent="0">
              <a:buNone/>
            </a:pPr>
            <a:r>
              <a:rPr lang="nb-NO" dirty="0"/>
              <a:t>			</a:t>
            </a:r>
            <a:r>
              <a:rPr lang="nb-NO" sz="2400" dirty="0"/>
              <a:t>(brukerperspektiv, demokratiperspektiv, rettssikkerhet  [osv.]</a:t>
            </a:r>
          </a:p>
          <a:p>
            <a:r>
              <a:rPr lang="nb-NO" dirty="0"/>
              <a:t>Premisser  		</a:t>
            </a:r>
            <a:r>
              <a:rPr lang="nb-NO" sz="2400" dirty="0"/>
              <a:t>(forutsetninger du bygger på – må være holdbare!)</a:t>
            </a:r>
          </a:p>
          <a:p>
            <a:r>
              <a:rPr lang="nb-NO" dirty="0"/>
              <a:t>Beskrivelser 	</a:t>
            </a:r>
            <a:r>
              <a:rPr lang="nb-NO" sz="2400" dirty="0"/>
              <a:t>(av relevante faktiske forhold, standpunkter, normer, teknologi mv.)</a:t>
            </a:r>
          </a:p>
          <a:p>
            <a:r>
              <a:rPr lang="nb-NO" dirty="0"/>
              <a:t>Resonnementer	</a:t>
            </a:r>
            <a:r>
              <a:rPr lang="nb-NO" sz="2400" dirty="0"/>
              <a:t>(der de øvrige elementene inngår)</a:t>
            </a:r>
          </a:p>
          <a:p>
            <a:r>
              <a:rPr lang="nb-NO" dirty="0"/>
              <a:t>Diskusjoner		</a:t>
            </a:r>
            <a:r>
              <a:rPr lang="nb-NO" sz="2400" dirty="0"/>
              <a:t>(der to eller flere elementer settes opp mot hverandre)</a:t>
            </a:r>
          </a:p>
          <a:p>
            <a:pPr marL="0" indent="0">
              <a:buNone/>
            </a:pPr>
            <a:endParaRPr lang="nb-NO" dirty="0"/>
          </a:p>
          <a:p>
            <a:pPr marL="0" indent="0">
              <a:buNone/>
            </a:pPr>
            <a:r>
              <a:rPr lang="nb-NO" dirty="0"/>
              <a:t>Merk: Det er ikke slik at elementene kommer etter hverandre; de kan like gjerne «kittes inn i hverandre»</a:t>
            </a:r>
          </a:p>
          <a:p>
            <a:endParaRPr lang="nb-NO" dirty="0"/>
          </a:p>
        </p:txBody>
      </p:sp>
    </p:spTree>
    <p:extLst>
      <p:ext uri="{BB962C8B-B14F-4D97-AF65-F5344CB8AC3E}">
        <p14:creationId xmlns:p14="http://schemas.microsoft.com/office/powerpoint/2010/main" val="4183497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68A2C7-63E1-4C96-B474-13F3F9F7E26A}"/>
              </a:ext>
            </a:extLst>
          </p:cNvPr>
          <p:cNvSpPr>
            <a:spLocks noGrp="1"/>
          </p:cNvSpPr>
          <p:nvPr>
            <p:ph type="title"/>
          </p:nvPr>
        </p:nvSpPr>
        <p:spPr/>
        <p:txBody>
          <a:bodyPr>
            <a:normAutofit/>
          </a:bodyPr>
          <a:lstStyle/>
          <a:p>
            <a:r>
              <a:rPr lang="nb-NO" sz="3200" dirty="0">
                <a:solidFill>
                  <a:srgbClr val="7030A0"/>
                </a:solidFill>
              </a:rPr>
              <a:t>Litt mer om beskrivelser</a:t>
            </a:r>
          </a:p>
        </p:txBody>
      </p:sp>
      <p:sp>
        <p:nvSpPr>
          <p:cNvPr id="3" name="Plassholder for innhold 2">
            <a:extLst>
              <a:ext uri="{FF2B5EF4-FFF2-40B4-BE49-F238E27FC236}">
                <a16:creationId xmlns:a16="http://schemas.microsoft.com/office/drawing/2014/main" id="{E070296E-1742-4F92-9C90-77836585A46A}"/>
              </a:ext>
            </a:extLst>
          </p:cNvPr>
          <p:cNvSpPr>
            <a:spLocks noGrp="1"/>
          </p:cNvSpPr>
          <p:nvPr>
            <p:ph idx="1"/>
          </p:nvPr>
        </p:nvSpPr>
        <p:spPr/>
        <p:txBody>
          <a:bodyPr>
            <a:normAutofit/>
          </a:bodyPr>
          <a:lstStyle/>
          <a:p>
            <a:r>
              <a:rPr lang="nb-NO" sz="2200" dirty="0"/>
              <a:t>Bare ta med deg slike beskrivelser som er direkte relevante: Ikke noe «utenomsnakk» takk!</a:t>
            </a:r>
          </a:p>
          <a:p>
            <a:r>
              <a:rPr lang="nb-NO" sz="2200" dirty="0"/>
              <a:t>Noen ganger kan det være grunn til å passe på at beskrivelsene er «symmetriske»: Hvis du skal beskrive ett element (f.eks. en type teknologi), bør du passe på at det ikke er umotiverte forskjeller i beskrivelsene</a:t>
            </a:r>
          </a:p>
          <a:p>
            <a:r>
              <a:rPr lang="nb-NO" sz="2200" dirty="0"/>
              <a:t>Bruk av en figur eller to er ofte vellykket; helst dine egne, eller andres figurer som du har modifisert</a:t>
            </a:r>
          </a:p>
          <a:p>
            <a:pPr lvl="1"/>
            <a:r>
              <a:rPr lang="nb-NO" sz="2000" dirty="0"/>
              <a:t>Figurer må alltid først introduseres (forklare hva den skal vise mv.)</a:t>
            </a:r>
          </a:p>
          <a:p>
            <a:pPr lvl="1"/>
            <a:r>
              <a:rPr lang="nb-NO" sz="2000" dirty="0"/>
              <a:t>Så kommer selve figuren. Den har enkeltelementer som står i en viss relasjon til hverandre</a:t>
            </a:r>
          </a:p>
          <a:p>
            <a:pPr lvl="1"/>
            <a:r>
              <a:rPr lang="nb-NO" sz="2000" dirty="0"/>
              <a:t>Etter figuren bør du kommentere hvert element og hver relasjon</a:t>
            </a:r>
          </a:p>
        </p:txBody>
      </p:sp>
    </p:spTree>
    <p:extLst>
      <p:ext uri="{BB962C8B-B14F-4D97-AF65-F5344CB8AC3E}">
        <p14:creationId xmlns:p14="http://schemas.microsoft.com/office/powerpoint/2010/main" val="82476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814F12-20EB-4784-84A2-BE054D012F9C}"/>
              </a:ext>
            </a:extLst>
          </p:cNvPr>
          <p:cNvSpPr>
            <a:spLocks noGrp="1"/>
          </p:cNvSpPr>
          <p:nvPr>
            <p:ph type="title"/>
          </p:nvPr>
        </p:nvSpPr>
        <p:spPr>
          <a:xfrm>
            <a:off x="838200" y="18255"/>
            <a:ext cx="10515600" cy="1325563"/>
          </a:xfrm>
        </p:spPr>
        <p:txBody>
          <a:bodyPr>
            <a:normAutofit/>
          </a:bodyPr>
          <a:lstStyle/>
          <a:p>
            <a:r>
              <a:rPr lang="nb-NO" sz="3200" dirty="0">
                <a:solidFill>
                  <a:srgbClr val="7030A0"/>
                </a:solidFill>
              </a:rPr>
              <a:t>Litt mer om resonnementer</a:t>
            </a:r>
          </a:p>
        </p:txBody>
      </p:sp>
      <p:sp>
        <p:nvSpPr>
          <p:cNvPr id="3" name="Plassholder for innhold 2">
            <a:extLst>
              <a:ext uri="{FF2B5EF4-FFF2-40B4-BE49-F238E27FC236}">
                <a16:creationId xmlns:a16="http://schemas.microsoft.com/office/drawing/2014/main" id="{02DF5304-4F9D-4943-BA0B-3CC3C04493CF}"/>
              </a:ext>
            </a:extLst>
          </p:cNvPr>
          <p:cNvSpPr>
            <a:spLocks noGrp="1"/>
          </p:cNvSpPr>
          <p:nvPr>
            <p:ph idx="1"/>
          </p:nvPr>
        </p:nvSpPr>
        <p:spPr>
          <a:xfrm>
            <a:off x="838200" y="1313096"/>
            <a:ext cx="10515600" cy="4863867"/>
          </a:xfrm>
        </p:spPr>
        <p:txBody>
          <a:bodyPr>
            <a:normAutofit fontScale="70000" lnSpcReduction="20000"/>
          </a:bodyPr>
          <a:lstStyle/>
          <a:p>
            <a:r>
              <a:rPr lang="nb-NO" dirty="0"/>
              <a:t>Grunnkravet er at resonnementer skal være </a:t>
            </a:r>
            <a:r>
              <a:rPr lang="nb-NO" i="1" dirty="0"/>
              <a:t>logisk konsistente</a:t>
            </a:r>
          </a:p>
          <a:p>
            <a:pPr lvl="1"/>
            <a:r>
              <a:rPr lang="nb-NO" dirty="0"/>
              <a:t>Prøv å få til en</a:t>
            </a:r>
            <a:r>
              <a:rPr lang="nb-NO" i="1" dirty="0"/>
              <a:t> tydelig og enkel logisk struktur</a:t>
            </a:r>
            <a:r>
              <a:rPr lang="nb-NO" dirty="0"/>
              <a:t>: Dobbelt nektelse er f.eks. «forbudt»</a:t>
            </a:r>
          </a:p>
          <a:p>
            <a:r>
              <a:rPr lang="nb-NO" i="1" dirty="0"/>
              <a:t>Rekkefølgen </a:t>
            </a:r>
            <a:r>
              <a:rPr lang="nb-NO" dirty="0"/>
              <a:t>på argumentene er ofte avgjørende</a:t>
            </a:r>
          </a:p>
          <a:p>
            <a:pPr lvl="1"/>
            <a:r>
              <a:rPr lang="nb-NO" dirty="0"/>
              <a:t>Noen ganger følger det en tidslinje</a:t>
            </a:r>
          </a:p>
          <a:p>
            <a:pPr lvl="1"/>
            <a:r>
              <a:rPr lang="nb-NO" dirty="0"/>
              <a:t>Andre ganger kan det være aktuelt å gå fra det generelle til det spesielle</a:t>
            </a:r>
          </a:p>
          <a:p>
            <a:r>
              <a:rPr lang="nb-NO" dirty="0"/>
              <a:t>Resonnementene må også være etterprøvbare; dvs. det må være tydelig hva du bygger på (premisser, argumenter mv.)</a:t>
            </a:r>
          </a:p>
          <a:p>
            <a:r>
              <a:rPr lang="nb-NO" dirty="0"/>
              <a:t>Prøv å unngå å lage for kompliserte resonnementer: Del heller opp i flere deler</a:t>
            </a:r>
          </a:p>
          <a:p>
            <a:r>
              <a:rPr lang="nb-NO" dirty="0"/>
              <a:t>En mulig teknikk hvis resonnementet er komplekst, er å først skrive dem som «</a:t>
            </a:r>
            <a:r>
              <a:rPr lang="nb-NO" dirty="0" err="1"/>
              <a:t>pseudokode</a:t>
            </a:r>
            <a:r>
              <a:rPr lang="nb-NO" dirty="0"/>
              <a:t>» (altså skrelle bort mindre vesentlige ord, og sette opp i en klar logisk struktur)</a:t>
            </a:r>
          </a:p>
          <a:p>
            <a:r>
              <a:rPr lang="nb-NO" dirty="0"/>
              <a:t>Merk at resonnementer og logikk bør være holdbar på flere nivåer:</a:t>
            </a:r>
          </a:p>
          <a:p>
            <a:pPr lvl="1"/>
            <a:r>
              <a:rPr lang="nb-NO" dirty="0"/>
              <a:t>Nummererte avsnitt</a:t>
            </a:r>
          </a:p>
          <a:p>
            <a:pPr lvl="1"/>
            <a:r>
              <a:rPr lang="nb-NO" dirty="0"/>
              <a:t>Tekstavsnitt</a:t>
            </a:r>
          </a:p>
          <a:p>
            <a:pPr lvl="1"/>
            <a:r>
              <a:rPr lang="nb-NO" dirty="0"/>
              <a:t>På setningsnivå</a:t>
            </a:r>
          </a:p>
          <a:p>
            <a:r>
              <a:rPr lang="nb-NO" dirty="0"/>
              <a:t>Dersom noe i teksten din «ikke stemmer», men du vet ikke hva det er, kan det være nyttig å skrive ett eller flere stikkord som margtekst. Det gir konsentrert oversikt over innholdet i hvert avsnitt</a:t>
            </a:r>
          </a:p>
          <a:p>
            <a:pPr lvl="1"/>
            <a:r>
              <a:rPr lang="nb-NO" dirty="0"/>
              <a:t>Typisk vil en da bli klar over at rekkefølgen er gal, at du har gjentatt deg selv mv.</a:t>
            </a:r>
          </a:p>
        </p:txBody>
      </p:sp>
    </p:spTree>
    <p:extLst>
      <p:ext uri="{BB962C8B-B14F-4D97-AF65-F5344CB8AC3E}">
        <p14:creationId xmlns:p14="http://schemas.microsoft.com/office/powerpoint/2010/main" val="151569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1033A7-1127-4DC8-B844-EE3074EB8C06}"/>
              </a:ext>
            </a:extLst>
          </p:cNvPr>
          <p:cNvSpPr>
            <a:spLocks noGrp="1"/>
          </p:cNvSpPr>
          <p:nvPr>
            <p:ph type="title"/>
          </p:nvPr>
        </p:nvSpPr>
        <p:spPr/>
        <p:txBody>
          <a:bodyPr>
            <a:normAutofit/>
          </a:bodyPr>
          <a:lstStyle/>
          <a:p>
            <a:r>
              <a:rPr lang="nb-NO" sz="3200" dirty="0">
                <a:solidFill>
                  <a:srgbClr val="7030A0"/>
                </a:solidFill>
              </a:rPr>
              <a:t>Litt mer om diskusjoner</a:t>
            </a:r>
          </a:p>
        </p:txBody>
      </p:sp>
      <p:sp>
        <p:nvSpPr>
          <p:cNvPr id="3" name="Plassholder for innhold 2">
            <a:extLst>
              <a:ext uri="{FF2B5EF4-FFF2-40B4-BE49-F238E27FC236}">
                <a16:creationId xmlns:a16="http://schemas.microsoft.com/office/drawing/2014/main" id="{4D11D880-7E64-4350-93F7-2CA5170E0E43}"/>
              </a:ext>
            </a:extLst>
          </p:cNvPr>
          <p:cNvSpPr>
            <a:spLocks noGrp="1"/>
          </p:cNvSpPr>
          <p:nvPr>
            <p:ph idx="1"/>
          </p:nvPr>
        </p:nvSpPr>
        <p:spPr>
          <a:xfrm>
            <a:off x="780057" y="1537648"/>
            <a:ext cx="10573743" cy="4639315"/>
          </a:xfrm>
        </p:spPr>
        <p:txBody>
          <a:bodyPr>
            <a:normAutofit/>
          </a:bodyPr>
          <a:lstStyle/>
          <a:p>
            <a:r>
              <a:rPr lang="nb-NO" sz="2200" dirty="0"/>
              <a:t>Diskusjoner må være basert på anførte argumenter</a:t>
            </a:r>
          </a:p>
          <a:p>
            <a:r>
              <a:rPr lang="nb-NO" sz="2200" dirty="0"/>
              <a:t>Vær redelig og balansert når du angir andres argumentasjon</a:t>
            </a:r>
          </a:p>
          <a:p>
            <a:pPr lvl="1"/>
            <a:r>
              <a:rPr lang="nb-NO" sz="2000" dirty="0"/>
              <a:t>Du skal ikke svekke andres argumenter ved å «misforstå» e.l., men gjengi dem ut i fra </a:t>
            </a:r>
            <a:r>
              <a:rPr lang="nb-NO" sz="2000" i="1" dirty="0"/>
              <a:t>god vilje</a:t>
            </a:r>
          </a:p>
          <a:p>
            <a:pPr lvl="1"/>
            <a:r>
              <a:rPr lang="nb-NO" sz="2000" dirty="0"/>
              <a:t>For å kunne holde ulike argumenter opp mot hverandre, kan det være grunn til å «normalisere» dem; dvs. bringe dem over i en enhetlig form som tillater sammenligning (det kan være en bakenforliggende analyse)</a:t>
            </a:r>
          </a:p>
          <a:p>
            <a:pPr lvl="1"/>
            <a:r>
              <a:rPr lang="nb-NO" sz="2000" dirty="0"/>
              <a:t>Når argumenter holdes opp mot hverandre, må det skje på balansert måte</a:t>
            </a:r>
          </a:p>
          <a:p>
            <a:pPr lvl="1"/>
            <a:r>
              <a:rPr lang="nb-NO" sz="2000" dirty="0"/>
              <a:t>Det er med andre ord bare </a:t>
            </a:r>
            <a:r>
              <a:rPr lang="nb-NO" sz="2000" i="1" dirty="0"/>
              <a:t>argumentasjonskraften </a:t>
            </a:r>
            <a:r>
              <a:rPr lang="nb-NO" sz="2000" dirty="0"/>
              <a:t>som skal avgjøre konklusjonene</a:t>
            </a:r>
          </a:p>
          <a:p>
            <a:pPr lvl="1"/>
            <a:r>
              <a:rPr lang="nb-NO" sz="2000" dirty="0"/>
              <a:t>Du skal delta i diskusjonen ved å gjøre rede for din egen </a:t>
            </a:r>
            <a:r>
              <a:rPr lang="nb-NO" sz="2000" i="1" dirty="0"/>
              <a:t>begrunnede</a:t>
            </a:r>
            <a:r>
              <a:rPr lang="nb-NO" sz="2000" dirty="0"/>
              <a:t> mening om det som blir diskutert</a:t>
            </a:r>
          </a:p>
          <a:p>
            <a:pPr lvl="2"/>
            <a:r>
              <a:rPr lang="nb-NO" sz="1800" dirty="0"/>
              <a:t>Du kan også tilføye dine egne, nye argumenter </a:t>
            </a:r>
          </a:p>
          <a:p>
            <a:pPr lvl="1"/>
            <a:r>
              <a:rPr lang="nb-NO" sz="2200" dirty="0"/>
              <a:t>Du kan også gi forslag til </a:t>
            </a:r>
            <a:r>
              <a:rPr lang="nb-NO" sz="2200" i="1" dirty="0"/>
              <a:t>løsninger</a:t>
            </a:r>
            <a:r>
              <a:rPr lang="nb-NO" sz="2200" dirty="0"/>
              <a:t> på mer praktiske spørsmål/problemer</a:t>
            </a:r>
          </a:p>
        </p:txBody>
      </p:sp>
    </p:spTree>
    <p:extLst>
      <p:ext uri="{BB962C8B-B14F-4D97-AF65-F5344CB8AC3E}">
        <p14:creationId xmlns:p14="http://schemas.microsoft.com/office/powerpoint/2010/main" val="203181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Litt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1506828"/>
            <a:ext cx="10515600" cy="4670135"/>
          </a:xfrm>
        </p:spPr>
        <p:txBody>
          <a:bodyPr>
            <a:normAutofit fontScale="92500"/>
          </a:bodyPr>
          <a:lstStyle/>
          <a:p>
            <a:r>
              <a:rPr lang="nb-NO" sz="2400" dirty="0"/>
              <a:t>Prøv å skrive korte og oversiktlige setninger. Prøv gjerne å begrense deg til </a:t>
            </a:r>
            <a:r>
              <a:rPr lang="nb-NO" sz="2400" i="1" dirty="0"/>
              <a:t>ett tema</a:t>
            </a:r>
            <a:r>
              <a:rPr lang="nb-NO" sz="2400" dirty="0"/>
              <a:t> i hver setning</a:t>
            </a:r>
          </a:p>
          <a:p>
            <a:r>
              <a:rPr lang="nb-NO" sz="2400" dirty="0"/>
              <a:t>Vær forsiktig med å bruke upresise henvisninger som f.eks. «det», «dette», «denne», «disse», «slike» og lignende. Bruker du slike ord, må det være 100% klart hva du viser til</a:t>
            </a:r>
          </a:p>
          <a:p>
            <a:r>
              <a:rPr lang="nb-NO" sz="2400" dirty="0"/>
              <a:t>Bruk bare begreper du forstår 100% og slå gjerne opp i </a:t>
            </a:r>
            <a:r>
              <a:rPr lang="nb-NO" sz="2400" dirty="0">
                <a:hlinkClick r:id="rId2"/>
              </a:rPr>
              <a:t>https://www.naob.no/</a:t>
            </a:r>
            <a:r>
              <a:rPr lang="nb-NO" sz="2400" dirty="0"/>
              <a:t> </a:t>
            </a:r>
          </a:p>
          <a:p>
            <a:r>
              <a:rPr lang="nb-NO" sz="2400" dirty="0"/>
              <a:t>Ikke jål deg til med «fine» ord og vendinger, skrive vanlig (gjerne til mamma og pappa)</a:t>
            </a:r>
          </a:p>
          <a:p>
            <a:r>
              <a:rPr lang="nb-NO" sz="2400" dirty="0"/>
              <a:t>Unngå overflødige (muntlige) fyllord («faktisk», «egentlig», «liksom», «på en måte», «når det er sagt», «så» mv.) Men merk at flere slike ord </a:t>
            </a:r>
            <a:r>
              <a:rPr lang="nb-NO" sz="2400" i="1" dirty="0"/>
              <a:t>kan</a:t>
            </a:r>
            <a:r>
              <a:rPr lang="nb-NO" sz="2400" dirty="0"/>
              <a:t> brukes på meningsfull måte</a:t>
            </a:r>
          </a:p>
          <a:p>
            <a:r>
              <a:rPr lang="nb-NO" sz="2400" dirty="0"/>
              <a:t>Ikke bruk passiv form av verbet dersom du vet hvem som er det handlende subjektet i setningen (Skriv for eksempel: «I det følgende skal jeg undersøke» IKKE</a:t>
            </a:r>
            <a:r>
              <a:rPr lang="nb-NO" sz="2400" i="1" dirty="0"/>
              <a:t> </a:t>
            </a:r>
            <a:r>
              <a:rPr lang="nb-NO" sz="2400" dirty="0"/>
              <a:t>«i det følgende skal det undersøkes»)</a:t>
            </a: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Mer om språk: Lover mv.</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Enda mer om språk: 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a:bodyPr>
          <a:lstStyle/>
          <a:p>
            <a:r>
              <a:rPr lang="nb-NO" dirty="0"/>
              <a:t>Hvis du skriver norsk bør du bruke norske begreper med mindre du har en grunn til å bruke annet språk</a:t>
            </a:r>
          </a:p>
          <a:p>
            <a:pPr lvl="1"/>
            <a:r>
              <a:rPr lang="nb-NO" dirty="0"/>
              <a:t>Dersom en er i tvil om fortolkningen av forordningen, kan det være grunn til å bruke andre språkversjoner, herunder den engelske</a:t>
            </a:r>
          </a:p>
          <a:p>
            <a:pPr lvl="1"/>
            <a:r>
              <a:rPr lang="nb-NO" dirty="0"/>
              <a:t>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europeiske)Personvernrådet</a:t>
            </a:r>
          </a:p>
        </p:txBody>
      </p:sp>
    </p:spTree>
    <p:extLst>
      <p:ext uri="{BB962C8B-B14F-4D97-AF65-F5344CB8AC3E}">
        <p14:creationId xmlns:p14="http://schemas.microsoft.com/office/powerpoint/2010/main" val="157665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200" dirty="0"/>
              <a:t>Til slutt</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058333"/>
            <a:ext cx="10515600" cy="5434542"/>
          </a:xfrm>
        </p:spPr>
        <p:txBody>
          <a:bodyPr>
            <a:normAutofit fontScale="85000" lnSpcReduction="2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lvl="1"/>
            <a:r>
              <a:rPr lang="nb-NO" dirty="0"/>
              <a:t>Noen spredte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a:t>
            </a:r>
            <a:r>
              <a:rPr lang="nb-NO" dirty="0">
                <a:solidFill>
                  <a:schemeClr val="accent6">
                    <a:lumMod val="75000"/>
                  </a:schemeClr>
                </a:solidFill>
              </a:rPr>
              <a:t>Når det gjelder </a:t>
            </a:r>
            <a:r>
              <a:rPr lang="nb-NO" dirty="0"/>
              <a:t>sabotasje, er «de store aktørene»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normene for</a:t>
            </a:r>
            <a:r>
              <a:rPr lang="nb-NO" dirty="0"/>
              <a:t> 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r>
              <a:rPr lang="nb-NO" dirty="0"/>
              <a:t>«Begrep» – «Konsept»</a:t>
            </a:r>
          </a:p>
          <a:p>
            <a:pPr lvl="1"/>
            <a:r>
              <a:rPr lang="nb-NO" dirty="0"/>
              <a:t>Flere bruker «konsept» i stedet for «begrep»</a:t>
            </a:r>
          </a:p>
          <a:p>
            <a:pPr lvl="1"/>
            <a:r>
              <a:rPr lang="nb-NO" dirty="0"/>
              <a:t>Er strengt tatt ikke feil, men uvanlig bruk av «konsept» i norsk</a:t>
            </a:r>
          </a:p>
          <a:p>
            <a:pPr lvl="1"/>
            <a:r>
              <a:rPr lang="nb-NO" dirty="0"/>
              <a:t>Husk at «begrep» inngår i mange ordsammensetninger («begrepsdannelse», «begrepsdefinisjon» mv) og at du bør/må enten bruke «begrep» eller «konsept» konsekvent. Ordsammensetninger med «konsept» blir vanskelig!</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1789</Words>
  <Application>Microsoft Office PowerPoint</Application>
  <PresentationFormat>Widescreen</PresentationFormat>
  <Paragraphs>108</Paragraphs>
  <Slides>12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Calibri Light</vt:lpstr>
      <vt:lpstr>Office-tema</vt:lpstr>
      <vt:lpstr>Om å skrive fagartikkel innen forvaltningsinformatikk (FINF4031)</vt:lpstr>
      <vt:lpstr>Ansvarsfraskrivelse </vt:lpstr>
      <vt:lpstr>Komme i gang</vt:lpstr>
      <vt:lpstr>Struktur mv.</vt:lpstr>
      <vt:lpstr>Typiske innholdselementer</vt:lpstr>
      <vt:lpstr>Litt mer om beskrivelser</vt:lpstr>
      <vt:lpstr>Litt mer om resonnementer</vt:lpstr>
      <vt:lpstr>Litt mer om diskusjoner</vt:lpstr>
      <vt:lpstr>Litt om språk</vt:lpstr>
      <vt:lpstr>Mer om språk: Lover mv.</vt:lpstr>
      <vt:lpstr>Enda mer om språk: norsk og engelsk</vt:lpstr>
      <vt:lpstr>Til slutt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d.w.schartum</dc:creator>
  <cp:lastModifiedBy>dag wiese schartum</cp:lastModifiedBy>
  <cp:revision>29</cp:revision>
  <dcterms:created xsi:type="dcterms:W3CDTF">2019-08-18T18:57:07Z</dcterms:created>
  <dcterms:modified xsi:type="dcterms:W3CDTF">2021-08-31T22:27:37Z</dcterms:modified>
</cp:coreProperties>
</file>