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79" r:id="rId10"/>
    <p:sldId id="283" r:id="rId11"/>
    <p:sldId id="280" r:id="rId12"/>
    <p:sldId id="284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72" autoAdjust="0"/>
  </p:normalViewPr>
  <p:slideViewPr>
    <p:cSldViewPr snapToGrid="0">
      <p:cViewPr varScale="1">
        <p:scale>
          <a:sx n="107" d="100"/>
          <a:sy n="107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8792ED-E87B-7C97-AE2B-A573C083D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677B7C-EB3E-EC31-1633-617F86CF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F21B16-08F8-E829-813B-BE5A3F5D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F05A3A-C0A9-4315-87CD-960DD2DE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5C9F50-D56C-0A29-9770-8204B3A0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7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D5083-AAA4-26EA-30F0-ADEFEE28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C9FFF4-9C4D-67AA-6096-1E0B02B5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9ABE77-0BC4-5A28-BFCC-13A75487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461450-3D47-55FC-FE27-03041D13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15B28-E0D5-D0E1-1057-90FBC533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6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69AEF-8BBC-4A67-3612-F48A6384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7995C0-604A-2CAC-21CC-E532BC96E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71D09E-7D54-804D-A274-35B424C6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17541-7A2F-494A-F3A0-66E3E617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6B9148-62EC-A1F5-2764-9B82BB30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16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B00AB-39AE-0B00-3C61-A155CD4E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206BD3-12E3-86F2-2C1A-5D607186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AF12B-17DB-4A37-3062-EDD7FEA42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7313C0-8F70-8496-1A34-4B59F487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91A573-525D-B07E-1F98-4C17FC32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C991AC-F128-85C2-7D45-34A462FD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0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6D8247-7A0E-7E99-C940-A19D254C0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6B1EE8-97AC-5EA5-6E67-454429BB2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3F5073-C83B-5991-AF11-8255C23C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AA6E8C-294A-DB54-ED6E-68D6EF50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A68BF64-83F7-C62A-4E21-49181DF4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95ED83-2182-7D16-DAD5-9A40B8A8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630420-3180-27D4-6F2B-1E7C1CDF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7F88372-9AF8-1F01-5E6D-6F05FF96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85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126F6-9547-AD5F-FA1A-300F2044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93C2452-ABE9-0240-89D7-DA498E1A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973188E-4F6D-F1D9-70E4-488E7903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A51660-462E-F98E-5B8F-E14905A2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646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DF0716D-68D3-12B7-9079-B4E49441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D3FE19-6408-C7CE-F18D-9825B10F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26ED4B-A80A-E24D-A233-C90E96BE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748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F4847-9ED0-1430-D2C0-23692CC3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6AAF8C-02ED-6D48-6F95-2E7BB8010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602B3F-48A4-04DD-7530-EDC9FED8A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DD41FF-8A41-9FAA-BA38-0E39C965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2CBF76-F4BC-02C2-1A57-3007D2DC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409296-69F1-CD5F-1428-7440AC40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5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02A28-F610-95B8-7066-E3A0D88C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846F0E-4841-86C1-CFBA-977DAACA3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57B3B8-278D-5C1D-E32E-A833D02CF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C28E698-8A0D-D483-6369-B5BCDE0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9A0394-D9B1-D4DC-E83F-D727DCC6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4E0E11-927F-0CE2-6187-6A0AA4BA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3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F82F-DD0A-68F8-D92C-89B6228A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C32CE-0DA7-0CE0-DF30-5AF55012D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9F6B3B-85C1-5B79-F02D-5B4B2CAC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D24027-9EB2-6CD9-9ED0-929A7750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B123FD-0A11-BFC0-8FE0-019BF7B9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47081C-F83A-6A92-4A67-D46C4AC68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CB6490-23EF-DA37-224F-7314C4CC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725C-EB4F-058C-A50A-9FA49523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CA70F1-F307-C660-B4ED-71915FCE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137814-6DA8-0079-89FC-FF928203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83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5AF71B-0758-EF8A-83B1-E9D62A1A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5EB2E9-C571-8557-95F9-67EF6F8EE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008B46-DB89-AD6D-57BC-E891CC823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3D3B-A36A-4669-AAA9-4C2326636201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BBCC4D-0643-3EAA-F1C5-BC7EC6AD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47CAA6-0110-D4A9-F0C4-6D2936AD5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3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B5578-3CD2-A7F1-8D7C-FB6BA0562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4467"/>
            <a:ext cx="9144000" cy="1215496"/>
          </a:xfrm>
        </p:spPr>
        <p:txBody>
          <a:bodyPr>
            <a:noAutofit/>
          </a:bodyPr>
          <a:lstStyle/>
          <a:p>
            <a:pPr algn="l"/>
            <a:r>
              <a:rPr lang="nb-NO" sz="3600" dirty="0">
                <a:solidFill>
                  <a:srgbClr val="0070C0"/>
                </a:solidFill>
              </a:rPr>
              <a:t>1. Gjennomgang av krav til og mulige opplegg for 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     prosjektoppgaven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EA3CF0-E8A0-05F2-A129-D26BA0882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24285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F5FA42E-B3AC-C832-0545-59902B661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28" t="15297" r="60520" b="44095"/>
          <a:stretch/>
        </p:blipFill>
        <p:spPr>
          <a:xfrm>
            <a:off x="2014464" y="709077"/>
            <a:ext cx="7180593" cy="543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3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39D4B83-4C6B-B0A7-5559-5578E0478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857"/>
          <a:stretch/>
        </p:blipFill>
        <p:spPr>
          <a:xfrm>
            <a:off x="2336586" y="1100066"/>
            <a:ext cx="7858012" cy="481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81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E5C3C1C-DF8D-0371-ACE7-399139038A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84" t="11845" r="60025" b="53029"/>
          <a:stretch/>
        </p:blipFill>
        <p:spPr>
          <a:xfrm>
            <a:off x="2251186" y="1086140"/>
            <a:ext cx="7588565" cy="496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5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703CC37-71FA-1279-438B-982CB261A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82" y="496229"/>
            <a:ext cx="7719022" cy="578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8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98C55AA-0144-A7AF-B65E-57892B152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82" b="36996"/>
          <a:stretch/>
        </p:blipFill>
        <p:spPr>
          <a:xfrm>
            <a:off x="1981974" y="849418"/>
            <a:ext cx="7348003" cy="532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7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ABA767-4AF7-C82C-1948-7997877C7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903" y="341108"/>
            <a:ext cx="7212193" cy="617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9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293870-D89F-2CA8-1B27-F7ED4C17D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11967"/>
            <a:ext cx="9144000" cy="897996"/>
          </a:xfrm>
        </p:spPr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2. Personvern, etikk og forskning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B3FC74F-8657-833F-4D08-0AF1BDF53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3727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2973653" y="961058"/>
            <a:ext cx="179126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Datatilsynet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2319094" y="1593821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487917" y="3924856"/>
            <a:ext cx="183620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Registrerte personer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2006992" y="194847"/>
            <a:ext cx="8372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Oversikt over aktørene i personvernforordningen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A89ED4E-2714-4650-A165-3D1DF2071DC4}"/>
              </a:ext>
            </a:extLst>
          </p:cNvPr>
          <p:cNvSpPr txBox="1"/>
          <p:nvPr/>
        </p:nvSpPr>
        <p:spPr>
          <a:xfrm>
            <a:off x="487917" y="4328995"/>
            <a:ext cx="1882310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 med fullmakt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934E91C-04CC-4277-A94D-5CF65FE5E88E}"/>
              </a:ext>
            </a:extLst>
          </p:cNvPr>
          <p:cNvSpPr txBox="1"/>
          <p:nvPr/>
        </p:nvSpPr>
        <p:spPr>
          <a:xfrm>
            <a:off x="487917" y="4719666"/>
            <a:ext cx="239636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erson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med foreldreansvar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F248B37A-A463-4EDA-9280-2B236B3EBB81}"/>
              </a:ext>
            </a:extLst>
          </p:cNvPr>
          <p:cNvSpPr txBox="1"/>
          <p:nvPr/>
        </p:nvSpPr>
        <p:spPr>
          <a:xfrm>
            <a:off x="5599241" y="3924856"/>
            <a:ext cx="187250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Behandlingsansvarlig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5235528-16B1-4127-8F31-25449CB44740}"/>
              </a:ext>
            </a:extLst>
          </p:cNvPr>
          <p:cNvSpPr txBox="1"/>
          <p:nvPr/>
        </p:nvSpPr>
        <p:spPr>
          <a:xfrm>
            <a:off x="5505591" y="4330446"/>
            <a:ext cx="385515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skal bl.a.: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Etterleve plikter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bruk av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rettigheter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Foreta risikovurderinger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Treffe risikoreduserende</a:t>
            </a:r>
            <a:r>
              <a:rPr kumimoji="0" lang="nb-NO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tiltak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79567F8-9A9C-4B90-A25A-E9545AEF3F0C}"/>
              </a:ext>
            </a:extLst>
          </p:cNvPr>
          <p:cNvGrpSpPr/>
          <p:nvPr/>
        </p:nvGrpSpPr>
        <p:grpSpPr>
          <a:xfrm>
            <a:off x="5582607" y="2175714"/>
            <a:ext cx="4243259" cy="2075729"/>
            <a:chOff x="6996332" y="837438"/>
            <a:chExt cx="4243259" cy="2075729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F78F5507-68DB-4D9A-84BC-591F1FD11396}"/>
                </a:ext>
              </a:extLst>
            </p:cNvPr>
            <p:cNvSpPr/>
            <p:nvPr/>
          </p:nvSpPr>
          <p:spPr>
            <a:xfrm>
              <a:off x="6996332" y="874561"/>
              <a:ext cx="4243259" cy="203860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8A74C45A-54E0-496A-9C23-51A1C37A57CA}"/>
                </a:ext>
              </a:extLst>
            </p:cNvPr>
            <p:cNvGrpSpPr/>
            <p:nvPr/>
          </p:nvGrpSpPr>
          <p:grpSpPr>
            <a:xfrm>
              <a:off x="7060799" y="837438"/>
              <a:ext cx="4098388" cy="1947838"/>
              <a:chOff x="5308210" y="1540814"/>
              <a:chExt cx="4098388" cy="1947838"/>
            </a:xfrm>
            <a:solidFill>
              <a:schemeClr val="bg1"/>
            </a:solidFill>
          </p:grpSpPr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7C44A9EF-386E-4DC6-99AD-96082B2E46A5}"/>
                  </a:ext>
                </a:extLst>
              </p:cNvPr>
              <p:cNvSpPr txBox="1"/>
              <p:nvPr/>
            </p:nvSpPr>
            <p:spPr>
              <a:xfrm>
                <a:off x="5308210" y="1910146"/>
                <a:ext cx="1843174" cy="1569660"/>
              </a:xfrm>
              <a:prstGeom prst="rect">
                <a:avLst/>
              </a:prstGeom>
              <a:grpFill/>
              <a:ln w="158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Utøver av </a:t>
                </a:r>
                <a:r>
                  <a:rPr kumimoji="0" lang="nb-NO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behand-lingsansvaret</a:t>
                </a:r>
                <a:endPara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Personvernombud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Fakulteter 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Institutter, sentre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Prosjektledere</a:t>
                </a:r>
              </a:p>
            </p:txBody>
          </p: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684DC45C-8F0B-478E-A733-B3FDA1534A52}"/>
                  </a:ext>
                </a:extLst>
              </p:cNvPr>
              <p:cNvSpPr txBox="1"/>
              <p:nvPr/>
            </p:nvSpPr>
            <p:spPr>
              <a:xfrm>
                <a:off x="7566129" y="2411434"/>
                <a:ext cx="1840469" cy="1077218"/>
              </a:xfrm>
              <a:prstGeom prst="rect">
                <a:avLst/>
              </a:prstGeom>
              <a:grpFill/>
              <a:ln w="190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Sikt – kunnskaps-sektorens tjeneste-leverandør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nb-NO" sz="1600" dirty="0">
                    <a:solidFill>
                      <a:prstClr val="black"/>
                    </a:solidFill>
                    <a:latin typeface="Calibri" panose="020F0502020204030204"/>
                  </a:rPr>
                  <a:t>vurderer</a:t>
                </a:r>
                <a:endPara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8" name="Rett pilkobling 27">
                <a:extLst>
                  <a:ext uri="{FF2B5EF4-FFF2-40B4-BE49-F238E27FC236}">
                    <a16:creationId xmlns:a16="http://schemas.microsoft.com/office/drawing/2014/main" id="{84A83D5F-6795-48F0-A4AC-60C076E02F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45787" y="3018691"/>
                <a:ext cx="501312" cy="314178"/>
              </a:xfrm>
              <a:prstGeom prst="straightConnector1">
                <a:avLst/>
              </a:prstGeom>
              <a:grpFill/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pilkobling 28">
                <a:extLst>
                  <a:ext uri="{FF2B5EF4-FFF2-40B4-BE49-F238E27FC236}">
                    <a16:creationId xmlns:a16="http://schemas.microsoft.com/office/drawing/2014/main" id="{DA35A7EF-207E-4E99-A98A-68F385DABD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151384" y="2285916"/>
                <a:ext cx="395544" cy="251036"/>
              </a:xfrm>
              <a:prstGeom prst="straightConnector1">
                <a:avLst/>
              </a:prstGeom>
              <a:grpFill/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03846AAB-07A2-4906-9A08-585A32D2D69B}"/>
                  </a:ext>
                </a:extLst>
              </p:cNvPr>
              <p:cNvSpPr txBox="1"/>
              <p:nvPr/>
            </p:nvSpPr>
            <p:spPr>
              <a:xfrm>
                <a:off x="5929144" y="1540814"/>
                <a:ext cx="560957" cy="33855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UiO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3A5C036A-D4D7-46C3-A9AA-57F287859689}"/>
                  </a:ext>
                </a:extLst>
              </p:cNvPr>
              <p:cNvSpPr txBox="1"/>
              <p:nvPr/>
            </p:nvSpPr>
            <p:spPr>
              <a:xfrm>
                <a:off x="7218021" y="1682579"/>
                <a:ext cx="984757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UiO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avgjør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542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EFA994C-DFC3-482F-81E0-11208510EE3D}"/>
              </a:ext>
            </a:extLst>
          </p:cNvPr>
          <p:cNvSpPr txBox="1"/>
          <p:nvPr/>
        </p:nvSpPr>
        <p:spPr>
          <a:xfrm>
            <a:off x="556730" y="2337009"/>
            <a:ext cx="10839508" cy="769441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 tillegg gjelder PVF for</a:t>
            </a:r>
            <a:r>
              <a:rPr kumimoji="0" lang="nb-NO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nb-NO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person«registre</a:t>
            </a:r>
            <a:r>
              <a:rPr kumimoji="0" lang="nb-NO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 «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enhver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strukturert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samling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personopplysninger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som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er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tilgjengelige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etter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særlige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kriterier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…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10E2404-ABCC-4DCB-B485-0686FB618C3F}"/>
              </a:ext>
            </a:extLst>
          </p:cNvPr>
          <p:cNvSpPr txBox="1"/>
          <p:nvPr/>
        </p:nvSpPr>
        <p:spPr>
          <a:xfrm>
            <a:off x="556730" y="655642"/>
            <a:ext cx="104019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«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[av PO] </a:t>
            </a: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enhver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operasjon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eller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rekke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opersjoner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som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gjøres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med person-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opplysninger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enten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automatisk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eller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ikke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…»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3F56F44-79D5-4807-A3F0-34AAB6A47373}"/>
              </a:ext>
            </a:extLst>
          </p:cNvPr>
          <p:cNvSpPr txBox="1"/>
          <p:nvPr/>
        </p:nvSpPr>
        <p:spPr>
          <a:xfrm>
            <a:off x="583343" y="3206418"/>
            <a:ext cx="1081289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Definisjonen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av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personopplysning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gir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veldig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vidt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saklig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virkeområde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22D8E22-6FC7-4EDF-8802-3EBB8A9CD7D2}"/>
              </a:ext>
            </a:extLst>
          </p:cNvPr>
          <p:cNvSpPr txBox="1"/>
          <p:nvPr/>
        </p:nvSpPr>
        <p:spPr>
          <a:xfrm>
            <a:off x="556732" y="1467600"/>
            <a:ext cx="10866118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 av personopplysninger omfatter: skrift, foto, video, lyd, biometri, GPS,</a:t>
            </a:r>
            <a:r>
              <a:rPr kumimoji="0" lang="nb-NO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andre</a:t>
            </a:r>
            <a:b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typer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sensordata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ABB843E-034D-474B-977B-489F4DBECB8A}"/>
              </a:ext>
            </a:extLst>
          </p:cNvPr>
          <p:cNvSpPr txBox="1"/>
          <p:nvPr/>
        </p:nvSpPr>
        <p:spPr>
          <a:xfrm>
            <a:off x="583342" y="3959584"/>
            <a:ext cx="10839508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Noen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kommentarer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praktiske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situasjoner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knyttet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ved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Det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juridiske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fakultetet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at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person 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kilde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libri" panose="020F0502020204030204"/>
              </a:rPr>
              <a:t>til</a:t>
            </a:r>
            <a:r>
              <a:rPr lang="en-US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libri" panose="020F0502020204030204"/>
              </a:rPr>
              <a:t>i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nformasjon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gjelder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(men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virksomhet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sosiale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politiske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forhold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innebærer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</a:t>
            </a:r>
            <a:r>
              <a:rPr lang="en-US" dirty="0">
                <a:solidFill>
                  <a:prstClr val="black"/>
                </a:solidFill>
              </a:rPr>
              <a:t>“</a:t>
            </a:r>
            <a:r>
              <a:rPr lang="en-US" dirty="0" err="1">
                <a:solidFill>
                  <a:prstClr val="black"/>
                </a:solidFill>
              </a:rPr>
              <a:t>personopplysninger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Intervjuer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o.l.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folk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uttrykker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sine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personlige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meninger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personopplysninger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opplysninger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om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faktiske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forhold er det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ikke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personopplysninger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Råd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Unngå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å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behandle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personopplysninger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I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motsatt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fall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må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du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søke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Sikt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god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tid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14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35D3D9AC-3A81-4174-894B-97BCBFF17A6A}"/>
              </a:ext>
            </a:extLst>
          </p:cNvPr>
          <p:cNvSpPr txBox="1"/>
          <p:nvPr/>
        </p:nvSpPr>
        <p:spPr>
          <a:xfrm>
            <a:off x="768780" y="661182"/>
            <a:ext cx="3308534" cy="23391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(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Innsamlingsformål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Videre 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Forskningsformål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PO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Særlige kategorier PO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EEC0724-9E22-4DB4-A495-EF93978CC9DD}"/>
              </a:ext>
            </a:extLst>
          </p:cNvPr>
          <p:cNvSpPr txBox="1"/>
          <p:nvPr/>
        </p:nvSpPr>
        <p:spPr>
          <a:xfrm>
            <a:off x="7533249" y="661182"/>
            <a:ext cx="2951321" cy="23391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(</a:t>
            </a:r>
            <a:r>
              <a:rPr kumimoji="0" lang="nb-NO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Innsamlingsformål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Videre 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Forskningsformål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PO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Særlige kategorier PO</a:t>
            </a:r>
          </a:p>
        </p:txBody>
      </p:sp>
      <p:sp>
        <p:nvSpPr>
          <p:cNvPr id="31" name="Pil: høyre 30">
            <a:extLst>
              <a:ext uri="{FF2B5EF4-FFF2-40B4-BE49-F238E27FC236}">
                <a16:creationId xmlns:a16="http://schemas.microsoft.com/office/drawing/2014/main" id="{1E375E77-DB89-4A52-906C-92EDA5006BD1}"/>
              </a:ext>
            </a:extLst>
          </p:cNvPr>
          <p:cNvSpPr/>
          <p:nvPr/>
        </p:nvSpPr>
        <p:spPr>
          <a:xfrm>
            <a:off x="4098918" y="840749"/>
            <a:ext cx="2082019" cy="2391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27BC0AE1-8025-4C72-93AC-0A3D4932A41D}"/>
              </a:ext>
            </a:extLst>
          </p:cNvPr>
          <p:cNvSpPr/>
          <p:nvPr/>
        </p:nvSpPr>
        <p:spPr>
          <a:xfrm rot="10800000">
            <a:off x="5412963" y="1966389"/>
            <a:ext cx="2082019" cy="239151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413646B7-1A46-4A40-8AC7-4A27E5125BAA}"/>
              </a:ext>
            </a:extLst>
          </p:cNvPr>
          <p:cNvSpPr txBox="1"/>
          <p:nvPr/>
        </p:nvSpPr>
        <p:spPr>
          <a:xfrm>
            <a:off x="4862973" y="2085965"/>
            <a:ext cx="232153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Lovlig å utveksle PO</a:t>
            </a: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Taushetsplikt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Datakvalitet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3A3C9C75-E3C7-475A-85A0-29E851A1239F}"/>
              </a:ext>
            </a:extLst>
          </p:cNvPr>
          <p:cNvSpPr txBox="1"/>
          <p:nvPr/>
        </p:nvSpPr>
        <p:spPr>
          <a:xfrm>
            <a:off x="428978" y="4098094"/>
            <a:ext cx="5751959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Bestemmelser i PVF og pol som særlig gjelder forskning: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dataminimering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89(1), jf. art. 5(1)(c))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 for særlige kategorier PO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9(2)(h</a:t>
            </a:r>
            <a:r>
              <a:rPr lang="nb-NO" sz="1600" dirty="0">
                <a:solidFill>
                  <a:srgbClr val="7030A0"/>
                </a:solidFill>
                <a:latin typeface="Calibri" panose="020F0502020204030204"/>
              </a:rPr>
              <a:t>)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plikten til å informere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14(5)(b))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innsynsrett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første ledd)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å kreve retting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annet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ledd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begrenset behandling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annet ledd)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 til å kreve sletting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17(3))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Delvis unntak fra retten til å protestere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21(6))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A142774-DFAA-DCD7-1A7C-AC9F59E56499}"/>
              </a:ext>
            </a:extLst>
          </p:cNvPr>
          <p:cNvSpPr txBox="1"/>
          <p:nvPr/>
        </p:nvSpPr>
        <p:spPr>
          <a:xfrm>
            <a:off x="4940300" y="1537268"/>
            <a:ext cx="262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Primær- og sekundærdata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2DE90537-4363-BD5F-9134-8D7D8D826B54}"/>
              </a:ext>
            </a:extLst>
          </p:cNvPr>
          <p:cNvSpPr txBox="1"/>
          <p:nvPr/>
        </p:nvSpPr>
        <p:spPr>
          <a:xfrm>
            <a:off x="4415305" y="525903"/>
            <a:ext cx="1449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Undersøkelse</a:t>
            </a:r>
          </a:p>
        </p:txBody>
      </p:sp>
    </p:spTree>
    <p:extLst>
      <p:ext uri="{BB962C8B-B14F-4D97-AF65-F5344CB8AC3E}">
        <p14:creationId xmlns:p14="http://schemas.microsoft.com/office/powerpoint/2010/main" val="195082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765C6-A1CF-A962-DF44-735AC154F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444" y="33676"/>
            <a:ext cx="10515600" cy="955179"/>
          </a:xfrm>
        </p:spPr>
        <p:txBody>
          <a:bodyPr>
            <a:normAutofit/>
          </a:bodyPr>
          <a:lstStyle/>
          <a:p>
            <a:r>
              <a:rPr lang="nb-NO" sz="3600" dirty="0" err="1">
                <a:solidFill>
                  <a:srgbClr val="0070C0"/>
                </a:solidFill>
              </a:rPr>
              <a:t>NESHs</a:t>
            </a:r>
            <a:r>
              <a:rPr lang="nb-NO" sz="3600" dirty="0">
                <a:solidFill>
                  <a:srgbClr val="0070C0"/>
                </a:solidFill>
              </a:rPr>
              <a:t> forskningsetiske retningslinjer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11C53BE-06A7-8EC8-2A1A-354B440549AC}"/>
              </a:ext>
            </a:extLst>
          </p:cNvPr>
          <p:cNvSpPr txBox="1"/>
          <p:nvPr/>
        </p:nvSpPr>
        <p:spPr>
          <a:xfrm>
            <a:off x="306061" y="809917"/>
            <a:ext cx="11353700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nb-NO" dirty="0"/>
              <a:t>Forskerfellesskapet: Forskere har et kollegialt ansvar overfor hverandre i forskerfellesskapet.  De skal opptre sann-</a:t>
            </a:r>
          </a:p>
          <a:p>
            <a:r>
              <a:rPr lang="nb-NO" dirty="0"/>
              <a:t>ferdig, behandle hverandre med respekt og anerkjenne hverandres bidrag i prosjekter og publikasjoner. Forskere har et kollektivt ansvar for å fremme forskningens verdier og normer også i undervisning, veiledning, formidling og publisering.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217ACA-4856-8F01-E724-C7345098C9EE}"/>
              </a:ext>
            </a:extLst>
          </p:cNvPr>
          <p:cNvSpPr txBox="1"/>
          <p:nvPr/>
        </p:nvSpPr>
        <p:spPr>
          <a:xfrm>
            <a:off x="306061" y="1862405"/>
            <a:ext cx="11353700" cy="92333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B) Hensyn til personer: Forskere har ansvar overfor alle personer som inngår i eller deltar i forskning. Forskere skal respektere deres menneskeverd og ta hensyn til deres personlige, integritet, sikkerhet og velferd. Informert samtykke til å delta i forskning er et forskningsetisk hovedprinsipp.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AB5D5AD-39EA-5CD2-7D1B-A0FAF22B7AFF}"/>
              </a:ext>
            </a:extLst>
          </p:cNvPr>
          <p:cNvSpPr txBox="1"/>
          <p:nvPr/>
        </p:nvSpPr>
        <p:spPr>
          <a:xfrm>
            <a:off x="306061" y="2914893"/>
            <a:ext cx="11353700" cy="1200329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C) Grupper og institusjoner: Svakstilte og sårbare grupper kan ha særskilt behov for beskyttelse, og det kan være nødvendig å ta spesielle hensyn når man forsker på tvers av kulturer eller på kulturminner. Også offentlige virksomheter og private organisasjoner har et medansvar for at forskning de deltar i, skjer i henhold til anerkjente forskningsetiske normer.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FB33F15-FEBA-6865-B885-F09EC80CEBA0}"/>
              </a:ext>
            </a:extLst>
          </p:cNvPr>
          <p:cNvSpPr txBox="1"/>
          <p:nvPr/>
        </p:nvSpPr>
        <p:spPr>
          <a:xfrm>
            <a:off x="306060" y="4190627"/>
            <a:ext cx="11353699" cy="120032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D) Oppdragsgivere, </a:t>
            </a:r>
            <a:r>
              <a:rPr lang="nb-NO" dirty="0" err="1"/>
              <a:t>finansiører</a:t>
            </a:r>
            <a:r>
              <a:rPr lang="nb-NO" dirty="0"/>
              <a:t> og samarbeidspartnere: Forskere og forskningsinstitusjoner har forpliktelser overfor oppdragsgivere, </a:t>
            </a:r>
            <a:r>
              <a:rPr lang="nb-NO" dirty="0" err="1"/>
              <a:t>finansiører</a:t>
            </a:r>
            <a:r>
              <a:rPr lang="nb-NO" dirty="0"/>
              <a:t> og samarbeidspartnere. På samme måte har andre </a:t>
            </a:r>
            <a:r>
              <a:rPr lang="nb-NO" dirty="0" err="1"/>
              <a:t>forskningsaktører</a:t>
            </a:r>
            <a:r>
              <a:rPr lang="nb-NO" dirty="0"/>
              <a:t> forpliktelser overfor forskere og forskningsinstitusjoner. Forskningsetikken balanserer normer om åpenhet og uavhengighet mot krav om nytte og samfunnsrelevans.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AAAFCFE-69CB-ED12-6050-645F893042B6}"/>
              </a:ext>
            </a:extLst>
          </p:cNvPr>
          <p:cNvSpPr txBox="1"/>
          <p:nvPr/>
        </p:nvSpPr>
        <p:spPr>
          <a:xfrm>
            <a:off x="306060" y="5466361"/>
            <a:ext cx="11353699" cy="92333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E) Forskningsformidling: Forskere og forskningsinstitusjoner har ansvar for å formidle vitenskapelige resultater, arbeids-</a:t>
            </a:r>
          </a:p>
          <a:p>
            <a:r>
              <a:rPr lang="nb-NO" dirty="0"/>
              <a:t>måter og holdninger fra egen og andres forskning, til resten av samfunnet. Forskningsformidling omfatter dialog på tvers</a:t>
            </a:r>
          </a:p>
          <a:p>
            <a:r>
              <a:rPr lang="nb-NO" dirty="0"/>
              <a:t>av fagområder, samspill med  ulike aktører i samfunnet, samt forskeres deltakelse i samfunnsdebatten.</a:t>
            </a:r>
          </a:p>
        </p:txBody>
      </p:sp>
    </p:spTree>
    <p:extLst>
      <p:ext uri="{BB962C8B-B14F-4D97-AF65-F5344CB8AC3E}">
        <p14:creationId xmlns:p14="http://schemas.microsoft.com/office/powerpoint/2010/main" val="294214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680</Words>
  <Application>Microsoft Office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Office-tema</vt:lpstr>
      <vt:lpstr>1. Gjennomgang av krav til og mulige opplegg for       prosjektoppgaven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2. Personvern, etikk og forskning</vt:lpstr>
      <vt:lpstr>PowerPoint-presentasjon</vt:lpstr>
      <vt:lpstr>PowerPoint-presentasjon</vt:lpstr>
      <vt:lpstr>PowerPoint-presentasjon</vt:lpstr>
      <vt:lpstr>NESHs forskningsetiske retningslinjer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Gjennomgang av krav til og mulige opplegg for       prosjektoppgaven 2. Personvern, etikk og forskning</dc:title>
  <dc:creator>dag wiese schartum</dc:creator>
  <cp:lastModifiedBy>dag wiese schartum</cp:lastModifiedBy>
  <cp:revision>6</cp:revision>
  <dcterms:created xsi:type="dcterms:W3CDTF">2023-02-03T21:41:18Z</dcterms:created>
  <dcterms:modified xsi:type="dcterms:W3CDTF">2023-02-07T14:11:09Z</dcterms:modified>
</cp:coreProperties>
</file>