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60" r:id="rId6"/>
    <p:sldId id="287" r:id="rId7"/>
    <p:sldId id="259" r:id="rId8"/>
    <p:sldId id="288" r:id="rId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1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8027B1-E8ED-81ED-2EA9-EF964425E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7DA5315-4AE0-C02B-BD63-4F9ADCDC2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F59F09-2351-3AB4-4FEA-330AA468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16B389-73D9-76E1-3D56-3BF1A233D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F12B843-1595-B0A5-8A15-8EEFF9557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7952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64D04A-F0B3-79BA-AD92-A0784341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3CDC2B-32D3-B98C-08D0-FD34E67C7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6ADCE0-CFBD-BE65-A0A4-7B510CB58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7BCF3B-60E1-47CF-3A7E-9EE6D8AB4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AB7DD7-2262-871F-FCC4-48A40E16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5873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BF3219-00E7-C987-E4B1-576399004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67F906-7AE1-4E5F-AB7C-A80B3B21C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413627-B760-4E81-4178-427D43A36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8798CB-E157-ED8F-B819-EB64639F4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B1C514-4783-5973-A482-67B8A7836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1862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2FD718-DD97-966E-E19D-D748C2169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823775-4C1D-20D9-9BAC-86709F0AC1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2F27B0A-5A65-72EB-8C51-179F7B16A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2B89E06-4E4D-03B7-82EA-59DA1AD89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ADE3131-3BCB-3148-06A0-56ECA175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3B05BF-1DC8-F486-E8F0-421A92FA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0190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F183C8-8B83-86EF-AF5B-533076190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BBDEA7-9116-64D4-A777-6D3E7EE7C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0D23190-9ACB-6C99-9674-4638EE6DB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205C05F-D00E-7043-0760-4AAAC6303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F6CC302-C714-2A7F-766B-26B9414D6B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A969DA5-5CF2-7926-ACFA-51EB87F72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D77A9C1-B24A-E52B-C4B1-C0DAB6A51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B00F766-7E78-9993-8D8C-7DA9E1ABD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170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28B260-B132-63A6-C2F2-AB7BFDC65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DF1D0CF-C9A0-88AF-07D8-6FFDA8FFF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5F3AB8B-3337-9145-091B-BCF8F7047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EA40409-931F-2A93-D038-ADF47EF19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2672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BB6CF64-4BE1-177E-9BB4-2F90464E3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43931C4-9D22-760D-F057-6E93764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50FCCE6-4DDE-E91E-3A6E-F212A659B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0684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D16F91-6B71-8694-5BCD-637ED755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E29371-EA99-5FC0-5371-90635F7DE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164A7B3-4666-267B-FFA9-A5E0635E8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37BA6BC-A2F8-E6B2-2CE4-8B7902823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D3C690-BAD0-9A4C-473D-53B5B4E9C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9D9E838-D7D6-3BF7-5120-2B1DB329A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493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BD42F2-881A-5B7E-5A93-8CB7621AF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11403AA-9A49-0564-19A0-B98C75517B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29B1476-2689-B3F6-0010-7595141D6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7D733E-8E24-9296-E41B-8046E3AC9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113C95D-9927-67AF-9008-36E17FEA4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1736989-0C77-EDE2-C872-318FDA704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119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C5AC8B-A053-4EF0-5AA2-FA1ACD0EE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45EB78F-E158-4178-D575-6265F0B12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1B54D6-11E9-B0B9-C277-EEE64F1DB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14AAA2-78EF-06F9-F056-5E7A903D5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CA9F21-102F-7372-BB96-A9021344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228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4F9FC52-60FA-EAC8-70C4-4A284C810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4D9D806-3763-3AAB-4013-F4516407A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EEACD9-A24D-0F4E-5034-5BBD62ED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3555E8F-CF61-0B8F-EF54-98DFB6D70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860947-7D5E-D73F-CAE6-145F65B3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9473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16AA53-A0F1-F640-7760-AFE4643CF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15698-049F-7986-E173-13210A5DD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97A17F-5588-9D62-12C4-4F11809BD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94C1-DC9D-4633-BA40-9F523E3E7423}" type="datetime1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41FA7D-4AA5-17E8-138D-D09D0752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CDDB0B-8297-71D8-CC64-481BB946F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7823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3712B-B7FF-E951-1F5B-A1FDF9B9E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3D884-3861-58D4-1535-EBFA74E8B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32C951-8500-1802-3901-BA93A2B79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45FDA-0BFE-4827-9E7D-F4EFDA43F9B5}" type="datetime1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76773-3EB8-2CA0-F6BE-B96785BB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260164-2FD7-7C95-5515-3EBD0FF5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4000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4AF333-F30D-B405-1129-BD89F739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025072-268B-8DD5-3F54-2A38F2501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530006-BF50-F785-989F-1DDF3ACA0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418E-2C96-43F8-B6D8-F29F488AD8F4}" type="datetime1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190C6F-AA6D-0103-965D-A1DDD6B8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BA901E-4D40-32B2-96F2-AF4E005B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911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508494-6CB5-4D4A-59E5-C9876BB2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706879-0CBC-2F38-8E3C-B6995F7B64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B770C66-57C4-47D6-A04E-794D28FC3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A80D89E-31E6-1263-3597-5B6F4AEAA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C3EF-6B2C-461E-94C3-79C18F5AA58B}" type="datetime1">
              <a:rPr lang="nb-NO" smtClean="0"/>
              <a:t>03.03.2025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E55B567-33C7-77F8-9EB8-833D28B0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2B93CD2-4903-F27B-386B-F6E96A865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0935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1A5CD-9FA0-4850-59CE-D61E6A03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74DAE8-40F9-D3B8-D3F4-16F17131F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DBFA18-863A-4DE5-7C34-7AABA281E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18C2F2C-B49B-679D-4948-9E33A987C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F1F139B-FBF0-E3CE-2BE6-9D7349BC4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0C76DED-95E7-EDFC-3002-DD123E4A9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B1F5-1606-44D4-825B-5D9505351458}" type="datetime1">
              <a:rPr lang="nb-NO" smtClean="0"/>
              <a:t>03.03.2025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C43B4F-7944-F72A-25E9-3189D9FD6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7178D79-E43D-89CA-AD85-7CD7DD50A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9383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25356A-819B-AE78-3D93-D9BFE064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FE66A77-029B-CDBA-1705-14CADE08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7768-7FB1-4541-A527-EB69D5B1C0B3}" type="datetime1">
              <a:rPr lang="nb-NO" smtClean="0"/>
              <a:t>03.03.2025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55589E-EEBF-E4BC-C63B-DE5F2D06A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637203-B2A5-D897-2BD8-834B2CC7B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496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3D94C3C-444A-B157-3F2A-A5ED0E44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563F7-A810-46AB-8D26-593890BE4266}" type="datetime1">
              <a:rPr lang="nb-NO" smtClean="0"/>
              <a:t>03.03.2025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1DADBF9-1BD9-7AD9-99EF-EC33E5200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77A125-6CFF-E6E6-0BF9-9B95F841F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6309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EEBFE4-BE9C-53E2-0FBA-3DD31959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9A97E2-227C-BDF5-8D70-AF801C0A6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5A33D51-6D39-8275-5577-205422DCF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EBCD9C-EB12-9441-D8D3-713837B36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2CD1D-1A47-4F2B-BDEB-44F426CE4CF7}" type="datetime1">
              <a:rPr lang="nb-NO" smtClean="0"/>
              <a:t>03.03.2025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95B71D-B76A-8350-CEE1-74D867098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C09450-F293-0419-266C-0443BC00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9144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7A2378-D6C2-6803-4D24-B272EF42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3797AD0-6D9B-7B66-1263-567DB3E747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B2C2CF8-7D48-5745-7EEB-72B1B0C1E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DA5887D-06E0-A1F9-87E0-B98983153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22B0-E0BE-419B-B759-59083FE58339}" type="datetime1">
              <a:rPr lang="nb-NO" smtClean="0"/>
              <a:t>03.03.2025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23D844-B162-75A3-BA7F-8D29A1FA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826D9E9-ABCD-C683-5416-95D77538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94061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AE4B4C-6209-06BA-71B5-859AC3AFD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D465327-C852-5961-56C5-B51180AC4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FEEC14-A9DA-89C0-E543-9523E05B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565-F5D1-4558-8221-4A5FF047739D}" type="datetime1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A9B150-572A-24FC-FE07-083D35FD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C160D9-DE62-21B3-DC98-1B09E483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492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0D1C157-A0E4-3CB1-F375-44008DFD38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4EBCF5-A60A-1434-D2C4-3CBF476C7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3DACEC-FD5E-FE4F-A99E-7BCFD51A3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8D0E-1FC8-4664-B567-DC4FC5088FB4}" type="datetime1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7C0C51-24D0-DCA2-5948-907FA0BA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4A472A-38BE-EC5C-FD51-72482E25E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4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7A46D34-E310-18E6-AC86-46E28A9D2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C8C967-516A-BFBD-41BF-F34A594FF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7D6D9A-444E-9F75-9AA3-8B8A6EEFBF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1E3137-DC49-4855-8A53-0B2BE9965CE9}" type="datetimeFigureOut">
              <a:rPr lang="nb-NO" smtClean="0"/>
              <a:t>26.02.2025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B3F4BA-5330-C672-CFAA-B647D4EB9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45ED1A-5A52-2C29-D175-FF8A04645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5A37A-363C-4675-B84F-8FBD119776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572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386F0C9-A8A6-A87E-1A55-1A5A3C018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247EB6C-9C76-BF27-4F57-5471F62D5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3C4883-702D-1298-BFA5-943CD3C58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EA8199-7AF0-4C49-9387-AB0C1D98749E}" type="datetime1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E1CB58-896B-0BD2-16C3-27A893B7B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14951B-99FA-2028-253E-735026404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004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E7BD01-7923-65C9-C020-8338C31B32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 Om forholdet mellom lover og datasystemer </a:t>
            </a:r>
            <a:br>
              <a:rPr lang="nb-NO" sz="3600" dirty="0">
                <a:solidFill>
                  <a:srgbClr val="7030A0"/>
                </a:solidFill>
              </a:rPr>
            </a:br>
            <a:r>
              <a:rPr lang="nb-NO" sz="3600" dirty="0">
                <a:solidFill>
                  <a:srgbClr val="7030A0"/>
                </a:solidFill>
              </a:rPr>
              <a:t>som iverksetter dem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32AA908-7523-07FA-1B66-31B4B00909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383631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e 16">
            <a:extLst>
              <a:ext uri="{FF2B5EF4-FFF2-40B4-BE49-F238E27FC236}">
                <a16:creationId xmlns:a16="http://schemas.microsoft.com/office/drawing/2014/main" id="{A480FB5A-EA0D-92C6-DA66-89975753D763}"/>
              </a:ext>
            </a:extLst>
          </p:cNvPr>
          <p:cNvGrpSpPr/>
          <p:nvPr/>
        </p:nvGrpSpPr>
        <p:grpSpPr>
          <a:xfrm>
            <a:off x="1027752" y="344129"/>
            <a:ext cx="4331204" cy="5063823"/>
            <a:chOff x="1027752" y="344129"/>
            <a:chExt cx="4331204" cy="5063823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1DF87B0F-2915-BA48-32DC-0C9627290317}"/>
                </a:ext>
              </a:extLst>
            </p:cNvPr>
            <p:cNvGrpSpPr/>
            <p:nvPr/>
          </p:nvGrpSpPr>
          <p:grpSpPr>
            <a:xfrm>
              <a:off x="1027752" y="1450048"/>
              <a:ext cx="4331204" cy="3957904"/>
              <a:chOff x="1430875" y="655080"/>
              <a:chExt cx="4331204" cy="3957904"/>
            </a:xfrm>
          </p:grpSpPr>
          <p:pic>
            <p:nvPicPr>
              <p:cNvPr id="9" name="Bilde 8">
                <a:extLst>
                  <a:ext uri="{FF2B5EF4-FFF2-40B4-BE49-F238E27FC236}">
                    <a16:creationId xmlns:a16="http://schemas.microsoft.com/office/drawing/2014/main" id="{7495FEF9-E462-7366-0DC7-8DFF06D896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b="4465"/>
              <a:stretch/>
            </p:blipFill>
            <p:spPr>
              <a:xfrm>
                <a:off x="2080270" y="1240638"/>
                <a:ext cx="3024672" cy="3372346"/>
              </a:xfrm>
              <a:prstGeom prst="rect">
                <a:avLst/>
              </a:prstGeom>
            </p:spPr>
          </p:pic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C4E379B0-61CF-E23E-1AD1-2B11C2DA33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b="27542"/>
              <a:stretch/>
            </p:blipFill>
            <p:spPr>
              <a:xfrm>
                <a:off x="1430875" y="655080"/>
                <a:ext cx="4331204" cy="3918365"/>
              </a:xfrm>
              <a:prstGeom prst="rect">
                <a:avLst/>
              </a:prstGeom>
            </p:spPr>
          </p:pic>
        </p:grpSp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7773AD36-F26A-4870-1402-5A8C8B8DC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8146" y="344129"/>
              <a:ext cx="882673" cy="1573860"/>
            </a:xfrm>
            <a:prstGeom prst="rect">
              <a:avLst/>
            </a:prstGeom>
          </p:spPr>
        </p:pic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00434972-08AE-22B0-6201-60D7240B6535}"/>
              </a:ext>
            </a:extLst>
          </p:cNvPr>
          <p:cNvGrpSpPr/>
          <p:nvPr/>
        </p:nvGrpSpPr>
        <p:grpSpPr>
          <a:xfrm>
            <a:off x="6754253" y="344130"/>
            <a:ext cx="4332009" cy="6459794"/>
            <a:chOff x="6754253" y="344129"/>
            <a:chExt cx="4332009" cy="6513871"/>
          </a:xfrm>
        </p:grpSpPr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51874509-5D76-A73B-98E8-0E5BD73D97B4}"/>
                </a:ext>
              </a:extLst>
            </p:cNvPr>
            <p:cNvGrpSpPr/>
            <p:nvPr/>
          </p:nvGrpSpPr>
          <p:grpSpPr>
            <a:xfrm>
              <a:off x="6754253" y="1450048"/>
              <a:ext cx="4332009" cy="5407952"/>
              <a:chOff x="5844769" y="717545"/>
              <a:chExt cx="4332009" cy="5407952"/>
            </a:xfrm>
          </p:grpSpPr>
          <p:pic>
            <p:nvPicPr>
              <p:cNvPr id="3" name="Bilde 2">
                <a:extLst>
                  <a:ext uri="{FF2B5EF4-FFF2-40B4-BE49-F238E27FC236}">
                    <a16:creationId xmlns:a16="http://schemas.microsoft.com/office/drawing/2014/main" id="{2253F088-B8BA-8615-EC34-52F911AB9A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b="7143"/>
              <a:stretch/>
            </p:blipFill>
            <p:spPr>
              <a:xfrm rot="16200000">
                <a:off x="6275044" y="2143429"/>
                <a:ext cx="3469409" cy="2073235"/>
              </a:xfrm>
              <a:prstGeom prst="rect">
                <a:avLst/>
              </a:prstGeom>
            </p:spPr>
          </p:pic>
          <p:pic>
            <p:nvPicPr>
              <p:cNvPr id="11" name="Bilde 10">
                <a:extLst>
                  <a:ext uri="{FF2B5EF4-FFF2-40B4-BE49-F238E27FC236}">
                    <a16:creationId xmlns:a16="http://schemas.microsoft.com/office/drawing/2014/main" id="{764E4D75-307F-5C15-D88D-3F83702C9A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44769" y="717545"/>
                <a:ext cx="4332009" cy="5407952"/>
              </a:xfrm>
              <a:prstGeom prst="rect">
                <a:avLst/>
              </a:prstGeom>
            </p:spPr>
          </p:pic>
        </p:grpSp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AB97BA2B-A9B9-38E7-314B-8F5E2B40E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77233" y="344129"/>
              <a:ext cx="883997" cy="1579001"/>
            </a:xfrm>
            <a:prstGeom prst="rect">
              <a:avLst/>
            </a:prstGeom>
          </p:spPr>
        </p:pic>
      </p:grpSp>
      <p:sp>
        <p:nvSpPr>
          <p:cNvPr id="19" name="Pil: høyre 18">
            <a:extLst>
              <a:ext uri="{FF2B5EF4-FFF2-40B4-BE49-F238E27FC236}">
                <a16:creationId xmlns:a16="http://schemas.microsoft.com/office/drawing/2014/main" id="{79F5AF25-2ECB-F3FE-B63A-84DFC2559907}"/>
              </a:ext>
            </a:extLst>
          </p:cNvPr>
          <p:cNvSpPr/>
          <p:nvPr/>
        </p:nvSpPr>
        <p:spPr>
          <a:xfrm>
            <a:off x="5437748" y="3330677"/>
            <a:ext cx="1724190" cy="65876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il: høyre 19">
            <a:extLst>
              <a:ext uri="{FF2B5EF4-FFF2-40B4-BE49-F238E27FC236}">
                <a16:creationId xmlns:a16="http://schemas.microsoft.com/office/drawing/2014/main" id="{536AF813-8115-2854-227A-89F7F9E13A63}"/>
              </a:ext>
            </a:extLst>
          </p:cNvPr>
          <p:cNvSpPr/>
          <p:nvPr/>
        </p:nvSpPr>
        <p:spPr>
          <a:xfrm>
            <a:off x="5437748" y="3330677"/>
            <a:ext cx="1724190" cy="658761"/>
          </a:xfrm>
          <a:prstGeom prst="rightArrow">
            <a:avLst/>
          </a:prstGeom>
          <a:pattFill prst="lgCheck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C51664C-2131-EC45-4954-48A62A7B8790}"/>
              </a:ext>
            </a:extLst>
          </p:cNvPr>
          <p:cNvSpPr txBox="1"/>
          <p:nvPr/>
        </p:nvSpPr>
        <p:spPr>
          <a:xfrm>
            <a:off x="5521991" y="2792099"/>
            <a:ext cx="1450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Oversettelse</a:t>
            </a:r>
            <a:br>
              <a:rPr lang="nb-NO" dirty="0"/>
            </a:br>
            <a:r>
              <a:rPr lang="nb-NO" dirty="0"/>
              <a:t>er </a:t>
            </a:r>
            <a:r>
              <a:rPr lang="nb-NO" dirty="0">
                <a:solidFill>
                  <a:srgbClr val="C00000"/>
                </a:solidFill>
              </a:rPr>
              <a:t>umulig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1DE753AC-5230-371E-D39B-E5E749BBE8D9}"/>
              </a:ext>
            </a:extLst>
          </p:cNvPr>
          <p:cNvSpPr txBox="1"/>
          <p:nvPr/>
        </p:nvSpPr>
        <p:spPr>
          <a:xfrm>
            <a:off x="5256015" y="3958598"/>
            <a:ext cx="226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Transformering</a:t>
            </a:r>
            <a:br>
              <a:rPr lang="nb-NO" dirty="0"/>
            </a:br>
            <a:r>
              <a:rPr lang="nb-NO" dirty="0"/>
              <a:t>(omforming, endring)</a:t>
            </a:r>
            <a:br>
              <a:rPr lang="nb-NO" dirty="0"/>
            </a:br>
            <a:r>
              <a:rPr lang="nb-NO" dirty="0"/>
              <a:t>er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mulig</a:t>
            </a:r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03CFFC5D-9D16-8B4B-E124-8F9FFFEF6714}"/>
              </a:ext>
            </a:extLst>
          </p:cNvPr>
          <p:cNvGrpSpPr/>
          <p:nvPr/>
        </p:nvGrpSpPr>
        <p:grpSpPr>
          <a:xfrm>
            <a:off x="1106434" y="5792917"/>
            <a:ext cx="4525363" cy="584775"/>
            <a:chOff x="588980" y="5525567"/>
            <a:chExt cx="4525363" cy="584775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521417E3-50F7-D835-8815-D3BE60651368}"/>
                </a:ext>
              </a:extLst>
            </p:cNvPr>
            <p:cNvSpPr txBox="1"/>
            <p:nvPr/>
          </p:nvSpPr>
          <p:spPr>
            <a:xfrm>
              <a:off x="588980" y="5540956"/>
              <a:ext cx="231005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Endret lovgivningsstil?</a:t>
              </a:r>
            </a:p>
            <a:p>
              <a:r>
                <a:rPr lang="nb-NO" sz="1400" dirty="0"/>
                <a:t>(jf. «strukturelt lovkonsept»)</a:t>
              </a:r>
            </a:p>
          </p:txBody>
        </p:sp>
        <p:sp>
          <p:nvSpPr>
            <p:cNvPr id="24" name="Pil: høyre 23">
              <a:extLst>
                <a:ext uri="{FF2B5EF4-FFF2-40B4-BE49-F238E27FC236}">
                  <a16:creationId xmlns:a16="http://schemas.microsoft.com/office/drawing/2014/main" id="{639677B6-BEA2-913B-8599-E2FF98B37149}"/>
                </a:ext>
              </a:extLst>
            </p:cNvPr>
            <p:cNvSpPr/>
            <p:nvPr/>
          </p:nvSpPr>
          <p:spPr>
            <a:xfrm>
              <a:off x="2851482" y="5704510"/>
              <a:ext cx="487783" cy="226891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BDF5112A-EEA5-BF3A-2FFC-AF2CD9E7BB47}"/>
                </a:ext>
              </a:extLst>
            </p:cNvPr>
            <p:cNvSpPr txBox="1"/>
            <p:nvPr/>
          </p:nvSpPr>
          <p:spPr>
            <a:xfrm>
              <a:off x="3385023" y="5525567"/>
              <a:ext cx="17293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Automatiserings-</a:t>
              </a:r>
            </a:p>
            <a:p>
              <a:r>
                <a:rPr lang="nb-NO" sz="1600" dirty="0"/>
                <a:t>vennlig lovgivning</a:t>
              </a:r>
            </a:p>
          </p:txBody>
        </p:sp>
      </p:grpSp>
      <p:grpSp>
        <p:nvGrpSpPr>
          <p:cNvPr id="1025" name="Gruppe 1024">
            <a:extLst>
              <a:ext uri="{FF2B5EF4-FFF2-40B4-BE49-F238E27FC236}">
                <a16:creationId xmlns:a16="http://schemas.microsoft.com/office/drawing/2014/main" id="{3F43263B-3E71-0269-6848-D584736EEE69}"/>
              </a:ext>
            </a:extLst>
          </p:cNvPr>
          <p:cNvGrpSpPr/>
          <p:nvPr/>
        </p:nvGrpSpPr>
        <p:grpSpPr>
          <a:xfrm>
            <a:off x="6972196" y="5792917"/>
            <a:ext cx="4237994" cy="769441"/>
            <a:chOff x="6972196" y="5792917"/>
            <a:chExt cx="4237994" cy="769441"/>
          </a:xfrm>
        </p:grpSpPr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355E3E10-04A3-4256-E557-98A44938F669}"/>
                </a:ext>
              </a:extLst>
            </p:cNvPr>
            <p:cNvSpPr txBox="1"/>
            <p:nvPr/>
          </p:nvSpPr>
          <p:spPr>
            <a:xfrm>
              <a:off x="6972196" y="5792917"/>
              <a:ext cx="172611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Endret teknologi?</a:t>
              </a:r>
            </a:p>
            <a:p>
              <a:r>
                <a:rPr lang="nb-NO" sz="1400" dirty="0"/>
                <a:t>(jf. «konvensjonell</a:t>
              </a:r>
              <a:br>
                <a:rPr lang="nb-NO" sz="1400" dirty="0"/>
              </a:br>
              <a:r>
                <a:rPr lang="nb-NO" sz="1400" dirty="0"/>
                <a:t>teknologi»)</a:t>
              </a:r>
            </a:p>
          </p:txBody>
        </p:sp>
        <p:sp>
          <p:nvSpPr>
            <p:cNvPr id="29" name="Pil: høyre 28">
              <a:extLst>
                <a:ext uri="{FF2B5EF4-FFF2-40B4-BE49-F238E27FC236}">
                  <a16:creationId xmlns:a16="http://schemas.microsoft.com/office/drawing/2014/main" id="{B78A5F36-FAA4-5317-7D09-AEC775AE69A2}"/>
                </a:ext>
              </a:extLst>
            </p:cNvPr>
            <p:cNvSpPr/>
            <p:nvPr/>
          </p:nvSpPr>
          <p:spPr>
            <a:xfrm>
              <a:off x="8735861" y="5943318"/>
              <a:ext cx="487783" cy="226891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/>
            </a:p>
          </p:txBody>
        </p: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4CE0557-66B4-8D94-8FA4-B5818A8EB638}"/>
                </a:ext>
              </a:extLst>
            </p:cNvPr>
            <p:cNvCxnSpPr/>
            <p:nvPr/>
          </p:nvCxnSpPr>
          <p:spPr>
            <a:xfrm flipH="1">
              <a:off x="8878302" y="5827847"/>
              <a:ext cx="137651" cy="403123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4" name="TekstSylinder 1023">
              <a:extLst>
                <a:ext uri="{FF2B5EF4-FFF2-40B4-BE49-F238E27FC236}">
                  <a16:creationId xmlns:a16="http://schemas.microsoft.com/office/drawing/2014/main" id="{A8624DDC-2D23-2EAA-C048-529381A24BE5}"/>
                </a:ext>
              </a:extLst>
            </p:cNvPr>
            <p:cNvSpPr txBox="1"/>
            <p:nvPr/>
          </p:nvSpPr>
          <p:spPr>
            <a:xfrm>
              <a:off x="9261195" y="5892416"/>
              <a:ext cx="19489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KI-baserte systemer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040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DC84DA0-2BDB-75ED-177F-AD3DCFE8A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374" y="1260186"/>
            <a:ext cx="7256641" cy="470142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DE52CE66-BB43-743A-5B68-DC7CBBD007A2}"/>
              </a:ext>
            </a:extLst>
          </p:cNvPr>
          <p:cNvSpPr txBox="1"/>
          <p:nvPr/>
        </p:nvSpPr>
        <p:spPr>
          <a:xfrm>
            <a:off x="1071715" y="2020529"/>
            <a:ext cx="2022477" cy="6463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Fragmentarisk lov-</a:t>
            </a:r>
          </a:p>
          <a:p>
            <a:r>
              <a:rPr lang="nb-NO" dirty="0" err="1"/>
              <a:t>givning</a:t>
            </a:r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05B352-BB1D-FB58-B2DD-2929940A19C0}"/>
              </a:ext>
            </a:extLst>
          </p:cNvPr>
          <p:cNvSpPr txBox="1"/>
          <p:nvPr/>
        </p:nvSpPr>
        <p:spPr>
          <a:xfrm>
            <a:off x="1051494" y="3784130"/>
            <a:ext cx="2034468" cy="6463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Prosedyreorientert</a:t>
            </a:r>
          </a:p>
          <a:p>
            <a:r>
              <a:rPr lang="nb-NO" dirty="0"/>
              <a:t>lovgivning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281F9DD4-BCC5-874E-63BC-66440F1AF90D}"/>
              </a:ext>
            </a:extLst>
          </p:cNvPr>
          <p:cNvGrpSpPr/>
          <p:nvPr/>
        </p:nvGrpSpPr>
        <p:grpSpPr>
          <a:xfrm>
            <a:off x="2831689" y="1240248"/>
            <a:ext cx="9295985" cy="1852001"/>
            <a:chOff x="2531806" y="1215667"/>
            <a:chExt cx="9295985" cy="1852001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52479734-7D9C-AE3A-D33D-935F950C5BC6}"/>
                </a:ext>
              </a:extLst>
            </p:cNvPr>
            <p:cNvSpPr txBox="1"/>
            <p:nvPr/>
          </p:nvSpPr>
          <p:spPr>
            <a:xfrm>
              <a:off x="9443884" y="1995948"/>
              <a:ext cx="2014847" cy="646331"/>
            </a:xfrm>
            <a:prstGeom prst="rect">
              <a:avLst/>
            </a:prstGeom>
            <a:solidFill>
              <a:srgbClr val="FFFFCC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highlight>
                    <a:srgbClr val="FFFFCC"/>
                  </a:highlight>
                </a:rPr>
                <a:t>Beslutnings</a:t>
              </a:r>
              <a:r>
                <a:rPr lang="nb-NO" i="1" dirty="0">
                  <a:highlight>
                    <a:srgbClr val="FFFFCC"/>
                  </a:highlight>
                </a:rPr>
                <a:t>støtte</a:t>
              </a:r>
              <a:r>
                <a:rPr lang="nb-NO" dirty="0">
                  <a:highlight>
                    <a:srgbClr val="FFFFCC"/>
                  </a:highlight>
                </a:rPr>
                <a:t>-</a:t>
              </a:r>
            </a:p>
            <a:p>
              <a:r>
                <a:rPr lang="nb-NO" dirty="0">
                  <a:highlight>
                    <a:srgbClr val="FFFFCC"/>
                  </a:highlight>
                </a:rPr>
                <a:t>system</a:t>
              </a:r>
            </a:p>
          </p:txBody>
        </p:sp>
        <p:sp>
          <p:nvSpPr>
            <p:cNvPr id="9" name="Bue 8">
              <a:extLst>
                <a:ext uri="{FF2B5EF4-FFF2-40B4-BE49-F238E27FC236}">
                  <a16:creationId xmlns:a16="http://schemas.microsoft.com/office/drawing/2014/main" id="{2428F67B-05F7-AFFE-C469-830E095A301E}"/>
                </a:ext>
              </a:extLst>
            </p:cNvPr>
            <p:cNvSpPr/>
            <p:nvPr/>
          </p:nvSpPr>
          <p:spPr>
            <a:xfrm rot="5400000">
              <a:off x="5689355" y="-1099819"/>
              <a:ext cx="1009938" cy="7325035"/>
            </a:xfrm>
            <a:prstGeom prst="arc">
              <a:avLst>
                <a:gd name="adj1" fmla="val 16299896"/>
                <a:gd name="adj2" fmla="val 5346340"/>
              </a:avLst>
            </a:prstGeom>
            <a:ln w="44450">
              <a:solidFill>
                <a:srgbClr val="C00000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8DA0553A-9979-237A-0FE2-646C2C69EA36}"/>
                </a:ext>
              </a:extLst>
            </p:cNvPr>
            <p:cNvSpPr txBox="1"/>
            <p:nvPr/>
          </p:nvSpPr>
          <p:spPr>
            <a:xfrm>
              <a:off x="9386482" y="1215667"/>
              <a:ext cx="244130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Ikke-automatisert resultat</a:t>
              </a:r>
            </a:p>
            <a:p>
              <a:r>
                <a:rPr lang="nb-NO" sz="1600" i="1" dirty="0"/>
                <a:t>Understøtter menneskers</a:t>
              </a:r>
            </a:p>
            <a:p>
              <a:r>
                <a:rPr lang="nb-NO" sz="1600" i="1" dirty="0"/>
                <a:t>vurderinger</a:t>
              </a:r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D5955C13-3FC6-D8C9-101A-A33D040FCD64}"/>
              </a:ext>
            </a:extLst>
          </p:cNvPr>
          <p:cNvGrpSpPr/>
          <p:nvPr/>
        </p:nvGrpSpPr>
        <p:grpSpPr>
          <a:xfrm>
            <a:off x="2831688" y="3264513"/>
            <a:ext cx="8923923" cy="2170307"/>
            <a:chOff x="2531805" y="3239932"/>
            <a:chExt cx="8923923" cy="2170307"/>
          </a:xfrm>
        </p:grpSpPr>
        <p:sp>
          <p:nvSpPr>
            <p:cNvPr id="10" name="Bue 9">
              <a:extLst>
                <a:ext uri="{FF2B5EF4-FFF2-40B4-BE49-F238E27FC236}">
                  <a16:creationId xmlns:a16="http://schemas.microsoft.com/office/drawing/2014/main" id="{9EDDDD32-5C25-F789-59C2-FD6BCD470979}"/>
                </a:ext>
              </a:extLst>
            </p:cNvPr>
            <p:cNvSpPr/>
            <p:nvPr/>
          </p:nvSpPr>
          <p:spPr>
            <a:xfrm rot="5400000">
              <a:off x="5689355" y="805762"/>
              <a:ext cx="1009938" cy="7325037"/>
            </a:xfrm>
            <a:prstGeom prst="arc">
              <a:avLst>
                <a:gd name="adj1" fmla="val 16462796"/>
                <a:gd name="adj2" fmla="val 5392902"/>
              </a:avLst>
            </a:prstGeom>
            <a:ln w="44450">
              <a:solidFill>
                <a:srgbClr val="C00000"/>
              </a:solidFill>
              <a:head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E579E4C7-1550-F69B-3594-3696816AE5F3}"/>
                </a:ext>
              </a:extLst>
            </p:cNvPr>
            <p:cNvSpPr txBox="1"/>
            <p:nvPr/>
          </p:nvSpPr>
          <p:spPr>
            <a:xfrm>
              <a:off x="9440881" y="4486909"/>
              <a:ext cx="2014847" cy="923330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highlight>
                    <a:srgbClr val="FFFFCC"/>
                  </a:highlight>
                </a:rPr>
                <a:t>Beslutnings-</a:t>
              </a:r>
            </a:p>
            <a:p>
              <a:r>
                <a:rPr lang="nb-NO" dirty="0">
                  <a:highlight>
                    <a:srgbClr val="FFFFCC"/>
                  </a:highlight>
                </a:rPr>
                <a:t>system</a:t>
              </a:r>
            </a:p>
            <a:p>
              <a:endParaRPr lang="nb-NO" dirty="0">
                <a:highlight>
                  <a:srgbClr val="FFFFCC"/>
                </a:highlight>
              </a:endParaRP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CB55AD67-E4DF-C7D5-67AF-B3459584AC41}"/>
                </a:ext>
              </a:extLst>
            </p:cNvPr>
            <p:cNvSpPr txBox="1"/>
            <p:nvPr/>
          </p:nvSpPr>
          <p:spPr>
            <a:xfrm>
              <a:off x="9369053" y="3239932"/>
              <a:ext cx="207133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i="1" dirty="0"/>
                <a:t>Automatisert resultat</a:t>
              </a:r>
            </a:p>
            <a:p>
              <a:r>
                <a:rPr lang="nb-NO" sz="1600" i="1" dirty="0"/>
                <a:t>Erstatter menneskers</a:t>
              </a:r>
            </a:p>
            <a:p>
              <a:r>
                <a:rPr lang="nb-NO" sz="1600" i="1" dirty="0"/>
                <a:t>vurderinger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917E5F89-9D07-A4E7-6F65-A29986859564}"/>
              </a:ext>
            </a:extLst>
          </p:cNvPr>
          <p:cNvGrpSpPr/>
          <p:nvPr/>
        </p:nvGrpSpPr>
        <p:grpSpPr>
          <a:xfrm>
            <a:off x="2304176" y="3023165"/>
            <a:ext cx="7674186" cy="2687447"/>
            <a:chOff x="2004293" y="2998584"/>
            <a:chExt cx="7674186" cy="2687447"/>
          </a:xfrm>
        </p:grpSpPr>
        <p:sp>
          <p:nvSpPr>
            <p:cNvPr id="13" name="Bue 12">
              <a:extLst>
                <a:ext uri="{FF2B5EF4-FFF2-40B4-BE49-F238E27FC236}">
                  <a16:creationId xmlns:a16="http://schemas.microsoft.com/office/drawing/2014/main" id="{06567A2A-6B00-9347-3E7A-41134E16C84F}"/>
                </a:ext>
              </a:extLst>
            </p:cNvPr>
            <p:cNvSpPr/>
            <p:nvPr/>
          </p:nvSpPr>
          <p:spPr>
            <a:xfrm rot="6318979">
              <a:off x="5318398" y="-315521"/>
              <a:ext cx="1045975" cy="7674186"/>
            </a:xfrm>
            <a:prstGeom prst="arc">
              <a:avLst>
                <a:gd name="adj1" fmla="val 16289485"/>
                <a:gd name="adj2" fmla="val 5346340"/>
              </a:avLst>
            </a:prstGeom>
            <a:ln w="44450">
              <a:solidFill>
                <a:srgbClr val="FF9900"/>
              </a:solidFill>
              <a:prstDash val="sysDash"/>
              <a:head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542C4EAB-B999-4772-E89D-7C473307A3E9}"/>
                </a:ext>
              </a:extLst>
            </p:cNvPr>
            <p:cNvSpPr txBox="1"/>
            <p:nvPr/>
          </p:nvSpPr>
          <p:spPr>
            <a:xfrm>
              <a:off x="4563246" y="5039700"/>
              <a:ext cx="3473130" cy="646331"/>
            </a:xfrm>
            <a:prstGeom prst="rect">
              <a:avLst/>
            </a:prstGeom>
            <a:noFill/>
            <a:ln w="41275">
              <a:solidFill>
                <a:srgbClr val="FF99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Stor fare for manglende samsvar</a:t>
              </a:r>
            </a:p>
            <a:p>
              <a:r>
                <a:rPr lang="nb-NO" dirty="0"/>
                <a:t>mellom lov og beslutningssystem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3C051D96-C453-852B-994B-0FC2EE6EB60C}"/>
              </a:ext>
            </a:extLst>
          </p:cNvPr>
          <p:cNvGrpSpPr/>
          <p:nvPr/>
        </p:nvGrpSpPr>
        <p:grpSpPr>
          <a:xfrm>
            <a:off x="217779" y="2708787"/>
            <a:ext cx="2212662" cy="1075343"/>
            <a:chOff x="217779" y="2708787"/>
            <a:chExt cx="2212662" cy="1075343"/>
          </a:xfrm>
        </p:grpSpPr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F35F5226-92A4-FD03-47C7-5EE6768612CF}"/>
                </a:ext>
              </a:extLst>
            </p:cNvPr>
            <p:cNvGrpSpPr/>
            <p:nvPr/>
          </p:nvGrpSpPr>
          <p:grpSpPr>
            <a:xfrm>
              <a:off x="1828799" y="2708787"/>
              <a:ext cx="601642" cy="1075343"/>
              <a:chOff x="1528916" y="2684206"/>
              <a:chExt cx="601642" cy="1075343"/>
            </a:xfrm>
          </p:grpSpPr>
          <p:sp>
            <p:nvSpPr>
              <p:cNvPr id="20" name="Pil: ned 19">
                <a:extLst>
                  <a:ext uri="{FF2B5EF4-FFF2-40B4-BE49-F238E27FC236}">
                    <a16:creationId xmlns:a16="http://schemas.microsoft.com/office/drawing/2014/main" id="{C7C1170D-115B-9256-7B85-020BCB34BEF9}"/>
                  </a:ext>
                </a:extLst>
              </p:cNvPr>
              <p:cNvSpPr/>
              <p:nvPr/>
            </p:nvSpPr>
            <p:spPr>
              <a:xfrm>
                <a:off x="1528916" y="2684206"/>
                <a:ext cx="297013" cy="1075343"/>
              </a:xfrm>
              <a:prstGeom prst="downArrow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994335B6-CD1B-9F9F-856A-047F8193FA01}"/>
                  </a:ext>
                </a:extLst>
              </p:cNvPr>
              <p:cNvSpPr txBox="1"/>
              <p:nvPr/>
            </p:nvSpPr>
            <p:spPr>
              <a:xfrm>
                <a:off x="1715060" y="2811301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3600" dirty="0">
                    <a:solidFill>
                      <a:srgbClr val="FF9900"/>
                    </a:solidFill>
                  </a:rPr>
                  <a:t>?</a:t>
                </a:r>
              </a:p>
            </p:txBody>
          </p:sp>
        </p:grp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F90F18F2-D13C-7410-25E6-701D09E58779}"/>
                </a:ext>
              </a:extLst>
            </p:cNvPr>
            <p:cNvSpPr txBox="1"/>
            <p:nvPr/>
          </p:nvSpPr>
          <p:spPr>
            <a:xfrm>
              <a:off x="217779" y="3002903"/>
              <a:ext cx="1628010" cy="523220"/>
            </a:xfrm>
            <a:prstGeom prst="rect">
              <a:avLst/>
            </a:prstGeom>
            <a:solidFill>
              <a:srgbClr val="FF990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Automatiserings-</a:t>
              </a:r>
              <a:br>
                <a:rPr kumimoji="0" lang="nb-NO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</a:br>
              <a:r>
                <a:rPr kumimoji="0" lang="nb-NO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vennlig lovgivning</a:t>
              </a:r>
            </a:p>
          </p:txBody>
        </p:sp>
      </p:grp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9FBA0FE-7CEF-0EBF-F5E8-7BB8FC5B5015}"/>
              </a:ext>
            </a:extLst>
          </p:cNvPr>
          <p:cNvSpPr txBox="1"/>
          <p:nvPr/>
        </p:nvSpPr>
        <p:spPr>
          <a:xfrm>
            <a:off x="1031784" y="4732378"/>
            <a:ext cx="2034468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Algoritmisk</a:t>
            </a:r>
          </a:p>
          <a:p>
            <a:r>
              <a:rPr lang="nb-NO" dirty="0"/>
              <a:t>lovgivning</a:t>
            </a:r>
          </a:p>
        </p:txBody>
      </p:sp>
      <p:sp>
        <p:nvSpPr>
          <p:cNvPr id="26" name="Bue 25">
            <a:extLst>
              <a:ext uri="{FF2B5EF4-FFF2-40B4-BE49-F238E27FC236}">
                <a16:creationId xmlns:a16="http://schemas.microsoft.com/office/drawing/2014/main" id="{A6D198AF-A5D6-37BF-5AC7-C4BE6B53DD3F}"/>
              </a:ext>
            </a:extLst>
          </p:cNvPr>
          <p:cNvSpPr/>
          <p:nvPr/>
        </p:nvSpPr>
        <p:spPr>
          <a:xfrm rot="5400000">
            <a:off x="6112139" y="1561410"/>
            <a:ext cx="1009938" cy="7570840"/>
          </a:xfrm>
          <a:prstGeom prst="arc">
            <a:avLst>
              <a:gd name="adj1" fmla="val 16264174"/>
              <a:gd name="adj2" fmla="val 5346340"/>
            </a:avLst>
          </a:prstGeom>
          <a:ln w="44450">
            <a:solidFill>
              <a:srgbClr val="C00000"/>
            </a:solidFill>
            <a:head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260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429370-7B9B-B278-B0E6-ED5D1BC6A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278" y="41411"/>
            <a:ext cx="10515600" cy="1051073"/>
          </a:xfrm>
        </p:spPr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 Display" panose="02110004020202020204"/>
              </a:rPr>
              <a:t>Lov og beslutningssystem – to sider av samme sak</a:t>
            </a:r>
            <a:endParaRPr lang="nb-NO" dirty="0">
              <a:solidFill>
                <a:srgbClr val="7030A0"/>
              </a:solidFill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85792D2-6DD4-5CD8-4CF9-06E439A7CB2D}"/>
              </a:ext>
            </a:extLst>
          </p:cNvPr>
          <p:cNvSpPr txBox="1"/>
          <p:nvPr/>
        </p:nvSpPr>
        <p:spPr>
          <a:xfrm>
            <a:off x="882062" y="759355"/>
            <a:ext cx="1033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</a:rPr>
              <a:t>Bør vi se lovutvikling og systemutvikling som én integrert prosess?</a:t>
            </a:r>
            <a:endParaRPr lang="nb-NO" dirty="0">
              <a:solidFill>
                <a:srgbClr val="7030A0"/>
              </a:solidFill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12A274A-1F65-0877-7B49-94224497E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8165" y="1902650"/>
            <a:ext cx="4633362" cy="4340728"/>
          </a:xfrm>
          <a:prstGeom prst="rect">
            <a:avLst/>
          </a:prstGeom>
        </p:spPr>
      </p:pic>
      <p:grpSp>
        <p:nvGrpSpPr>
          <p:cNvPr id="13" name="Gruppe 12">
            <a:extLst>
              <a:ext uri="{FF2B5EF4-FFF2-40B4-BE49-F238E27FC236}">
                <a16:creationId xmlns:a16="http://schemas.microsoft.com/office/drawing/2014/main" id="{21A82671-81EB-D0B7-6C1D-28DF444D6608}"/>
              </a:ext>
            </a:extLst>
          </p:cNvPr>
          <p:cNvGrpSpPr/>
          <p:nvPr/>
        </p:nvGrpSpPr>
        <p:grpSpPr>
          <a:xfrm>
            <a:off x="3881283" y="1360851"/>
            <a:ext cx="4655483" cy="2365654"/>
            <a:chOff x="3881283" y="1360851"/>
            <a:chExt cx="4655483" cy="2365654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8F5C4245-B378-B4F3-41DC-FAA15D34051C}"/>
                </a:ext>
              </a:extLst>
            </p:cNvPr>
            <p:cNvSpPr txBox="1"/>
            <p:nvPr/>
          </p:nvSpPr>
          <p:spPr>
            <a:xfrm>
              <a:off x="3903405" y="1360851"/>
              <a:ext cx="4633361" cy="646331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Bør vi unngå at lover som skal automatiseres blir til som rent «skrivebordsarbeid»?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557BB0A4-F927-2C5C-57E1-BCEC55C0FAA1}"/>
                </a:ext>
              </a:extLst>
            </p:cNvPr>
            <p:cNvSpPr txBox="1"/>
            <p:nvPr/>
          </p:nvSpPr>
          <p:spPr>
            <a:xfrm>
              <a:off x="3892342" y="2082013"/>
              <a:ext cx="4633361" cy="923330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Vil trolig være fornuftig at vi </a:t>
              </a:r>
              <a:r>
                <a:rPr lang="nb-NO" i="1" dirty="0"/>
                <a:t>før lovvedtak </a:t>
              </a:r>
              <a:r>
                <a:rPr lang="nb-NO" dirty="0"/>
                <a:t>forsikrer oss om at vedtaket fullt ut lar seg gjennomføre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9A96954A-4FDE-B1DD-FE04-B0623B1DE5A3}"/>
                </a:ext>
              </a:extLst>
            </p:cNvPr>
            <p:cNvSpPr txBox="1"/>
            <p:nvPr/>
          </p:nvSpPr>
          <p:spPr>
            <a:xfrm>
              <a:off x="3881283" y="3080174"/>
              <a:ext cx="4655481" cy="646331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Det kan være «terrenget» er så krevende at lovgiver må endre planer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46BD685F-D605-25EF-473D-1B2FC03BA3F8}"/>
              </a:ext>
            </a:extLst>
          </p:cNvPr>
          <p:cNvGrpSpPr/>
          <p:nvPr/>
        </p:nvGrpSpPr>
        <p:grpSpPr>
          <a:xfrm>
            <a:off x="3903405" y="2026416"/>
            <a:ext cx="7314818" cy="3865425"/>
            <a:chOff x="3903405" y="2026416"/>
            <a:chExt cx="7314818" cy="3865425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CE2E5A07-2E64-2529-9CE6-CBECB3A0A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26011" y="3926651"/>
              <a:ext cx="2192212" cy="1475021"/>
            </a:xfrm>
            <a:prstGeom prst="rect">
              <a:avLst/>
            </a:prstGeom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512974F7-31CD-90BC-E370-4F4C72C09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26012" y="2026416"/>
              <a:ext cx="2192211" cy="1398631"/>
            </a:xfrm>
            <a:prstGeom prst="rect">
              <a:avLst/>
            </a:prstGeom>
          </p:spPr>
        </p:pic>
        <p:sp>
          <p:nvSpPr>
            <p:cNvPr id="7" name="Pil: ned 6">
              <a:extLst>
                <a:ext uri="{FF2B5EF4-FFF2-40B4-BE49-F238E27FC236}">
                  <a16:creationId xmlns:a16="http://schemas.microsoft.com/office/drawing/2014/main" id="{DD2188AA-AC11-0CCE-796E-6A2DF7EB1A73}"/>
                </a:ext>
              </a:extLst>
            </p:cNvPr>
            <p:cNvSpPr/>
            <p:nvPr/>
          </p:nvSpPr>
          <p:spPr>
            <a:xfrm>
              <a:off x="9981402" y="3455424"/>
              <a:ext cx="281430" cy="398821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B7123B2D-31AA-D76D-C05C-ABC80E3A0804}"/>
                </a:ext>
              </a:extLst>
            </p:cNvPr>
            <p:cNvSpPr txBox="1"/>
            <p:nvPr/>
          </p:nvSpPr>
          <p:spPr>
            <a:xfrm>
              <a:off x="3903405" y="3860516"/>
              <a:ext cx="4633358" cy="203132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nb-NO" b="1" dirty="0"/>
                <a:t>Jf. konseptvalgutredning ved veibygging</a:t>
              </a:r>
            </a:p>
            <a:p>
              <a:pPr marL="176213" indent="-176213">
                <a:buFont typeface="Arial" panose="020B0604020202020204" pitchFamily="34" charset="0"/>
                <a:buChar char="•"/>
              </a:pPr>
              <a:r>
                <a:rPr lang="nb-NO" dirty="0"/>
                <a:t>Behovsanalyse</a:t>
              </a:r>
            </a:p>
            <a:p>
              <a:pPr marL="176213" indent="-176213">
                <a:buFont typeface="Arial" panose="020B0604020202020204" pitchFamily="34" charset="0"/>
                <a:buChar char="•"/>
              </a:pPr>
              <a:r>
                <a:rPr lang="nb-NO" dirty="0" err="1"/>
                <a:t>Strategikapittel</a:t>
              </a:r>
              <a:r>
                <a:rPr lang="nb-NO" dirty="0"/>
                <a:t> </a:t>
              </a:r>
            </a:p>
            <a:p>
              <a:pPr marL="176213" indent="-176213">
                <a:buFont typeface="Arial" panose="020B0604020202020204" pitchFamily="34" charset="0"/>
                <a:buChar char="•"/>
              </a:pPr>
              <a:r>
                <a:rPr lang="nb-NO" dirty="0"/>
                <a:t>Overordnede krav</a:t>
              </a:r>
            </a:p>
            <a:p>
              <a:pPr marL="176213" indent="-176213">
                <a:buFont typeface="Arial" panose="020B0604020202020204" pitchFamily="34" charset="0"/>
                <a:buChar char="•"/>
              </a:pPr>
              <a:r>
                <a:rPr lang="nb-NO" dirty="0"/>
                <a:t>Mulighetsstudie</a:t>
              </a:r>
            </a:p>
            <a:p>
              <a:pPr marL="176213" indent="-176213">
                <a:buFont typeface="Arial" panose="020B0604020202020204" pitchFamily="34" charset="0"/>
                <a:buChar char="•"/>
              </a:pPr>
              <a:r>
                <a:rPr lang="nb-NO" dirty="0"/>
                <a:t>Alternativanalyse</a:t>
              </a:r>
            </a:p>
            <a:p>
              <a:pPr marL="176213" indent="-176213">
                <a:buFont typeface="Arial" panose="020B0604020202020204" pitchFamily="34" charset="0"/>
                <a:buChar char="•"/>
              </a:pPr>
              <a:r>
                <a:rPr lang="nb-NO" dirty="0"/>
                <a:t>Føringer for videre planlegging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329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D2F668E8-C391-60AC-BE3A-A08F195B4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410" y="-44245"/>
            <a:ext cx="7647312" cy="430161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524306D-D19C-1DF0-2253-5CAE64924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16" y="3340776"/>
            <a:ext cx="6328739" cy="301557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6637356-1B0C-1C0F-6708-C2D9EFBA1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410" y="3631814"/>
            <a:ext cx="7426038" cy="3055951"/>
          </a:xfrm>
          <a:prstGeom prst="rect">
            <a:avLst/>
          </a:prstGeom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1F6E73D-2BA3-ED8F-E8EC-088EECB68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DBDB8-6BEC-4359-AEC5-1247A8B3C32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ECB6DDC-67D1-6BE5-42FD-1042332C4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087" y="192594"/>
            <a:ext cx="3814049" cy="357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1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A43110-15DE-DB81-D91D-79694BB53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Lov og beslutningssystem – det ene uten det andre?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9141643C-5D2A-8CAE-EFF2-AE677DCDC9DD}"/>
              </a:ext>
            </a:extLst>
          </p:cNvPr>
          <p:cNvGrpSpPr/>
          <p:nvPr/>
        </p:nvGrpSpPr>
        <p:grpSpPr>
          <a:xfrm>
            <a:off x="191729" y="1821411"/>
            <a:ext cx="4631385" cy="4338625"/>
            <a:chOff x="1504336" y="2018056"/>
            <a:chExt cx="4631385" cy="4338625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8B6C8AE3-9895-9062-4B25-6FAE7A9391C4}"/>
                </a:ext>
              </a:extLst>
            </p:cNvPr>
            <p:cNvGrpSpPr/>
            <p:nvPr/>
          </p:nvGrpSpPr>
          <p:grpSpPr>
            <a:xfrm>
              <a:off x="1504336" y="2018056"/>
              <a:ext cx="3387588" cy="4289338"/>
              <a:chOff x="1027752" y="355285"/>
              <a:chExt cx="4331204" cy="6502525"/>
            </a:xfrm>
          </p:grpSpPr>
          <p:grpSp>
            <p:nvGrpSpPr>
              <p:cNvPr id="5" name="Gruppe 4">
                <a:extLst>
                  <a:ext uri="{FF2B5EF4-FFF2-40B4-BE49-F238E27FC236}">
                    <a16:creationId xmlns:a16="http://schemas.microsoft.com/office/drawing/2014/main" id="{DDB555F0-8027-A38A-2496-F2503A648549}"/>
                  </a:ext>
                </a:extLst>
              </p:cNvPr>
              <p:cNvGrpSpPr/>
              <p:nvPr/>
            </p:nvGrpSpPr>
            <p:grpSpPr>
              <a:xfrm>
                <a:off x="1027752" y="1450048"/>
                <a:ext cx="4331204" cy="5407762"/>
                <a:chOff x="1430875" y="655080"/>
                <a:chExt cx="4331204" cy="5407762"/>
              </a:xfrm>
            </p:grpSpPr>
            <p:pic>
              <p:nvPicPr>
                <p:cNvPr id="7" name="Bilde 6">
                  <a:extLst>
                    <a:ext uri="{FF2B5EF4-FFF2-40B4-BE49-F238E27FC236}">
                      <a16:creationId xmlns:a16="http://schemas.microsoft.com/office/drawing/2014/main" id="{87E84CFA-FF16-8649-B534-F50A6EF19B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080270" y="1225889"/>
                  <a:ext cx="3024672" cy="3529976"/>
                </a:xfrm>
                <a:prstGeom prst="rect">
                  <a:avLst/>
                </a:prstGeom>
              </p:spPr>
            </p:pic>
            <p:pic>
              <p:nvPicPr>
                <p:cNvPr id="8" name="Bilde 7">
                  <a:extLst>
                    <a:ext uri="{FF2B5EF4-FFF2-40B4-BE49-F238E27FC236}">
                      <a16:creationId xmlns:a16="http://schemas.microsoft.com/office/drawing/2014/main" id="{A8C5C033-856D-F4E3-71AA-E42C99C831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30875" y="655080"/>
                  <a:ext cx="4331204" cy="5407762"/>
                </a:xfrm>
                <a:prstGeom prst="rect">
                  <a:avLst/>
                </a:prstGeom>
              </p:spPr>
            </p:pic>
          </p:grpSp>
          <p:pic>
            <p:nvPicPr>
              <p:cNvPr id="6" name="Bilde 5">
                <a:extLst>
                  <a:ext uri="{FF2B5EF4-FFF2-40B4-BE49-F238E27FC236}">
                    <a16:creationId xmlns:a16="http://schemas.microsoft.com/office/drawing/2014/main" id="{390C89E1-DD1A-16A5-5A9A-6C8055E373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04229" y="355285"/>
                <a:ext cx="882673" cy="1573860"/>
              </a:xfrm>
              <a:prstGeom prst="rect">
                <a:avLst/>
              </a:prstGeom>
            </p:spPr>
          </p:pic>
        </p:grpSp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5E7E4CAF-6A07-1D08-9232-E0953523A9BF}"/>
                </a:ext>
              </a:extLst>
            </p:cNvPr>
            <p:cNvGrpSpPr/>
            <p:nvPr/>
          </p:nvGrpSpPr>
          <p:grpSpPr>
            <a:xfrm>
              <a:off x="2747503" y="2789369"/>
              <a:ext cx="3388218" cy="3567312"/>
              <a:chOff x="5844769" y="717545"/>
              <a:chExt cx="4332009" cy="5407952"/>
            </a:xfrm>
          </p:grpSpPr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91907741-C4D6-2F21-9C42-75D048038C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b="7143"/>
              <a:stretch/>
            </p:blipFill>
            <p:spPr>
              <a:xfrm rot="16200000">
                <a:off x="6275044" y="2143429"/>
                <a:ext cx="3469409" cy="2073235"/>
              </a:xfrm>
              <a:prstGeom prst="rect">
                <a:avLst/>
              </a:prstGeom>
            </p:spPr>
          </p:pic>
          <p:pic>
            <p:nvPicPr>
              <p:cNvPr id="13" name="Bilde 12">
                <a:extLst>
                  <a:ext uri="{FF2B5EF4-FFF2-40B4-BE49-F238E27FC236}">
                    <a16:creationId xmlns:a16="http://schemas.microsoft.com/office/drawing/2014/main" id="{CA7FAA61-A641-0914-B29C-D678CB728C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44769" y="717545"/>
                <a:ext cx="4332009" cy="5407952"/>
              </a:xfrm>
              <a:prstGeom prst="rect">
                <a:avLst/>
              </a:prstGeom>
            </p:spPr>
          </p:pic>
        </p:grpSp>
      </p:grp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5346249-02E5-7582-45EA-90ACD60E5D98}"/>
              </a:ext>
            </a:extLst>
          </p:cNvPr>
          <p:cNvSpPr txBox="1"/>
          <p:nvPr/>
        </p:nvSpPr>
        <p:spPr>
          <a:xfrm>
            <a:off x="4183195" y="1921746"/>
            <a:ext cx="7916463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Uten en fungerende beslutningssystem vil noen lover</a:t>
            </a:r>
          </a:p>
          <a:p>
            <a:r>
              <a:rPr lang="nb-NO" sz="2400" dirty="0"/>
              <a:t>     være impraktikable for den ansvarlige myndigheten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Ikrafttredelse når systemet er tilgjengelig/oppdatert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Hvis impraktikabelt for myndigheter – hva med innbygger</a:t>
            </a:r>
          </a:p>
          <a:p>
            <a:r>
              <a:rPr lang="nb-NO" sz="2400" dirty="0"/>
              <a:t>     og virksomheter?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Ikrafttredelse når det finnes </a:t>
            </a:r>
            <a:r>
              <a:rPr lang="nb-NO" sz="2400" dirty="0">
                <a:solidFill>
                  <a:schemeClr val="accent6">
                    <a:lumMod val="75000"/>
                  </a:schemeClr>
                </a:solidFill>
              </a:rPr>
              <a:t>tilgjengelig system </a:t>
            </a:r>
            <a:r>
              <a:rPr lang="nb-NO" sz="2400" dirty="0"/>
              <a:t>for å</a:t>
            </a:r>
          </a:p>
          <a:p>
            <a:pPr lvl="1"/>
            <a:r>
              <a:rPr lang="nb-NO" sz="2400" dirty="0"/>
              <a:t>     anvende loven?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accent6">
                    <a:lumMod val="75000"/>
                  </a:schemeClr>
                </a:solidFill>
              </a:rPr>
              <a:t>Systemoffentlighet</a:t>
            </a:r>
            <a:r>
              <a:rPr lang="nb-NO" sz="2400" dirty="0"/>
              <a:t>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2000" dirty="0"/>
              <a:t>Hvorfor må innbyggere bare forholde seg til tekst når</a:t>
            </a:r>
          </a:p>
          <a:p>
            <a:pPr lvl="2"/>
            <a:r>
              <a:rPr lang="nb-NO" sz="2000" dirty="0"/>
              <a:t>     myndigheter har automatiserte systemer?</a:t>
            </a:r>
          </a:p>
        </p:txBody>
      </p:sp>
    </p:spTree>
    <p:extLst>
      <p:ext uri="{BB962C8B-B14F-4D97-AF65-F5344CB8AC3E}">
        <p14:creationId xmlns:p14="http://schemas.microsoft.com/office/powerpoint/2010/main" val="207317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2C9F56-6717-7230-AAD8-9E36D4D79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Er det grunn til å tro praksis vil bli endret?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E4E2B1A-B4B9-0AB1-2F01-C97940A843EC}"/>
              </a:ext>
            </a:extLst>
          </p:cNvPr>
          <p:cNvSpPr txBox="1"/>
          <p:nvPr/>
        </p:nvSpPr>
        <p:spPr>
          <a:xfrm>
            <a:off x="1078434" y="3281516"/>
            <a:ext cx="8329396" cy="1231106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«Regjeringen vil styrke arbeidet med digitaliseringsvennlig regelverk.»  […]</a:t>
            </a:r>
          </a:p>
          <a:p>
            <a:r>
              <a:rPr lang="nb-NO" sz="2000" dirty="0"/>
              <a:t>«[V]i [må] legge til rette for tverrfaglig samarbeid fra start, slik at tjenestene</a:t>
            </a:r>
          </a:p>
          <a:p>
            <a:r>
              <a:rPr lang="nb-NO" sz="2000" dirty="0"/>
              <a:t>og regelverket utvikles samtidig.</a:t>
            </a:r>
          </a:p>
          <a:p>
            <a:r>
              <a:rPr lang="nb-NO" sz="1400" i="1" dirty="0"/>
              <a:t>(Fremtidens digitale Norge», Digitaliseringsstrategi for 2024 – 2025, avsnitt 3.1.1)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9B526EB-71D0-8235-7E0D-41BA5EAB271F}"/>
              </a:ext>
            </a:extLst>
          </p:cNvPr>
          <p:cNvSpPr txBox="1"/>
          <p:nvPr/>
        </p:nvSpPr>
        <p:spPr>
          <a:xfrm>
            <a:off x="2644877" y="1872488"/>
            <a:ext cx="533562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Lovgivning er et konservativt felt (og bør være det)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Jurister vil ikke dras inn i teknologien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Teknologer vil ikke dras inn i jussen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826A062-872F-6165-1AC1-82EFD354F1CE}"/>
              </a:ext>
            </a:extLst>
          </p:cNvPr>
          <p:cNvSpPr txBox="1"/>
          <p:nvPr/>
        </p:nvSpPr>
        <p:spPr>
          <a:xfrm>
            <a:off x="3136490" y="5034116"/>
            <a:ext cx="356924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… så kanskje det skjer noe likevel?</a:t>
            </a:r>
          </a:p>
        </p:txBody>
      </p:sp>
    </p:spTree>
    <p:extLst>
      <p:ext uri="{BB962C8B-B14F-4D97-AF65-F5344CB8AC3E}">
        <p14:creationId xmlns:p14="http://schemas.microsoft.com/office/powerpoint/2010/main" val="16603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Office PowerPoint</Application>
  <PresentationFormat>Widescreen</PresentationFormat>
  <Paragraphs>64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1_Office-tema</vt:lpstr>
      <vt:lpstr> Om forholdet mellom lover og datasystemer  som iverksetter dem</vt:lpstr>
      <vt:lpstr>PowerPoint-presentasjon</vt:lpstr>
      <vt:lpstr>PowerPoint-presentasjon</vt:lpstr>
      <vt:lpstr>Lov og beslutningssystem – to sider av samme sak</vt:lpstr>
      <vt:lpstr>PowerPoint-presentasjon</vt:lpstr>
      <vt:lpstr>Lov og beslutningssystem – det ene uten det andre?</vt:lpstr>
      <vt:lpstr>Er det grunn til å tro praksis vil bli endret?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 wiese schartum</dc:creator>
  <cp:lastModifiedBy>dag wiese schartum</cp:lastModifiedBy>
  <cp:revision>12</cp:revision>
  <cp:lastPrinted>2025-03-03T11:03:51Z</cp:lastPrinted>
  <dcterms:created xsi:type="dcterms:W3CDTF">2025-02-26T12:52:03Z</dcterms:created>
  <dcterms:modified xsi:type="dcterms:W3CDTF">2025-03-03T11:15:33Z</dcterms:modified>
</cp:coreProperties>
</file>