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6"/>
  </p:notesMasterIdLst>
  <p:sldIdLst>
    <p:sldId id="256" r:id="rId5"/>
    <p:sldId id="288" r:id="rId6"/>
    <p:sldId id="283" r:id="rId7"/>
    <p:sldId id="281" r:id="rId8"/>
    <p:sldId id="257" r:id="rId9"/>
    <p:sldId id="276" r:id="rId10"/>
    <p:sldId id="287" r:id="rId11"/>
    <p:sldId id="270" r:id="rId12"/>
    <p:sldId id="258" r:id="rId13"/>
    <p:sldId id="282" r:id="rId14"/>
    <p:sldId id="284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A2A27-68C4-4303-8D61-6BCDFFB28577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99AF-A0BF-4B6A-A32B-433982D2E7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45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5F3EC-F78D-4281-93FA-9A19A55E8E1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7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F9B37D-07E1-635D-4220-E943FB84B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6FFAEF5-82C1-261C-97B1-42EBF78BE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0B685B-9F99-66EC-5A9C-8FA7F858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ABAEF0-444A-8775-00FC-836298A88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02BAAC-B626-CFDF-2F11-F47436FBC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346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A5016F-2DD4-2ADB-C3DD-1E565739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15EF9-FC5B-C92E-4388-74683C882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A2A215-E560-789F-4334-992F8F88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483437-A9DC-4362-4926-A442A1071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AE4381-EE16-B968-35D0-33C7730B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86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0D023C-444C-DB7D-8DF0-FFEFC6B43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7E5918F-B38D-FF3C-3C31-AB4170C89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3100F-E6B8-DFD8-30B1-3647E8F6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C7C44A-8500-5D72-7A25-A77E55CB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968C0B-3AEB-B0DA-A9FD-F320F5DD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68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8A3B94-6452-FC98-9D5B-A0DE4A07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CBCD48-C954-C30E-FC3C-BA4DAFA46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A1BFDF-6FF2-9986-4C7B-F69ED43DD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0ACA4B-EACA-0350-FAC7-644CF137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BD41637-B32D-4F49-51DA-A1E92AAC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C05510B-183C-3C7F-6F88-D1CE68DF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69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B1BC4-CB79-DE75-A257-415F2721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BB96FD3-601A-F15D-F776-59CF9DF42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F899FD-0783-D5DA-E3B0-A21646A16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E9B573-1557-9283-4E84-C1A1B2C6B5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E50DC7-260C-B0A2-23CA-5B9565217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1E7C2DE-591D-8474-77E3-9F592BD26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EFEBECF-768A-1B9E-1BEF-51DAD37CF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0F37FDC-2895-D60C-FDAA-476CC7F11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466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827D1D-8F1E-8436-D41F-C1D9A7F6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D55E352-3851-C3B5-431D-2CCB044B7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7A8193E-5401-B7E3-2CC8-BA3B24CD5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70B6133-1FF9-1C6B-4EBD-27DD4F69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87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41C85D8-48B2-5B96-F538-F4CC5DBF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E6E9D99-D89B-ECFD-C6DC-C5CECDAD8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BE97BF-96D4-902D-9827-E443ED39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91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7F2D0F-8E0D-1F5F-776F-288AA407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00AE1A-2EAA-0983-F2BB-535B3EDE1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975F7A4-058D-4F70-C32D-E099D17D9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EA56C3-3A27-7455-7596-F83F92C2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2DC590D-D848-6E6D-A879-644DEDED0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70E5A9-12CB-CEF1-681E-41A2DC4D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311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F8776D-E6E3-9A8F-8FE5-78C56414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1D34315-42C6-7AE1-27D6-C709A4E86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98340C-B826-2B00-4488-62F40C83F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E3785C-9924-343E-71A3-1476749C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C7249AE-DF34-84F7-48CD-54864682F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6DC606-ADD5-753F-D5A9-CCE277679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57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E30CCA-9D7A-6468-83EF-2A65955C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1D25F1-F5A9-CF58-DBC6-152CD1DC7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498AAE-22C9-F7C0-4797-26919680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B993CB-B740-84C9-17D4-EFA1D074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816EE4-193B-4307-34D1-1EED4F84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512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3C9EE81-BC10-55EB-0AC7-9908F7502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2A1EF24-6355-898D-92C8-5E838E619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2C6D61-986B-E900-D419-13057378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6D4099-0479-5FFB-B26D-2B568FAA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ECA4C5-F0D2-81F7-448E-DE84FE9C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920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62E534-C4FA-413A-80B6-E8B879406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928860A-F09B-4B48-B90E-849FA4AD8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072EAA-61A1-4C49-B064-4FE423FB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074FE4-866A-4DED-BE49-56D287B3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86CFD5-FD0B-4208-A9C3-771A1841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84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8112D9-3BEC-4D9A-97BF-796CA7C1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EAF6D4-0E10-4053-9B28-D2E8B8C8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94B1D1-7B11-43B7-9BC5-503C8B99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16238D-18E3-4FDF-807B-0B7A96DC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21F863-28F0-43C5-8E23-5C744F99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38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3B0D1-68A8-42DE-951D-EDCDAF24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F53D2-5472-461B-851C-1BA73593F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304A8-CF27-4D51-97F3-5269B2BE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84E3DD-5D39-4B53-AFB1-ECDBB096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B4EC10-2E27-4E10-A295-4C7C18D9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98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F7261-B77B-4BCF-BEBC-2C363E38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D396D-31EE-49E7-A6DD-36F393D4A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B9C5D1-2D7A-4C23-95B6-3F0F02801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F1CF87-C5C9-43DA-9B47-471D7D4A4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4BF5E6-7441-48B0-97E5-3D8A2B4C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54B168-D942-4345-9872-873B8852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072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F8D4B-CBFF-4C1D-97CE-E6B44A753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9EE5F2-15C9-47DB-AE46-4BFF504A9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B782EC-E928-4CB8-8955-0CD1D268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BD7205-E4BD-4A50-8252-94D6825C2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ED749B9-485E-4106-8236-27F07DC49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ED1C436-6AB5-4891-8E8A-B4947E23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7B5AFEA-1AF2-4970-9962-52D8AADD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D3441AA-D682-4A1E-A59E-5217D8A2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191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D66473-26A4-4788-970C-C3D1FA99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DBC1042-D655-4ADE-9AF7-F0EA3C92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2B99A27-21E2-435D-864C-12DB8313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651C1E-5818-4C68-97B7-85510EC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567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1979C2-E8A5-404E-B25C-FE790839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8DF9A8-C6A9-4842-A2C7-9F332DCB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35370DA-1623-4F71-A57C-89A52C22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489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84347-40D7-46F7-863B-EE1A255A6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9BD04-FD7E-48E3-BA39-D2648C1DC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27DC000-F83B-4B8B-927E-C1224B58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19E878-4BFD-4B4D-A605-99C708D7F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59DFBE-4F1C-4C8E-ADD4-1DB62C33D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7CF6BB-36D1-4DFB-B52F-EB352FCC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040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A48C-CE0C-47AC-887A-5C26BB85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35D2C7-13F7-423C-99BE-7195BD3B4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62255A-AB11-4487-B0F6-67042445F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9F822-0A8C-4A1C-8DC6-E039FBD02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E11FA6-7BAD-4643-AC2D-BF080921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56344E-73FC-4E1F-B81D-73F349B5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451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570F6-E501-4A6E-B5D3-367522D6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48B8E8-0A05-4BBE-800E-DE35F1A1E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A2D6D5-A120-4312-8F1F-0AE16A4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077166-F822-488C-A44F-FB3414AC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82DE2-5FF9-44B5-A7F4-0C0ABEFC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742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2D2E781-798B-494E-A3C1-ABD054387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71E17B-8C0A-46B9-B011-E887C2A7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2B8960-7BF8-4006-8B9E-455504E00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91B25F-BD1C-42EC-9505-9D97463A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C28614-53EE-4897-AC0B-7A7564536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862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DEAF9-C3BE-94E7-48E5-F66B3249F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AF3AAC-AAB8-BAC2-B2C6-8D418042E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618938-67ED-1D55-5D51-6EAA8CD5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4029D3-43CD-0224-007C-97329E29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3C006D-61A7-D01A-470B-AE732BB9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2292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DF0C6C-2024-A6BD-FA1A-48E7E288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68140C-9883-3EDE-0A5E-33E0F0F8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CBDF0-39BC-595E-5CA7-57D29A12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ABE89B-1E5C-3CFC-779D-ED54E263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D9C0BE-2081-0EA7-49C7-AE1B70FB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31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AB245-D6F0-ECA5-CB12-3F339D08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6A1310-AC4B-5B88-EC09-02409CFF7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C0F6AF-8D4A-F8A6-64D4-31634DA7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E87032-874B-B20C-23A1-7CFB8769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8615B-3E49-2444-E570-9AF403B1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196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572DA-1195-09D8-93DE-FD02F9B8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CA4713-2CA9-F0AE-F3E6-859E162AC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889939-2DCC-00B5-FF9A-39098979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661A0A4-FBDC-2438-4CB8-EF28F7AF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340B83-3C2F-0807-AE01-DC5885C5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0D5595-3667-C6AF-A4C2-2C448335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5706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6C94E-676A-8868-CACE-8662C1DD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C2CA7A-EAE0-5C2E-75B9-46D163223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22E4E0D-8983-797B-5910-96400D909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F736FA5-F4D0-8C6E-833E-5A6BDF824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A714AD-013C-F9DD-55AF-FA028072F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C950886-4B7C-CD22-2C5D-46DAC146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CCA5FF1-1582-FFD9-5F41-F53B09B1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856D8E4-106F-98B8-FF74-1C8EC384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334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1F712-5DF1-40CC-0C29-31F6D158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0131ACF-DDA6-66AA-751B-6BAE66F8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C5F94E-6C6A-F2D6-31FA-9522E78B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0FD895-DDA7-A3F4-F70C-BE4E4F7A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677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4FE67E8-8002-F90B-B859-E2952EAB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5EB56FA-C913-2752-223D-8558DDC7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9CFF6A-DDCD-A590-9055-E7C8C535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659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EEC27-5D5C-099D-3AA3-E08DD475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9347D-A413-F3BF-438A-8C0D6BB3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CE8B65-06C6-BB77-FC2E-3D15133E1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6B218B-8E8A-536E-9293-26D1EAEC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DFE9D8-16F9-F5F3-D59C-7C51BF65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8CAC37-E8C1-00D2-31F0-AEFCB268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097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1BF6A-8AC8-EB29-84C5-392EF103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743038-1BB4-CCFC-642B-FF93A48F9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58E8BC-985D-E5C8-5AE0-413E218F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C343F1-EF71-E343-6B8C-F9377366F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DA9B76-CB09-1B2C-3FC2-7A9122B4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456C9B-7D18-8FF6-74FA-CC9744E8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130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FD85E9-3A53-8CFF-B34F-D473CDD4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4CE3C-0941-C843-B0A3-BA04E2603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6138CD-85B0-7709-0000-36EB0E78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0F1385-BC4A-5856-9476-FDDF22E8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693BD-6B98-47B5-6589-FEDDA520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130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A41B77C-97A4-553A-92A7-6F699DDB9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D08DAF-7BB0-5AC6-1966-D4BE33812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5BEA87-B05F-2440-6704-B96AE2114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98CCD3-1D87-BBB4-D602-E8A30E1A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B94D35-8110-20A7-439D-E81B1BC1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78513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40A20A-AAED-4058-9873-06C323B28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13E2DC4-0570-428E-AA85-6F7E65B6A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8D4D6B-81B3-4989-8044-14217274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1E25FE-9D42-40AC-90F3-A8B835D0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596310-6B11-47A5-9C77-CE501F83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599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F1E4C3-A158-41A4-85FF-53096177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0AB090-65C4-487E-B325-BAAEA1037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81864C-C498-4C79-BF9A-B2478AE8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9A79B9-E649-4B8D-B67B-7D652DF4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FEC03D-658D-4D56-8FCB-FBA3AD838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3464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1C82C-6B44-4419-917D-EEAADA70F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5F1E5-D550-4EC0-A378-13E0E0EA0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2F01F6-AA5A-47EA-A209-AC54E8C6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D3D7AC-19BA-40F1-9D53-314E9B5C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A7878C-4D4C-4520-AB16-61CEDEC5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4208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6D120-740D-4591-BCDB-488EF112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BC99C-D858-4234-8086-041AB6922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0710900-B84C-45E0-A6C5-42C1349D6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DBE763-B463-4FD4-A7F1-32EDAA9B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71C44C-F7BF-4009-A175-32DF5D01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324592-951A-44C4-9404-81EE0552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1789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A4239D-F597-4886-A1D2-C59245CC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B8BBC9-1151-4296-B946-CD27FDBC9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217685-04C6-425A-AA86-3C36BB85D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EBB204E-78C2-4A11-A5BC-362E30223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5930A3-037F-4375-B3B6-678F60242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6B82A2-A854-4686-BBC7-543C752EC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C1C5DF-D31E-4526-9AA7-4D7B993E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2403565-77F8-4749-A384-B08E66DE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0259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8C5650-7B9C-469A-BA13-0CCB7181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10402F1-478A-456F-9923-1E0C6C3B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0E054B-FC16-49BE-8BC6-A517A76C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5A5E323-006C-4162-B5B7-DFB97605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07884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567595-7E42-46B1-83B2-0614D746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65ACECF-7B87-4E67-99B1-F804A810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466BD-8E60-4A0B-A4BD-AC799641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564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E8A297-5E5D-47FC-843D-B6C180ED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58905F-B5FC-4DE7-A707-626A7E97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B3ABD6-EAC0-4A28-815D-C5D744BEF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27AB35-D6AA-4D03-9C08-F0DD3917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29B11B-F7A0-4606-957E-16ADB165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9BC472-7BF2-4C15-8F0A-34F42D93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87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3BC22-84B6-417B-9037-202649F5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A035E6-2AA7-4BE0-8A59-6177AD33A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22DD26-3AE7-412B-8BC7-CFFA0B207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3F8683-86AC-4A4E-8CE6-D17BBA3AF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694AE1-2D44-4E2E-80F7-D183FC2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E07762-A183-45F7-9D01-BFA92CEA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570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101E87-36D3-4F73-A495-4326B287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902158-459D-489B-A204-338BE085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EAB0F3-340F-4541-80CF-08E54133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0CB8C6-568C-44BF-8ECE-54A6F617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C4A0D5-F2B8-4049-89E3-83D62162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0513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9040A37-0202-421D-94E0-3F9F803F1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20F16D-1FAF-41BB-9C89-C09866E9F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05FCC7-7690-4A0D-95F5-97A4F180C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28AB97-0191-4160-8140-64CD7B45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34AD80-2EE8-4D42-A595-036F401F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72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21FB4D5-399D-85AD-918D-41C1DCF1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3A7D89E-EA7C-9A44-D9F8-B9488ADDC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5C31A3-A36E-2B12-E2D5-2FD950C90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FBC19E-20A9-4381-A886-E74197B32F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03809-A075-1D9F-2CCC-E12A20489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18F491-85F1-7511-E6FB-D1C459FD6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31EEF-6A41-48F8-8294-1F31A7A5B1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21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2087783-1027-4E51-814E-5DFAC2A4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277904-94AE-47EA-B7BA-EE56D3F7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F4DFC6-81FF-489A-9177-BACEC7305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79AAA-DA4B-462C-93F3-3DA2A777172D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710CDB-7B6A-4C0F-8ABB-91770659C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6E3998-B86D-491B-9E2E-623E56FB2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4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B423276-BF90-B2E2-5000-FDF4D380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038E8C-EEE9-87BD-6A12-9BBC0CD44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E74E5A-6B6C-D519-7802-15BC7F494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F784-204E-41C4-ACEC-B0023EA676B0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6684EB-058B-FD15-C6B7-2579AF751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4D658D-47BB-C5F9-8D24-16CEB5607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17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788AC9-A4DA-452A-B7BF-E09044BA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74CC36-0FFD-4A06-A4D7-A4819910B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C8F321-167A-40A6-805A-27C12627E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C6ED5-01E7-40A8-8FCA-6D47B9B0FE59}" type="datetimeFigureOut">
              <a:rPr lang="nb-NO" smtClean="0"/>
              <a:t>30.01.2025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4191EF-0F8D-432C-B77A-472B24770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963976-BF53-4BB9-B714-E197E6FB0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090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A41EF-9C9A-21DD-26F6-3342124B42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Hva er konvensjonell teknologi og hvordan kan den brukes til å digitalisere rettsregler?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2FBE3F-1090-2BFC-C042-BD10E59598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0626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19D00A-1AE7-83A7-33A5-57FE8C50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729" y="399538"/>
            <a:ext cx="8920316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Relaterte forelesninger om </a:t>
            </a:r>
            <a:r>
              <a:rPr lang="nb-NO" sz="3600" i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 som innhold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0EF187C0-B553-92A3-8CE3-B241B9025D35}"/>
              </a:ext>
            </a:extLst>
          </p:cNvPr>
          <p:cNvGrpSpPr/>
          <p:nvPr/>
        </p:nvGrpSpPr>
        <p:grpSpPr>
          <a:xfrm>
            <a:off x="1061884" y="2497394"/>
            <a:ext cx="4597925" cy="1229966"/>
            <a:chOff x="2841522" y="2753032"/>
            <a:chExt cx="4597925" cy="1229966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ED12DC03-415A-CFDC-7F91-B384B8CFA05A}"/>
                </a:ext>
              </a:extLst>
            </p:cNvPr>
            <p:cNvSpPr txBox="1"/>
            <p:nvPr/>
          </p:nvSpPr>
          <p:spPr>
            <a:xfrm>
              <a:off x="2841523" y="3244334"/>
              <a:ext cx="4595361" cy="36933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Denne forelesningen: Overordnet perspektiv 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F1542B11-24A1-569C-7172-4E25700EFDF2}"/>
                </a:ext>
              </a:extLst>
            </p:cNvPr>
            <p:cNvSpPr txBox="1"/>
            <p:nvPr/>
          </p:nvSpPr>
          <p:spPr>
            <a:xfrm>
              <a:off x="2841522" y="3613666"/>
              <a:ext cx="4597925" cy="36933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Forelesningen 18.3: Mer detaljert nivå               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1D317A65-A17C-EE95-D8AE-CBB8F41D3467}"/>
                </a:ext>
              </a:extLst>
            </p:cNvPr>
            <p:cNvSpPr txBox="1"/>
            <p:nvPr/>
          </p:nvSpPr>
          <p:spPr>
            <a:xfrm>
              <a:off x="3871484" y="2753032"/>
              <a:ext cx="2535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Konvensjonell teknologi</a:t>
              </a:r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C190D8F-0D91-6610-5018-20CA5527CC96}"/>
              </a:ext>
            </a:extLst>
          </p:cNvPr>
          <p:cNvSpPr txBox="1"/>
          <p:nvPr/>
        </p:nvSpPr>
        <p:spPr>
          <a:xfrm>
            <a:off x="5657246" y="2988696"/>
            <a:ext cx="5275034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Forelesningen 11.2: Overordnet perspektiv (Naomi)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653DF3F-9BE9-0B26-0031-7BA89E040E03}"/>
              </a:ext>
            </a:extLst>
          </p:cNvPr>
          <p:cNvSpPr txBox="1"/>
          <p:nvPr/>
        </p:nvSpPr>
        <p:spPr>
          <a:xfrm>
            <a:off x="6673678" y="2497394"/>
            <a:ext cx="1985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Kunstig intelligens</a:t>
            </a:r>
          </a:p>
        </p:txBody>
      </p:sp>
    </p:spTree>
    <p:extLst>
      <p:ext uri="{BB962C8B-B14F-4D97-AF65-F5344CB8AC3E}">
        <p14:creationId xmlns:p14="http://schemas.microsoft.com/office/powerpoint/2010/main" val="60091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E6ECACD-52DF-7AF6-A5AE-14921DF291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551"/>
          <a:stretch/>
        </p:blipFill>
        <p:spPr>
          <a:xfrm>
            <a:off x="2256503" y="2481107"/>
            <a:ext cx="5825614" cy="127213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D680D65C-C853-4B49-17D0-FA934758858D}"/>
              </a:ext>
            </a:extLst>
          </p:cNvPr>
          <p:cNvSpPr txBox="1"/>
          <p:nvPr/>
        </p:nvSpPr>
        <p:spPr>
          <a:xfrm>
            <a:off x="6096000" y="2895599"/>
            <a:ext cx="1907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(fastsette)         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7C3434A-8691-F918-C36D-EEAC1A927E2A}"/>
              </a:ext>
            </a:extLst>
          </p:cNvPr>
          <p:cNvSpPr/>
          <p:nvPr/>
        </p:nvSpPr>
        <p:spPr>
          <a:xfrm>
            <a:off x="6096000" y="3264931"/>
            <a:ext cx="1956619" cy="3693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591AF84-C059-0852-C61D-4F1622F400FC}"/>
              </a:ext>
            </a:extLst>
          </p:cNvPr>
          <p:cNvSpPr txBox="1"/>
          <p:nvPr/>
        </p:nvSpPr>
        <p:spPr>
          <a:xfrm>
            <a:off x="8352503" y="3244334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Schartum 2018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87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7E0E9B-F434-25C3-FBBC-CD93A6B0C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52"/>
            <a:ext cx="10515600" cy="7305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Teknologien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C93E393-1BAB-3F89-7BA0-D917A60A3A72}"/>
              </a:ext>
            </a:extLst>
          </p:cNvPr>
          <p:cNvSpPr txBox="1"/>
          <p:nvPr/>
        </p:nvSpPr>
        <p:spPr>
          <a:xfrm>
            <a:off x="4452097" y="2309098"/>
            <a:ext cx="1940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Datasystemer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5ABBE2-04CE-9DCF-DE1A-357588EE07E6}"/>
              </a:ext>
            </a:extLst>
          </p:cNvPr>
          <p:cNvSpPr txBox="1"/>
          <p:nvPr/>
        </p:nvSpPr>
        <p:spPr>
          <a:xfrm>
            <a:off x="4711526" y="3314857"/>
            <a:ext cx="1426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973AE8A-22D7-09E1-61D6-E6194D1E4C2A}"/>
              </a:ext>
            </a:extLst>
          </p:cNvPr>
          <p:cNvSpPr/>
          <p:nvPr/>
        </p:nvSpPr>
        <p:spPr>
          <a:xfrm>
            <a:off x="2633880" y="2120187"/>
            <a:ext cx="1984933" cy="1828801"/>
          </a:xfrm>
          <a:custGeom>
            <a:avLst/>
            <a:gdLst>
              <a:gd name="connsiteX0" fmla="*/ 0 w 1984933"/>
              <a:gd name="connsiteY0" fmla="*/ 914401 h 1828801"/>
              <a:gd name="connsiteX1" fmla="*/ 992467 w 1984933"/>
              <a:gd name="connsiteY1" fmla="*/ 0 h 1828801"/>
              <a:gd name="connsiteX2" fmla="*/ 1984934 w 1984933"/>
              <a:gd name="connsiteY2" fmla="*/ 914401 h 1828801"/>
              <a:gd name="connsiteX3" fmla="*/ 992467 w 1984933"/>
              <a:gd name="connsiteY3" fmla="*/ 1828802 h 1828801"/>
              <a:gd name="connsiteX4" fmla="*/ 0 w 1984933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4933" h="1828801" fill="none" extrusionOk="0">
                <a:moveTo>
                  <a:pt x="0" y="914401"/>
                </a:moveTo>
                <a:cubicBezTo>
                  <a:pt x="-73644" y="311160"/>
                  <a:pt x="494518" y="-1629"/>
                  <a:pt x="992467" y="0"/>
                </a:cubicBezTo>
                <a:cubicBezTo>
                  <a:pt x="1621994" y="47666"/>
                  <a:pt x="2056807" y="428091"/>
                  <a:pt x="1984934" y="914401"/>
                </a:cubicBezTo>
                <a:cubicBezTo>
                  <a:pt x="1962689" y="1411271"/>
                  <a:pt x="1527151" y="1818423"/>
                  <a:pt x="992467" y="1828802"/>
                </a:cubicBezTo>
                <a:cubicBezTo>
                  <a:pt x="457315" y="1847285"/>
                  <a:pt x="34057" y="1539865"/>
                  <a:pt x="0" y="914401"/>
                </a:cubicBezTo>
                <a:close/>
              </a:path>
              <a:path w="1984933" h="1828801" stroke="0" extrusionOk="0">
                <a:moveTo>
                  <a:pt x="0" y="914401"/>
                </a:moveTo>
                <a:cubicBezTo>
                  <a:pt x="69337" y="313253"/>
                  <a:pt x="489202" y="121170"/>
                  <a:pt x="992467" y="0"/>
                </a:cubicBezTo>
                <a:cubicBezTo>
                  <a:pt x="1576539" y="5653"/>
                  <a:pt x="1994532" y="442075"/>
                  <a:pt x="1984934" y="914401"/>
                </a:cubicBezTo>
                <a:cubicBezTo>
                  <a:pt x="2043235" y="1318247"/>
                  <a:pt x="1526284" y="1748524"/>
                  <a:pt x="992467" y="1828802"/>
                </a:cubicBezTo>
                <a:cubicBezTo>
                  <a:pt x="330374" y="1882764"/>
                  <a:pt x="23175" y="1350838"/>
                  <a:pt x="0" y="9144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28163424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A251748-8C15-FEBC-8697-455B3B5B91BB}"/>
              </a:ext>
            </a:extLst>
          </p:cNvPr>
          <p:cNvSpPr/>
          <p:nvPr/>
        </p:nvSpPr>
        <p:spPr>
          <a:xfrm>
            <a:off x="6271691" y="2114856"/>
            <a:ext cx="2067128" cy="1828801"/>
          </a:xfrm>
          <a:custGeom>
            <a:avLst/>
            <a:gdLst>
              <a:gd name="connsiteX0" fmla="*/ 0 w 2067128"/>
              <a:gd name="connsiteY0" fmla="*/ 914401 h 1828801"/>
              <a:gd name="connsiteX1" fmla="*/ 1033564 w 2067128"/>
              <a:gd name="connsiteY1" fmla="*/ 0 h 1828801"/>
              <a:gd name="connsiteX2" fmla="*/ 2067128 w 2067128"/>
              <a:gd name="connsiteY2" fmla="*/ 914401 h 1828801"/>
              <a:gd name="connsiteX3" fmla="*/ 1033564 w 2067128"/>
              <a:gd name="connsiteY3" fmla="*/ 1828802 h 1828801"/>
              <a:gd name="connsiteX4" fmla="*/ 0 w 2067128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128" h="1828801" fill="none" extrusionOk="0">
                <a:moveTo>
                  <a:pt x="0" y="914401"/>
                </a:moveTo>
                <a:cubicBezTo>
                  <a:pt x="99142" y="492244"/>
                  <a:pt x="419537" y="-54181"/>
                  <a:pt x="1033564" y="0"/>
                </a:cubicBezTo>
                <a:cubicBezTo>
                  <a:pt x="1585712" y="1173"/>
                  <a:pt x="2061317" y="432875"/>
                  <a:pt x="2067128" y="914401"/>
                </a:cubicBezTo>
                <a:cubicBezTo>
                  <a:pt x="2067341" y="1355992"/>
                  <a:pt x="1587443" y="1834600"/>
                  <a:pt x="1033564" y="1828802"/>
                </a:cubicBezTo>
                <a:cubicBezTo>
                  <a:pt x="438087" y="1796902"/>
                  <a:pt x="14351" y="1411362"/>
                  <a:pt x="0" y="914401"/>
                </a:cubicBezTo>
                <a:close/>
              </a:path>
              <a:path w="2067128" h="1828801" stroke="0" extrusionOk="0">
                <a:moveTo>
                  <a:pt x="0" y="914401"/>
                </a:moveTo>
                <a:cubicBezTo>
                  <a:pt x="-56923" y="304424"/>
                  <a:pt x="480054" y="-7720"/>
                  <a:pt x="1033564" y="0"/>
                </a:cubicBezTo>
                <a:cubicBezTo>
                  <a:pt x="1617891" y="28630"/>
                  <a:pt x="1980174" y="449932"/>
                  <a:pt x="2067128" y="914401"/>
                </a:cubicBezTo>
                <a:cubicBezTo>
                  <a:pt x="2045709" y="1400824"/>
                  <a:pt x="1658901" y="1808541"/>
                  <a:pt x="1033564" y="1828802"/>
                </a:cubicBezTo>
                <a:cubicBezTo>
                  <a:pt x="407849" y="1771590"/>
                  <a:pt x="10792" y="1427589"/>
                  <a:pt x="0" y="91440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l: bøyd oppover 7">
            <a:extLst>
              <a:ext uri="{FF2B5EF4-FFF2-40B4-BE49-F238E27FC236}">
                <a16:creationId xmlns:a16="http://schemas.microsoft.com/office/drawing/2014/main" id="{68450278-163C-9B96-9DDE-EDE7C2272E2C}"/>
              </a:ext>
            </a:extLst>
          </p:cNvPr>
          <p:cNvSpPr/>
          <p:nvPr/>
        </p:nvSpPr>
        <p:spPr>
          <a:xfrm rot="16200000">
            <a:off x="5977496" y="2604459"/>
            <a:ext cx="1216152" cy="731520"/>
          </a:xfrm>
          <a:prstGeom prst="curved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l: bøyd oppover 8">
            <a:extLst>
              <a:ext uri="{FF2B5EF4-FFF2-40B4-BE49-F238E27FC236}">
                <a16:creationId xmlns:a16="http://schemas.microsoft.com/office/drawing/2014/main" id="{939DDAEC-DB8E-C66C-C62A-A1F209672C49}"/>
              </a:ext>
            </a:extLst>
          </p:cNvPr>
          <p:cNvSpPr/>
          <p:nvPr/>
        </p:nvSpPr>
        <p:spPr>
          <a:xfrm rot="5400000">
            <a:off x="3621105" y="268969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E978AFA-7D7D-4745-E652-F2684023ADF1}"/>
              </a:ext>
            </a:extLst>
          </p:cNvPr>
          <p:cNvSpPr txBox="1"/>
          <p:nvPr/>
        </p:nvSpPr>
        <p:spPr>
          <a:xfrm>
            <a:off x="585304" y="787034"/>
            <a:ext cx="50314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Konvensjonell teknologi (KT)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regler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(HVIS – SÅ)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lov, avtale mv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en begrenset, forhåndsfastsatt mengde formaliserte data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3E6D2A-A9C8-124B-5484-B7D93EFE5A5F}"/>
              </a:ext>
            </a:extLst>
          </p:cNvPr>
          <p:cNvSpPr txBox="1"/>
          <p:nvPr/>
        </p:nvSpPr>
        <p:spPr>
          <a:xfrm>
            <a:off x="6271691" y="803202"/>
            <a:ext cx="5431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Teknologi basert på maskinlæring (KI</a:t>
            </a:r>
            <a:r>
              <a:rPr lang="nb-NO" b="1" dirty="0">
                <a:solidFill>
                  <a:prstClr val="black"/>
                </a:solidFill>
              </a:rPr>
              <a:t>/ML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statistisk/matematisk modell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store mengder formaliserte og ikke-formaliserte sekundærdata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5397572-7209-87E7-5382-7881545792D7}"/>
              </a:ext>
            </a:extLst>
          </p:cNvPr>
          <p:cNvSpPr txBox="1"/>
          <p:nvPr/>
        </p:nvSpPr>
        <p:spPr>
          <a:xfrm>
            <a:off x="2522841" y="2684356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27AF3FC-3419-2A0B-C1BC-1EEA115B4E87}"/>
              </a:ext>
            </a:extLst>
          </p:cNvPr>
          <p:cNvSpPr txBox="1"/>
          <p:nvPr/>
        </p:nvSpPr>
        <p:spPr>
          <a:xfrm>
            <a:off x="8191901" y="2696660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3C3F5E-DD14-4CB1-DD87-65ABF1E42586}"/>
              </a:ext>
            </a:extLst>
          </p:cNvPr>
          <p:cNvSpPr txBox="1"/>
          <p:nvPr/>
        </p:nvSpPr>
        <p:spPr>
          <a:xfrm>
            <a:off x="548544" y="4035675"/>
            <a:ext cx="4612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Helt dominerende teknologi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Forutsetter rettsanvendelse og transformering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basert på juridisk metode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6C94842-590A-1BC9-F238-D9BD45089623}"/>
              </a:ext>
            </a:extLst>
          </p:cNvPr>
          <p:cNvSpPr txBox="1"/>
          <p:nvPr/>
        </p:nvSpPr>
        <p:spPr>
          <a:xfrm>
            <a:off x="5936913" y="4025157"/>
            <a:ext cx="5737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ML-teknologi er foreløpig lite brukt til å treffe beslutninger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bl.a. beregne hva som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 sannsynlighet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rettslig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korrekte resultater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ikke basert på juridisk metode (men reflekterer denne)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Graden av usikkerhet er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bl.a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avhengig av datagrunnlaget,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og er ofte stor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F4A06D6-0861-6EE4-FE72-AC1829B2617F}"/>
              </a:ext>
            </a:extLst>
          </p:cNvPr>
          <p:cNvSpPr txBox="1"/>
          <p:nvPr/>
        </p:nvSpPr>
        <p:spPr>
          <a:xfrm>
            <a:off x="491589" y="2309098"/>
            <a:ext cx="1883593" cy="1200329"/>
          </a:xfrm>
          <a:prstGeom prst="rect">
            <a:avLst/>
          </a:prstGeom>
          <a:noFill/>
          <a:ln w="38100" cmpd="tri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 automatisere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gi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beslutningsstøtte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611A2E7-EA08-C2F8-7B3C-74227336A0B4}"/>
              </a:ext>
            </a:extLst>
          </p:cNvPr>
          <p:cNvSpPr txBox="1"/>
          <p:nvPr/>
        </p:nvSpPr>
        <p:spPr>
          <a:xfrm>
            <a:off x="8880039" y="2309098"/>
            <a:ext cx="2794734" cy="1477328"/>
          </a:xfrm>
          <a:prstGeom prst="rect">
            <a:avLst/>
          </a:prstGeom>
          <a:noFill/>
          <a:ln w="38100" cmpd="tri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eslut-nings</a:t>
            </a:r>
            <a:r>
              <a:rPr kumimoji="0" lang="nb-NO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støtte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prosess-ledende 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 ikke bindende beslutninger (enkeltvedtak))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0E92FFE-DEA7-3FF2-1A55-77C1DC3AB6E0}"/>
              </a:ext>
            </a:extLst>
          </p:cNvPr>
          <p:cNvGrpSpPr/>
          <p:nvPr/>
        </p:nvGrpSpPr>
        <p:grpSpPr>
          <a:xfrm>
            <a:off x="125020" y="4120832"/>
            <a:ext cx="12048600" cy="2316724"/>
            <a:chOff x="178102" y="3963352"/>
            <a:chExt cx="12048600" cy="2316724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0662C75-0F15-4903-5B9E-A90EAFF151CC}"/>
                </a:ext>
              </a:extLst>
            </p:cNvPr>
            <p:cNvSpPr txBox="1"/>
            <p:nvPr/>
          </p:nvSpPr>
          <p:spPr>
            <a:xfrm>
              <a:off x="178102" y="3971752"/>
              <a:ext cx="5766322" cy="23083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Basert på statisk representasjon av (f.eks.) rettsregler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Dynamikk sikres ved hjelp av</a:t>
              </a:r>
            </a:p>
            <a:p>
              <a:pPr marL="800100" lvl="1" indent="-342900">
                <a:buFontTx/>
                <a:buAutoNum type="alphaLcParenR"/>
              </a:pPr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endringer i datamaterialet, og</a:t>
              </a:r>
            </a:p>
            <a:p>
              <a:pPr marL="800100" lvl="1" indent="-342900">
                <a:buFontTx/>
                <a:buAutoNum type="alphaLcParenR"/>
              </a:pPr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endringer i programkoden</a:t>
              </a:r>
            </a:p>
            <a:p>
              <a:pPr marL="800100" lvl="1" indent="-342900">
                <a:buFontTx/>
                <a:buAutoNum type="alphaLcParenR"/>
              </a:pPr>
              <a:endParaRPr lang="nb-NO" kern="0" dirty="0">
                <a:solidFill>
                  <a:prstClr val="black"/>
                </a:solidFill>
                <a:latin typeface="Aptos" panose="02110004020202020204"/>
              </a:endParaRPr>
            </a:p>
            <a:p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Alt er basert på menneskelige vurderinger og </a:t>
              </a:r>
              <a:r>
                <a:rPr kumimoji="0" lang="nb-NO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beslut</a:t>
              </a:r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-</a:t>
              </a:r>
              <a:b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</a:br>
              <a:r>
                <a:rPr kumimoji="0" lang="nb-NO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ninger</a:t>
              </a:r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 Maskinen utfører det som eksplisitt er fastsatt,</a:t>
              </a:r>
              <a:b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</a:br>
              <a:r>
                <a:rPr kumimoji="0" lang="nb-NO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og </a:t>
              </a:r>
              <a:r>
                <a:rPr kumimoji="0" lang="nb-NO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har i prinsippet full kontroll med resultatene</a:t>
              </a:r>
              <a:endPara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3708133-449F-26B4-9E96-7D80FAFAD266}"/>
                </a:ext>
              </a:extLst>
            </p:cNvPr>
            <p:cNvSpPr txBox="1"/>
            <p:nvPr/>
          </p:nvSpPr>
          <p:spPr>
            <a:xfrm>
              <a:off x="5989995" y="3963352"/>
              <a:ext cx="6236707" cy="23083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Basert på dynamisk representasjon av (f.eks.) </a:t>
              </a:r>
              <a:r>
                <a:rPr lang="nb-NO" i="1" dirty="0">
                  <a:solidFill>
                    <a:prstClr val="black"/>
                  </a:solidFill>
                  <a:latin typeface="Aptos" panose="02110004020202020204"/>
                </a:rPr>
                <a:t>sannsynlig</a:t>
              </a:r>
              <a:br>
                <a:rPr lang="nb-NO" dirty="0">
                  <a:solidFill>
                    <a:prstClr val="black"/>
                  </a:solidFill>
                  <a:latin typeface="Aptos" panose="02110004020202020204"/>
                </a:rPr>
              </a:b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rettsanvendelse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Dynamikk sikres ved hjelp av</a:t>
              </a:r>
            </a:p>
            <a:p>
              <a:pPr marL="800100" lvl="1" indent="-342900">
                <a:buFontTx/>
                <a:buAutoNum type="alphaLcParenR"/>
              </a:pP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Ulike typer algoritmer (som endrer modellen), og</a:t>
              </a:r>
            </a:p>
            <a:p>
              <a:pPr marL="800100" lvl="1" indent="-342900">
                <a:buFontTx/>
                <a:buAutoNum type="alphaLcParenR"/>
              </a:pP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endringer i datamaterialet</a:t>
              </a:r>
            </a:p>
            <a:p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Menneskelige vurderinger og beslutninger gjelder bl.a. valg av</a:t>
              </a:r>
            </a:p>
            <a:p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modell (type, struktur mv), datamaterialet, og algoritmetyper,</a:t>
              </a:r>
            </a:p>
            <a:p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men </a:t>
              </a:r>
              <a:r>
                <a:rPr lang="nb-NO" b="1" dirty="0">
                  <a:solidFill>
                    <a:prstClr val="black"/>
                  </a:solidFill>
                  <a:latin typeface="Aptos" panose="02110004020202020204"/>
                </a:rPr>
                <a:t>har ikke full kontroll med resultatene </a:t>
              </a:r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(jf. «autonomi»).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6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DDA07ED-4850-FC39-DDF4-BA365273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40544"/>
            <a:ext cx="6516329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Om forholdet mellom  KT og KI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91CBA27-6B27-EEA8-A693-9CDD4CDEA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38" y="2325657"/>
            <a:ext cx="6431254" cy="344828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AF82F91-3C79-E069-94D1-BE3AEC11E965}"/>
              </a:ext>
            </a:extLst>
          </p:cNvPr>
          <p:cNvSpPr txBox="1"/>
          <p:nvPr/>
        </p:nvSpPr>
        <p:spPr>
          <a:xfrm>
            <a:off x="6908801" y="2325657"/>
            <a:ext cx="5036461" cy="3293209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Unngå å se på KT og KI som to isolerte</a:t>
            </a:r>
            <a:b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typer teknologi</a:t>
            </a:r>
          </a:p>
          <a:p>
            <a:pPr marL="269875" lvl="1" indent="-90488">
              <a:buFont typeface="Arial" panose="020B0604020202020204" pitchFamily="34" charset="0"/>
              <a:buChar char="•"/>
            </a:pPr>
            <a:r>
              <a:rPr lang="nb-NO" sz="2000" dirty="0"/>
              <a:t>Men kan selvsagt være «rene» systemer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KT er installert base som KI i stor grad</a:t>
            </a:r>
            <a:b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må forholde seg til</a:t>
            </a:r>
          </a:p>
          <a:p>
            <a:pPr marL="269875" lvl="1" indent="-92075">
              <a:buFont typeface="Arial" panose="020B0604020202020204" pitchFamily="34" charset="0"/>
              <a:buChar char="•"/>
            </a:pPr>
            <a:r>
              <a:rPr lang="nb-NO" sz="2000" dirty="0"/>
              <a:t>KI vil i større eller mindre grad kunne</a:t>
            </a:r>
            <a:br>
              <a:rPr lang="nb-NO" sz="2000" dirty="0"/>
            </a:br>
            <a:r>
              <a:rPr lang="nb-NO" sz="2000" dirty="0"/>
              <a:t>være integrert med/i KT</a:t>
            </a:r>
          </a:p>
          <a:p>
            <a:pPr marL="269875" lvl="1" indent="-92075">
              <a:buFont typeface="Arial" panose="020B0604020202020204" pitchFamily="34" charset="0"/>
              <a:buChar char="•"/>
            </a:pPr>
            <a:r>
              <a:rPr lang="nb-NO" sz="2000" dirty="0"/>
              <a:t>Alt fra små integrerte, innholdsmessige</a:t>
            </a:r>
            <a:br>
              <a:rPr lang="nb-NO" sz="2000" dirty="0"/>
            </a:br>
            <a:r>
              <a:rPr lang="nb-NO" sz="2000" dirty="0"/>
              <a:t>moduler, til omkringliggende, til-</a:t>
            </a:r>
            <a:br>
              <a:rPr lang="nb-NO" sz="2000" dirty="0"/>
            </a:br>
            <a:r>
              <a:rPr lang="nb-NO" sz="2000" dirty="0"/>
              <a:t>knyttede systemer og moduler</a:t>
            </a:r>
          </a:p>
        </p:txBody>
      </p:sp>
    </p:spTree>
    <p:extLst>
      <p:ext uri="{BB962C8B-B14F-4D97-AF65-F5344CB8AC3E}">
        <p14:creationId xmlns:p14="http://schemas.microsoft.com/office/powerpoint/2010/main" val="2789714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13763" y="-39714"/>
            <a:ext cx="1059688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 som ledd i utvikling av KT-systemer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3442" y="988796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4239437" y="1424458"/>
            <a:ext cx="1801186" cy="4324158"/>
            <a:chOff x="3500430" y="2143116"/>
            <a:chExt cx="1651806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>
                <a:gd name="adj1" fmla="val 8333"/>
                <a:gd name="adj2" fmla="val 27679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90337" y="2645958"/>
              <a:ext cx="1261899" cy="854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Fortolkninger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 samsvar med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prinsippene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B291A991-590A-A192-2DDF-83D856DCAA53}"/>
              </a:ext>
            </a:extLst>
          </p:cNvPr>
          <p:cNvGrpSpPr/>
          <p:nvPr/>
        </p:nvGrpSpPr>
        <p:grpSpPr>
          <a:xfrm>
            <a:off x="4674021" y="3130771"/>
            <a:ext cx="466165" cy="2198995"/>
            <a:chOff x="4664604" y="3926814"/>
            <a:chExt cx="466165" cy="2198995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C12D59B2-2EA8-43AE-AFDA-9FBAF33DB9ED}"/>
                </a:ext>
              </a:extLst>
            </p:cNvPr>
            <p:cNvSpPr txBox="1"/>
            <p:nvPr/>
          </p:nvSpPr>
          <p:spPr>
            <a:xfrm rot="10800000">
              <a:off x="4669104" y="4031646"/>
              <a:ext cx="461665" cy="209416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Informasjonsanalyser</a:t>
              </a:r>
            </a:p>
          </p:txBody>
        </p:sp>
        <p:sp>
          <p:nvSpPr>
            <p:cNvPr id="20" name="Likebent trekant 19">
              <a:extLst>
                <a:ext uri="{FF2B5EF4-FFF2-40B4-BE49-F238E27FC236}">
                  <a16:creationId xmlns:a16="http://schemas.microsoft.com/office/drawing/2014/main" id="{D150B8C7-5875-48AE-9123-53EE5B8662C0}"/>
                </a:ext>
              </a:extLst>
            </p:cNvPr>
            <p:cNvSpPr/>
            <p:nvPr/>
          </p:nvSpPr>
          <p:spPr>
            <a:xfrm>
              <a:off x="4664604" y="3926814"/>
              <a:ext cx="461666" cy="104832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2BF95BB9-B148-5AB4-FF58-10BF53EE4DBC}"/>
              </a:ext>
            </a:extLst>
          </p:cNvPr>
          <p:cNvGrpSpPr/>
          <p:nvPr/>
        </p:nvGrpSpPr>
        <p:grpSpPr>
          <a:xfrm>
            <a:off x="5334717" y="3130771"/>
            <a:ext cx="461666" cy="1682123"/>
            <a:chOff x="5219381" y="3926814"/>
            <a:chExt cx="461666" cy="1682123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AE9713C5-7774-4845-93B9-00DEA961336A}"/>
                </a:ext>
              </a:extLst>
            </p:cNvPr>
            <p:cNvSpPr txBox="1"/>
            <p:nvPr/>
          </p:nvSpPr>
          <p:spPr>
            <a:xfrm rot="10800000">
              <a:off x="5219382" y="4031646"/>
              <a:ext cx="461665" cy="15772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Prosessanalyser</a:t>
              </a:r>
            </a:p>
          </p:txBody>
        </p:sp>
        <p:sp>
          <p:nvSpPr>
            <p:cNvPr id="30" name="Likebent trekant 29">
              <a:extLst>
                <a:ext uri="{FF2B5EF4-FFF2-40B4-BE49-F238E27FC236}">
                  <a16:creationId xmlns:a16="http://schemas.microsoft.com/office/drawing/2014/main" id="{FFD875F4-ECF0-410B-BCC9-D4D774D62D86}"/>
                </a:ext>
              </a:extLst>
            </p:cNvPr>
            <p:cNvSpPr/>
            <p:nvPr/>
          </p:nvSpPr>
          <p:spPr>
            <a:xfrm>
              <a:off x="5219381" y="3926814"/>
              <a:ext cx="461666" cy="104832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DA27622E-C793-F11E-A49B-9E530042C57D}"/>
              </a:ext>
            </a:extLst>
          </p:cNvPr>
          <p:cNvGrpSpPr/>
          <p:nvPr/>
        </p:nvGrpSpPr>
        <p:grpSpPr>
          <a:xfrm>
            <a:off x="8197716" y="2198153"/>
            <a:ext cx="3864431" cy="828397"/>
            <a:chOff x="8207548" y="2302374"/>
            <a:chExt cx="3864431" cy="828397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6782A0EE-C525-C31A-95A6-FFC9721D296F}"/>
                </a:ext>
              </a:extLst>
            </p:cNvPr>
            <p:cNvGrpSpPr/>
            <p:nvPr/>
          </p:nvGrpSpPr>
          <p:grpSpPr>
            <a:xfrm>
              <a:off x="8548963" y="2302374"/>
              <a:ext cx="3523016" cy="828397"/>
              <a:chOff x="8519928" y="2689503"/>
              <a:chExt cx="3523016" cy="828397"/>
            </a:xfrm>
          </p:grpSpPr>
          <p:grpSp>
            <p:nvGrpSpPr>
              <p:cNvPr id="22" name="Gruppe 21">
                <a:extLst>
                  <a:ext uri="{FF2B5EF4-FFF2-40B4-BE49-F238E27FC236}">
                    <a16:creationId xmlns:a16="http://schemas.microsoft.com/office/drawing/2014/main" id="{BB1B94B7-AAC0-4DBC-B785-4EAFFF2E4929}"/>
                  </a:ext>
                </a:extLst>
              </p:cNvPr>
              <p:cNvGrpSpPr/>
              <p:nvPr/>
            </p:nvGrpSpPr>
            <p:grpSpPr>
              <a:xfrm>
                <a:off x="8519928" y="2689503"/>
                <a:ext cx="3115405" cy="584637"/>
                <a:chOff x="8519928" y="2689503"/>
                <a:chExt cx="3115405" cy="584637"/>
              </a:xfrm>
            </p:grpSpPr>
            <p:sp>
              <p:nvSpPr>
                <p:cNvPr id="21" name="TekstSylinder 20">
                  <a:extLst>
                    <a:ext uri="{FF2B5EF4-FFF2-40B4-BE49-F238E27FC236}">
                      <a16:creationId xmlns:a16="http://schemas.microsoft.com/office/drawing/2014/main" id="{7B4E2C21-961B-4F21-BEB5-F90DFC8EAED6}"/>
                    </a:ext>
                  </a:extLst>
                </p:cNvPr>
                <p:cNvSpPr txBox="1"/>
                <p:nvPr/>
              </p:nvSpPr>
              <p:spPr>
                <a:xfrm>
                  <a:off x="8519928" y="2935586"/>
                  <a:ext cx="258590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92075" marR="0" lvl="0" indent="-92075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nb-NO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Rettslige systemavgjørelser</a:t>
                  </a:r>
                </a:p>
              </p:txBody>
            </p:sp>
            <p:sp>
              <p:nvSpPr>
                <p:cNvPr id="34" name="TekstSylinder 33">
                  <a:extLst>
                    <a:ext uri="{FF2B5EF4-FFF2-40B4-BE49-F238E27FC236}">
                      <a16:creationId xmlns:a16="http://schemas.microsoft.com/office/drawing/2014/main" id="{7C98838A-86A6-4335-A5A5-FEEC6AA7D826}"/>
                    </a:ext>
                  </a:extLst>
                </p:cNvPr>
                <p:cNvSpPr txBox="1"/>
                <p:nvPr/>
              </p:nvSpPr>
              <p:spPr>
                <a:xfrm>
                  <a:off x="8519928" y="2689503"/>
                  <a:ext cx="311540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92075" marR="0" lvl="0" indent="-92075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nb-NO" sz="16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Andre, trivielle tolkningsresultater</a:t>
                  </a:r>
                </a:p>
              </p:txBody>
            </p:sp>
          </p:grp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BEB585BC-3259-BF7D-2261-92504C60D782}"/>
                  </a:ext>
                </a:extLst>
              </p:cNvPr>
              <p:cNvSpPr txBox="1"/>
              <p:nvPr/>
            </p:nvSpPr>
            <p:spPr>
              <a:xfrm>
                <a:off x="8519928" y="3179346"/>
                <a:ext cx="35230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92075" indent="-92075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Interne, prosessledende bestemmelser</a:t>
                </a:r>
              </a:p>
            </p:txBody>
          </p:sp>
        </p:grp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CADB8F48-89B0-88E2-08A3-F80D9C407033}"/>
                </a:ext>
              </a:extLst>
            </p:cNvPr>
            <p:cNvSpPr txBox="1"/>
            <p:nvPr/>
          </p:nvSpPr>
          <p:spPr>
            <a:xfrm>
              <a:off x="8207548" y="2310435"/>
              <a:ext cx="46519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400" dirty="0">
                  <a:solidFill>
                    <a:srgbClr val="0070C0"/>
                  </a:solidFill>
                </a:rPr>
                <a:t>+</a:t>
              </a:r>
            </a:p>
          </p:txBody>
        </p:sp>
      </p:grp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9F5A331-DF81-1BC0-6B90-5403514B702E}"/>
              </a:ext>
            </a:extLst>
          </p:cNvPr>
          <p:cNvSpPr txBox="1"/>
          <p:nvPr/>
        </p:nvSpPr>
        <p:spPr>
          <a:xfrm>
            <a:off x="6062172" y="3279489"/>
            <a:ext cx="5845255" cy="2862322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b="1" i="1" dirty="0"/>
              <a:t>I hvilken grad kan rettskildene forstås som angivelse av</a:t>
            </a:r>
            <a:br>
              <a:rPr lang="nb-NO" b="1" i="1" dirty="0"/>
            </a:br>
            <a:r>
              <a:rPr lang="nb-NO" b="1" i="1" dirty="0">
                <a:solidFill>
                  <a:srgbClr val="7030A0"/>
                </a:solidFill>
              </a:rPr>
              <a:t>et </a:t>
            </a:r>
            <a:r>
              <a:rPr lang="nb-NO" b="1" i="1" dirty="0" err="1">
                <a:solidFill>
                  <a:srgbClr val="7030A0"/>
                </a:solidFill>
              </a:rPr>
              <a:t>formaliserbart</a:t>
            </a:r>
            <a:r>
              <a:rPr lang="nb-NO" b="1" i="1" dirty="0">
                <a:solidFill>
                  <a:srgbClr val="7030A0"/>
                </a:solidFill>
              </a:rPr>
              <a:t> datagrunnlag</a:t>
            </a:r>
            <a:r>
              <a:rPr lang="nb-NO" b="1" i="1" dirty="0"/>
              <a:t> og </a:t>
            </a:r>
            <a:r>
              <a:rPr lang="nb-NO" b="1" i="1" dirty="0">
                <a:solidFill>
                  <a:srgbClr val="7030A0"/>
                </a:solidFill>
              </a:rPr>
              <a:t>regler for behandling av</a:t>
            </a:r>
            <a:br>
              <a:rPr lang="nb-NO" b="1" i="1" dirty="0">
                <a:solidFill>
                  <a:srgbClr val="7030A0"/>
                </a:solidFill>
              </a:rPr>
            </a:br>
            <a:r>
              <a:rPr lang="nb-NO" b="1" i="1" dirty="0">
                <a:solidFill>
                  <a:srgbClr val="7030A0"/>
                </a:solidFill>
              </a:rPr>
              <a:t>disse dataene </a:t>
            </a:r>
            <a:r>
              <a:rPr lang="nb-NO" b="1" i="1" dirty="0"/>
              <a:t>som kan utføres av en datamaskin?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nb-NO" dirty="0"/>
              <a:t>Om maskinen kan utføre behandlingen avhenger av at</a:t>
            </a:r>
          </a:p>
          <a:p>
            <a:pPr marL="360363" indent="-177800">
              <a:buFont typeface="Arial" panose="020B0604020202020204" pitchFamily="34" charset="0"/>
              <a:buChar char="•"/>
            </a:pPr>
            <a:r>
              <a:rPr lang="nb-NO" b="1" dirty="0"/>
              <a:t>datagrunnlaget</a:t>
            </a:r>
            <a:r>
              <a:rPr lang="nb-NO" dirty="0"/>
              <a:t> er formalisert/digitalisert, og at</a:t>
            </a:r>
          </a:p>
          <a:p>
            <a:pPr marL="360363" indent="-177800">
              <a:buFont typeface="Arial" panose="020B0604020202020204" pitchFamily="34" charset="0"/>
              <a:buChar char="•"/>
            </a:pPr>
            <a:r>
              <a:rPr lang="nb-NO" b="1" dirty="0"/>
              <a:t>behandlingsreglene</a:t>
            </a:r>
            <a:r>
              <a:rPr lang="nb-NO" dirty="0"/>
              <a:t> kan forstås som operasjoner som</a:t>
            </a:r>
            <a:br>
              <a:rPr lang="nb-NO" dirty="0"/>
            </a:br>
            <a:r>
              <a:rPr lang="nb-NO" dirty="0"/>
              <a:t>maskiner kan utføre:</a:t>
            </a:r>
          </a:p>
          <a:p>
            <a:pPr marL="635000" lvl="1" indent="-177800" defTabSz="179388">
              <a:buFont typeface="Arial" panose="020B0604020202020204" pitchFamily="34" charset="0"/>
              <a:buChar char="•"/>
            </a:pPr>
            <a:r>
              <a:rPr lang="nb-NO" dirty="0"/>
              <a:t>	Logiske operasjoner</a:t>
            </a:r>
          </a:p>
          <a:p>
            <a:pPr marL="635000" lvl="1" indent="-177800" defTabSz="179388">
              <a:buFont typeface="Arial" panose="020B0604020202020204" pitchFamily="34" charset="0"/>
              <a:buChar char="•"/>
            </a:pPr>
            <a:r>
              <a:rPr lang="nb-NO" dirty="0"/>
              <a:t>	Aritmetiske operasjoner</a:t>
            </a:r>
          </a:p>
          <a:p>
            <a:pPr marL="635000" lvl="1" indent="-177800" defTabSz="179388">
              <a:buFont typeface="Arial" panose="020B0604020202020204" pitchFamily="34" charset="0"/>
              <a:buChar char="•"/>
            </a:pPr>
            <a:r>
              <a:rPr lang="nb-NO" dirty="0"/>
              <a:t>	Sammenligningsoperatorer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0C97BB68-7E68-E3BE-03AB-65094ADC40B2}"/>
              </a:ext>
            </a:extLst>
          </p:cNvPr>
          <p:cNvGrpSpPr/>
          <p:nvPr/>
        </p:nvGrpSpPr>
        <p:grpSpPr>
          <a:xfrm>
            <a:off x="5943426" y="1943357"/>
            <a:ext cx="2781467" cy="944288"/>
            <a:chOff x="5943426" y="1943357"/>
            <a:chExt cx="2781467" cy="944288"/>
          </a:xfrm>
        </p:grpSpPr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5994396" y="2179759"/>
              <a:ext cx="2307802" cy="707886"/>
              <a:chOff x="3089163" y="3974238"/>
              <a:chExt cx="2307002" cy="707430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3089163" y="4247252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3589053" y="3974238"/>
                <a:ext cx="1807112" cy="707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nb-NO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tolkningsresulater</a:t>
                </a: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p:grp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8B231090-5A9B-56A6-C936-96F93D61144E}"/>
                </a:ext>
              </a:extLst>
            </p:cNvPr>
            <p:cNvSpPr txBox="1"/>
            <p:nvPr/>
          </p:nvSpPr>
          <p:spPr>
            <a:xfrm>
              <a:off x="5943426" y="1943357"/>
              <a:ext cx="27814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marR="0" lvl="0" indent="-1095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systemavgjørelser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2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54771"/>
            <a:ext cx="10515600" cy="1033630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Et lite </a:t>
            </a:r>
            <a:r>
              <a:rPr lang="en-GB" sz="3200" dirty="0" err="1">
                <a:solidFill>
                  <a:srgbClr val="0070C0"/>
                </a:solidFill>
              </a:rPr>
              <a:t>eksempel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på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hva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emnet</a:t>
            </a:r>
            <a:r>
              <a:rPr lang="en-GB" sz="3200" dirty="0">
                <a:solidFill>
                  <a:srgbClr val="0070C0"/>
                </a:solidFill>
              </a:rPr>
              <a:t> handler om:</a:t>
            </a:r>
            <a:br>
              <a:rPr lang="en-GB" sz="3600" dirty="0">
                <a:solidFill>
                  <a:srgbClr val="0070C0"/>
                </a:solidFill>
              </a:rPr>
            </a:br>
            <a:r>
              <a:rPr lang="en-GB" sz="3600" dirty="0" err="1">
                <a:solidFill>
                  <a:srgbClr val="0070C0"/>
                </a:solidFill>
              </a:rPr>
              <a:t>Kontantstøtteloven</a:t>
            </a:r>
            <a:r>
              <a:rPr lang="en-GB" sz="3600" dirty="0">
                <a:solidFill>
                  <a:srgbClr val="0070C0"/>
                </a:solidFill>
              </a:rPr>
              <a:t> § 2 </a:t>
            </a:r>
            <a:r>
              <a:rPr lang="en-GB" sz="3600" dirty="0" err="1">
                <a:solidFill>
                  <a:srgbClr val="0070C0"/>
                </a:solidFill>
              </a:rPr>
              <a:t>første</a:t>
            </a:r>
            <a:r>
              <a:rPr lang="en-GB" sz="3600" dirty="0">
                <a:solidFill>
                  <a:srgbClr val="0070C0"/>
                </a:solidFill>
              </a:rPr>
              <a:t> </a:t>
            </a:r>
            <a:r>
              <a:rPr lang="en-GB" sz="3600" dirty="0" err="1">
                <a:solidFill>
                  <a:srgbClr val="0070C0"/>
                </a:solidFill>
              </a:rPr>
              <a:t>ledd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020639"/>
            <a:ext cx="11057750" cy="47165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HVIS barnets alder er &lt; 1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og</a:t>
            </a:r>
            <a:r>
              <a:rPr lang="en-GB" sz="2400" dirty="0">
                <a:solidFill>
                  <a:srgbClr val="7030A0"/>
                </a:solidFill>
              </a:rPr>
              <a:t> &gt; 2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er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bosatt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riket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ikke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gjør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bruk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av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barnehageplass</a:t>
            </a:r>
            <a:endParaRPr lang="en-GB" sz="2400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ELLER </a:t>
            </a:r>
            <a:r>
              <a:rPr lang="en-GB" dirty="0" err="1">
                <a:solidFill>
                  <a:srgbClr val="7030A0"/>
                </a:solidFill>
              </a:rPr>
              <a:t>det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skriftlig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redusert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endParaRPr lang="en-GB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OG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&lt; 20 timer per uke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barnehagen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mottar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offentlig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driftstilskudd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SÅ </a:t>
            </a:r>
            <a:r>
              <a:rPr lang="en-GB" sz="2400" dirty="0" err="1">
                <a:solidFill>
                  <a:srgbClr val="7030A0"/>
                </a:solidFill>
              </a:rPr>
              <a:t>rett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til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kontantstøtte</a:t>
            </a:r>
            <a:endParaRPr lang="en-GB" sz="2400" dirty="0">
              <a:solidFill>
                <a:srgbClr val="7030A0"/>
              </a:solidFill>
            </a:endParaRPr>
          </a:p>
        </p:txBody>
      </p:sp>
      <p:grpSp>
        <p:nvGrpSpPr>
          <p:cNvPr id="11" name="Gruppe 10"/>
          <p:cNvGrpSpPr/>
          <p:nvPr/>
        </p:nvGrpSpPr>
        <p:grpSpPr>
          <a:xfrm>
            <a:off x="1359029" y="3758347"/>
            <a:ext cx="6022159" cy="2422686"/>
            <a:chOff x="1359029" y="3563332"/>
            <a:chExt cx="6022159" cy="2422686"/>
          </a:xfrm>
        </p:grpSpPr>
        <p:sp>
          <p:nvSpPr>
            <p:cNvPr id="5" name="Avrundet rektangel 4"/>
            <p:cNvSpPr/>
            <p:nvPr/>
          </p:nvSpPr>
          <p:spPr>
            <a:xfrm>
              <a:off x="1564849" y="3563332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2575088" y="4015819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3348085" y="4468306"/>
              <a:ext cx="3015007" cy="377071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2971014" y="4845377"/>
              <a:ext cx="4410174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820944" y="5222448"/>
              <a:ext cx="2307996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359029" y="5644903"/>
              <a:ext cx="5286867" cy="341115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14B05A8-9C79-4504-9879-E20FCD60BBEF}"/>
              </a:ext>
            </a:extLst>
          </p:cNvPr>
          <p:cNvSpPr txBox="1"/>
          <p:nvPr/>
        </p:nvSpPr>
        <p:spPr>
          <a:xfrm>
            <a:off x="8925245" y="3661424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folkeregisteret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8541BFD-587C-4B1A-954E-CD461DF573A6}"/>
              </a:ext>
            </a:extLst>
          </p:cNvPr>
          <p:cNvSpPr txBox="1"/>
          <p:nvPr/>
        </p:nvSpPr>
        <p:spPr>
          <a:xfrm>
            <a:off x="8934178" y="3671472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folkeregisteret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5CC8BAC-C93A-4631-801A-F3012F151AC9}"/>
              </a:ext>
            </a:extLst>
          </p:cNvPr>
          <p:cNvSpPr txBox="1"/>
          <p:nvPr/>
        </p:nvSpPr>
        <p:spPr>
          <a:xfrm>
            <a:off x="9012018" y="5052952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 kommunen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B552C11-EF7B-4868-861F-D7AFCD95CA3B}"/>
              </a:ext>
            </a:extLst>
          </p:cNvPr>
          <p:cNvSpPr txBox="1"/>
          <p:nvPr/>
        </p:nvSpPr>
        <p:spPr>
          <a:xfrm>
            <a:off x="9012018" y="5040392"/>
            <a:ext cx="26389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 kommunen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94C5978-D6C9-4C41-A046-6738E7DF53F9}"/>
              </a:ext>
            </a:extLst>
          </p:cNvPr>
          <p:cNvSpPr txBox="1"/>
          <p:nvPr/>
        </p:nvSpPr>
        <p:spPr>
          <a:xfrm>
            <a:off x="9012018" y="5081850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 kommunen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3FFCD59-D3C2-477B-B926-54B706527D17}"/>
              </a:ext>
            </a:extLst>
          </p:cNvPr>
          <p:cNvSpPr txBox="1"/>
          <p:nvPr/>
        </p:nvSpPr>
        <p:spPr>
          <a:xfrm>
            <a:off x="9012018" y="5057559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 fra kommunen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D88A6A7-ADDE-4047-A8AD-A6ADC1D1B029}"/>
              </a:ext>
            </a:extLst>
          </p:cNvPr>
          <p:cNvSpPr/>
          <p:nvPr/>
        </p:nvSpPr>
        <p:spPr>
          <a:xfrm>
            <a:off x="8557734" y="3463229"/>
            <a:ext cx="3500096" cy="297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24AE3C5-C40A-45E7-B125-AC5AADFB7FAB}"/>
              </a:ext>
            </a:extLst>
          </p:cNvPr>
          <p:cNvSpPr txBox="1"/>
          <p:nvPr/>
        </p:nvSpPr>
        <p:spPr>
          <a:xfrm>
            <a:off x="838200" y="1388945"/>
            <a:ext cx="7686528" cy="144655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Kontantstøtte ytes for barn mellom 1 og 2 år​ som er bosatt​ i riket,</a:t>
            </a:r>
            <a:b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som ikke eller bare delvis gjør bruk av barnehageplass som det</a:t>
            </a:r>
            <a:b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ytes offentlig driftstilskudd for,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§ 7 tredje ledd</a:t>
            </a:r>
            <a:endParaRPr lang="nb-NO" sz="2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osv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4631735-482D-4317-9A37-ECF39D5C4922}"/>
              </a:ext>
            </a:extLst>
          </p:cNvPr>
          <p:cNvGrpSpPr/>
          <p:nvPr/>
        </p:nvGrpSpPr>
        <p:grpSpPr>
          <a:xfrm>
            <a:off x="2575088" y="2728830"/>
            <a:ext cx="3297089" cy="871064"/>
            <a:chOff x="2575088" y="2289334"/>
            <a:chExt cx="3297089" cy="871064"/>
          </a:xfrm>
        </p:grpSpPr>
        <p:sp>
          <p:nvSpPr>
            <p:cNvPr id="18" name="Pil: ned 17">
              <a:extLst>
                <a:ext uri="{FF2B5EF4-FFF2-40B4-BE49-F238E27FC236}">
                  <a16:creationId xmlns:a16="http://schemas.microsoft.com/office/drawing/2014/main" id="{821C322F-07D9-4E43-B12E-F395F31F16C1}"/>
                </a:ext>
              </a:extLst>
            </p:cNvPr>
            <p:cNvSpPr/>
            <p:nvPr/>
          </p:nvSpPr>
          <p:spPr>
            <a:xfrm>
              <a:off x="2575088" y="2289334"/>
              <a:ext cx="351026" cy="871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E674F33-7707-4684-9593-826082C7E08C}"/>
                </a:ext>
              </a:extLst>
            </p:cNvPr>
            <p:cNvSpPr txBox="1"/>
            <p:nvPr/>
          </p:nvSpPr>
          <p:spPr>
            <a:xfrm>
              <a:off x="2926114" y="2470472"/>
              <a:ext cx="2946063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Transformert til programkode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18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-0.01088 L -0.23607 -0.05996 C -0.26445 -0.07083 -0.30703 -0.07685 -0.35169 -0.07685 C -0.40247 -0.07685 -0.44323 -0.07083 -0.47162 -0.05996 L -0.60781 -0.01088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04" y="-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0.05903 L -0.21354 -0.0794 C -0.23724 -0.11019 -0.27279 -0.12709 -0.31003 -0.12709 C -0.35234 -0.12709 -0.38646 -0.11019 -0.41016 -0.0794 L -0.52357 0.05903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799 -0.0544 L -0.21797 -0.01968 C -0.23672 -0.01158 -0.26471 -0.00695 -0.29414 -0.00695 C -0.3276 -0.00695 -0.35443 -0.01158 -0.37318 -0.01968 L -0.46263 -0.0544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2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0023 L -0.10052 0.0382 C -0.12148 0.04699 -0.15286 0.05209 -0.18568 0.05209 C -0.22318 0.05209 -0.25325 0.04699 -0.27422 0.0382 L -0.37435 -0.00023 " pathEditMode="relative" rAng="0" ptsTypes="AAA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96 0.06018 L -0.34388 0.10439 C -0.36302 0.11435 -0.39167 0.12013 -0.42162 0.12013 C -0.45599 0.12013 -0.48334 0.11435 -0.50248 0.10439 L -0.59401 0.06018 " pathEditMode="relative" rAng="0" ptsTypes="AAA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3 0.10394 L -0.28216 0.13774 C -0.30286 0.14537 -0.33359 0.14977 -0.36588 0.14977 C -0.40273 0.14977 -0.43216 0.14537 -0.45286 0.13774 L -0.5513 0.10394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98" y="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>
            <a:extLst>
              <a:ext uri="{FF2B5EF4-FFF2-40B4-BE49-F238E27FC236}">
                <a16:creationId xmlns:a16="http://schemas.microsoft.com/office/drawing/2014/main" id="{5983BF92-5EAB-479D-80B5-7B1A49E4F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4519" y="1966461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Enkeltvedtak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6E988422-F6B9-42F9-9AA2-B7D3ED39D646}"/>
              </a:ext>
            </a:extLst>
          </p:cNvPr>
          <p:cNvGrpSpPr>
            <a:grpSpLocks/>
          </p:cNvGrpSpPr>
          <p:nvPr/>
        </p:nvGrpSpPr>
        <p:grpSpPr bwMode="auto">
          <a:xfrm>
            <a:off x="2753507" y="1890263"/>
            <a:ext cx="2513013" cy="2678114"/>
            <a:chOff x="289" y="1296"/>
            <a:chExt cx="1583" cy="1687"/>
          </a:xfrm>
        </p:grpSpPr>
        <p:sp>
          <p:nvSpPr>
            <p:cNvPr id="7187" name="Text Box 7">
              <a:extLst>
                <a:ext uri="{FF2B5EF4-FFF2-40B4-BE49-F238E27FC236}">
                  <a16:creationId xmlns:a16="http://schemas.microsoft.com/office/drawing/2014/main" id="{FE230E4B-AAA4-4E2C-8F81-FB8DF4508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" y="1296"/>
              <a:ext cx="1116" cy="168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Relevante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opplysninger som beslutnings-grunnlag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88" name="Line 8">
              <a:extLst>
                <a:ext uri="{FF2B5EF4-FFF2-40B4-BE49-F238E27FC236}">
                  <a16:creationId xmlns:a16="http://schemas.microsoft.com/office/drawing/2014/main" id="{9276826A-9851-4A8E-B559-602E80001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85" name="Line 13">
            <a:extLst>
              <a:ext uri="{FF2B5EF4-FFF2-40B4-BE49-F238E27FC236}">
                <a16:creationId xmlns:a16="http://schemas.microsoft.com/office/drawing/2014/main" id="{614BF152-92BE-4976-B61A-72B83CFE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4519" y="2195061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BFDFC753-8852-43CA-A768-C3CBCB82B775}"/>
              </a:ext>
            </a:extLst>
          </p:cNvPr>
          <p:cNvGrpSpPr/>
          <p:nvPr/>
        </p:nvGrpSpPr>
        <p:grpSpPr>
          <a:xfrm>
            <a:off x="5418919" y="3795262"/>
            <a:ext cx="4695825" cy="1447800"/>
            <a:chOff x="4778375" y="4570414"/>
            <a:chExt cx="4695825" cy="1447800"/>
          </a:xfrm>
        </p:grpSpPr>
        <p:sp>
          <p:nvSpPr>
            <p:cNvPr id="3076" name="Text Box 4">
              <a:extLst>
                <a:ext uri="{FF2B5EF4-FFF2-40B4-BE49-F238E27FC236}">
                  <a16:creationId xmlns:a16="http://schemas.microsoft.com/office/drawing/2014/main" id="{10C64032-6958-4A24-B5D6-177D2A18A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8375" y="4570414"/>
              <a:ext cx="12334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Marlett" pitchFamily="2" charset="2"/>
                </a:rPr>
                <a:t></a:t>
              </a:r>
              <a:r>
                <a:rPr kumimoji="0" lang="nb-NO" alt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logiske</a:t>
              </a:r>
              <a:endPara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3086" name="AutoShape 14">
              <a:extLst>
                <a:ext uri="{FF2B5EF4-FFF2-40B4-BE49-F238E27FC236}">
                  <a16:creationId xmlns:a16="http://schemas.microsoft.com/office/drawing/2014/main" id="{F4F85B25-87BE-4253-84A0-95C028D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5638801"/>
              <a:ext cx="2997200" cy="379413"/>
            </a:xfrm>
            <a:prstGeom prst="borderCallout1">
              <a:avLst>
                <a:gd name="adj1" fmla="val 30125"/>
                <a:gd name="adj2" fmla="val -2542"/>
                <a:gd name="adj3" fmla="val -204602"/>
                <a:gd name="adj4" fmla="val -1345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AND, OR, NOT, </a:t>
              </a:r>
              <a:r>
                <a: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Symbol" panose="05050102010706020507" pitchFamily="18" charset="2"/>
                </a:rPr>
                <a:t>, </a:t>
              </a:r>
              <a:r>
                <a: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&lt;, &gt;, </a:t>
              </a:r>
              <a:r>
                <a: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Symbol" panose="05050102010706020507" pitchFamily="18" charset="2"/>
                </a:rPr>
                <a:t> etc</a:t>
              </a:r>
              <a:endParaRPr kumimoji="0" lang="nb-NO" alt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  <a:sym typeface="Symbol" panose="05050102010706020507" pitchFamily="18" charset="2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DA0A3331-4171-4FB3-8D41-50BA9D2A8B58}"/>
              </a:ext>
            </a:extLst>
          </p:cNvPr>
          <p:cNvGrpSpPr/>
          <p:nvPr/>
        </p:nvGrpSpPr>
        <p:grpSpPr>
          <a:xfrm>
            <a:off x="2850344" y="3414262"/>
            <a:ext cx="4583113" cy="1752600"/>
            <a:chOff x="2209800" y="4189414"/>
            <a:chExt cx="4583113" cy="1752600"/>
          </a:xfrm>
        </p:grpSpPr>
        <p:sp>
          <p:nvSpPr>
            <p:cNvPr id="3075" name="Text Box 3">
              <a:extLst>
                <a:ext uri="{FF2B5EF4-FFF2-40B4-BE49-F238E27FC236}">
                  <a16:creationId xmlns:a16="http://schemas.microsoft.com/office/drawing/2014/main" id="{3F32E86A-9C3A-41AF-82A5-77E34B4E7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8375" y="4189414"/>
              <a:ext cx="201453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Marlett" pitchFamily="2" charset="2"/>
                </a:rPr>
                <a:t></a:t>
              </a:r>
              <a:r>
                <a:rPr kumimoji="0" lang="nb-NO" alt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aritmetiske</a:t>
              </a:r>
              <a:endPara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3087" name="AutoShape 15">
              <a:extLst>
                <a:ext uri="{FF2B5EF4-FFF2-40B4-BE49-F238E27FC236}">
                  <a16:creationId xmlns:a16="http://schemas.microsoft.com/office/drawing/2014/main" id="{50C9CC53-B05B-42A0-9F09-CB26CD9C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5562601"/>
              <a:ext cx="1246188" cy="379413"/>
            </a:xfrm>
            <a:prstGeom prst="borderCallout1">
              <a:avLst>
                <a:gd name="adj1" fmla="val 30125"/>
                <a:gd name="adj2" fmla="val 106116"/>
                <a:gd name="adj3" fmla="val -289120"/>
                <a:gd name="adj4" fmla="val 22624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+, -, /, * </a:t>
              </a:r>
              <a:r>
                <a:rPr kumimoji="0" lang="nb-NO" altLang="nb-NO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Symbol" panose="05050102010706020507" pitchFamily="18" charset="2"/>
                </a:rPr>
                <a:t>etc</a:t>
              </a:r>
              <a:endPara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7185" name="AutoShape 17">
            <a:extLst>
              <a:ext uri="{FF2B5EF4-FFF2-40B4-BE49-F238E27FC236}">
                <a16:creationId xmlns:a16="http://schemas.microsoft.com/office/drawing/2014/main" id="{1B538DF0-E6F0-4AF8-94D9-FE3A739BA61A}"/>
              </a:ext>
            </a:extLst>
          </p:cNvPr>
          <p:cNvSpPr>
            <a:spLocks/>
          </p:cNvSpPr>
          <p:nvPr/>
        </p:nvSpPr>
        <p:spPr bwMode="auto">
          <a:xfrm>
            <a:off x="5295117" y="1078257"/>
            <a:ext cx="1441427" cy="646112"/>
          </a:xfrm>
          <a:prstGeom prst="borderCallout1">
            <a:avLst>
              <a:gd name="adj1" fmla="val 100056"/>
              <a:gd name="adj2" fmla="val 20257"/>
              <a:gd name="adj3" fmla="val 369427"/>
              <a:gd name="adj4" fmla="val -3570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Variable opp-lysninger</a:t>
            </a:r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53E9DB6C-4ED0-466D-9C38-5BDF82148763}"/>
              </a:ext>
            </a:extLst>
          </p:cNvPr>
          <p:cNvGrpSpPr>
            <a:grpSpLocks/>
          </p:cNvGrpSpPr>
          <p:nvPr/>
        </p:nvGrpSpPr>
        <p:grpSpPr bwMode="auto">
          <a:xfrm>
            <a:off x="5266519" y="2728461"/>
            <a:ext cx="3048000" cy="1828800"/>
            <a:chOff x="2016" y="1824"/>
            <a:chExt cx="1920" cy="1152"/>
          </a:xfrm>
        </p:grpSpPr>
        <p:sp>
          <p:nvSpPr>
            <p:cNvPr id="7182" name="Text Box 10">
              <a:extLst>
                <a:ext uri="{FF2B5EF4-FFF2-40B4-BE49-F238E27FC236}">
                  <a16:creationId xmlns:a16="http://schemas.microsoft.com/office/drawing/2014/main" id="{B70FB0F1-BD65-49F6-B286-FD70D2D35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Operasjoner</a:t>
              </a:r>
              <a:endParaRPr kumimoji="0" lang="nb-NO" alt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  <a:sym typeface="Marlett" pitchFamily="2" charset="2"/>
              </a:endParaRPr>
            </a:p>
          </p:txBody>
        </p:sp>
        <p:sp>
          <p:nvSpPr>
            <p:cNvPr id="7183" name="Rectangle 11">
              <a:extLst>
                <a:ext uri="{FF2B5EF4-FFF2-40B4-BE49-F238E27FC236}">
                  <a16:creationId xmlns:a16="http://schemas.microsoft.com/office/drawing/2014/main" id="{8FD13547-A194-47DC-8F3B-312E0B792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84" name="Line 12">
              <a:extLst>
                <a:ext uri="{FF2B5EF4-FFF2-40B4-BE49-F238E27FC236}">
                  <a16:creationId xmlns:a16="http://schemas.microsoft.com/office/drawing/2014/main" id="{39E2DBC5-810C-4B60-BC20-214F03DB1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AutoShape 17">
            <a:extLst>
              <a:ext uri="{FF2B5EF4-FFF2-40B4-BE49-F238E27FC236}">
                <a16:creationId xmlns:a16="http://schemas.microsoft.com/office/drawing/2014/main" id="{C4D103FC-7BE8-43B4-A0C9-7B96DD487552}"/>
              </a:ext>
            </a:extLst>
          </p:cNvPr>
          <p:cNvSpPr>
            <a:spLocks/>
          </p:cNvSpPr>
          <p:nvPr/>
        </p:nvSpPr>
        <p:spPr bwMode="auto">
          <a:xfrm>
            <a:off x="7117544" y="1078257"/>
            <a:ext cx="1441427" cy="646112"/>
          </a:xfrm>
          <a:prstGeom prst="borderCallout1">
            <a:avLst>
              <a:gd name="adj1" fmla="val 99345"/>
              <a:gd name="adj2" fmla="val 40340"/>
              <a:gd name="adj3" fmla="val 167455"/>
              <a:gd name="adj4" fmla="val 2486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Faste opp-lysninger</a:t>
            </a:r>
          </a:p>
        </p:txBody>
      </p:sp>
      <p:sp>
        <p:nvSpPr>
          <p:cNvPr id="9" name="Bildeforklaring: linje med uthevingsstrek 8">
            <a:extLst>
              <a:ext uri="{FF2B5EF4-FFF2-40B4-BE49-F238E27FC236}">
                <a16:creationId xmlns:a16="http://schemas.microsoft.com/office/drawing/2014/main" id="{36F82B11-547A-4946-B75B-F21CD38C6746}"/>
              </a:ext>
            </a:extLst>
          </p:cNvPr>
          <p:cNvSpPr/>
          <p:nvPr/>
        </p:nvSpPr>
        <p:spPr>
          <a:xfrm flipH="1">
            <a:off x="966506" y="846215"/>
            <a:ext cx="2163235" cy="757766"/>
          </a:xfrm>
          <a:prstGeom prst="accentCallout1">
            <a:avLst>
              <a:gd name="adj1" fmla="val 18750"/>
              <a:gd name="adj2" fmla="val -8333"/>
              <a:gd name="adj3" fmla="val 207830"/>
              <a:gd name="adj4" fmla="val -24710"/>
            </a:avLst>
          </a:prstGeom>
          <a:solidFill>
            <a:srgbClr val="C00000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</a:t>
            </a:r>
          </a:p>
        </p:txBody>
      </p:sp>
      <p:sp>
        <p:nvSpPr>
          <p:cNvPr id="24" name="Bildeforklaring: linje med uthevingsstrek 23">
            <a:extLst>
              <a:ext uri="{FF2B5EF4-FFF2-40B4-BE49-F238E27FC236}">
                <a16:creationId xmlns:a16="http://schemas.microsoft.com/office/drawing/2014/main" id="{4B829157-A6D3-4ABF-9F8E-38FA36243585}"/>
              </a:ext>
            </a:extLst>
          </p:cNvPr>
          <p:cNvSpPr/>
          <p:nvPr/>
        </p:nvSpPr>
        <p:spPr>
          <a:xfrm flipH="1">
            <a:off x="4157384" y="5202845"/>
            <a:ext cx="2163235" cy="757766"/>
          </a:xfrm>
          <a:prstGeom prst="accentCallout1">
            <a:avLst>
              <a:gd name="adj1" fmla="val 18750"/>
              <a:gd name="adj2" fmla="val -8333"/>
              <a:gd name="adj3" fmla="val -131277"/>
              <a:gd name="adj4" fmla="val 20299"/>
            </a:avLst>
          </a:prstGeom>
          <a:solidFill>
            <a:srgbClr val="C00000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</a:t>
            </a:r>
          </a:p>
        </p:txBody>
      </p:sp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 autoUpdateAnimBg="0"/>
      <p:bldP spid="7185" grpId="0" animBg="1"/>
      <p:bldP spid="23" grpId="0" animBg="1"/>
      <p:bldP spid="9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2522787" y="220709"/>
            <a:ext cx="6494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Modell av et helt automatisert RBS</a:t>
            </a:r>
          </a:p>
        </p:txBody>
      </p:sp>
      <p:grpSp>
        <p:nvGrpSpPr>
          <p:cNvPr id="7178" name="Gruppe 7177">
            <a:extLst>
              <a:ext uri="{FF2B5EF4-FFF2-40B4-BE49-F238E27FC236}">
                <a16:creationId xmlns:a16="http://schemas.microsoft.com/office/drawing/2014/main" id="{C37303FD-6CA5-E360-96A1-B3EE7989ACFB}"/>
              </a:ext>
            </a:extLst>
          </p:cNvPr>
          <p:cNvGrpSpPr/>
          <p:nvPr/>
        </p:nvGrpSpPr>
        <p:grpSpPr>
          <a:xfrm>
            <a:off x="3488127" y="3618909"/>
            <a:ext cx="2265364" cy="1915840"/>
            <a:chOff x="3488127" y="3618909"/>
            <a:chExt cx="2265364" cy="1915840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8B6807AB-82D3-EFB5-52D4-381756D5F6E6}"/>
                </a:ext>
              </a:extLst>
            </p:cNvPr>
            <p:cNvSpPr txBox="1"/>
            <p:nvPr/>
          </p:nvSpPr>
          <p:spPr>
            <a:xfrm>
              <a:off x="3488127" y="4949974"/>
              <a:ext cx="22653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Personopplysninger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 beslutningsgrunnlag</a:t>
              </a:r>
            </a:p>
          </p:txBody>
        </p:sp>
        <p:cxnSp>
          <p:nvCxnSpPr>
            <p:cNvPr id="22" name="Rett pilkobling 21">
              <a:extLst>
                <a:ext uri="{FF2B5EF4-FFF2-40B4-BE49-F238E27FC236}">
                  <a16:creationId xmlns:a16="http://schemas.microsoft.com/office/drawing/2014/main" id="{55D71483-7285-AD44-3936-05F58CB185B4}"/>
                </a:ext>
              </a:extLst>
            </p:cNvPr>
            <p:cNvCxnSpPr/>
            <p:nvPr/>
          </p:nvCxnSpPr>
          <p:spPr>
            <a:xfrm flipV="1">
              <a:off x="4358486" y="3618909"/>
              <a:ext cx="0" cy="1285826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9" name="Gruppe 7178">
            <a:extLst>
              <a:ext uri="{FF2B5EF4-FFF2-40B4-BE49-F238E27FC236}">
                <a16:creationId xmlns:a16="http://schemas.microsoft.com/office/drawing/2014/main" id="{83BA82A1-CF87-1419-30BB-4676B4B079B0}"/>
              </a:ext>
            </a:extLst>
          </p:cNvPr>
          <p:cNvGrpSpPr/>
          <p:nvPr/>
        </p:nvGrpSpPr>
        <p:grpSpPr>
          <a:xfrm>
            <a:off x="7132871" y="3486390"/>
            <a:ext cx="2265364" cy="2022141"/>
            <a:chOff x="7132871" y="3486390"/>
            <a:chExt cx="2265364" cy="2022141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EFB1BB4F-811D-BA4A-A63F-26177DCA0E6B}"/>
                </a:ext>
              </a:extLst>
            </p:cNvPr>
            <p:cNvSpPr txBox="1"/>
            <p:nvPr/>
          </p:nvSpPr>
          <p:spPr>
            <a:xfrm>
              <a:off x="7132871" y="4923756"/>
              <a:ext cx="22653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Nye personopplysninger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 innhold i vedtak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056D45DB-28AC-E6C2-DA07-123F111D921B}"/>
                </a:ext>
              </a:extLst>
            </p:cNvPr>
            <p:cNvCxnSpPr/>
            <p:nvPr/>
          </p:nvCxnSpPr>
          <p:spPr>
            <a:xfrm flipV="1">
              <a:off x="8122068" y="3486390"/>
              <a:ext cx="0" cy="1285826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0" name="Gruppe 7179">
            <a:extLst>
              <a:ext uri="{FF2B5EF4-FFF2-40B4-BE49-F238E27FC236}">
                <a16:creationId xmlns:a16="http://schemas.microsoft.com/office/drawing/2014/main" id="{B2FDDA89-6FDF-799C-DDA5-BC904FD34B2A}"/>
              </a:ext>
            </a:extLst>
          </p:cNvPr>
          <p:cNvGrpSpPr/>
          <p:nvPr/>
        </p:nvGrpSpPr>
        <p:grpSpPr>
          <a:xfrm>
            <a:off x="9611246" y="5279670"/>
            <a:ext cx="2357825" cy="979516"/>
            <a:chOff x="9611246" y="5279670"/>
            <a:chExt cx="2357825" cy="979516"/>
          </a:xfrm>
        </p:grpSpPr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7F541F7B-E70C-A613-85FF-5BFDC62987A4}"/>
                </a:ext>
              </a:extLst>
            </p:cNvPr>
            <p:cNvSpPr txBox="1"/>
            <p:nvPr/>
          </p:nvSpPr>
          <p:spPr>
            <a:xfrm>
              <a:off x="9611246" y="5674411"/>
              <a:ext cx="23578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Personopplysninger som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grunnlag nye beslutninger</a:t>
              </a:r>
            </a:p>
          </p:txBody>
        </p:sp>
        <p:cxnSp>
          <p:nvCxnSpPr>
            <p:cNvPr id="26" name="Rett pilkobling 25">
              <a:extLst>
                <a:ext uri="{FF2B5EF4-FFF2-40B4-BE49-F238E27FC236}">
                  <a16:creationId xmlns:a16="http://schemas.microsoft.com/office/drawing/2014/main" id="{2E374DCD-F140-EC5D-E3E7-CBB8F2D141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47257" y="5279670"/>
              <a:ext cx="0" cy="421040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5" name="Gruppe 7174">
            <a:extLst>
              <a:ext uri="{FF2B5EF4-FFF2-40B4-BE49-F238E27FC236}">
                <a16:creationId xmlns:a16="http://schemas.microsoft.com/office/drawing/2014/main" id="{1D6F298E-C2E6-4330-BB2A-10494C81A709}"/>
              </a:ext>
            </a:extLst>
          </p:cNvPr>
          <p:cNvGrpSpPr/>
          <p:nvPr/>
        </p:nvGrpSpPr>
        <p:grpSpPr>
          <a:xfrm>
            <a:off x="2346104" y="5786663"/>
            <a:ext cx="1814023" cy="850628"/>
            <a:chOff x="2346104" y="5786663"/>
            <a:chExt cx="1814023" cy="850628"/>
          </a:xfrm>
        </p:grpSpPr>
        <p:sp>
          <p:nvSpPr>
            <p:cNvPr id="7169" name="TekstSylinder 7168">
              <a:extLst>
                <a:ext uri="{FF2B5EF4-FFF2-40B4-BE49-F238E27FC236}">
                  <a16:creationId xmlns:a16="http://schemas.microsoft.com/office/drawing/2014/main" id="{842E4B54-59E6-1EAC-615D-9C9ACF40CF33}"/>
                </a:ext>
              </a:extLst>
            </p:cNvPr>
            <p:cNvSpPr txBox="1"/>
            <p:nvPr/>
          </p:nvSpPr>
          <p:spPr>
            <a:xfrm>
              <a:off x="2346104" y="6298737"/>
              <a:ext cx="18140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Personopplysninger</a:t>
              </a:r>
            </a:p>
          </p:txBody>
        </p:sp>
        <p:cxnSp>
          <p:nvCxnSpPr>
            <p:cNvPr id="7170" name="Rett pilkobling 7169">
              <a:extLst>
                <a:ext uri="{FF2B5EF4-FFF2-40B4-BE49-F238E27FC236}">
                  <a16:creationId xmlns:a16="http://schemas.microsoft.com/office/drawing/2014/main" id="{90CEF4C3-A886-5BD5-68CA-ED44836812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69371" y="5786663"/>
              <a:ext cx="208224" cy="488314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9D700-31CD-4D7C-10AF-6E737BC51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" y="197485"/>
            <a:ext cx="1149096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Kjennetegn ved rettskildebruken ved utvikling av KT-systemer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5620D8-7A13-59FA-04CB-C302ECDFB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Utgangspunkt: «Normal» rettskildebruk</a:t>
            </a:r>
          </a:p>
          <a:p>
            <a:r>
              <a:rPr lang="nb-NO" dirty="0"/>
              <a:t>Spesielt</a:t>
            </a:r>
          </a:p>
          <a:p>
            <a:pPr lvl="1"/>
            <a:r>
              <a:rPr lang="nb-NO" dirty="0"/>
              <a:t>Utvalg av rettsspørsmål som må løses</a:t>
            </a:r>
          </a:p>
          <a:p>
            <a:pPr lvl="2"/>
            <a:r>
              <a:rPr lang="nb-NO" dirty="0"/>
              <a:t>Systemorientert fortolkning</a:t>
            </a:r>
          </a:p>
          <a:p>
            <a:pPr lvl="1"/>
            <a:r>
              <a:rPr lang="nb-NO" dirty="0"/>
              <a:t>Rettskildebruken</a:t>
            </a:r>
          </a:p>
          <a:p>
            <a:pPr lvl="2"/>
            <a:r>
              <a:rPr lang="nb-NO" dirty="0"/>
              <a:t>Rettskildebruk på (typisk, mer) </a:t>
            </a:r>
            <a:r>
              <a:rPr lang="nb-NO" dirty="0">
                <a:solidFill>
                  <a:srgbClr val="7030A0"/>
                </a:solidFill>
              </a:rPr>
              <a:t>ekstensiv </a:t>
            </a:r>
            <a:r>
              <a:rPr lang="nb-NO" dirty="0"/>
              <a:t>basis, og (typisk, mindre) </a:t>
            </a:r>
            <a:r>
              <a:rPr lang="nb-NO" dirty="0">
                <a:solidFill>
                  <a:srgbClr val="7030A0"/>
                </a:solidFill>
              </a:rPr>
              <a:t>intensiv</a:t>
            </a:r>
            <a:r>
              <a:rPr lang="nb-NO" dirty="0"/>
              <a:t> basis</a:t>
            </a:r>
          </a:p>
          <a:p>
            <a:pPr lvl="2"/>
            <a:r>
              <a:rPr lang="nb-NO" dirty="0"/>
              <a:t>Typisk større vekt på reelle hensyn (?) Tekniske forhold som mulige reelle hensyn?</a:t>
            </a:r>
          </a:p>
          <a:p>
            <a:pPr lvl="2"/>
            <a:r>
              <a:rPr lang="nb-NO" dirty="0"/>
              <a:t>Kan programkode være opphav til rettskildefaktoren </a:t>
            </a:r>
            <a:r>
              <a:rPr lang="nb-NO" i="1" dirty="0"/>
              <a:t>forvaltningspraksis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8187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5BD69CE-B07A-424A-19AE-A346188BB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773" y="358210"/>
            <a:ext cx="10918362" cy="6141579"/>
          </a:xfrm>
          <a:prstGeom prst="rect">
            <a:avLst/>
          </a:prstGeom>
        </p:spPr>
      </p:pic>
      <p:grpSp>
        <p:nvGrpSpPr>
          <p:cNvPr id="21" name="Gruppe 20">
            <a:extLst>
              <a:ext uri="{FF2B5EF4-FFF2-40B4-BE49-F238E27FC236}">
                <a16:creationId xmlns:a16="http://schemas.microsoft.com/office/drawing/2014/main" id="{CB72F023-0BD6-C0F0-1DD5-08D9C0EE5314}"/>
              </a:ext>
            </a:extLst>
          </p:cNvPr>
          <p:cNvGrpSpPr/>
          <p:nvPr/>
        </p:nvGrpSpPr>
        <p:grpSpPr>
          <a:xfrm>
            <a:off x="981283" y="3470017"/>
            <a:ext cx="4888575" cy="809232"/>
            <a:chOff x="981283" y="3395482"/>
            <a:chExt cx="4888575" cy="809232"/>
          </a:xfrm>
        </p:grpSpPr>
        <p:sp>
          <p:nvSpPr>
            <p:cNvPr id="5" name="Rektangel: avrundede hjørner 4">
              <a:extLst>
                <a:ext uri="{FF2B5EF4-FFF2-40B4-BE49-F238E27FC236}">
                  <a16:creationId xmlns:a16="http://schemas.microsoft.com/office/drawing/2014/main" id="{EB7D46E7-FB95-954C-DE77-FC1A57F1C5AE}"/>
                </a:ext>
              </a:extLst>
            </p:cNvPr>
            <p:cNvSpPr/>
            <p:nvPr/>
          </p:nvSpPr>
          <p:spPr>
            <a:xfrm>
              <a:off x="4689343" y="3395482"/>
              <a:ext cx="1180515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59E9BE54-45DB-2385-8136-335827CDADBB}"/>
                </a:ext>
              </a:extLst>
            </p:cNvPr>
            <p:cNvGrpSpPr/>
            <p:nvPr/>
          </p:nvGrpSpPr>
          <p:grpSpPr>
            <a:xfrm>
              <a:off x="981283" y="3479036"/>
              <a:ext cx="2051015" cy="643467"/>
              <a:chOff x="581394" y="4155509"/>
              <a:chExt cx="2051015" cy="643467"/>
            </a:xfrm>
          </p:grpSpPr>
          <p:sp>
            <p:nvSpPr>
              <p:cNvPr id="11" name="Bildeforklaring: bøyd linje med uthevingsstrek 10">
                <a:extLst>
                  <a:ext uri="{FF2B5EF4-FFF2-40B4-BE49-F238E27FC236}">
                    <a16:creationId xmlns:a16="http://schemas.microsoft.com/office/drawing/2014/main" id="{51D15F58-B428-2095-5F39-2CD9A8E4DD00}"/>
                  </a:ext>
                </a:extLst>
              </p:cNvPr>
              <p:cNvSpPr/>
              <p:nvPr/>
            </p:nvSpPr>
            <p:spPr>
              <a:xfrm rot="10800000">
                <a:off x="581394" y="4155509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7947"/>
                  <a:gd name="adj6" fmla="val -8085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D29CEF22-5253-AC9A-EDD1-83D147BCBD0E}"/>
                  </a:ext>
                </a:extLst>
              </p:cNvPr>
              <p:cNvSpPr txBox="1"/>
              <p:nvPr/>
            </p:nvSpPr>
            <p:spPr>
              <a:xfrm>
                <a:off x="661276" y="4214961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516F44F-08A1-7B5D-6186-73DBF57C044D}"/>
              </a:ext>
            </a:extLst>
          </p:cNvPr>
          <p:cNvGrpSpPr/>
          <p:nvPr/>
        </p:nvGrpSpPr>
        <p:grpSpPr>
          <a:xfrm>
            <a:off x="981283" y="4259886"/>
            <a:ext cx="4888575" cy="1488769"/>
            <a:chOff x="981283" y="4259886"/>
            <a:chExt cx="4888575" cy="1488769"/>
          </a:xfrm>
        </p:grpSpPr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72DC278F-6317-107D-8A00-85109E2C4B54}"/>
                </a:ext>
              </a:extLst>
            </p:cNvPr>
            <p:cNvSpPr/>
            <p:nvPr/>
          </p:nvSpPr>
          <p:spPr>
            <a:xfrm>
              <a:off x="4689343" y="4472437"/>
              <a:ext cx="1180515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9" name="Gruppe 18">
              <a:extLst>
                <a:ext uri="{FF2B5EF4-FFF2-40B4-BE49-F238E27FC236}">
                  <a16:creationId xmlns:a16="http://schemas.microsoft.com/office/drawing/2014/main" id="{9961AD6B-063F-1F57-C81B-53578A06F6CD}"/>
                </a:ext>
              </a:extLst>
            </p:cNvPr>
            <p:cNvGrpSpPr/>
            <p:nvPr/>
          </p:nvGrpSpPr>
          <p:grpSpPr>
            <a:xfrm>
              <a:off x="981283" y="4259886"/>
              <a:ext cx="2051014" cy="1488769"/>
              <a:chOff x="1047226" y="4995604"/>
              <a:chExt cx="1919130" cy="1488769"/>
            </a:xfrm>
          </p:grpSpPr>
          <p:sp>
            <p:nvSpPr>
              <p:cNvPr id="17" name="Bildeforklaring: bøyd linje med uthevingsstrek 16">
                <a:extLst>
                  <a:ext uri="{FF2B5EF4-FFF2-40B4-BE49-F238E27FC236}">
                    <a16:creationId xmlns:a16="http://schemas.microsoft.com/office/drawing/2014/main" id="{C4008E0B-DB65-A2CF-B055-549146997596}"/>
                  </a:ext>
                </a:extLst>
              </p:cNvPr>
              <p:cNvSpPr/>
              <p:nvPr/>
            </p:nvSpPr>
            <p:spPr>
              <a:xfrm rot="10800000">
                <a:off x="1047226" y="4995604"/>
                <a:ext cx="1919130" cy="1488769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5430"/>
                  <a:gd name="adj6" fmla="val -80842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EEA636A9-BE97-19E6-746D-B1B00E19C9C7}"/>
                  </a:ext>
                </a:extLst>
              </p:cNvPr>
              <p:cNvSpPr txBox="1"/>
              <p:nvPr/>
            </p:nvSpPr>
            <p:spPr>
              <a:xfrm>
                <a:off x="1113558" y="5077516"/>
                <a:ext cx="1786466" cy="131039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Samlet angivelse av hvilke rettsregler som skal gjelde: Uttrykt som pseudokode (algoritme), tabeller mv</a:t>
                </a:r>
              </a:p>
            </p:txBody>
          </p:sp>
        </p:grp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1EACFA8F-43A4-97F3-565D-91401B8F793E}"/>
              </a:ext>
            </a:extLst>
          </p:cNvPr>
          <p:cNvGrpSpPr/>
          <p:nvPr/>
        </p:nvGrpSpPr>
        <p:grpSpPr>
          <a:xfrm>
            <a:off x="984631" y="1270646"/>
            <a:ext cx="5020207" cy="733582"/>
            <a:chOff x="988972" y="2735497"/>
            <a:chExt cx="5020207" cy="733582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C75AC191-5152-024F-E177-2A9360A367C9}"/>
                </a:ext>
              </a:extLst>
            </p:cNvPr>
            <p:cNvSpPr/>
            <p:nvPr/>
          </p:nvSpPr>
          <p:spPr>
            <a:xfrm>
              <a:off x="4549089" y="2897997"/>
              <a:ext cx="1460090" cy="57108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35859794-A72C-99C9-CFA0-99E78551C4BC}"/>
                </a:ext>
              </a:extLst>
            </p:cNvPr>
            <p:cNvGrpSpPr/>
            <p:nvPr/>
          </p:nvGrpSpPr>
          <p:grpSpPr>
            <a:xfrm>
              <a:off x="988972" y="2735497"/>
              <a:ext cx="2043326" cy="643467"/>
              <a:chOff x="993983" y="2899832"/>
              <a:chExt cx="1919130" cy="643467"/>
            </a:xfrm>
          </p:grpSpPr>
          <p:sp>
            <p:nvSpPr>
              <p:cNvPr id="26" name="Bildeforklaring: bøyd linje med uthevingsstrek 25">
                <a:extLst>
                  <a:ext uri="{FF2B5EF4-FFF2-40B4-BE49-F238E27FC236}">
                    <a16:creationId xmlns:a16="http://schemas.microsoft.com/office/drawing/2014/main" id="{068599DE-729F-B91B-2836-5545F1B08D6E}"/>
                  </a:ext>
                </a:extLst>
              </p:cNvPr>
              <p:cNvSpPr/>
              <p:nvPr/>
            </p:nvSpPr>
            <p:spPr>
              <a:xfrm rot="10800000">
                <a:off x="993983" y="2899832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29523"/>
                  <a:gd name="adj6" fmla="val -7472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B6195FF3-A263-7DC1-4243-AA6D6393C7F5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65228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Jf. behandlingsformål i PVF artikkel 5(1)(b)</a:t>
                </a:r>
              </a:p>
            </p:txBody>
          </p:sp>
        </p:grp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E3FD20AB-6847-E621-11B9-6574A28E123F}"/>
              </a:ext>
            </a:extLst>
          </p:cNvPr>
          <p:cNvGrpSpPr/>
          <p:nvPr/>
        </p:nvGrpSpPr>
        <p:grpSpPr>
          <a:xfrm>
            <a:off x="984165" y="2004228"/>
            <a:ext cx="4866375" cy="1462974"/>
            <a:chOff x="984165" y="2004228"/>
            <a:chExt cx="4866375" cy="1462974"/>
          </a:xfrm>
        </p:grpSpPr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91F547CF-6722-5FC2-9196-2BE89ED62FBC}"/>
                </a:ext>
              </a:extLst>
            </p:cNvPr>
            <p:cNvGrpSpPr/>
            <p:nvPr/>
          </p:nvGrpSpPr>
          <p:grpSpPr>
            <a:xfrm>
              <a:off x="984165" y="2336237"/>
              <a:ext cx="4866375" cy="1130965"/>
              <a:chOff x="988972" y="2247999"/>
              <a:chExt cx="4866375" cy="1130965"/>
            </a:xfrm>
          </p:grpSpPr>
          <p:sp>
            <p:nvSpPr>
              <p:cNvPr id="3" name="Rektangel: avrundede hjørner 2">
                <a:extLst>
                  <a:ext uri="{FF2B5EF4-FFF2-40B4-BE49-F238E27FC236}">
                    <a16:creationId xmlns:a16="http://schemas.microsoft.com/office/drawing/2014/main" id="{191A70A5-EE46-8E76-D34F-F04C904DBC1A}"/>
                  </a:ext>
                </a:extLst>
              </p:cNvPr>
              <p:cNvSpPr/>
              <p:nvPr/>
            </p:nvSpPr>
            <p:spPr>
              <a:xfrm>
                <a:off x="4674832" y="2247999"/>
                <a:ext cx="1180515" cy="809232"/>
              </a:xfrm>
              <a:prstGeom prst="roundRect">
                <a:avLst/>
              </a:prstGeom>
              <a:noFill/>
              <a:ln w="603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" name="Gruppe 5">
                <a:extLst>
                  <a:ext uri="{FF2B5EF4-FFF2-40B4-BE49-F238E27FC236}">
                    <a16:creationId xmlns:a16="http://schemas.microsoft.com/office/drawing/2014/main" id="{8A493178-A562-2AF6-6D56-79E33ECE8C95}"/>
                  </a:ext>
                </a:extLst>
              </p:cNvPr>
              <p:cNvGrpSpPr/>
              <p:nvPr/>
            </p:nvGrpSpPr>
            <p:grpSpPr>
              <a:xfrm>
                <a:off x="988972" y="2735497"/>
                <a:ext cx="2043326" cy="643467"/>
                <a:chOff x="993983" y="2899832"/>
                <a:chExt cx="1919130" cy="643467"/>
              </a:xfrm>
            </p:grpSpPr>
            <p:sp>
              <p:nvSpPr>
                <p:cNvPr id="13" name="Bildeforklaring: bøyd linje med uthevingsstrek 12">
                  <a:extLst>
                    <a:ext uri="{FF2B5EF4-FFF2-40B4-BE49-F238E27FC236}">
                      <a16:creationId xmlns:a16="http://schemas.microsoft.com/office/drawing/2014/main" id="{B381901F-8368-41CB-71E5-012D9C1F80C2}"/>
                    </a:ext>
                  </a:extLst>
                </p:cNvPr>
                <p:cNvSpPr/>
                <p:nvPr/>
              </p:nvSpPr>
              <p:spPr>
                <a:xfrm rot="10800000">
                  <a:off x="993983" y="2899832"/>
                  <a:ext cx="1919130" cy="643467"/>
                </a:xfrm>
                <a:prstGeom prst="accentCallout2">
                  <a:avLst>
                    <a:gd name="adj1" fmla="val 18750"/>
                    <a:gd name="adj2" fmla="val -8333"/>
                    <a:gd name="adj3" fmla="val 18750"/>
                    <a:gd name="adj4" fmla="val -16667"/>
                    <a:gd name="adj5" fmla="val 79947"/>
                    <a:gd name="adj6" fmla="val -79053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 dirty="0"/>
                </a:p>
              </p:txBody>
            </p:sp>
            <p:sp>
              <p:nvSpPr>
                <p:cNvPr id="14" name="TekstSylinder 13">
                  <a:extLst>
                    <a:ext uri="{FF2B5EF4-FFF2-40B4-BE49-F238E27FC236}">
                      <a16:creationId xmlns:a16="http://schemas.microsoft.com/office/drawing/2014/main" id="{9951660E-AFCC-C063-8F6A-B021A2D924D2}"/>
                    </a:ext>
                  </a:extLst>
                </p:cNvPr>
                <p:cNvSpPr txBox="1"/>
                <p:nvPr/>
              </p:nvSpPr>
              <p:spPr>
                <a:xfrm>
                  <a:off x="1073865" y="2959956"/>
                  <a:ext cx="1765228" cy="52322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1400" dirty="0"/>
                    <a:t>Behandlingstrinn (1) </a:t>
                  </a:r>
                </a:p>
                <a:p>
                  <a:r>
                    <a:rPr lang="nb-NO" sz="1400" dirty="0"/>
                    <a:t>Partskategorier (2)</a:t>
                  </a:r>
                </a:p>
              </p:txBody>
            </p:sp>
          </p:grpSp>
        </p:grpSp>
        <p:grpSp>
          <p:nvGrpSpPr>
            <p:cNvPr id="30" name="Gruppe 29">
              <a:extLst>
                <a:ext uri="{FF2B5EF4-FFF2-40B4-BE49-F238E27FC236}">
                  <a16:creationId xmlns:a16="http://schemas.microsoft.com/office/drawing/2014/main" id="{2E93F96E-E2B6-B26C-0D5E-6AB0A64F4EBE}"/>
                </a:ext>
              </a:extLst>
            </p:cNvPr>
            <p:cNvGrpSpPr/>
            <p:nvPr/>
          </p:nvGrpSpPr>
          <p:grpSpPr>
            <a:xfrm>
              <a:off x="1000282" y="2004228"/>
              <a:ext cx="3669743" cy="738664"/>
              <a:chOff x="1000255" y="1910458"/>
              <a:chExt cx="3661065" cy="738664"/>
            </a:xfrm>
          </p:grpSpPr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F4793B62-2D16-3617-F0C9-339E3F427EB8}"/>
                  </a:ext>
                </a:extLst>
              </p:cNvPr>
              <p:cNvSpPr txBox="1"/>
              <p:nvPr/>
            </p:nvSpPr>
            <p:spPr>
              <a:xfrm>
                <a:off x="1000255" y="1910458"/>
                <a:ext cx="1990419" cy="7386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539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Utvalgskriterier</a:t>
                </a:r>
              </a:p>
              <a:p>
                <a:r>
                  <a:rPr lang="nb-NO" sz="1400" dirty="0"/>
                  <a:t>Etablering + vedlikehold</a:t>
                </a:r>
              </a:p>
              <a:p>
                <a:r>
                  <a:rPr lang="nb-NO" sz="1400" dirty="0"/>
                  <a:t>av rettskildesystem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F40BD9B0-E952-7077-B51E-10D60D4E0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6540" y="1988830"/>
                <a:ext cx="0" cy="5888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9BCF0DB1-F88E-2ECA-B2AA-961DBEC370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6540" y="2364309"/>
                <a:ext cx="1484780" cy="1425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93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865</Words>
  <Application>Microsoft Office PowerPoint</Application>
  <PresentationFormat>Widescreen</PresentationFormat>
  <Paragraphs>171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Times New Roman</vt:lpstr>
      <vt:lpstr>Office-tema</vt:lpstr>
      <vt:lpstr>3_Office-tema</vt:lpstr>
      <vt:lpstr>1_Office-tema</vt:lpstr>
      <vt:lpstr>2_Office-tema</vt:lpstr>
      <vt:lpstr>Hva er konvensjonell teknologi og hvordan kan den brukes til å digitalisere rettsregler?</vt:lpstr>
      <vt:lpstr>Relaterte forelesninger om lov som innhold</vt:lpstr>
      <vt:lpstr>PowerPoint-presentasjon</vt:lpstr>
      <vt:lpstr>Teknologien</vt:lpstr>
      <vt:lpstr>Om forholdet mellom  KT og KI</vt:lpstr>
      <vt:lpstr>Fra rettskilde til rettsregel som ledd i utvikling av KT-systemer</vt:lpstr>
      <vt:lpstr>Et lite eksempel på hva emnet handler om: Kontantstøtteloven § 2 første ledd</vt:lpstr>
      <vt:lpstr>PowerPoint-presentasjon</vt:lpstr>
      <vt:lpstr>PowerPoint-presentasjon</vt:lpstr>
      <vt:lpstr>Kjennetegn ved rettskildebruken ved utvikling av KT-systemer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13</cp:revision>
  <cp:lastPrinted>2025-02-03T09:29:31Z</cp:lastPrinted>
  <dcterms:created xsi:type="dcterms:W3CDTF">2025-01-30T10:38:38Z</dcterms:created>
  <dcterms:modified xsi:type="dcterms:W3CDTF">2025-02-03T20:11:11Z</dcterms:modified>
</cp:coreProperties>
</file>