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4" r:id="rId6"/>
    <p:sldId id="262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286D9-3E20-42E4-8480-FE904D38F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D8A18A7-9157-4896-B6F0-76C683272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9A707A-B13B-4E7E-8E6D-97F5B5C7E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2D2038-95E5-4C9C-92A6-076359DFB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C08D49-5598-4F18-9DEF-43447E41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18A47C-5B0B-4E89-92B3-5C66E052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0DFC66-418E-4635-990D-19A97935F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2486DD-7290-4649-9BE4-83BAF787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E726E2-E743-4799-AB52-053B051C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9F3DF-42C9-435C-8815-2809A721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65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3FAE62-7CA5-4E8F-A5D1-6268A988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E66818-BA9C-484A-8240-83924347D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66F9B1-5416-45F9-ADAE-25A78DBF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0830AA-42E5-4DDB-B938-A1FB09709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5A6756-E158-455B-97BE-7DFB19DCE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57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17CEFE-ACDE-435A-8278-F8B4B2C1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EB1CCB-D8B4-4B45-A6CA-675962C97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F9BE62-5743-46CC-A389-DCAAC96FC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179FCF-B6C7-46E7-83D7-38108D3DF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749B52-95F6-48EB-871D-28B7E32C5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2E92EE-5590-4337-8BDF-CB4454D6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7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CA4B14-969B-40B6-93D9-95EC699BC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E55417-E4B9-4CD6-87BB-ED21F23AB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894120-F5BE-4878-83A6-A1958EC6F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7F70A40-0E5F-43D3-80D6-3EA218242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499752-A539-45EB-982E-702E06920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ADB8E2-AB02-4F0E-B2AD-7521796D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B0B80A-61EF-4D9C-BD8F-9702E985A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7EFD904-27F9-4431-8BE8-FF7DA02F8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924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7C5EDE-1E4F-44CC-9A99-D2456514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C8B39BA-F4AE-4A6D-8638-BA24A35A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6E366E-4B14-4AFF-B156-C3020C6C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97E955-B4F4-43B4-9B15-BE468C41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44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17E4C9E-795A-4925-99B5-5382B83B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8BCB11-9411-43BE-A1EE-4A4CF95C7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EA5A8C-B195-41ED-BD68-89782372F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29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3164B-508B-4A26-A7DE-DEE14585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AC0B05-8ADB-42F9-AE61-EB359FFC6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E081CC-1E47-43B9-A8EA-A26C6A455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4B8B4F-ADF2-4E13-B0B2-65AF251B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124992-DF1F-48A9-BEB9-EC239F02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3F1F46-F8C6-4A54-856C-302B44FD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888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ABD35-ACB3-4CDA-9F72-1F80E5F11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4A0856-61DA-4DED-B8A3-22292F72B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FFBB5B5-0330-40F9-A59A-BE71A0333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6196221-77B9-40ED-9EBF-6AAE6C0B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4AACFF-DCF3-4EB0-B04C-BBB0901DD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A85A31-06C1-4E9B-97B2-3BBC2F42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062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99762-6801-4BF9-9E11-C326CDF6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72BABC1-36E3-4623-8019-5B6F69193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C6C869-71A3-452E-809C-6D488B75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B2CCFE-6E8F-4D73-A997-B2DC12670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8131DA-4DDC-4692-87C9-ABA234EB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46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EB14D94-795E-4CDD-8DAF-22F3E4F03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A21BAA2-6454-4864-9B64-67D99EA1E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EB4FD7-1943-4E53-9C89-5E4FB38C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805D23-E180-4319-ACD9-B26A5924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05E4E1-9D79-49F7-B494-D3D83AB3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03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4BCF607-E1E9-4A44-8ACB-80260077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122ABC-0F14-4228-933D-E6D485226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252149-D711-487B-9577-C465DB7AB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90A53-F8BB-449C-BF7E-AB41310FFFE2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63B9F0-3077-4082-B371-BB039138A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3B17DE-67B9-4B4A-9023-2D02E36C8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70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C141E8-08E3-4098-9942-6D871BDB6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066" y="1600200"/>
            <a:ext cx="9144000" cy="11096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Individuell behandling og forvaltningens menneskelige ansikt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B2B7648-7BF9-4A1B-B57E-28145D705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63540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DB247-C95B-4505-A7D2-4191D60F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>
                    <a:lumMod val="75000"/>
                  </a:schemeClr>
                </a:solidFill>
              </a:rPr>
              <a:t>«Digital forvaltning»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7FC37-FB86-48DD-8E71-95D683FD1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Digital forvaltning er en samlebetegnelse på veldig forskjelligartede anvendelser, f.eks.: fra beslutningsstøtte til helt automatiserte vedtak</a:t>
            </a:r>
          </a:p>
          <a:p>
            <a:r>
              <a:rPr lang="nb-NO" dirty="0"/>
              <a:t>Veiledning</a:t>
            </a:r>
          </a:p>
          <a:p>
            <a:pPr lvl="1"/>
            <a:r>
              <a:rPr lang="nb-NO" dirty="0"/>
              <a:t>Enkle standard svar på standard spørsmål …</a:t>
            </a:r>
          </a:p>
          <a:p>
            <a:pPr lvl="1"/>
            <a:r>
              <a:rPr lang="nb-NO" dirty="0"/>
              <a:t>Individuelle svar på individuelle spørsmål …</a:t>
            </a:r>
          </a:p>
          <a:p>
            <a:r>
              <a:rPr lang="nb-NO" dirty="0"/>
              <a:t>Enkeltvedtak</a:t>
            </a:r>
          </a:p>
          <a:p>
            <a:pPr lvl="1"/>
            <a:r>
              <a:rPr lang="nb-NO" dirty="0"/>
              <a:t>Helt automatiserte enkeltvedtak …</a:t>
            </a:r>
          </a:p>
          <a:p>
            <a:pPr lvl="1"/>
            <a:r>
              <a:rPr lang="nb-NO" dirty="0"/>
              <a:t>Manuelle enkeltvedtak med beslutningsstøtte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3A722E11-C5A9-4BC0-B187-4E63D8C82F07}"/>
              </a:ext>
            </a:extLst>
          </p:cNvPr>
          <p:cNvGrpSpPr/>
          <p:nvPr/>
        </p:nvGrpSpPr>
        <p:grpSpPr>
          <a:xfrm>
            <a:off x="7281863" y="3548063"/>
            <a:ext cx="3587774" cy="1776625"/>
            <a:chOff x="7281863" y="3548063"/>
            <a:chExt cx="3587774" cy="1776625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DD0527A4-CF84-4FDE-B7E4-195CA3547537}"/>
                </a:ext>
              </a:extLst>
            </p:cNvPr>
            <p:cNvGrpSpPr/>
            <p:nvPr/>
          </p:nvGrpSpPr>
          <p:grpSpPr>
            <a:xfrm>
              <a:off x="7281863" y="3548063"/>
              <a:ext cx="578189" cy="1776625"/>
              <a:chOff x="7281863" y="3548063"/>
              <a:chExt cx="578189" cy="1776625"/>
            </a:xfrm>
          </p:grpSpPr>
          <p:pic>
            <p:nvPicPr>
              <p:cNvPr id="5" name="Grafikk 4" descr="Omriss av et smilende ansikts med heldekkende fyll">
                <a:extLst>
                  <a:ext uri="{FF2B5EF4-FFF2-40B4-BE49-F238E27FC236}">
                    <a16:creationId xmlns:a16="http://schemas.microsoft.com/office/drawing/2014/main" id="{F9B34B8B-96EC-4443-91D8-81CBAB636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281863" y="3548063"/>
                <a:ext cx="523876" cy="523876"/>
              </a:xfrm>
              <a:prstGeom prst="rect">
                <a:avLst/>
              </a:prstGeom>
            </p:spPr>
          </p:pic>
          <p:pic>
            <p:nvPicPr>
              <p:cNvPr id="6" name="Bilde 5">
                <a:extLst>
                  <a:ext uri="{FF2B5EF4-FFF2-40B4-BE49-F238E27FC236}">
                    <a16:creationId xmlns:a16="http://schemas.microsoft.com/office/drawing/2014/main" id="{7D010181-5BED-4A18-AFDC-D83B0C1842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1847" y="4800387"/>
                <a:ext cx="518205" cy="524301"/>
              </a:xfrm>
              <a:prstGeom prst="rect">
                <a:avLst/>
              </a:prstGeom>
            </p:spPr>
          </p:pic>
        </p:grp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8FDA34ED-AB6F-4A65-82AC-6762182EE5F6}"/>
                </a:ext>
              </a:extLst>
            </p:cNvPr>
            <p:cNvSpPr txBox="1"/>
            <p:nvPr/>
          </p:nvSpPr>
          <p:spPr>
            <a:xfrm>
              <a:off x="7945902" y="4001294"/>
              <a:ext cx="2923735" cy="923330"/>
            </a:xfrm>
            <a:prstGeom prst="rect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Individuell behandling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Høy legitimitet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Stor grad av rettferdighet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C0F995A6-2FD8-4F46-9D37-56ACF024999C}"/>
              </a:ext>
            </a:extLst>
          </p:cNvPr>
          <p:cNvGrpSpPr/>
          <p:nvPr/>
        </p:nvGrpSpPr>
        <p:grpSpPr>
          <a:xfrm>
            <a:off x="7281862" y="2624733"/>
            <a:ext cx="4600649" cy="2073580"/>
            <a:chOff x="7281862" y="2624733"/>
            <a:chExt cx="4600649" cy="2073580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B09DA746-B58C-46A7-A188-2863789AC43A}"/>
                </a:ext>
              </a:extLst>
            </p:cNvPr>
            <p:cNvSpPr txBox="1"/>
            <p:nvPr/>
          </p:nvSpPr>
          <p:spPr>
            <a:xfrm>
              <a:off x="7921943" y="2624733"/>
              <a:ext cx="3960568" cy="1200329"/>
            </a:xfrm>
            <a:prstGeom prst="rect">
              <a:avLst/>
            </a:prstGeom>
            <a:noFill/>
            <a:ln w="22225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Høy kvalitet innenfor formelt system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Raskt og effektivt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«Urettferdig» (manglende individuelle</a:t>
              </a:r>
            </a:p>
            <a:p>
              <a:pPr marL="177800" indent="-177800"/>
              <a:r>
                <a:rPr lang="nb-NO" dirty="0"/>
                <a:t>      hensyn</a:t>
              </a:r>
            </a:p>
          </p:txBody>
        </p:sp>
        <p:pic>
          <p:nvPicPr>
            <p:cNvPr id="14" name="Grafikk 13" descr="Omriss av et glisende ansikt med heldekkende fyll">
              <a:extLst>
                <a:ext uri="{FF2B5EF4-FFF2-40B4-BE49-F238E27FC236}">
                  <a16:creationId xmlns:a16="http://schemas.microsoft.com/office/drawing/2014/main" id="{999567B6-D8CF-44CD-BCF0-64A755EE7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1862" y="2786060"/>
              <a:ext cx="523877" cy="523877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38E5CFB6-7497-4367-A4F4-133412418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84697" y="4174012"/>
              <a:ext cx="518205" cy="5243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40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26" name="Gruppe 25">
            <a:extLst>
              <a:ext uri="{FF2B5EF4-FFF2-40B4-BE49-F238E27FC236}">
                <a16:creationId xmlns:a16="http://schemas.microsoft.com/office/drawing/2014/main" id="{2932E086-F6E3-42B9-A24E-25BBF37CDDB0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379288" y="2368590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68" name="Gruppe 7167">
            <a:extLst>
              <a:ext uri="{FF2B5EF4-FFF2-40B4-BE49-F238E27FC236}">
                <a16:creationId xmlns:a16="http://schemas.microsoft.com/office/drawing/2014/main" id="{C864EE53-DA65-4C2F-844C-82C74DB620A9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3402167" y="217964"/>
            <a:ext cx="5991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Modell av et helt automatisert RBS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23A7A020-9AB7-459F-B68A-97AF3D3F1A9F}"/>
              </a:ext>
            </a:extLst>
          </p:cNvPr>
          <p:cNvGrpSpPr/>
          <p:nvPr/>
        </p:nvGrpSpPr>
        <p:grpSpPr>
          <a:xfrm>
            <a:off x="2159861" y="1333403"/>
            <a:ext cx="1484407" cy="3592989"/>
            <a:chOff x="2159861" y="1333403"/>
            <a:chExt cx="1484407" cy="3592989"/>
          </a:xfrm>
        </p:grpSpPr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B817B6B9-C52C-405C-B98F-FF4B11AD4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0561415">
              <a:off x="2483412" y="1985593"/>
              <a:ext cx="755970" cy="719390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56EB4A22-3769-4CE2-9758-73942994D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7608454">
              <a:off x="2525578" y="3270332"/>
              <a:ext cx="755970" cy="719390"/>
            </a:xfrm>
            <a:prstGeom prst="rect">
              <a:avLst/>
            </a:prstGeom>
          </p:spPr>
        </p:pic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B4DAF16A-EFA4-49CE-A929-C411A7D5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647866">
              <a:off x="2359861" y="3903733"/>
              <a:ext cx="755970" cy="719390"/>
            </a:xfrm>
            <a:prstGeom prst="rect">
              <a:avLst/>
            </a:prstGeom>
          </p:spPr>
        </p:pic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8568D240-CE43-458D-9EEA-9C17EC2F3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924414">
              <a:off x="2159861" y="2508519"/>
              <a:ext cx="755970" cy="719390"/>
            </a:xfrm>
            <a:prstGeom prst="rect">
              <a:avLst/>
            </a:prstGeom>
          </p:spPr>
        </p:pic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35D55FC5-66F5-4521-88C2-18D2F428E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5876039">
              <a:off x="2906588" y="4188712"/>
              <a:ext cx="755970" cy="719390"/>
            </a:xfrm>
            <a:prstGeom prst="rect">
              <a:avLst/>
            </a:prstGeom>
          </p:spPr>
        </p:pic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151F9030-ADDB-4A2F-9EBF-F9B7972FA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7992" y="1333403"/>
              <a:ext cx="755970" cy="719390"/>
            </a:xfrm>
            <a:prstGeom prst="rect">
              <a:avLst/>
            </a:prstGeom>
          </p:spPr>
        </p:pic>
      </p:grpSp>
      <p:pic>
        <p:nvPicPr>
          <p:cNvPr id="7169" name="Bilde 7168">
            <a:extLst>
              <a:ext uri="{FF2B5EF4-FFF2-40B4-BE49-F238E27FC236}">
                <a16:creationId xmlns:a16="http://schemas.microsoft.com/office/drawing/2014/main" id="{3F9FF60A-38AA-4C2D-A080-8A6A7E3B66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5676" y="1444185"/>
            <a:ext cx="3616424" cy="390174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171" name="Rektangel 7170">
            <a:extLst>
              <a:ext uri="{FF2B5EF4-FFF2-40B4-BE49-F238E27FC236}">
                <a16:creationId xmlns:a16="http://schemas.microsoft.com/office/drawing/2014/main" id="{C61CAC68-4E19-49F0-8D67-6077BD472521}"/>
              </a:ext>
            </a:extLst>
          </p:cNvPr>
          <p:cNvSpPr/>
          <p:nvPr/>
        </p:nvSpPr>
        <p:spPr>
          <a:xfrm>
            <a:off x="8817657" y="1913237"/>
            <a:ext cx="3243110" cy="3384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170" name="Bilde 7169">
            <a:extLst>
              <a:ext uri="{FF2B5EF4-FFF2-40B4-BE49-F238E27FC236}">
                <a16:creationId xmlns:a16="http://schemas.microsoft.com/office/drawing/2014/main" id="{94C0ECAB-5504-41F3-B624-2871E62F14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6418" y="2006253"/>
            <a:ext cx="2157410" cy="2153862"/>
          </a:xfrm>
          <a:prstGeom prst="rect">
            <a:avLst/>
          </a:prstGeom>
        </p:spPr>
      </p:pic>
      <p:pic>
        <p:nvPicPr>
          <p:cNvPr id="7173" name="Bilde 7172">
            <a:extLst>
              <a:ext uri="{FF2B5EF4-FFF2-40B4-BE49-F238E27FC236}">
                <a16:creationId xmlns:a16="http://schemas.microsoft.com/office/drawing/2014/main" id="{DE927EC7-4AAB-4333-8F4F-D8D1F427EC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4029" y="3008770"/>
            <a:ext cx="1380461" cy="761916"/>
          </a:xfrm>
          <a:prstGeom prst="rect">
            <a:avLst/>
          </a:prstGeom>
        </p:spPr>
      </p:pic>
      <p:pic>
        <p:nvPicPr>
          <p:cNvPr id="7175" name="Bilde 7174">
            <a:extLst>
              <a:ext uri="{FF2B5EF4-FFF2-40B4-BE49-F238E27FC236}">
                <a16:creationId xmlns:a16="http://schemas.microsoft.com/office/drawing/2014/main" id="{E7E19DA9-C6A1-46EC-ACAD-725BF1428E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3086" y="729276"/>
            <a:ext cx="4512914" cy="4348368"/>
          </a:xfrm>
          <a:prstGeom prst="rect">
            <a:avLst/>
          </a:prstGeom>
        </p:spPr>
      </p:pic>
      <p:sp>
        <p:nvSpPr>
          <p:cNvPr id="87" name="TekstSylinder 86">
            <a:extLst>
              <a:ext uri="{FF2B5EF4-FFF2-40B4-BE49-F238E27FC236}">
                <a16:creationId xmlns:a16="http://schemas.microsoft.com/office/drawing/2014/main" id="{9E6E5C71-88E5-41D7-9261-7562CE448313}"/>
              </a:ext>
            </a:extLst>
          </p:cNvPr>
          <p:cNvSpPr txBox="1"/>
          <p:nvPr/>
        </p:nvSpPr>
        <p:spPr>
          <a:xfrm>
            <a:off x="5186893" y="216741"/>
            <a:ext cx="421330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beslutningsstøtte</a:t>
            </a:r>
            <a:r>
              <a:rPr lang="nb-NO" sz="3200" dirty="0">
                <a:solidFill>
                  <a:srgbClr val="C00000"/>
                </a:solidFill>
              </a:rPr>
              <a:t>                              </a:t>
            </a:r>
          </a:p>
        </p:txBody>
      </p:sp>
      <p:sp>
        <p:nvSpPr>
          <p:cNvPr id="88" name="TekstSylinder 87">
            <a:extLst>
              <a:ext uri="{FF2B5EF4-FFF2-40B4-BE49-F238E27FC236}">
                <a16:creationId xmlns:a16="http://schemas.microsoft.com/office/drawing/2014/main" id="{6B05DDCC-0AED-4F12-8717-65861FDCC7D6}"/>
              </a:ext>
            </a:extLst>
          </p:cNvPr>
          <p:cNvSpPr txBox="1"/>
          <p:nvPr/>
        </p:nvSpPr>
        <p:spPr>
          <a:xfrm>
            <a:off x="5182219" y="216740"/>
            <a:ext cx="29935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innbyggerdialog</a:t>
            </a:r>
          </a:p>
        </p:txBody>
      </p:sp>
      <p:pic>
        <p:nvPicPr>
          <p:cNvPr id="7179" name="Bilde 7178">
            <a:extLst>
              <a:ext uri="{FF2B5EF4-FFF2-40B4-BE49-F238E27FC236}">
                <a16:creationId xmlns:a16="http://schemas.microsoft.com/office/drawing/2014/main" id="{F413B23C-9382-49C7-81D1-B11C528F24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74441" y="1348976"/>
            <a:ext cx="3342268" cy="3577797"/>
          </a:xfrm>
          <a:prstGeom prst="rect">
            <a:avLst/>
          </a:prstGeom>
        </p:spPr>
      </p:pic>
      <p:pic>
        <p:nvPicPr>
          <p:cNvPr id="7180" name="Bilde 7179">
            <a:extLst>
              <a:ext uri="{FF2B5EF4-FFF2-40B4-BE49-F238E27FC236}">
                <a16:creationId xmlns:a16="http://schemas.microsoft.com/office/drawing/2014/main" id="{36A0B95D-74D8-46A6-AA98-3EEB42DE00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1799" y="786581"/>
            <a:ext cx="7314395" cy="4538765"/>
          </a:xfrm>
          <a:prstGeom prst="rect">
            <a:avLst/>
          </a:prstGeom>
        </p:spPr>
      </p:pic>
      <p:sp>
        <p:nvSpPr>
          <p:cNvPr id="7182" name="TekstSylinder 7181">
            <a:extLst>
              <a:ext uri="{FF2B5EF4-FFF2-40B4-BE49-F238E27FC236}">
                <a16:creationId xmlns:a16="http://schemas.microsoft.com/office/drawing/2014/main" id="{B6575478-A581-442C-A3A6-0B0795235E05}"/>
              </a:ext>
            </a:extLst>
          </p:cNvPr>
          <p:cNvSpPr txBox="1"/>
          <p:nvPr/>
        </p:nvSpPr>
        <p:spPr>
          <a:xfrm>
            <a:off x="5725614" y="5000272"/>
            <a:ext cx="282314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«systemoffentlighet»</a:t>
            </a:r>
          </a:p>
        </p:txBody>
      </p:sp>
      <p:pic>
        <p:nvPicPr>
          <p:cNvPr id="7183" name="Bilde 7182">
            <a:extLst>
              <a:ext uri="{FF2B5EF4-FFF2-40B4-BE49-F238E27FC236}">
                <a16:creationId xmlns:a16="http://schemas.microsoft.com/office/drawing/2014/main" id="{CF17CB01-6D6A-4A82-8739-83FDF2877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300930" y="2226978"/>
            <a:ext cx="2722271" cy="1574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87" grpId="0" animBg="1"/>
      <p:bldP spid="88" grpId="0" animBg="1"/>
      <p:bldP spid="71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AFC7A0C-7F1A-4B3F-AB6C-5D9579551EB6}"/>
              </a:ext>
            </a:extLst>
          </p:cNvPr>
          <p:cNvSpPr txBox="1"/>
          <p:nvPr/>
        </p:nvSpPr>
        <p:spPr>
          <a:xfrm>
            <a:off x="642424" y="297153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1" dirty="0"/>
              <a:t>§ 11.(veiledningsplikt).</a:t>
            </a:r>
          </a:p>
          <a:p>
            <a:endParaRPr lang="nb-NO" dirty="0"/>
          </a:p>
          <a:p>
            <a:r>
              <a:rPr lang="nb-NO" dirty="0"/>
              <a:t>Forvaltningsorganene har innenfor sitt </a:t>
            </a:r>
            <a:r>
              <a:rPr lang="nb-NO" dirty="0" err="1"/>
              <a:t>sakområde</a:t>
            </a:r>
            <a:r>
              <a:rPr lang="nb-NO" dirty="0"/>
              <a:t> en alminnelig veiledningsplikt. Formålet med veiledningen skal være å gi parter og andre interesserte adgang til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å vareta sitt tarv i bestemte saker på best mulig måte</a:t>
            </a:r>
            <a:r>
              <a:rPr lang="nb-NO" dirty="0"/>
              <a:t>. Omfanget av veiledningen må likevel tilpasses det enkelte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forvaltningsorgans situasjon og kapasitet</a:t>
            </a:r>
            <a:r>
              <a:rPr lang="nb-NO" dirty="0"/>
              <a:t> til å påta seg slik virksomhet.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4748288-6F1F-4D50-A976-87D91115623F}"/>
              </a:ext>
            </a:extLst>
          </p:cNvPr>
          <p:cNvSpPr txBox="1"/>
          <p:nvPr/>
        </p:nvSpPr>
        <p:spPr>
          <a:xfrm>
            <a:off x="642424" y="2605477"/>
            <a:ext cx="52925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Skal av eget tiltak vurdere parters behov for veiledning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10B9ED0-434E-4EBF-9396-58AF743D2D31}"/>
              </a:ext>
            </a:extLst>
          </p:cNvPr>
          <p:cNvSpPr txBox="1"/>
          <p:nvPr/>
        </p:nvSpPr>
        <p:spPr>
          <a:xfrm>
            <a:off x="642424" y="3085309"/>
            <a:ext cx="7902035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Skal når en part spør, og ellers «når det er grunn til det»,</a:t>
            </a:r>
          </a:p>
          <a:p>
            <a:r>
              <a:rPr lang="nb-NO" dirty="0"/>
              <a:t>«gi veiledning om</a:t>
            </a:r>
          </a:p>
          <a:p>
            <a:pPr marL="342900" indent="-342900">
              <a:buAutoNum type="alphaLcPeriod"/>
            </a:pPr>
            <a:r>
              <a:rPr lang="nb-NO" dirty="0"/>
              <a:t>gjeldende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lover og forskrifter </a:t>
            </a:r>
            <a:r>
              <a:rPr lang="nb-NO" dirty="0"/>
              <a:t>og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vanlig praksis </a:t>
            </a:r>
            <a:r>
              <a:rPr lang="nb-NO" dirty="0"/>
              <a:t>på vedkommende</a:t>
            </a:r>
          </a:p>
          <a:p>
            <a:r>
              <a:rPr lang="nb-NO" dirty="0" err="1"/>
              <a:t>sakområde</a:t>
            </a:r>
            <a:r>
              <a:rPr lang="nb-NO" dirty="0"/>
              <a:t>, og</a:t>
            </a:r>
          </a:p>
          <a:p>
            <a:pPr marL="342900" indent="-342900">
              <a:buAutoNum type="alphaLcPeriod" startAt="2"/>
            </a:pP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regler for saksbehandlingen</a:t>
            </a:r>
            <a:r>
              <a:rPr lang="nb-NO" dirty="0"/>
              <a:t>, særlig om parters rettigheter og plikter</a:t>
            </a:r>
          </a:p>
          <a:p>
            <a:r>
              <a:rPr lang="nb-NO" dirty="0"/>
              <a:t>etter forvaltningsloven. Om mulig bør forvaltningsorganet også peke på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Omstendigheter som i det konkrete tilfellet særlig kan få betydning for resultatet</a:t>
            </a:r>
            <a:r>
              <a:rPr lang="nb-NO" dirty="0"/>
              <a:t>.»</a:t>
            </a:r>
          </a:p>
          <a:p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486F0E-C872-47AC-A487-8D40F322AEDB}"/>
              </a:ext>
            </a:extLst>
          </p:cNvPr>
          <p:cNvSpPr txBox="1"/>
          <p:nvPr/>
        </p:nvSpPr>
        <p:spPr>
          <a:xfrm>
            <a:off x="642424" y="5482932"/>
            <a:ext cx="672459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Inneholder en henvendelse til et forvaltningsorgan feil, misforståelser,</a:t>
            </a:r>
          </a:p>
          <a:p>
            <a:r>
              <a:rPr lang="nb-NO" dirty="0"/>
              <a:t>unøyaktigheter eller andre mangler som avsenderen bør rette, skal</a:t>
            </a:r>
          </a:p>
          <a:p>
            <a:r>
              <a:rPr lang="nb-NO" dirty="0"/>
              <a:t>organet om nødvendig gi beskjed om dette.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57D609-A6EA-4968-9F2C-533C4558C37F}"/>
              </a:ext>
            </a:extLst>
          </p:cNvPr>
          <p:cNvSpPr txBox="1"/>
          <p:nvPr/>
        </p:nvSpPr>
        <p:spPr>
          <a:xfrm>
            <a:off x="8342613" y="1773378"/>
            <a:ext cx="3455561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Forvaltningsorganet avgjør selv om</a:t>
            </a:r>
          </a:p>
          <a:p>
            <a:r>
              <a:rPr lang="nb-NO" dirty="0"/>
              <a:t>veiledning skal være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skriftlig eller 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muntlig</a:t>
            </a:r>
            <a:r>
              <a:rPr lang="nb-NO" dirty="0"/>
              <a:t>. (</a:t>
            </a:r>
            <a:r>
              <a:rPr lang="nb-NO" dirty="0" err="1"/>
              <a:t>fvlf</a:t>
            </a:r>
            <a:r>
              <a:rPr lang="nb-NO" dirty="0"/>
              <a:t>. § 2)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D98CA1C-ED51-4983-B3D3-1726D25C77FB}"/>
              </a:ext>
            </a:extLst>
          </p:cNvPr>
          <p:cNvSpPr txBox="1"/>
          <p:nvPr/>
        </p:nvSpPr>
        <p:spPr>
          <a:xfrm>
            <a:off x="8342613" y="297153"/>
            <a:ext cx="3849387" cy="1200329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Organet bør hjelpe til med å fylle ut </a:t>
            </a:r>
          </a:p>
          <a:p>
            <a:r>
              <a:rPr lang="nb-NO" dirty="0"/>
              <a:t>skjemaer og utarbeide klager og andre </a:t>
            </a:r>
          </a:p>
          <a:p>
            <a:r>
              <a:rPr lang="nb-NO" dirty="0"/>
              <a:t>dokumenter når det synes å være</a:t>
            </a:r>
          </a:p>
          <a:p>
            <a:r>
              <a:rPr lang="nb-NO" dirty="0"/>
              <a:t>behov for slik hjelp. (</a:t>
            </a:r>
            <a:r>
              <a:rPr lang="nb-NO" dirty="0" err="1"/>
              <a:t>fvlf</a:t>
            </a:r>
            <a:r>
              <a:rPr lang="nb-NO" dirty="0"/>
              <a:t> § 3)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922B86D-E438-440E-97F1-6178BF7E39F7}"/>
              </a:ext>
            </a:extLst>
          </p:cNvPr>
          <p:cNvSpPr txBox="1"/>
          <p:nvPr/>
        </p:nvSpPr>
        <p:spPr>
          <a:xfrm>
            <a:off x="8745416" y="2959391"/>
            <a:ext cx="3155864" cy="3139321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nb-NO" b="1" dirty="0" err="1"/>
              <a:t>eFvf</a:t>
            </a:r>
            <a:r>
              <a:rPr lang="nb-NO" b="1" dirty="0"/>
              <a:t> § 3</a:t>
            </a:r>
          </a:p>
          <a:p>
            <a:r>
              <a:rPr lang="nb-NO" dirty="0"/>
              <a:t>Alle som henvender seg til et</a:t>
            </a:r>
          </a:p>
          <a:p>
            <a:r>
              <a:rPr lang="nb-NO" dirty="0"/>
              <a:t>forvaltningsorgan kan benytte</a:t>
            </a:r>
          </a:p>
          <a:p>
            <a:r>
              <a:rPr lang="nb-NO" dirty="0"/>
              <a:t>elektronisk kommunikasjon,</a:t>
            </a:r>
          </a:p>
          <a:p>
            <a:r>
              <a:rPr lang="nb-NO" dirty="0"/>
              <a:t>dersom forvaltningsorganet</a:t>
            </a:r>
          </a:p>
          <a:p>
            <a:r>
              <a:rPr lang="nb-NO" dirty="0"/>
              <a:t>har lagt til rette for dette,</a:t>
            </a:r>
          </a:p>
          <a:p>
            <a:r>
              <a:rPr lang="nb-NO" dirty="0"/>
              <a:t>det skjer på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den anviste måten</a:t>
            </a:r>
          </a:p>
          <a:p>
            <a:r>
              <a:rPr lang="nb-NO" dirty="0"/>
              <a:t>og ved bruk av den elektroniske</a:t>
            </a:r>
          </a:p>
          <a:p>
            <a:r>
              <a:rPr lang="nb-NO" dirty="0"/>
              <a:t>adressen som forvaltnings-</a:t>
            </a:r>
          </a:p>
          <a:p>
            <a:r>
              <a:rPr lang="nb-NO" dirty="0"/>
              <a:t>organet har anvist for den</a:t>
            </a:r>
          </a:p>
          <a:p>
            <a:r>
              <a:rPr lang="nb-NO" dirty="0"/>
              <a:t>aktuelle type henvendelse</a:t>
            </a:r>
          </a:p>
        </p:txBody>
      </p:sp>
    </p:spTree>
    <p:extLst>
      <p:ext uri="{BB962C8B-B14F-4D97-AF65-F5344CB8AC3E}">
        <p14:creationId xmlns:p14="http://schemas.microsoft.com/office/powerpoint/2010/main" val="4347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7AD3B-2D29-4E31-8080-05752F42B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42" y="224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>
                    <a:lumMod val="75000"/>
                  </a:schemeClr>
                </a:solidFill>
              </a:rPr>
              <a:t>Forslag til nye regler om veiledning i NOU 2019:5, §§ 14 og 15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4639E58-E00B-4D77-A0D1-CED60C4A4B70}"/>
              </a:ext>
            </a:extLst>
          </p:cNvPr>
          <p:cNvSpPr txBox="1"/>
          <p:nvPr/>
        </p:nvSpPr>
        <p:spPr>
          <a:xfrm>
            <a:off x="645942" y="1608406"/>
            <a:ext cx="9390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Omfanget av veiledningsplikten foreslås i § 14 stort sett uendret, dvs. som</a:t>
            </a:r>
          </a:p>
          <a:p>
            <a:r>
              <a:rPr lang="nb-NO" sz="2400" dirty="0"/>
              <a:t>i fvl § 11, jf. ovenfor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4201D96-C21B-47E8-948E-4D74D2ECB178}"/>
              </a:ext>
            </a:extLst>
          </p:cNvPr>
          <p:cNvSpPr txBox="1"/>
          <p:nvPr/>
        </p:nvSpPr>
        <p:spPr>
          <a:xfrm>
            <a:off x="645942" y="2734827"/>
            <a:ext cx="1053955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§ 15. Hvordan veiledning skal gis</a:t>
            </a:r>
          </a:p>
          <a:p>
            <a:pPr marL="457200" indent="-457200">
              <a:buAutoNum type="arabicParenBoth"/>
            </a:pPr>
            <a:r>
              <a:rPr lang="nb-NO" sz="2400" dirty="0"/>
              <a:t>Forvaltningsorganet avgjør hvordan veiledning skal gis. Veiledning gis normalt</a:t>
            </a:r>
          </a:p>
          <a:p>
            <a:r>
              <a:rPr lang="nb-NO" sz="2400" dirty="0"/>
              <a:t>i samme form som henvendelsen ble mottatt i. [jf. eForvaltningsforskriften § </a:t>
            </a:r>
          </a:p>
          <a:p>
            <a:r>
              <a:rPr lang="nb-NO" sz="2400" dirty="0"/>
              <a:t>(2) Den som henvender seg til et forvaltningsorgan med spørsmål som har aktuell</a:t>
            </a:r>
          </a:p>
          <a:p>
            <a:r>
              <a:rPr lang="nb-NO" sz="2400" dirty="0"/>
              <a:t>interesse for vedkommende, har ved behov rett til muntlig samtale med en person</a:t>
            </a:r>
          </a:p>
          <a:p>
            <a:r>
              <a:rPr lang="nb-NO" sz="2400" dirty="0"/>
              <a:t>i organet. Hvis det er nødvendig for å få en forvaltningssak opplyst, skal en slik</a:t>
            </a:r>
          </a:p>
          <a:p>
            <a:r>
              <a:rPr lang="nb-NO" sz="2400" dirty="0"/>
              <a:t>samtale skje i et personlig møte. Også en mindreårig som blir representert av verge</a:t>
            </a:r>
          </a:p>
          <a:p>
            <a:r>
              <a:rPr lang="nb-NO" sz="2400" dirty="0"/>
              <a:t>i saken, har rett til en slik samtale.</a:t>
            </a:r>
          </a:p>
        </p:txBody>
      </p:sp>
    </p:spTree>
    <p:extLst>
      <p:ext uri="{BB962C8B-B14F-4D97-AF65-F5344CB8AC3E}">
        <p14:creationId xmlns:p14="http://schemas.microsoft.com/office/powerpoint/2010/main" val="2830407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7805CC9B-C3D8-486C-83CA-C26E162F606D}"/>
              </a:ext>
            </a:extLst>
          </p:cNvPr>
          <p:cNvSpPr txBox="1"/>
          <p:nvPr/>
        </p:nvSpPr>
        <p:spPr>
          <a:xfrm>
            <a:off x="515816" y="1931963"/>
            <a:ext cx="10889007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Veiledningsplikten kan ikke oppfylles fullt ut uten at den enkelte får veiledning fra et menneske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Automatiske tjenester kan imidlertid være blant flere </a:t>
            </a:r>
            <a:r>
              <a:rPr lang="nb-NO" sz="2000" dirty="0" err="1"/>
              <a:t>veiledningsmåter</a:t>
            </a:r>
            <a:r>
              <a:rPr lang="nb-NO" sz="2000" dirty="0"/>
              <a:t>, og f.eks. dekke «lette saker»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Det store problemet er imidlertid å fastsette hva som er lette og vanskelige saker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Uansett må veiledningen ha et riktig og forsvarlig innhold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Veiledningen kan være forenklet, men innholdet kan ikke være trivialisert (slik at problemer</a:t>
            </a:r>
          </a:p>
          <a:p>
            <a:r>
              <a:rPr lang="nb-NO" sz="2000" dirty="0"/>
              <a:t>     blir underslått)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9DC2CB2A-2E54-4F46-B8E8-AF68628D6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>
                    <a:lumMod val="75000"/>
                  </a:schemeClr>
                </a:solidFill>
              </a:rPr>
              <a:t>Noen konklusjoner</a:t>
            </a:r>
          </a:p>
        </p:txBody>
      </p:sp>
    </p:spTree>
    <p:extLst>
      <p:ext uri="{BB962C8B-B14F-4D97-AF65-F5344CB8AC3E}">
        <p14:creationId xmlns:p14="http://schemas.microsoft.com/office/powerpoint/2010/main" val="135606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</Words>
  <Application>Microsoft Office PowerPoint</Application>
  <PresentationFormat>Widescreen</PresentationFormat>
  <Paragraphs>81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Individuell behandling og forvaltningens menneskelige ansikt</vt:lpstr>
      <vt:lpstr>«Digital forvaltning»</vt:lpstr>
      <vt:lpstr>PowerPoint-presentasjon</vt:lpstr>
      <vt:lpstr>PowerPoint-presentasjon</vt:lpstr>
      <vt:lpstr>Forslag til nye regler om veiledning i NOU 2019:5, §§ 14 og 15</vt:lpstr>
      <vt:lpstr>Noen konklusjoner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Individuell behandling og forvaltningens menneskelige ansikt</dc:title>
  <dc:creator>dag wiese schartum</dc:creator>
  <cp:lastModifiedBy>dag wiese schartum</cp:lastModifiedBy>
  <cp:revision>5</cp:revision>
  <dcterms:created xsi:type="dcterms:W3CDTF">2021-10-26T18:33:26Z</dcterms:created>
  <dcterms:modified xsi:type="dcterms:W3CDTF">2021-10-26T22:26:02Z</dcterms:modified>
</cp:coreProperties>
</file>