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0" r:id="rId5"/>
    <p:sldId id="262" r:id="rId6"/>
    <p:sldId id="263" r:id="rId7"/>
    <p:sldId id="258" r:id="rId8"/>
    <p:sldId id="259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89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4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49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3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60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81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3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AB86-4E0E-45BE-91DC-6A5F2F8F9198}" type="datetimeFigureOut">
              <a:rPr lang="nb-NO" smtClean="0"/>
              <a:t>20.08.2020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6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dokument/NL/lov/2018-06-15-38/KAPITTEL_gdpr#KAPITTEL_gdp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9/id2639106/sec2#KAP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1215"/>
            <a:ext cx="9144000" cy="115048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</a:rPr>
              <a:t>Oversikt over lovgivning</a:t>
            </a:r>
            <a:br>
              <a:rPr lang="nb-NO" sz="3600" dirty="0">
                <a:solidFill>
                  <a:srgbClr val="0000FF"/>
                </a:solidFill>
              </a:rPr>
            </a:br>
            <a:r>
              <a:rPr lang="nb-NO" sz="3600" dirty="0">
                <a:solidFill>
                  <a:srgbClr val="0000FF"/>
                </a:solidFill>
              </a:rPr>
              <a:t>med stor betydning for digital forvaltning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B1F8294-46C6-4A56-9671-B59C72A59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172" y="2979804"/>
            <a:ext cx="3767655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1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73C28-4E38-4314-9293-B8B79A4F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88" y="2020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Innledende presiseringer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3019F4B-16A6-4363-A401-79A6F1851727}"/>
              </a:ext>
            </a:extLst>
          </p:cNvPr>
          <p:cNvSpPr txBox="1"/>
          <p:nvPr/>
        </p:nvSpPr>
        <p:spPr>
          <a:xfrm>
            <a:off x="490888" y="1592982"/>
            <a:ext cx="6463564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 første forelesning understreket jeg at dette emnet ikke handler</a:t>
            </a:r>
          </a:p>
          <a:p>
            <a:r>
              <a:rPr lang="nb-NO" dirty="0"/>
              <a:t>     om rettsregler, men om rettslige idealer og prinsipper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likevel viktig at dere kjenner til de lovene som er viktigst</a:t>
            </a:r>
          </a:p>
          <a:p>
            <a:r>
              <a:rPr lang="nb-NO" dirty="0"/>
              <a:t>     for styringen av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dette denne forelesningen handler om, men jeg går ikke</a:t>
            </a:r>
          </a:p>
          <a:p>
            <a:r>
              <a:rPr lang="nb-NO" dirty="0"/>
              <a:t>      i særlig grad inn på enkeltregler – bare som eksempler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0956B97-123F-47A1-BB75-D150B80C42C6}"/>
              </a:ext>
            </a:extLst>
          </p:cNvPr>
          <p:cNvSpPr txBox="1"/>
          <p:nvPr/>
        </p:nvSpPr>
        <p:spPr>
          <a:xfrm>
            <a:off x="490888" y="3679132"/>
            <a:ext cx="878804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Nærmere bestemt handler forelesningen om de viktigste lovene  som kan sies å understøtte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rettssikkerhet (særlig forvaltningsloven)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personvern (særlig personvernforordningen) og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offentlighet (særlig offentleglova og arkivlova)</a:t>
            </a:r>
          </a:p>
          <a:p>
            <a:r>
              <a:rPr lang="nb-NO" dirty="0"/>
              <a:t>          i den digitale forvaltningen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9D500FF-0449-4C56-BF71-32FC015385C8}"/>
              </a:ext>
            </a:extLst>
          </p:cNvPr>
          <p:cNvSpPr txBox="1"/>
          <p:nvPr/>
        </p:nvSpPr>
        <p:spPr>
          <a:xfrm>
            <a:off x="490888" y="5498812"/>
            <a:ext cx="965623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Det er ikke krav om at dere kjenner innholdet av disse lovene, men dere bør kjenne til at de finnes og</a:t>
            </a:r>
          </a:p>
          <a:p>
            <a:r>
              <a:rPr lang="nb-NO" dirty="0"/>
              <a:t>hva slags rolle de i hovedsak spiller i reguleringen av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7114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Generelt om lovgivning og digitalisering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333" y="1825625"/>
            <a:ext cx="10244667" cy="4351338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Grovt sett har lovgivning to berøringspunkter med digital forvaltning: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200" dirty="0"/>
              <a:t>Lovgivning og andre rettskilder stiller krav til digital forvaltning («lov som ramme»), det vil primært si:</a:t>
            </a:r>
          </a:p>
          <a:p>
            <a:pPr lvl="2"/>
            <a:r>
              <a:rPr lang="nb-NO" sz="1800" dirty="0"/>
              <a:t>Fastsetter noen grenser for digitaliseringen (</a:t>
            </a:r>
            <a:r>
              <a:rPr lang="nb-NO" sz="1800" i="1" dirty="0"/>
              <a:t>viktig</a:t>
            </a:r>
            <a:r>
              <a:rPr lang="nb-NO" sz="1800" dirty="0"/>
              <a:t>), og</a:t>
            </a:r>
          </a:p>
          <a:p>
            <a:pPr lvl="2"/>
            <a:r>
              <a:rPr lang="nb-NO" sz="1800" dirty="0"/>
              <a:t>fastsetter hvordan digitaliseringen må være for at den skal være lovlig (</a:t>
            </a:r>
            <a:r>
              <a:rPr lang="nb-NO" sz="1800" i="1" dirty="0"/>
              <a:t>viktigst!</a:t>
            </a:r>
            <a:r>
              <a:rPr lang="nb-NO" sz="18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200" dirty="0"/>
              <a:t>Lover mv. innen bestemte forvaltningsområder (særlover) blir transformert til programkode («lov som innhold») for at</a:t>
            </a:r>
          </a:p>
          <a:p>
            <a:pPr lvl="3"/>
            <a:r>
              <a:rPr lang="nb-NO" sz="2000" dirty="0"/>
              <a:t>rettsregler kan bli utført automatisk («rettslige beslutningssystemer»), eller </a:t>
            </a:r>
          </a:p>
          <a:p>
            <a:pPr lvl="3"/>
            <a:r>
              <a:rPr lang="nb-NO" sz="2000" dirty="0"/>
              <a:t>datamaskinsystemet kan </a:t>
            </a:r>
            <a:r>
              <a:rPr lang="nb-NO" sz="2000" i="1" dirty="0"/>
              <a:t>støtte</a:t>
            </a:r>
            <a:r>
              <a:rPr lang="nb-NO" sz="2000" dirty="0"/>
              <a:t> rettsanvendelsen («rettslige beslutningsstøttesystemer»)</a:t>
            </a:r>
          </a:p>
          <a:p>
            <a:r>
              <a:rPr lang="nb-NO" sz="2400" dirty="0"/>
              <a:t>Denne forelesningen handler om </a:t>
            </a:r>
            <a:r>
              <a:rPr lang="nb-NO" sz="2400" u="sng" dirty="0"/>
              <a:t>lov som ramme</a:t>
            </a:r>
            <a:r>
              <a:rPr lang="nb-NO" sz="2400" dirty="0"/>
              <a:t>, og de lovene som ble nevnt i det grønne feltet på forrige bilde, har nettopp denne funksjonen</a:t>
            </a:r>
          </a:p>
          <a:p>
            <a:r>
              <a:rPr lang="nb-NO" sz="2400" dirty="0"/>
              <a:t>Forelesningen den 19. oktober vil handler om </a:t>
            </a:r>
            <a:r>
              <a:rPr lang="nb-NO" sz="2400" u="sng" dirty="0"/>
              <a:t>lov som innhold</a:t>
            </a:r>
          </a:p>
        </p:txBody>
      </p:sp>
    </p:spTree>
    <p:extLst>
      <p:ext uri="{BB962C8B-B14F-4D97-AF65-F5344CB8AC3E}">
        <p14:creationId xmlns:p14="http://schemas.microsoft.com/office/powerpoint/2010/main" val="30294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gnetplate 17">
            <a:extLst>
              <a:ext uri="{FF2B5EF4-FFF2-40B4-BE49-F238E27FC236}">
                <a16:creationId xmlns:a16="http://schemas.microsoft.com/office/drawing/2014/main" id="{97B9FB6D-C7B6-42B6-99DA-A26C532AD285}"/>
              </a:ext>
            </a:extLst>
          </p:cNvPr>
          <p:cNvSpPr/>
          <p:nvPr/>
        </p:nvSpPr>
        <p:spPr>
          <a:xfrm>
            <a:off x="4568023" y="2204673"/>
            <a:ext cx="1487019" cy="2511471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0BFB2BE-8884-4082-83BF-2673A4170440}"/>
              </a:ext>
            </a:extLst>
          </p:cNvPr>
          <p:cNvGrpSpPr/>
          <p:nvPr/>
        </p:nvGrpSpPr>
        <p:grpSpPr>
          <a:xfrm>
            <a:off x="3997677" y="1064896"/>
            <a:ext cx="3060777" cy="1025098"/>
            <a:chOff x="3896077" y="1666030"/>
            <a:chExt cx="3060777" cy="1025098"/>
          </a:xfrm>
        </p:grpSpPr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EEFF9EE-29B8-46D8-85D2-E27BCA6226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077" y="1666030"/>
              <a:ext cx="3060777" cy="3921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180340" algn="just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dirty="0">
                  <a:ln>
                    <a:noFill/>
                  </a:ln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Systembestemmelser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5136034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5751752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4892069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4613253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5426466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47EA06CE-FAAE-43DD-BE9F-B65525210B27}"/>
              </a:ext>
            </a:extLst>
          </p:cNvPr>
          <p:cNvGrpSpPr/>
          <p:nvPr/>
        </p:nvGrpSpPr>
        <p:grpSpPr>
          <a:xfrm>
            <a:off x="2814528" y="1619811"/>
            <a:ext cx="1261372" cy="3467192"/>
            <a:chOff x="2712928" y="2220945"/>
            <a:chExt cx="1261372" cy="3467192"/>
          </a:xfrm>
        </p:grpSpPr>
        <p:sp>
          <p:nvSpPr>
            <p:cNvPr id="17" name="Tekstboks 2">
              <a:extLst>
                <a:ext uri="{FF2B5EF4-FFF2-40B4-BE49-F238E27FC236}">
                  <a16:creationId xmlns:a16="http://schemas.microsoft.com/office/drawing/2014/main" id="{04657B1A-59D4-4295-9F77-E27177770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74369" y="3759504"/>
              <a:ext cx="3467192" cy="390074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180340" algn="just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Saksbehandlingsbestemmelser</a:t>
              </a:r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3184322" y="3092505"/>
              <a:ext cx="789978" cy="22936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3184322" y="3436542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3184322" y="4090214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3184322" y="3769112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</p:grpSp>
      <p:sp>
        <p:nvSpPr>
          <p:cNvPr id="15" name="Tekstboks 2">
            <a:extLst>
              <a:ext uri="{FF2B5EF4-FFF2-40B4-BE49-F238E27FC236}">
                <a16:creationId xmlns:a16="http://schemas.microsoft.com/office/drawing/2014/main" id="{02CC3962-CA5E-4EDE-B79F-CC8193AA2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790" y="3181079"/>
            <a:ext cx="1197687" cy="72942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180340" marR="8890"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IKT-system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322015" y="967593"/>
            <a:ext cx="35120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bruk av visse 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hvordan </a:t>
            </a:r>
            <a:r>
              <a:rPr lang="nb-NO" dirty="0" err="1"/>
              <a:t>personopp</a:t>
            </a:r>
            <a:r>
              <a:rPr lang="nb-NO" dirty="0"/>
              <a:t>-lysninger kan/skal behandles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arkiv- og journalsystemer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hvordan elektronisk kommunikasjon kan/skal skje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3993029" y="5103931"/>
            <a:ext cx="740833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 </a:t>
            </a:r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113702"/>
            <a:ext cx="10515600" cy="88619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Lovgivningen regulerer ulike aspekter ved digital forvaltning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A03B03B-6742-483F-A61D-7F941B7E5E95}"/>
              </a:ext>
            </a:extLst>
          </p:cNvPr>
          <p:cNvSpPr txBox="1"/>
          <p:nvPr/>
        </p:nvSpPr>
        <p:spPr>
          <a:xfrm>
            <a:off x="355065" y="1457056"/>
            <a:ext cx="2260421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r>
              <a:rPr lang="nb-NO" sz="1600" dirty="0"/>
              <a:t>(jf. særlig personvern-forordningen)</a:t>
            </a:r>
          </a:p>
          <a:p>
            <a:pPr>
              <a:tabLst>
                <a:tab pos="1795463" algn="l"/>
              </a:tabLst>
            </a:pPr>
            <a:endParaRPr lang="nb-NO" sz="1800" dirty="0"/>
          </a:p>
          <a:p>
            <a:pPr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Merk: flere </a:t>
            </a:r>
            <a:r>
              <a:rPr lang="nb-NO" sz="1600" i="1" dirty="0" err="1">
                <a:solidFill>
                  <a:srgbClr val="002060"/>
                </a:solidFill>
              </a:rPr>
              <a:t>bestemmel</a:t>
            </a:r>
            <a:r>
              <a:rPr lang="nb-NO" sz="1600" i="1" dirty="0">
                <a:solidFill>
                  <a:srgbClr val="002060"/>
                </a:solidFill>
              </a:rPr>
              <a:t>-ser gjelder også for digital forvaltning, men er ikke spesielt utformet med tanke på dette, f.eks.: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Veiledningsplikt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Plikt til begrunnelse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Rett til klage og omgjøring</a:t>
            </a:r>
          </a:p>
          <a:p>
            <a:pPr>
              <a:tabLst>
                <a:tab pos="1795463" algn="l"/>
              </a:tabLst>
            </a:pPr>
            <a:r>
              <a:rPr lang="nb-NO" sz="1600" dirty="0">
                <a:solidFill>
                  <a:srgbClr val="002060"/>
                </a:solidFill>
              </a:rPr>
              <a:t>(Jf. arbeidet med å revidere forvaltnings-loven, NOU 2019:5)</a:t>
            </a:r>
          </a:p>
        </p:txBody>
      </p:sp>
    </p:spTree>
    <p:extLst>
      <p:ext uri="{BB962C8B-B14F-4D97-AF65-F5344CB8AC3E}">
        <p14:creationId xmlns:p14="http://schemas.microsoft.com/office/powerpoint/2010/main" val="29321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33" y="558838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 som er ramme for digital forvaltning - 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489"/>
            <a:ext cx="10515600" cy="390337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Forvaltningsloven</a:t>
            </a:r>
          </a:p>
          <a:p>
            <a:r>
              <a:rPr lang="nb-NO" dirty="0"/>
              <a:t>Personopplysningsloven av 2018 / personvernforordningen («GDPR»)</a:t>
            </a:r>
          </a:p>
          <a:p>
            <a:r>
              <a:rPr lang="nb-NO" dirty="0"/>
              <a:t>Offentleglova</a:t>
            </a:r>
          </a:p>
          <a:p>
            <a:r>
              <a:rPr lang="nb-NO" dirty="0"/>
              <a:t>Arkivlova</a:t>
            </a:r>
          </a:p>
          <a:p>
            <a:r>
              <a:rPr lang="nb-NO" dirty="0"/>
              <a:t>Lov om likestilling og forbud mot diskriminering § 18 (likestillings- og diskrimineringsloven)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i="1" dirty="0"/>
              <a:t>Mange av bestemmelsene som spesielt gjelder digital forvaltning er plassert i </a:t>
            </a:r>
            <a:r>
              <a:rPr lang="nb-NO" i="1" u="sng" dirty="0"/>
              <a:t>forskrifter</a:t>
            </a:r>
            <a:r>
              <a:rPr lang="nb-NO" i="1" dirty="0"/>
              <a:t> til disse lovene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006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Forvaltningsloven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825625"/>
            <a:ext cx="10606825" cy="4351338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Forvaltningsloven ble vedtatt i 1967 på bakgrunn av utredningsarbeid fra og med 1950-tallet</a:t>
            </a:r>
          </a:p>
          <a:p>
            <a:r>
              <a:rPr lang="nb-NO" dirty="0"/>
              <a:t>Er grunnleggende basert på en (stilltiende) forutsetning om individuell behandling av enkeltsaker</a:t>
            </a:r>
          </a:p>
          <a:p>
            <a:pPr lvl="1"/>
            <a:r>
              <a:rPr lang="nb-NO" dirty="0"/>
              <a:t>Selve loven stiller ingen krav til hvordan systemløsningene i forvaltningen skal være, men to forskrifter har slike bestemmelser (jf. neste kulepunkt)</a:t>
            </a:r>
          </a:p>
          <a:p>
            <a:r>
              <a:rPr lang="nb-NO" dirty="0"/>
              <a:t>Loven er i noen grad tilpasset digitalisering:</a:t>
            </a:r>
          </a:p>
          <a:p>
            <a:pPr lvl="1"/>
            <a:r>
              <a:rPr lang="nb-NO" dirty="0"/>
              <a:t>Sentrale begreper er gjort teknologinøytrale («dokument», «skriftlig», «kopi», «undertegne» mv.)</a:t>
            </a:r>
          </a:p>
          <a:p>
            <a:pPr lvl="1"/>
            <a:r>
              <a:rPr lang="nb-NO" dirty="0"/>
              <a:t>Det er gitt to forskrifter med spesiell relevans for digital forvaltning:</a:t>
            </a:r>
          </a:p>
          <a:p>
            <a:pPr lvl="2"/>
            <a:r>
              <a:rPr lang="nb-NO" dirty="0"/>
              <a:t>IT-</a:t>
            </a:r>
            <a:r>
              <a:rPr lang="nb-NO" dirty="0" err="1"/>
              <a:t>standardforskriften</a:t>
            </a:r>
            <a:endParaRPr lang="nb-NO" dirty="0"/>
          </a:p>
          <a:p>
            <a:pPr lvl="2"/>
            <a:r>
              <a:rPr lang="nb-NO" dirty="0" err="1"/>
              <a:t>eForvaltningsforskriften</a:t>
            </a:r>
            <a:endParaRPr lang="nb-NO" dirty="0"/>
          </a:p>
          <a:p>
            <a:r>
              <a:rPr lang="nb-NO" dirty="0"/>
              <a:t>Forvaltningsloven er under revisjon, herunder spesielt med tanke på digitalisering og automatisering. Utredningen med forslag til ny lov foreligger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cs typeface="Calibri Light" panose="020F0302020204030204" pitchFamily="34" charset="0"/>
              </a:rPr>
              <a:t>Stiller vilkår for at helt automatisert saksbehandling kan være lovlig (§ 11)</a:t>
            </a:r>
          </a:p>
          <a:p>
            <a:pPr lvl="1"/>
            <a:r>
              <a:rPr lang="nb-NO" dirty="0">
                <a:cs typeface="Calibri Light" panose="020F0302020204030204" pitchFamily="34" charset="0"/>
              </a:rPr>
              <a:t>Stiller krav om dokumentasjon av det rettslige innholdet i automatiserte saksbehandlingssystemer (§ 12)</a:t>
            </a:r>
          </a:p>
          <a:p>
            <a:pPr lvl="1"/>
            <a:r>
              <a:rPr lang="nb-NO" dirty="0">
                <a:cs typeface="Calibri Light" panose="020F0302020204030204" pitchFamily="34" charset="0"/>
              </a:rPr>
              <a:t>Mitt tips er at lovproposisjonen vil inneholde flere bestemmelser om digital/automatisert saksbehandling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598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996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Personopplysningsloven / personvernforordningen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122"/>
            <a:ext cx="10515600" cy="53231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EUs personvernforordning («GDPR», 2016) regulerer all behandling av personopplysninger, </a:t>
            </a:r>
            <a:r>
              <a:rPr lang="nb-NO" i="1" dirty="0"/>
              <a:t>også</a:t>
            </a:r>
            <a:r>
              <a:rPr lang="nb-NO" dirty="0"/>
              <a:t> i digital forvaltning</a:t>
            </a:r>
          </a:p>
          <a:p>
            <a:r>
              <a:rPr lang="nb-NO" dirty="0"/>
              <a:t>Forordningen er inkorporert i norsk rett ved vedtakelse av personopplysningsloven (2018), se § 1</a:t>
            </a:r>
          </a:p>
          <a:p>
            <a:r>
              <a:rPr lang="nb-NO" dirty="0"/>
              <a:t>Loven og forordningen gjelder for alle opplysninger i digital form om fysiske enkeltpersoner, og stiller både opp krav til system og individuell saksbehandling, jf. bilde 4 ovenfor</a:t>
            </a:r>
          </a:p>
          <a:p>
            <a:pPr lvl="1"/>
            <a:r>
              <a:rPr lang="nb-NO" dirty="0"/>
              <a:t>Se </a:t>
            </a:r>
            <a:r>
              <a:rPr lang="nb-NO" dirty="0">
                <a:hlinkClick r:id="rId2"/>
              </a:rPr>
              <a:t>norsk oversettelse av forordningen </a:t>
            </a:r>
            <a:endParaRPr lang="nb-NO" dirty="0"/>
          </a:p>
          <a:p>
            <a:r>
              <a:rPr lang="nb-NO" dirty="0"/>
              <a:t>Eksempler på systembestemmelser:</a:t>
            </a:r>
          </a:p>
          <a:p>
            <a:pPr lvl="1"/>
            <a:r>
              <a:rPr lang="nb-NO" dirty="0"/>
              <a:t>Rettslig grunnlag (herunder spørsmål om samtykke)</a:t>
            </a:r>
          </a:p>
          <a:p>
            <a:pPr lvl="1"/>
            <a:r>
              <a:rPr lang="nb-NO" dirty="0"/>
              <a:t>Formål</a:t>
            </a:r>
          </a:p>
          <a:p>
            <a:pPr lvl="1"/>
            <a:r>
              <a:rPr lang="nb-NO" dirty="0"/>
              <a:t>Informasjonssikkerhet </a:t>
            </a:r>
          </a:p>
          <a:p>
            <a:pPr lvl="1"/>
            <a:r>
              <a:rPr lang="nb-NO" dirty="0"/>
              <a:t>Innebygget personvern</a:t>
            </a:r>
          </a:p>
          <a:p>
            <a:r>
              <a:rPr lang="nb-NO" dirty="0"/>
              <a:t>Eksempler på bestemmelser om saksbehandling:</a:t>
            </a:r>
          </a:p>
          <a:p>
            <a:pPr lvl="1"/>
            <a:r>
              <a:rPr lang="nb-NO" dirty="0"/>
              <a:t>Rett for registrerte personer til å kreve retting (art. 16) og sletting (art. 17)</a:t>
            </a:r>
          </a:p>
          <a:p>
            <a:pPr lvl="1"/>
            <a:r>
              <a:rPr lang="nb-NO" dirty="0"/>
              <a:t>Plikt for behandlingsansvarlige til å gi informasjon (art. 13 og 14)</a:t>
            </a:r>
          </a:p>
          <a:p>
            <a:pPr lvl="1"/>
            <a:r>
              <a:rPr lang="nb-NO" dirty="0"/>
              <a:t>Rett for registrerte personer til å motsette seg individuelle helt automatiserte avgjørelser (art. 22)</a:t>
            </a:r>
          </a:p>
          <a:p>
            <a:pPr lvl="1"/>
            <a:r>
              <a:rPr lang="nb-NO" dirty="0"/>
              <a:t>Rett for registrerte personer til å kreve begrensninger i behandlingen av opplysninger (art. 18)</a:t>
            </a:r>
          </a:p>
          <a:p>
            <a:r>
              <a:rPr lang="nb-NO" dirty="0"/>
              <a:t>Forordningen har også en rekke andre bestemmelser om myndigheter, personvernombud, sertifisering, adgang til nasjonale regler mv.</a:t>
            </a:r>
          </a:p>
        </p:txBody>
      </p:sp>
    </p:spTree>
    <p:extLst>
      <p:ext uri="{BB962C8B-B14F-4D97-AF65-F5344CB8AC3E}">
        <p14:creationId xmlns:p14="http://schemas.microsoft.com/office/powerpoint/2010/main" val="21599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74295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Offentleglova, arkivlova og likestillings- og diskrimineringsloven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7057"/>
            <a:ext cx="10515600" cy="56660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Som for forvaltningsloven, inneholder disse lovene primært bestemmelser om digital forvaltning, i forskrifter</a:t>
            </a:r>
          </a:p>
          <a:p>
            <a:r>
              <a:rPr lang="nb-NO" dirty="0">
                <a:solidFill>
                  <a:srgbClr val="7030A0"/>
                </a:solidFill>
              </a:rPr>
              <a:t>Offentleglova (2006) ble gitt ut ifra spesiell vurdering av digital forvaltning, men kun én bestemmelse i loven gjelder dette direkte: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9 om «databaseinnsyn»</a:t>
            </a:r>
          </a:p>
          <a:p>
            <a:r>
              <a:rPr lang="nb-NO" dirty="0">
                <a:solidFill>
                  <a:srgbClr val="7030A0"/>
                </a:solidFill>
              </a:rPr>
              <a:t>Spørsmål om digital forvaltning er primært regulert i forskriften: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6 om journaler på nett og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7 om publisering av offentlig saksdokumenter på nett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Arkivlova (1992) inneholder ikke konkrete bestemmelser med direkte betydning for digital forvaltning</a:t>
            </a:r>
          </a:p>
          <a:p>
            <a:pPr lvl="1"/>
            <a:r>
              <a:rPr lang="nb-NO" dirty="0" err="1">
                <a:solidFill>
                  <a:schemeClr val="accent2">
                    <a:lumMod val="50000"/>
                  </a:schemeClr>
                </a:solidFill>
              </a:rPr>
              <a:t>Arkivforskrifta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 og forskrift om tekniske og arkivfaglige bestemmelser stiller imidlertid mange krav til offentlige arkiv- og </a:t>
            </a:r>
            <a:r>
              <a:rPr lang="nb-NO" dirty="0" err="1">
                <a:solidFill>
                  <a:schemeClr val="accent2">
                    <a:lumMod val="50000"/>
                  </a:schemeClr>
                </a:solidFill>
              </a:rPr>
              <a:t>journalføringsstemer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Bl.a. gis det bestemmelser om «Norsk arkivstandard» («NOARK») som inneholder krav til elektroniske journal- og arkivsystemer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Arkivloven er under revisjon for å passe med digital forvaltning.  Utredningen med forslag til ny lov foreligger i 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NOU 2019: 9</a:t>
            </a:r>
            <a:endParaRPr lang="nb-NO" dirty="0">
              <a:solidFill>
                <a:schemeClr val="accent2">
                  <a:lumMod val="50000"/>
                </a:schemeClr>
              </a:solidFill>
              <a:cs typeface="Calibri Light" panose="020F0302020204030204" pitchFamily="34" charset="0"/>
            </a:endParaRP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</a:rPr>
              <a:t>Det er foreslått å gi ny </a:t>
            </a:r>
            <a:r>
              <a:rPr lang="nb-NO" i="1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</a:rPr>
              <a:t>lov om samfunnsdokumentasjon og arkiver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</a:rPr>
              <a:t>. Et hovedgrep er forslag om flere bestemmelser med konkrete plikter til å dokumentere digital forvaltning (se §§ 8 – 15)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rgbClr val="006600"/>
                </a:solidFill>
              </a:rPr>
              <a:t>Likestillings- og diskrimineringsloven § 18 pålegger universell utforming av visse IKT-systemer som er rettet mot eller stilt til rådighet for allmennheten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Universell utforming betyr utforming som gjør at flest mulig mennesker kan være brukere, uavhengig av funksjonsnedsettelse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Disse systemkravene er nærmere regulert i forskrift om universell utforming av informasjons- og kommunikasjonsteknologiske (IKT)-løsninger</a:t>
            </a:r>
          </a:p>
        </p:txBody>
      </p:sp>
    </p:spTree>
    <p:extLst>
      <p:ext uri="{BB962C8B-B14F-4D97-AF65-F5344CB8AC3E}">
        <p14:creationId xmlns:p14="http://schemas.microsoft.com/office/powerpoint/2010/main" val="18559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280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Noen overordnede spørsmål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559"/>
            <a:ext cx="10515600" cy="4642908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solidFill>
                  <a:srgbClr val="002060"/>
                </a:solidFill>
              </a:rPr>
              <a:t>Lovgivning som «fartsdumper» og «autovern» (jf. «lov som ramme»)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hinder for digital forvaltning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tilrettelegging for digital forvaltning</a:t>
            </a:r>
          </a:p>
          <a:p>
            <a:r>
              <a:rPr lang="nb-NO" dirty="0">
                <a:solidFill>
                  <a:srgbClr val="990033"/>
                </a:solidFill>
              </a:rPr>
              <a:t>Teknologiuavhengig eller teknologispesifikk lovgivning?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Bør loven angi teknologi i det hele tatt, eller er det nok å angi </a:t>
            </a:r>
            <a:r>
              <a:rPr lang="nb-NO" i="1" dirty="0">
                <a:solidFill>
                  <a:srgbClr val="990033"/>
                </a:solidFill>
              </a:rPr>
              <a:t>funksjoner</a:t>
            </a:r>
            <a:r>
              <a:rPr lang="nb-NO" dirty="0">
                <a:solidFill>
                  <a:srgbClr val="990033"/>
                </a:solidFill>
              </a:rPr>
              <a:t>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Teknologiuavhengig lovgivning gir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stabil lovgivning (lite behov for endring)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abstrakte beskrivelser av det som skal reguleres; fravær av konkret diskusjon om ny teknologi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Personvernforordningen er kjerneeksempel på teknologiuavhengig tilnærming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Teknologispesifikk lovgivning gir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Bestemmelser som må endres  ofte (derfor særlig aktuelt som forskrifter)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Gir konkret angivelse av rettsreglene, og kan gjøre det lettere å forstå hva regelen går ut på</a:t>
            </a:r>
          </a:p>
          <a:p>
            <a:r>
              <a:rPr lang="nb-NO" dirty="0">
                <a:solidFill>
                  <a:srgbClr val="7030A0"/>
                </a:solidFill>
              </a:rPr>
              <a:t>Bør vi i større grad satse på å la maskiner anvende rettsreglene?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Da vil jo reglene alltid bli raskt etterlevet (i alle fall hvis programmene er riktige!)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Men krever mye arbeid (systemutvikling) og transformere rettskildene til kode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Kan være argument for å formulere lover og forskrifter på annen måte enn i dag (jf. «</a:t>
            </a:r>
            <a:r>
              <a:rPr lang="nb-NO" dirty="0" err="1">
                <a:solidFill>
                  <a:srgbClr val="7030A0"/>
                </a:solidFill>
              </a:rPr>
              <a:t>automati</a:t>
            </a:r>
            <a:r>
              <a:rPr lang="nb-NO" dirty="0">
                <a:solidFill>
                  <a:srgbClr val="7030A0"/>
                </a:solidFill>
              </a:rPr>
              <a:t>-</a:t>
            </a:r>
            <a:br>
              <a:rPr lang="nb-NO" dirty="0">
                <a:solidFill>
                  <a:srgbClr val="7030A0"/>
                </a:solidFill>
              </a:rPr>
            </a:br>
            <a:r>
              <a:rPr lang="nb-NO" dirty="0" err="1">
                <a:solidFill>
                  <a:srgbClr val="7030A0"/>
                </a:solidFill>
              </a:rPr>
              <a:t>seringsvennlig</a:t>
            </a:r>
            <a:r>
              <a:rPr lang="nb-NO" dirty="0">
                <a:solidFill>
                  <a:srgbClr val="7030A0"/>
                </a:solidFill>
              </a:rPr>
              <a:t> lovgivning)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Flere av disse spørsmålene kommer vi  tilbake til den 19. oktober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1229</Words>
  <Application>Microsoft Office PowerPoint</Application>
  <PresentationFormat>Widescreen</PresentationFormat>
  <Paragraphs>117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Oversikt over lovgivning med stor betydning for digital forvaltning </vt:lpstr>
      <vt:lpstr>Innledende presiseringer</vt:lpstr>
      <vt:lpstr>Generelt om lovgivning og digitalisering</vt:lpstr>
      <vt:lpstr>Lovgivningen regulerer ulike aspekter ved digital forvaltning</vt:lpstr>
      <vt:lpstr>Lovgivning som er ramme for digital forvaltning - oversikt</vt:lpstr>
      <vt:lpstr>Forvaltningsloven</vt:lpstr>
      <vt:lpstr>Personopplysningsloven / personvernforordningen </vt:lpstr>
      <vt:lpstr>Offentleglova, arkivlova og likestillings- og diskrimineringsloven </vt:lpstr>
      <vt:lpstr>Noen overordnede 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lovgivning med stor betydning for digital forvaltning</dc:title>
  <dc:creator>Dag Wiese Schartum</dc:creator>
  <cp:lastModifiedBy>dag wiese schartum</cp:lastModifiedBy>
  <cp:revision>35</cp:revision>
  <dcterms:created xsi:type="dcterms:W3CDTF">2017-10-09T08:21:18Z</dcterms:created>
  <dcterms:modified xsi:type="dcterms:W3CDTF">2020-08-21T07:43:26Z</dcterms:modified>
</cp:coreProperties>
</file>