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72" r:id="rId4"/>
    <p:sldId id="269" r:id="rId5"/>
    <p:sldId id="270" r:id="rId6"/>
    <p:sldId id="264" r:id="rId7"/>
    <p:sldId id="282" r:id="rId8"/>
    <p:sldId id="278" r:id="rId9"/>
    <p:sldId id="279" r:id="rId10"/>
    <p:sldId id="285" r:id="rId11"/>
    <p:sldId id="286" r:id="rId12"/>
    <p:sldId id="281" r:id="rId13"/>
    <p:sldId id="271" r:id="rId14"/>
    <p:sldId id="284" r:id="rId15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0000CC"/>
    <a:srgbClr val="CC0000"/>
    <a:srgbClr val="6600CC"/>
    <a:srgbClr val="3366FF"/>
    <a:srgbClr val="FFFFFF"/>
    <a:srgbClr val="DDDDDD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4" autoAdjust="0"/>
    <p:restoredTop sz="94660"/>
  </p:normalViewPr>
  <p:slideViewPr>
    <p:cSldViewPr>
      <p:cViewPr varScale="1">
        <p:scale>
          <a:sx n="107" d="100"/>
          <a:sy n="107" d="100"/>
        </p:scale>
        <p:origin x="180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6DCA9B-0BF3-4EA0-B445-46BBE1571C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4556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B2886-3790-46C1-B109-09842233B82A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211AE-C953-4CEC-A924-1B1EB1C7B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63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211AE-C953-4CEC-A924-1B1EB1C7B4B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876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F7C4-1E35-49D4-A54B-0C1881CFD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E6FE-5640-49CE-854E-9A89A33FE1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2353-D913-40B5-9BD3-33EE2D7204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36603-DEF5-43A4-9E12-E0C529F7C9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6518-AAC2-4E11-AA49-AE763872F5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61E-D2C4-488E-ADF9-855EF88559E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F2F-E2DD-41AF-9DF2-9ED4DBA193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CA97C-7D07-4CFF-89C1-FDB42EF0F3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A10E-D425-4D6C-AB88-D3BCE457D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3CCBD-BF79-4898-B2EA-901BD3510F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1FA-9AE7-4ED9-A909-064B86D8E9D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F537F-45BF-4460-AC82-E43945D59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DB0E80-42B5-4FB2-A372-17009FDE8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3CAD31-F1F4-41FF-9B5A-5B26DED5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1946E0-FA4A-4581-9E8F-9E1A17CB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16CBC1-9C9A-4D69-A2C3-1EC535AC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51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A9E9E-0CA6-4EA5-B1D9-5AAE9243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341AF-EC33-40C0-A9F1-85FE4AE8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3F68BF-E4FD-4F66-A786-D26308606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83ADC9-55BD-439B-BC08-B1143A2C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90CC27-BBC5-47B6-9C0F-43D4DBF8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91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378CB-40BD-4054-ACE2-91EECC58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3A0E2D-8A1F-48CC-8E9A-976959CC8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90385D-B16E-440A-B413-4758DB81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DBA80F-A478-4277-BD29-6ECFDBF7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84A483-E7ED-4847-8724-F3083EF9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388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68B3B0-6C95-44D8-B585-C7AB82FF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11C650-2282-4361-8D59-8EE7FC79B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F2FE346-D5B7-4E0A-89A8-CCEED0AB4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2D354F-5D18-4CCA-B13F-675651E7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76EA26-D2E1-43B6-B10E-056C230E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FFDB7A-C9F5-4620-ACB8-ACDFD541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5309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8A0ECB-9E7E-4521-BED8-DDB18802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46B46E-3B75-4BA0-9F44-585F53D64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A609C2-81D4-4336-8E06-45626AA07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2C88F1-B4F1-4084-A5F9-FAEF2F48B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EAB9934-705B-4FB0-897D-2F7BCA4F1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B9FBAF9-82EB-4A6C-80CC-D65BFF03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029F79-B25A-4B13-A600-143F9AE9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79A999-CEF8-4185-B47B-6B4D657D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243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76ACA-2A06-40E8-A789-FBD2F494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658567-E85D-4FEA-A272-57434106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765D71D-2F47-4F2D-AD8D-0C2C35DD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31E5DA-7BA5-4EDE-862F-F0813D47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622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F36F7DA-D7F2-4E69-9BB3-4D2C26FB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8A7E6-B6FD-499A-9C9A-21696D5B5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227CC9-4855-44D3-B621-0225E6F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2965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582F4-BE4D-49D8-B221-27A31685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96D98F-F08E-45C3-B461-0EB24D047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423C79-52A6-45D6-AC94-829D63D15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5BB738-D4F0-40FA-A46B-1BF17DEA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05449E-0E1C-4877-AAE1-AF7605E8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1B5CB7-B4FA-4548-966A-6ADFD35F1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278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6989F0-7D7B-4611-A7CD-9084C894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FD02FF-900C-4B93-B60B-79DED9133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76097F-6007-40E0-BCFC-5BC58284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56289D-3AE8-46F5-8BEC-4A9AFCDC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B89CEC-D20A-42DB-A18F-3413D7E37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D8A2D-1CE0-4CA7-B2E5-E517E871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721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6C8809-E12C-4112-AFD3-4BFE1754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EB80D2-2888-4A19-BB18-11ABB640C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1CBD9D-D8C3-4724-A782-61D3BAA7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03C1C7-1EC5-409C-A7D4-ECA6B9F52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4D5338-45D9-4CA1-AA86-25A04652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369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665BCE7-0EFF-4497-8A7C-3034BCBD5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0798A9-E6A1-4BD1-98C4-69430E5FB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3A0370-19E1-4ADF-B8C7-CFEDE632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0BC200-13A2-41F9-BE5D-1E09C91D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C7E39C-BFD9-43E9-9205-14990DDB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298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569D63-7643-408E-B053-A46A340AF6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4B0F05-8C56-4B98-86E3-5920FD60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489943-1D23-4AFF-9D24-4EB317778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104B9A-4C39-44F1-9F1D-DBE1E8A60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3B08-C6E2-4B64-BB9B-0A78F11C7DC4}" type="datetimeFigureOut">
              <a:rPr lang="nb-NO" smtClean="0"/>
              <a:t>12.08.2020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5AD23B-27AE-4139-8B13-599CF84A7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689504-E1E4-4C0F-A65D-7CA0A4F37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55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nb-NO" sz="3600" b="1" dirty="0">
                <a:solidFill>
                  <a:srgbClr val="0033CC"/>
                </a:solidFill>
              </a:rPr>
              <a:t>Introduksjon til FINF1001:</a:t>
            </a:r>
            <a:br>
              <a:rPr lang="nb-NO" sz="3600" b="1" dirty="0">
                <a:solidFill>
                  <a:srgbClr val="0033CC"/>
                </a:solidFill>
              </a:rPr>
            </a:br>
            <a:r>
              <a:rPr lang="nb-NO" sz="3600" b="1" dirty="0">
                <a:solidFill>
                  <a:srgbClr val="0033CC"/>
                </a:solidFill>
              </a:rPr>
              <a:t>Digital forvaltning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/>
              <a:t>Prof. Dag Wiese Schartum (</a:t>
            </a:r>
            <a:r>
              <a:rPr lang="nb-NO" sz="1600" dirty="0" err="1"/>
              <a:t>emneansvarlig</a:t>
            </a:r>
            <a:r>
              <a:rPr lang="nb-NO" sz="1600" dirty="0"/>
              <a:t>),</a:t>
            </a:r>
          </a:p>
          <a:p>
            <a:r>
              <a:rPr lang="nb-NO" sz="1400" dirty="0"/>
              <a:t>Senter for rettsinformatikk (SERI),</a:t>
            </a:r>
          </a:p>
          <a:p>
            <a:r>
              <a:rPr lang="nb-NO" sz="1400" dirty="0"/>
              <a:t>Avdeling for forvaltningsinformatikk (AFIN)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>
            <a:extLst>
              <a:ext uri="{FF2B5EF4-FFF2-40B4-BE49-F238E27FC236}">
                <a16:creationId xmlns:a16="http://schemas.microsoft.com/office/drawing/2014/main" id="{937E4BE2-892F-472E-B4EC-900A5582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60648"/>
            <a:ext cx="7886700" cy="994172"/>
          </a:xfrm>
        </p:spPr>
        <p:txBody>
          <a:bodyPr/>
          <a:lstStyle/>
          <a:p>
            <a:pPr algn="l"/>
            <a:r>
              <a:rPr lang="nb-NO" altLang="nb-NO" sz="3200" dirty="0">
                <a:solidFill>
                  <a:srgbClr val="0000FF"/>
                </a:solidFill>
              </a:rPr>
              <a:t>«Én digital offentlig sektor. Digitaliserings-strategi for offentlig sektor 2019–2025»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B731AA-745C-40F9-A33D-79747633A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16832"/>
            <a:ext cx="7886700" cy="3673003"/>
          </a:xfrm>
        </p:spPr>
        <p:txBody>
          <a:bodyPr rtlCol="0"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</a:t>
            </a:r>
            <a:r>
              <a:rPr lang="nb-NO" sz="3200" dirty="0"/>
              <a:t>ffentlig sektor digitaliseres på en åpen, inkluderende og tillitvekkende måte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</a:t>
            </a:r>
            <a:r>
              <a:rPr lang="nb-NO" sz="3200" dirty="0"/>
              <a:t>lere oppgaver løses digitalt, og som sammenhengende tjenester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</a:t>
            </a:r>
            <a:r>
              <a:rPr lang="nb-NO" sz="3200" dirty="0"/>
              <a:t>lle innbyggere, næringsdrivende og frivillige organisasjoner som har evne til det, kommuniserer digitalt med offentlig sektor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</a:t>
            </a:r>
            <a:r>
              <a:rPr lang="nb-NO" sz="3200" dirty="0"/>
              <a:t>ffentlig sektor utnytter potensialet i deling og bruk av data til å lage ­brukervennlige tjenester, og for å bidra til verdiskapning for næringslivet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</a:t>
            </a:r>
            <a:r>
              <a:rPr lang="nb-NO" sz="3200" dirty="0"/>
              <a:t>ommunale og statlige virksomheter bygger sine tjenester med utgangspunkt i et felles digitalt økosystem for samhandling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/>
              <a:t>Kommunale og statlige virksomheter henter gevinster fra digitalisering på en systematisert måte</a:t>
            </a:r>
          </a:p>
          <a:p>
            <a:pPr fontAlgn="auto">
              <a:spcAft>
                <a:spcPts val="0"/>
              </a:spcAft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072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915816" y="2276872"/>
            <a:ext cx="4214857" cy="3443344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523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nb-NO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Digital</a:t>
              </a:r>
              <a:r>
                <a:rPr kumimoji="0" lang="nb-NO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forvaltning</a:t>
              </a:r>
              <a:endParaRPr kumimoji="0" lang="nb-NO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6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kumimoji="0" lang="en-GB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6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utvikling</a:t>
                </a:r>
                <a:endParaRPr kumimoji="0" lang="nb-NO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kumimoji="0" lang="nb-NO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</a:br>
                <a:r>
                  <a:rPr kumimoji="0" lang="en-GB" sz="16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utvikling</a:t>
                </a:r>
                <a:endParaRPr kumimoji="0" lang="nb-NO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6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Regelverks</a:t>
                </a:r>
                <a:r>
                  <a:rPr kumimoji="0" lang="en-GB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br>
                  <a:rPr kumimoji="0" lang="nb-NO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</a:b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kumimoji="0" lang="nb-NO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5800" y="692696"/>
            <a:ext cx="7772400" cy="1059904"/>
          </a:xfrm>
        </p:spPr>
        <p:txBody>
          <a:bodyPr/>
          <a:lstStyle/>
          <a:p>
            <a:pPr algn="l"/>
            <a:r>
              <a:rPr lang="nb-NO" sz="3600" dirty="0">
                <a:solidFill>
                  <a:srgbClr val="0000FF"/>
                </a:solidFill>
              </a:rPr>
              <a:t>Digitalisering forutsetter tre parallelle utviklingsprosesser som gjensidig på-virker hverandre</a:t>
            </a:r>
            <a:br>
              <a:rPr lang="nb-NO" sz="3600" dirty="0">
                <a:solidFill>
                  <a:srgbClr val="0000FF"/>
                </a:solidFill>
              </a:rPr>
            </a:br>
            <a:endParaRPr lang="nb-NO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e 23"/>
          <p:cNvGrpSpPr/>
          <p:nvPr/>
        </p:nvGrpSpPr>
        <p:grpSpPr>
          <a:xfrm>
            <a:off x="1331640" y="1484784"/>
            <a:ext cx="6624736" cy="4176464"/>
            <a:chOff x="-1" y="-51618"/>
            <a:chExt cx="3848432" cy="2110419"/>
          </a:xfrm>
        </p:grpSpPr>
        <p:sp>
          <p:nvSpPr>
            <p:cNvPr id="26" name="Pil mot venstre og høyre 25"/>
            <p:cNvSpPr/>
            <p:nvPr/>
          </p:nvSpPr>
          <p:spPr>
            <a:xfrm>
              <a:off x="2170447" y="405517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Pil mot venstre og høyre 26"/>
            <p:cNvSpPr/>
            <p:nvPr/>
          </p:nvSpPr>
          <p:spPr>
            <a:xfrm>
              <a:off x="2170447" y="739286"/>
              <a:ext cx="508883" cy="127221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Pil mot venstre og høyre 27"/>
            <p:cNvSpPr/>
            <p:nvPr/>
          </p:nvSpPr>
          <p:spPr>
            <a:xfrm>
              <a:off x="2170695" y="1319821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Pil mot venstre og høyre 28"/>
            <p:cNvSpPr/>
            <p:nvPr/>
          </p:nvSpPr>
          <p:spPr>
            <a:xfrm>
              <a:off x="2170695" y="1558397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Pil mot venstre og høyre 29"/>
            <p:cNvSpPr/>
            <p:nvPr/>
          </p:nvSpPr>
          <p:spPr>
            <a:xfrm>
              <a:off x="2170695" y="1033892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1" name="Gruppe 30"/>
            <p:cNvGrpSpPr/>
            <p:nvPr/>
          </p:nvGrpSpPr>
          <p:grpSpPr>
            <a:xfrm>
              <a:off x="-1" y="-51618"/>
              <a:ext cx="3848432" cy="2110419"/>
              <a:chOff x="-1" y="-51618"/>
              <a:chExt cx="3848432" cy="2110419"/>
            </a:xfrm>
          </p:grpSpPr>
          <p:sp>
            <p:nvSpPr>
              <p:cNvPr id="32" name="Tekstboks 76"/>
              <p:cNvSpPr txBox="1"/>
              <p:nvPr/>
            </p:nvSpPr>
            <p:spPr>
              <a:xfrm>
                <a:off x="963328" y="882232"/>
                <a:ext cx="1071973" cy="437589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340" marR="18034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Offentlig</a:t>
                </a:r>
              </a:p>
              <a:p>
                <a:pPr marL="180340" marR="18034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forvaltning</a:t>
                </a:r>
              </a:p>
            </p:txBody>
          </p:sp>
          <p:grpSp>
            <p:nvGrpSpPr>
              <p:cNvPr id="33" name="Gruppe 32"/>
              <p:cNvGrpSpPr/>
              <p:nvPr/>
            </p:nvGrpSpPr>
            <p:grpSpPr>
              <a:xfrm>
                <a:off x="-1" y="-51618"/>
                <a:ext cx="2443933" cy="2110419"/>
                <a:chOff x="-1" y="-51618"/>
                <a:chExt cx="2443933" cy="2110419"/>
              </a:xfrm>
            </p:grpSpPr>
            <p:sp>
              <p:nvSpPr>
                <p:cNvPr id="40" name="Tekstboks 24"/>
                <p:cNvSpPr txBox="1"/>
                <p:nvPr/>
              </p:nvSpPr>
              <p:spPr>
                <a:xfrm>
                  <a:off x="1446731" y="1717113"/>
                  <a:ext cx="997201" cy="341688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340" marR="180340" lvl="0" indent="0" algn="just" defTabSz="914400" eaLnBrk="1" fontAlgn="auto" latinLnBrk="0" hangingPunct="1">
                    <a:lnSpc>
                      <a:spcPct val="115000"/>
                    </a:lnSpc>
                    <a:spcBef>
                      <a:spcPts val="60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180340" marR="180340" lvl="0" indent="0" algn="just" defTabSz="914400" eaLnBrk="1" fontAlgn="auto" latinLnBrk="0" hangingPunct="1">
                    <a:lnSpc>
                      <a:spcPct val="115000"/>
                    </a:lnSpc>
                    <a:spcBef>
                      <a:spcPts val="60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Tjenesteyting</a:t>
                  </a:r>
                </a:p>
              </p:txBody>
            </p:sp>
            <p:sp>
              <p:nvSpPr>
                <p:cNvPr id="41" name="Tekstboks 21"/>
                <p:cNvSpPr txBox="1"/>
                <p:nvPr/>
              </p:nvSpPr>
              <p:spPr>
                <a:xfrm>
                  <a:off x="1268516" y="-51618"/>
                  <a:ext cx="1134843" cy="445210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noFill/>
                </a:ln>
                <a:effectLst/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Myndighets-</a:t>
                  </a:r>
                </a:p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utøvelse</a:t>
                  </a:r>
                </a:p>
              </p:txBody>
            </p:sp>
            <p:sp>
              <p:nvSpPr>
                <p:cNvPr id="42" name="Tekstboks 15"/>
                <p:cNvSpPr txBox="1"/>
                <p:nvPr/>
              </p:nvSpPr>
              <p:spPr>
                <a:xfrm>
                  <a:off x="-1" y="866507"/>
                  <a:ext cx="1056271" cy="59573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noFill/>
                </a:ln>
                <a:effectLst/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Egen-</a:t>
                  </a:r>
                </a:p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forvaltning</a:t>
                  </a:r>
                </a:p>
              </p:txBody>
            </p:sp>
            <p:sp>
              <p:nvSpPr>
                <p:cNvPr id="43" name="Likebent trekant 42"/>
                <p:cNvSpPr/>
                <p:nvPr/>
              </p:nvSpPr>
              <p:spPr>
                <a:xfrm rot="16200000">
                  <a:off x="592372" y="473104"/>
                  <a:ext cx="1454785" cy="1160780"/>
                </a:xfrm>
                <a:prstGeom prst="triangle">
                  <a:avLst/>
                </a:prstGeom>
                <a:noFill/>
                <a:ln w="254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4" name="Bilde 33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7297" y="222637"/>
                <a:ext cx="707666" cy="620201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</p:pic>
          <p:pic>
            <p:nvPicPr>
              <p:cNvPr id="35" name="Bilde 34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0765" y="405517"/>
                <a:ext cx="707666" cy="620201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</p:spPr>
          </p:pic>
          <p:pic>
            <p:nvPicPr>
              <p:cNvPr id="36" name="Bilde 35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7297" y="755374"/>
                <a:ext cx="707666" cy="6202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Bilde 36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0765" y="1025718"/>
                <a:ext cx="707666" cy="6202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Bilde 37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7297" y="1160891"/>
                <a:ext cx="707666" cy="6202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" name="Tekstboks 56"/>
              <p:cNvSpPr txBox="1"/>
              <p:nvPr/>
            </p:nvSpPr>
            <p:spPr>
              <a:xfrm>
                <a:off x="2893445" y="1717421"/>
                <a:ext cx="951947" cy="34105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340" marR="180340" lvl="0" indent="0" algn="just" defTabSz="914400" eaLnBrk="1" fontAlgn="auto" latinLnBrk="0" hangingPunct="1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Innbyggerne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90" y="116632"/>
            <a:ext cx="7772400" cy="958962"/>
          </a:xfrm>
        </p:spPr>
        <p:txBody>
          <a:bodyPr/>
          <a:lstStyle/>
          <a:p>
            <a:r>
              <a:rPr lang="nb-NO" sz="3200" dirty="0" err="1">
                <a:solidFill>
                  <a:srgbClr val="0000FF"/>
                </a:solidFill>
              </a:rPr>
              <a:t>Hovedgjøremål</a:t>
            </a:r>
            <a:r>
              <a:rPr lang="nb-NO" sz="3200" dirty="0">
                <a:solidFill>
                  <a:srgbClr val="0000FF"/>
                </a:solidFill>
              </a:rPr>
              <a:t> i offentlig forvaltning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AF6FD2-AB40-4F71-A514-4D2BE9492AD6}"/>
              </a:ext>
            </a:extLst>
          </p:cNvPr>
          <p:cNvSpPr txBox="1"/>
          <p:nvPr/>
        </p:nvSpPr>
        <p:spPr>
          <a:xfrm>
            <a:off x="539552" y="6044383"/>
            <a:ext cx="7585731" cy="40011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På dette emnet legger vi hovedvekt på spørsmål om myndighetsutøvelse</a:t>
            </a:r>
          </a:p>
        </p:txBody>
      </p:sp>
    </p:spTree>
    <p:extLst>
      <p:ext uri="{BB962C8B-B14F-4D97-AF65-F5344CB8AC3E}">
        <p14:creationId xmlns:p14="http://schemas.microsoft.com/office/powerpoint/2010/main" val="3959868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Sylinder 17"/>
          <p:cNvSpPr txBox="1"/>
          <p:nvPr/>
        </p:nvSpPr>
        <p:spPr>
          <a:xfrm>
            <a:off x="467544" y="1052737"/>
            <a:ext cx="8496944" cy="576064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182563" indent="-182563"/>
            <a:r>
              <a:rPr lang="nb-NO" sz="2100" dirty="0"/>
              <a:t>IKT kan understøtte de fleste sider ved forvaltningens virksomhet</a:t>
            </a:r>
          </a:p>
          <a:p>
            <a:pPr marL="182563" indent="-182563"/>
            <a:r>
              <a:rPr lang="nb-NO" sz="2100" dirty="0">
                <a:solidFill>
                  <a:srgbClr val="C00000"/>
                </a:solidFill>
              </a:rPr>
              <a:t>Digital forvaltning </a:t>
            </a:r>
            <a:r>
              <a:rPr lang="nb-NO" sz="2100" dirty="0"/>
              <a:t>handler </a:t>
            </a:r>
            <a:r>
              <a:rPr lang="nb-NO" sz="2100" i="1" dirty="0"/>
              <a:t>i stor grad </a:t>
            </a:r>
            <a:r>
              <a:rPr lang="nb-NO" sz="2100" dirty="0"/>
              <a:t>(men ikke bare) om</a:t>
            </a:r>
          </a:p>
          <a:p>
            <a:pPr marL="182563" indent="-182563"/>
            <a:endParaRPr lang="nb-NO" sz="2100" dirty="0"/>
          </a:p>
          <a:p>
            <a:r>
              <a:rPr lang="nb-NO" sz="2100" dirty="0">
                <a:solidFill>
                  <a:srgbClr val="0033CC"/>
                </a:solidFill>
              </a:rPr>
              <a:t>A)   Hel eller delvis automatisering av (rettslige) beslutninger (myndighetsutøvelse);</a:t>
            </a:r>
          </a:p>
          <a:p>
            <a:pPr marL="442913"/>
            <a:r>
              <a:rPr lang="nb-NO" sz="2100" i="1" dirty="0"/>
              <a:t>F.eks. automatisk opptak til videregående utdanning, universiteter og høgskoler, vedtak om skatter, avgifter, trygd, toll, lån og stipend fra Lånekassen osv.</a:t>
            </a:r>
          </a:p>
          <a:p>
            <a:r>
              <a:rPr lang="nb-NO" sz="2100" dirty="0">
                <a:solidFill>
                  <a:srgbClr val="0033CC"/>
                </a:solidFill>
              </a:rPr>
              <a:t>B)   Ulike administrative støttefunksjoner</a:t>
            </a:r>
          </a:p>
          <a:p>
            <a:pPr marL="442913"/>
            <a:r>
              <a:rPr lang="nb-NO" sz="2100" i="1" dirty="0"/>
              <a:t>Søking i rettskilder, saksflytsystemer, regnskapssystemer, arkiv- og journalsystemer mv. hjelper brukeren til å følge lovgivningen på området.</a:t>
            </a:r>
          </a:p>
          <a:p>
            <a:r>
              <a:rPr lang="nb-NO" sz="2100" dirty="0">
                <a:solidFill>
                  <a:srgbClr val="0033CC"/>
                </a:solidFill>
              </a:rPr>
              <a:t>C)   Automatisk dokumentering av forvaltningens virksomhet</a:t>
            </a:r>
          </a:p>
          <a:p>
            <a:pPr marL="442913"/>
            <a:r>
              <a:rPr lang="nb-NO" sz="2100" i="1" dirty="0"/>
              <a:t>F.eks. logging av hvordan informasjonssystemene er brukt, herunder om bruk til å fatte vedtak; dokumentering av resultatene av forvaltningens arbeid osv.</a:t>
            </a:r>
          </a:p>
          <a:p>
            <a:r>
              <a:rPr lang="nb-NO" sz="2100" dirty="0">
                <a:solidFill>
                  <a:srgbClr val="0033CC"/>
                </a:solidFill>
              </a:rPr>
              <a:t>D)    Digital kommunikasjon;</a:t>
            </a:r>
          </a:p>
          <a:p>
            <a:pPr lvl="1"/>
            <a:r>
              <a:rPr lang="nb-NO" sz="2100" i="1" dirty="0"/>
              <a:t>F.eks. kommunikasjon med borgere, virksomheter og andre forvaltningsorganer via nettsider, sosiale medier, SMS, epost, «min side» mv.</a:t>
            </a:r>
          </a:p>
          <a:p>
            <a:endParaRPr lang="nb-NO" sz="21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100" dirty="0"/>
              <a:t>I dette emnet vil avgjørende vekt bli lagt på automatisering av rettslige beslutninger (jf.  </a:t>
            </a:r>
            <a:r>
              <a:rPr lang="nb-NO" sz="2100" b="1" dirty="0">
                <a:solidFill>
                  <a:srgbClr val="0000FF"/>
                </a:solidFill>
              </a:rPr>
              <a:t>A</a:t>
            </a:r>
            <a:r>
              <a:rPr lang="nb-NO" sz="2100" dirty="0"/>
              <a:t>) </a:t>
            </a:r>
          </a:p>
          <a:p>
            <a:r>
              <a:rPr lang="nb-NO" sz="2100" dirty="0"/>
              <a:t> </a:t>
            </a:r>
          </a:p>
        </p:txBody>
      </p:sp>
      <p:grpSp>
        <p:nvGrpSpPr>
          <p:cNvPr id="17" name="Gruppe 16"/>
          <p:cNvGrpSpPr/>
          <p:nvPr/>
        </p:nvGrpSpPr>
        <p:grpSpPr>
          <a:xfrm>
            <a:off x="1611122" y="552670"/>
            <a:ext cx="6053260" cy="932114"/>
            <a:chOff x="1357290" y="428604"/>
            <a:chExt cx="6053260" cy="932114"/>
          </a:xfrm>
        </p:grpSpPr>
        <p:sp>
          <p:nvSpPr>
            <p:cNvPr id="14" name="TekstSylinder 13"/>
            <p:cNvSpPr txBox="1"/>
            <p:nvPr/>
          </p:nvSpPr>
          <p:spPr>
            <a:xfrm>
              <a:off x="1357290" y="428604"/>
              <a:ext cx="605326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eller</a:t>
              </a:r>
              <a:r>
                <a:rPr lang="en-GB" dirty="0"/>
                <a:t> “</a:t>
              </a:r>
              <a:r>
                <a:rPr lang="en-GB" dirty="0" err="1"/>
                <a:t>elektronisk</a:t>
              </a:r>
              <a:r>
                <a:rPr lang="en-GB" dirty="0"/>
                <a:t> </a:t>
              </a:r>
              <a:r>
                <a:rPr lang="en-GB" dirty="0" err="1"/>
                <a:t>forvaltning</a:t>
              </a:r>
              <a:r>
                <a:rPr lang="en-GB" dirty="0"/>
                <a:t>” (“eForvaltning”)</a:t>
              </a:r>
            </a:p>
          </p:txBody>
        </p:sp>
        <p:cxnSp>
          <p:nvCxnSpPr>
            <p:cNvPr id="16" name="Rett linje 15"/>
            <p:cNvCxnSpPr>
              <a:cxnSpLocks/>
            </p:cNvCxnSpPr>
            <p:nvPr/>
          </p:nvCxnSpPr>
          <p:spPr bwMode="auto">
            <a:xfrm flipV="1">
              <a:off x="1509856" y="784654"/>
              <a:ext cx="576064" cy="576064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B25367-FD61-4A19-8D91-92CD6881E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Noen eksempler på etater og sektorer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A6C799-25EC-4788-BCB2-104FFF3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Eksempler på etater med høyt automatiseringsnivå (jf. A) på forrige bilde):</a:t>
            </a:r>
          </a:p>
          <a:p>
            <a:pPr lvl="1"/>
            <a:r>
              <a:rPr lang="nb-NO" dirty="0"/>
              <a:t>Skatteetaten</a:t>
            </a:r>
          </a:p>
          <a:p>
            <a:pPr lvl="1"/>
            <a:r>
              <a:rPr lang="nb-NO" dirty="0"/>
              <a:t>NAV</a:t>
            </a:r>
          </a:p>
          <a:p>
            <a:pPr lvl="1"/>
            <a:r>
              <a:rPr lang="nb-NO" dirty="0"/>
              <a:t>Statens lånekasse for utdanning</a:t>
            </a:r>
          </a:p>
          <a:p>
            <a:pPr lvl="1"/>
            <a:r>
              <a:rPr lang="nb-NO" dirty="0"/>
              <a:t>Husbanken</a:t>
            </a:r>
          </a:p>
          <a:p>
            <a:pPr lvl="1"/>
            <a:r>
              <a:rPr lang="nb-NO" dirty="0"/>
              <a:t>Tolletaten</a:t>
            </a:r>
          </a:p>
          <a:p>
            <a:pPr lvl="1"/>
            <a:r>
              <a:rPr lang="nb-NO" dirty="0"/>
              <a:t>Samordna opptak</a:t>
            </a:r>
          </a:p>
          <a:p>
            <a:pPr lvl="1"/>
            <a:r>
              <a:rPr lang="nb-NO" dirty="0"/>
              <a:t>Opptak til videregående opplæring (Vigo)</a:t>
            </a:r>
          </a:p>
          <a:p>
            <a:pPr lvl="1"/>
            <a:r>
              <a:rPr lang="nb-NO" dirty="0"/>
              <a:t>Landbruksdirektoratet</a:t>
            </a:r>
          </a:p>
          <a:p>
            <a:r>
              <a:rPr lang="nb-NO" dirty="0"/>
              <a:t>Masseforvaltning: stort antall likeartede saker som det er mulig å standardisere behandlingen av. Finnes i størst grad innen statlig forvaltning</a:t>
            </a:r>
          </a:p>
          <a:p>
            <a:r>
              <a:rPr lang="nb-NO" dirty="0"/>
              <a:t>Kommunal forvaltning er i mindre grad automatisert</a:t>
            </a:r>
          </a:p>
          <a:p>
            <a:r>
              <a:rPr lang="nb-NO" dirty="0"/>
              <a:t>Det er et uttalt politisk mål å øke automatiseringsgraden i norsk forvaltning</a:t>
            </a:r>
          </a:p>
        </p:txBody>
      </p:sp>
    </p:spTree>
    <p:extLst>
      <p:ext uri="{BB962C8B-B14F-4D97-AF65-F5344CB8AC3E}">
        <p14:creationId xmlns:p14="http://schemas.microsoft.com/office/powerpoint/2010/main" val="36383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697A4-33C2-43E3-A09A-CE56F48F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1624"/>
            <a:ext cx="7886700" cy="663095"/>
          </a:xfrm>
        </p:spPr>
        <p:txBody>
          <a:bodyPr>
            <a:normAutofit fontScale="90000"/>
          </a:bodyPr>
          <a:lstStyle/>
          <a:p>
            <a:r>
              <a:rPr lang="nb-NO" sz="2900" dirty="0">
                <a:solidFill>
                  <a:srgbClr val="0000FF"/>
                </a:solidFill>
              </a:rPr>
              <a:t>Hva kan maskiner gjøre?  (I)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sz="3700" dirty="0">
                <a:solidFill>
                  <a:srgbClr val="0000FF"/>
                </a:solidFill>
              </a:rPr>
              <a:t>Algoritmer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D4F677-2F9D-4C2E-BA0E-389803DEC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44824"/>
            <a:ext cx="8250277" cy="4121693"/>
          </a:xfrm>
        </p:spPr>
        <p:txBody>
          <a:bodyPr>
            <a:normAutofit/>
          </a:bodyPr>
          <a:lstStyle/>
          <a:p>
            <a:pPr lvl="0"/>
            <a:r>
              <a:rPr lang="nb-NO" sz="1800" dirty="0">
                <a:solidFill>
                  <a:prstClr val="black"/>
                </a:solidFill>
              </a:rPr>
              <a:t>Digital forvaltning er basert på </a:t>
            </a:r>
            <a:r>
              <a:rPr lang="nb-NO" sz="1800" i="1" dirty="0">
                <a:solidFill>
                  <a:prstClr val="black"/>
                </a:solidFill>
              </a:rPr>
              <a:t>algoritmer</a:t>
            </a:r>
            <a:r>
              <a:rPr lang="nb-NO" sz="1800" dirty="0">
                <a:solidFill>
                  <a:prstClr val="black"/>
                </a:solidFill>
              </a:rPr>
              <a:t>, dvs. </a:t>
            </a:r>
            <a:r>
              <a:rPr lang="nb-NO" sz="1800" dirty="0">
                <a:solidFill>
                  <a:srgbClr val="7030A0"/>
                </a:solidFill>
              </a:rPr>
              <a:t>«presise beskrivelser av en endelig serie operasjoner som skal utføres for å løse et problem eller et sett med flere problemer; trinnvis prosedyre»</a:t>
            </a:r>
            <a:r>
              <a:rPr lang="nb-NO" sz="1800" dirty="0">
                <a:solidFill>
                  <a:prstClr val="black"/>
                </a:solidFill>
              </a:rPr>
              <a:t> </a:t>
            </a:r>
            <a:r>
              <a:rPr lang="nb-NO" sz="1500" i="1" dirty="0">
                <a:solidFill>
                  <a:prstClr val="black"/>
                </a:solidFill>
              </a:rPr>
              <a:t>(Det norske akademis ordbok) </a:t>
            </a:r>
          </a:p>
          <a:p>
            <a:r>
              <a:rPr lang="nb-NO" sz="1800" dirty="0">
                <a:solidFill>
                  <a:prstClr val="black"/>
                </a:solidFill>
              </a:rPr>
              <a:t>Datamaskinen er en «logikk-» og «regnemaskin»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Algoritmene, dvs. de operasjoner algoritmene angir, uttrykkes ved hjelp av programmeringsspråk (dvs. et formelt og entydig språk) som gjør det mulig å automatisere utførelsen av algoritmene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Hvis algoritmene uttrykker rettsregler, vil programmeringen gjøre det mulig å automatisere rettsanvendelsen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I snart 60 år har teknologien vært anvendt til å automatisere prøving av rettslig vilkår (jf. «logiske operasjoner») og beregninger (jf. aritmetiske operasjoner») som det er gitt anvisning på i rettskildene (særlig i lovgivning)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Mye av dagens lovgivning er helt utenkelig uten datamaskiner og automatisert rettsanvendelse (jf. f.eks. skattelovgivningen, trygdelovgivningen mv.)</a:t>
            </a:r>
          </a:p>
        </p:txBody>
      </p:sp>
    </p:spTree>
    <p:extLst>
      <p:ext uri="{BB962C8B-B14F-4D97-AF65-F5344CB8AC3E}">
        <p14:creationId xmlns:p14="http://schemas.microsoft.com/office/powerpoint/2010/main" val="10737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F9F8987-E67E-43C3-B314-E795EBF8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solidFill>
                  <a:srgbClr val="0000FF"/>
                </a:solidFill>
              </a:rPr>
              <a:t>Hva kan maskiner gjøre?  (II)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Automatisert rettsanvendelse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6CF657-39E7-4784-BA20-1F90B2628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88840"/>
            <a:ext cx="7831782" cy="3979639"/>
          </a:xfrm>
        </p:spPr>
        <p:txBody>
          <a:bodyPr>
            <a:normAutofit/>
          </a:bodyPr>
          <a:lstStyle/>
          <a:p>
            <a:r>
              <a:rPr lang="nb-NO" sz="2400" dirty="0"/>
              <a:t>Automatisert rettsanvendelse innebærer at en </a:t>
            </a:r>
            <a:r>
              <a:rPr lang="nb-NO" sz="2400" i="1" dirty="0"/>
              <a:t>på forhånd </a:t>
            </a:r>
            <a:r>
              <a:rPr lang="nb-NO" sz="2400" dirty="0"/>
              <a:t>må ta stilling til alle de rettsspørsmål som automatiseringen aktualiserer og beskrive løsningen av disse spørsmålene som algoritmer</a:t>
            </a:r>
          </a:p>
          <a:p>
            <a:r>
              <a:rPr lang="nb-NO" sz="2400" dirty="0"/>
              <a:t>For å automatisere rettsanvendelsen, kan maskinen grovt sett settes til å gjøre to ting:</a:t>
            </a:r>
          </a:p>
          <a:p>
            <a:pPr marL="800100" lvl="1" indent="-457200">
              <a:buFont typeface="+mj-lt"/>
              <a:buAutoNum type="arabicPeriod"/>
            </a:pPr>
            <a:r>
              <a:rPr lang="nb-NO" sz="2000" dirty="0"/>
              <a:t>Samle inn/registrere og lagre opplysninger som loven og andre rettskilder kvalifiserer som relevante</a:t>
            </a:r>
          </a:p>
          <a:p>
            <a:pPr marL="800100" lvl="1" indent="-457200">
              <a:buFont typeface="+mj-lt"/>
              <a:buAutoNum type="arabicPeriod"/>
            </a:pPr>
            <a:r>
              <a:rPr lang="nb-NO" sz="2000" dirty="0"/>
              <a:t>Behandle disse opplysningene i samsvar med behandlingsregler slik det følger av loven og andre rettskilder</a:t>
            </a:r>
          </a:p>
        </p:txBody>
      </p:sp>
    </p:spTree>
    <p:extLst>
      <p:ext uri="{BB962C8B-B14F-4D97-AF65-F5344CB8AC3E}">
        <p14:creationId xmlns:p14="http://schemas.microsoft.com/office/powerpoint/2010/main" val="210531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ED1FE0A-1354-4578-9E32-00E77B73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>
                <a:solidFill>
                  <a:srgbClr val="0000FF"/>
                </a:solidFill>
              </a:rPr>
              <a:t>Hva kan maskiner gjøre?  (III)</a:t>
            </a:r>
            <a:br>
              <a:rPr lang="nb-NO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Innsamling av opplysninger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FB97922-2F05-46AF-89C7-31BAE573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907631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Opplysninger om faktiske forhold (beslutningsgrunnlaget) har blitt /er i stor grad matet manuelt inn i systemene på basis av menneskers sansing/fortolking av relevante saksforhold </a:t>
            </a:r>
          </a:p>
          <a:p>
            <a:r>
              <a:rPr lang="nb-NO" dirty="0"/>
              <a:t>Teknologien kan brukes til å gjenbruke opplysninger som allerede finnes i maskinlesbar form </a:t>
            </a:r>
          </a:p>
          <a:p>
            <a:pPr lvl="1"/>
            <a:r>
              <a:rPr lang="nb-NO" dirty="0"/>
              <a:t>jf. «kun én gang» prinsippet (opplysninger i beslutningstype A brukes også i opplysningstype B og C (osv.) og</a:t>
            </a:r>
          </a:p>
          <a:p>
            <a:pPr lvl="1"/>
            <a:r>
              <a:rPr lang="nb-NO" dirty="0"/>
              <a:t>bruk av felles registre (Folkeregisteret, Motorvognregisteret, Matrikkelen og mange andre)</a:t>
            </a:r>
          </a:p>
          <a:p>
            <a:r>
              <a:rPr lang="nb-NO" dirty="0"/>
              <a:t>Teknologien kan til en viss grad generere opplysninger automatisk ved å måle/«lese virkelig liv» (f.eks. GPS og annen sensorteknologi)</a:t>
            </a:r>
          </a:p>
          <a:p>
            <a:r>
              <a:rPr lang="nb-NO" dirty="0"/>
              <a:t>Ofte kan opplysningene som blir maskinelt behandlet knyttes til fysiske enkeltpersoner og er «personopplysninger»</a:t>
            </a:r>
            <a:r>
              <a:rPr lang="nb-NO" i="1" dirty="0"/>
              <a:t>. </a:t>
            </a:r>
            <a:r>
              <a:rPr lang="nb-NO" dirty="0"/>
              <a:t>Derfor er spørsmål om personvern sentralt ved utformingen av digital forvaltning (jf. personvern-forordningen, «GDPR»)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495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43186-D8CF-4D09-8EB8-875D043C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solidFill>
                  <a:srgbClr val="0000FF"/>
                </a:solidFill>
              </a:rPr>
              <a:t>Hva kan maskiner gjøre?  (IV)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Behandlingsregler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7C0D14-81B3-4297-B659-826024334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 fontScale="77500" lnSpcReduction="20000"/>
          </a:bodyPr>
          <a:lstStyle/>
          <a:p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viktig å skille mellom faste og lærende algoritmer</a:t>
            </a:r>
          </a:p>
          <a:p>
            <a:pPr lvl="1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Faste algoritmer er egnet til å uttrykke rettsregler</a:t>
            </a:r>
          </a:p>
          <a:p>
            <a:pPr lvl="1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Lærende algoritmer (jf. maskinlæring, en type «kunstig intelligens»)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er basert på statistiske metoder og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er ikke egnet til å uttrykke rettsregler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offentlig forvaltning har slike metoder/teknologi en lang rekke anvendelser «rundt» selve rettsanvendelsen («støttefunksjoner»)</a:t>
            </a:r>
          </a:p>
          <a:p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Faste algoritmer kan utføre</a:t>
            </a:r>
          </a:p>
          <a:p>
            <a:pPr lvl="1"/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Logiske operasjoner (jf. HVIS – SÅ, ELLER, IKKE (mv.))</a:t>
            </a:r>
          </a:p>
          <a:p>
            <a:pPr lvl="1"/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Aritmetiske operasjoner (jf. de ulike regneformene)</a:t>
            </a:r>
          </a:p>
          <a:p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Skjønn kan ikke automatiseres</a:t>
            </a:r>
          </a:p>
          <a:p>
            <a:pPr lvl="1"/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Forvaltningsskjønn («fritt skjønn») kan ikke automatiseres, men kan tenkes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erstattet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av</a:t>
            </a:r>
          </a:p>
          <a:p>
            <a:pPr lvl="2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i) detaljerte, faste regler («hvis – så») og</a:t>
            </a:r>
          </a:p>
          <a:p>
            <a:pPr lvl="2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ii) maskinlæringsalgoritmer (dvs. lærende algoritmer der statistiske metoder blir anvendt på et historisk materiale)</a:t>
            </a:r>
          </a:p>
          <a:p>
            <a:pPr lvl="1"/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Ikke sjelden er det ikke full realitet i skjønnsutøvelse, og da kan f.eks. metode ii) likevel være å foretrekke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98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3257" y="868189"/>
            <a:ext cx="7822945" cy="739973"/>
          </a:xfrm>
        </p:spPr>
        <p:txBody>
          <a:bodyPr>
            <a:noAutofit/>
          </a:bodyPr>
          <a:lstStyle/>
          <a:p>
            <a:r>
              <a:rPr lang="nb-NO" altLang="nb-NO" sz="2600" dirty="0">
                <a:solidFill>
                  <a:srgbClr val="0000FF"/>
                </a:solidFill>
              </a:rPr>
              <a:t>Automatisering av enkeltvedtak (og andre enkelt-avgjørelser)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2357754" y="1916832"/>
            <a:ext cx="4114800" cy="18288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endParaRPr lang="nb-NO" altLang="nb-NO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247" y="816"/>
                <a:ext cx="290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200" dirty="0">
                    <a:solidFill>
                      <a:prstClr val="black"/>
                    </a:solidFill>
                  </a:rPr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1" y="1981201"/>
              <a:ext cx="2863851" cy="784226"/>
              <a:chOff x="1910" y="1975"/>
              <a:chExt cx="1804" cy="494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44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Autentiske</a:t>
                </a:r>
              </a:p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rettskilder</a:t>
                </a:r>
                <a:endParaRPr lang="nb-NO" altLang="nb-NO" sz="1200">
                  <a:solidFill>
                    <a:srgbClr val="ED7D31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834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Rettskilder</a:t>
                </a:r>
              </a:p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transformert til</a:t>
                </a:r>
              </a:p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programkode</a:t>
                </a:r>
                <a:endParaRPr lang="nb-NO" altLang="nb-NO" sz="1200">
                  <a:solidFill>
                    <a:srgbClr val="ED7D31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endParaRPr lang="nb-NO" altLang="nb-NO" sz="18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GB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725" cy="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 dirty="0">
                      <a:solidFill>
                        <a:prstClr val="black"/>
                      </a:solidFill>
                    </a:rPr>
                    <a:t>Rettskilde-</a:t>
                  </a:r>
                </a:p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 dirty="0">
                      <a:solidFill>
                        <a:prstClr val="black"/>
                      </a:solidFill>
                    </a:rPr>
                    <a:t>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81" y="1104"/>
                <a:ext cx="443" cy="1008"/>
                <a:chOff x="1477" y="1584"/>
                <a:chExt cx="443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GB" sz="135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307" y="1973"/>
                  <a:ext cx="574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2" y="1447800"/>
              <a:ext cx="2333626" cy="1600200"/>
              <a:chOff x="2688" y="1104"/>
              <a:chExt cx="147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GB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1002" cy="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Rettslige beslut-</a:t>
                  </a:r>
                </a:p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70" cy="1008"/>
                <a:chOff x="3984" y="1584"/>
                <a:chExt cx="27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851" y="1973"/>
                  <a:ext cx="574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GB" sz="135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2300605" y="2174008"/>
            <a:ext cx="4283869" cy="3489496"/>
            <a:chOff x="1524001" y="1333500"/>
            <a:chExt cx="5712295" cy="4652810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defTabSz="685800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endParaRPr lang="nb-NO" altLang="nb-NO" sz="1800">
                <a:solidFill>
                  <a:prstClr val="black"/>
                </a:solidFill>
              </a:endParaRPr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603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685800" eaLnBrk="1" fontAlgn="auto" hangingPunct="1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lang="nb-NO" altLang="nb-NO" sz="1350" dirty="0">
                  <a:solidFill>
                    <a:prstClr val="black"/>
                  </a:solidFill>
                </a:rPr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 defTabSz="685800" eaLnBrk="1" fontAlgn="auto" hangingPunct="1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lang="nb-NO" altLang="nb-NO" sz="1200" i="1" dirty="0">
                  <a:solidFill>
                    <a:prstClr val="black"/>
                  </a:solidFill>
                </a:rPr>
                <a:t>(</a:t>
              </a:r>
              <a:r>
                <a:rPr lang="nb-NO" altLang="nb-NO" sz="1200" i="1" dirty="0" err="1">
                  <a:solidFill>
                    <a:prstClr val="black"/>
                  </a:solidFill>
                </a:rPr>
                <a:t>jf</a:t>
              </a:r>
              <a:r>
                <a:rPr lang="nb-NO" altLang="nb-NO" sz="1200" i="1" dirty="0">
                  <a:solidFill>
                    <a:prstClr val="black"/>
                  </a:solidFill>
                </a:rPr>
                <a:t> definisjonen i § 2 bokstav b, jf. bokstav a i forvaltningsloven)	</a:t>
              </a:r>
              <a:endParaRPr lang="nb-NO" altLang="nb-NO" sz="1350" dirty="0">
                <a:solidFill>
                  <a:prstClr val="black"/>
                </a:solidFill>
              </a:endParaRPr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799" cy="43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685800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nb-NO" altLang="nb-NO" sz="1500">
                  <a:solidFill>
                    <a:prstClr val="black"/>
                  </a:solidFill>
                </a:rPr>
                <a:t>  Rettslig beslutning - her: </a:t>
              </a:r>
              <a:r>
                <a:rPr lang="nb-NO" altLang="nb-NO" sz="1500" i="1">
                  <a:solidFill>
                    <a:prstClr val="black"/>
                  </a:solidFill>
                </a:rPr>
                <a:t>enkeltvedtak</a:t>
              </a:r>
              <a:endParaRPr lang="nb-NO" altLang="nb-NO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0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332656"/>
            <a:ext cx="8568952" cy="6300956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R="180340" lv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nb-NO" sz="39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informasjonssystemer </a:t>
            </a:r>
          </a:p>
          <a:p>
            <a:pPr marR="180340" lv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endParaRPr lang="nb-NO" sz="36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180340" lvl="1" indent="-285750" algn="just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Rettskildesystemer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autentiske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rettskilder, jf. informasjonen i Lovdata og Rettsdata) </a:t>
            </a:r>
          </a:p>
          <a:p>
            <a:pPr marL="742950" marR="180340" lvl="1" indent="-285750" algn="just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beslutnings(støtte)systemer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representasjoner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retts-regler som er utledet av de autentiske rettskildene)</a:t>
            </a:r>
          </a:p>
          <a:p>
            <a:pPr marL="1200150" marR="180340" lvl="2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(høyt automatiserte systemer der resultatet fra maskinen blir lagt til grunn som enkeltvedtak eller annen enkeltavgjørelse). Begrepet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kan også dekke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200150" marR="180340" lvl="2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beslutningsstøttesystem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(delvis automatiserte systemer der resultatet fra maskinen blir vurdert av et menneske før enkeltvedtak eller annen enkeltavgjørelse treffes).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180340" lvl="1" algn="just">
              <a:lnSpc>
                <a:spcPct val="115000"/>
              </a:lnSpc>
              <a:spcAft>
                <a:spcPts val="1000"/>
              </a:spcAft>
            </a:pP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0"/>
            <a:ext cx="7772400" cy="609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Grunnskisse av FINF1001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222" name="Text Box 3"/>
          <p:cNvSpPr txBox="1">
            <a:spLocks noChangeArrowheads="1"/>
          </p:cNvSpPr>
          <p:nvPr/>
        </p:nvSpPr>
        <p:spPr bwMode="auto">
          <a:xfrm>
            <a:off x="1085653" y="201818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/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647758" y="2567460"/>
            <a:ext cx="1389301" cy="1812924"/>
            <a:chOff x="2160" y="1872"/>
            <a:chExt cx="1152" cy="1440"/>
          </a:xfrm>
        </p:grpSpPr>
        <p:sp>
          <p:nvSpPr>
            <p:cNvPr id="8214" name="AutoShape 52"/>
            <p:cNvSpPr>
              <a:spLocks noChangeArrowheads="1"/>
            </p:cNvSpPr>
            <p:nvPr/>
          </p:nvSpPr>
          <p:spPr bwMode="auto">
            <a:xfrm>
              <a:off x="2160" y="1872"/>
              <a:ext cx="1152" cy="1440"/>
            </a:xfrm>
            <a:prstGeom prst="flowChartMagneticDisk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15" name="Text Box 53"/>
            <p:cNvSpPr txBox="1">
              <a:spLocks noChangeArrowheads="1"/>
            </p:cNvSpPr>
            <p:nvPr/>
          </p:nvSpPr>
          <p:spPr bwMode="auto">
            <a:xfrm>
              <a:off x="2436" y="2496"/>
              <a:ext cx="684" cy="342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2200" dirty="0"/>
                <a:t>IKT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E50B7CFA-2736-4892-9F3F-FD2CB886B087}"/>
              </a:ext>
            </a:extLst>
          </p:cNvPr>
          <p:cNvGrpSpPr/>
          <p:nvPr/>
        </p:nvGrpSpPr>
        <p:grpSpPr>
          <a:xfrm>
            <a:off x="495241" y="3742210"/>
            <a:ext cx="3658792" cy="1543050"/>
            <a:chOff x="495241" y="3742210"/>
            <a:chExt cx="3658792" cy="1543050"/>
          </a:xfrm>
        </p:grpSpPr>
        <p:sp>
          <p:nvSpPr>
            <p:cNvPr id="24" name="Line 54"/>
            <p:cNvSpPr>
              <a:spLocks noChangeShapeType="1"/>
            </p:cNvSpPr>
            <p:nvPr/>
          </p:nvSpPr>
          <p:spPr bwMode="auto">
            <a:xfrm flipV="1">
              <a:off x="1969395" y="3742210"/>
              <a:ext cx="2184638" cy="1096863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49"/>
            <p:cNvSpPr txBox="1">
              <a:spLocks noChangeArrowheads="1"/>
            </p:cNvSpPr>
            <p:nvPr/>
          </p:nvSpPr>
          <p:spPr bwMode="auto">
            <a:xfrm>
              <a:off x="495241" y="4828060"/>
              <a:ext cx="19256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Rettssikkerhet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0D8DA3C8-F893-4A58-80DA-BB2338F5323E}"/>
              </a:ext>
            </a:extLst>
          </p:cNvPr>
          <p:cNvGrpSpPr/>
          <p:nvPr/>
        </p:nvGrpSpPr>
        <p:grpSpPr>
          <a:xfrm>
            <a:off x="5290044" y="3074033"/>
            <a:ext cx="2890945" cy="2504753"/>
            <a:chOff x="5290044" y="3074033"/>
            <a:chExt cx="2890945" cy="2504753"/>
          </a:xfrm>
        </p:grpSpPr>
        <p:sp>
          <p:nvSpPr>
            <p:cNvPr id="25" name="Line 55"/>
            <p:cNvSpPr>
              <a:spLocks noChangeShapeType="1"/>
            </p:cNvSpPr>
            <p:nvPr/>
          </p:nvSpPr>
          <p:spPr bwMode="auto">
            <a:xfrm rot="13670411" flipV="1">
              <a:off x="4484634" y="3879443"/>
              <a:ext cx="2504753" cy="893933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6625239" y="4989475"/>
              <a:ext cx="1555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Personvern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F5F17667-B901-4BA2-8704-8113E32E0193}"/>
              </a:ext>
            </a:extLst>
          </p:cNvPr>
          <p:cNvGrpSpPr/>
          <p:nvPr/>
        </p:nvGrpSpPr>
        <p:grpSpPr>
          <a:xfrm>
            <a:off x="2838253" y="548160"/>
            <a:ext cx="3008313" cy="2804900"/>
            <a:chOff x="2838253" y="548160"/>
            <a:chExt cx="3008313" cy="2804900"/>
          </a:xfrm>
        </p:grpSpPr>
        <p:sp>
          <p:nvSpPr>
            <p:cNvPr id="18" name="Text Box 48"/>
            <p:cNvSpPr txBox="1">
              <a:spLocks noChangeArrowheads="1"/>
            </p:cNvSpPr>
            <p:nvPr/>
          </p:nvSpPr>
          <p:spPr bwMode="auto">
            <a:xfrm>
              <a:off x="2838253" y="548160"/>
              <a:ext cx="30083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Offentlighetsprinsippet</a:t>
              </a:r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>
              <a:off x="4342409" y="951386"/>
              <a:ext cx="0" cy="2401674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1" name="Text Box 61"/>
          <p:cNvSpPr txBox="1">
            <a:spLocks noChangeArrowheads="1"/>
          </p:cNvSpPr>
          <p:nvPr/>
        </p:nvSpPr>
        <p:spPr bwMode="auto">
          <a:xfrm>
            <a:off x="2961960" y="4343144"/>
            <a:ext cx="26613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800" u="sng" dirty="0">
                <a:solidFill>
                  <a:srgbClr val="0000FF"/>
                </a:solidFill>
              </a:rPr>
              <a:t>Enkeltvedtak</a:t>
            </a:r>
            <a:r>
              <a:rPr lang="nb-NO" sz="1800" dirty="0">
                <a:solidFill>
                  <a:srgbClr val="0000FF"/>
                </a:solidFill>
              </a:rPr>
              <a:t> ved hjelp av</a:t>
            </a:r>
          </a:p>
          <a:p>
            <a:r>
              <a:rPr lang="nb-NO" sz="1800" dirty="0">
                <a:solidFill>
                  <a:srgbClr val="0000FF"/>
                </a:solidFill>
              </a:rPr>
              <a:t>                    IKT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C7FF0394-CD32-4E5C-A718-BFFCFCBEFC06}"/>
              </a:ext>
            </a:extLst>
          </p:cNvPr>
          <p:cNvGrpSpPr/>
          <p:nvPr/>
        </p:nvGrpSpPr>
        <p:grpSpPr>
          <a:xfrm>
            <a:off x="5074928" y="3631563"/>
            <a:ext cx="3907937" cy="1138773"/>
            <a:chOff x="5074928" y="3631563"/>
            <a:chExt cx="3907937" cy="1138773"/>
          </a:xfrm>
        </p:grpSpPr>
        <p:sp>
          <p:nvSpPr>
            <p:cNvPr id="8209" name="Text Box 63"/>
            <p:cNvSpPr txBox="1">
              <a:spLocks noChangeArrowheads="1"/>
            </p:cNvSpPr>
            <p:nvPr/>
          </p:nvSpPr>
          <p:spPr bwMode="auto">
            <a:xfrm>
              <a:off x="6464227" y="3631563"/>
              <a:ext cx="2518638" cy="1138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 dirty="0">
                  <a:solidFill>
                    <a:srgbClr val="0000CC"/>
                  </a:solidFill>
                </a:rPr>
                <a:t>¤ Transformering fra</a:t>
              </a:r>
              <a:br>
                <a:rPr lang="nb-NO" sz="1700" dirty="0">
                  <a:solidFill>
                    <a:srgbClr val="0000CC"/>
                  </a:solidFill>
                </a:rPr>
              </a:br>
              <a:r>
                <a:rPr lang="nb-NO" sz="1700" dirty="0">
                  <a:solidFill>
                    <a:srgbClr val="0000CC"/>
                  </a:solidFill>
                </a:rPr>
                <a:t>rettsregler til programkode</a:t>
              </a:r>
            </a:p>
            <a:p>
              <a:r>
                <a:rPr lang="nb-NO" sz="1700" dirty="0">
                  <a:solidFill>
                    <a:srgbClr val="0000CC"/>
                  </a:solidFill>
                </a:rPr>
                <a:t>¤ Vekt på rettslige</a:t>
              </a:r>
              <a:br>
                <a:rPr lang="nb-NO" sz="1700" dirty="0">
                  <a:solidFill>
                    <a:srgbClr val="0000CC"/>
                  </a:solidFill>
                </a:rPr>
              </a:br>
              <a:r>
                <a:rPr lang="nb-NO" sz="1700" dirty="0">
                  <a:solidFill>
                    <a:srgbClr val="0000CC"/>
                  </a:solidFill>
                </a:rPr>
                <a:t>beslutningssystemer</a:t>
              </a:r>
            </a:p>
          </p:txBody>
        </p:sp>
        <p:sp>
          <p:nvSpPr>
            <p:cNvPr id="8210" name="Line 64"/>
            <p:cNvSpPr>
              <a:spLocks noChangeShapeType="1"/>
            </p:cNvSpPr>
            <p:nvPr/>
          </p:nvSpPr>
          <p:spPr bwMode="auto">
            <a:xfrm flipV="1">
              <a:off x="5074928" y="4258043"/>
              <a:ext cx="1389300" cy="512292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 sz="1800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A19642C-D6D6-4973-A834-F1535C02C108}"/>
              </a:ext>
            </a:extLst>
          </p:cNvPr>
          <p:cNvGrpSpPr/>
          <p:nvPr/>
        </p:nvGrpSpPr>
        <p:grpSpPr>
          <a:xfrm>
            <a:off x="399853" y="951385"/>
            <a:ext cx="8147050" cy="5743667"/>
            <a:chOff x="399853" y="951385"/>
            <a:chExt cx="8147050" cy="5743667"/>
          </a:xfrm>
        </p:grpSpPr>
        <p:sp>
          <p:nvSpPr>
            <p:cNvPr id="8224" name="Text Box 5"/>
            <p:cNvSpPr txBox="1">
              <a:spLocks noChangeArrowheads="1"/>
            </p:cNvSpPr>
            <p:nvPr/>
          </p:nvSpPr>
          <p:spPr bwMode="auto">
            <a:xfrm>
              <a:off x="399853" y="951385"/>
              <a:ext cx="19923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Departementer</a:t>
              </a:r>
            </a:p>
          </p:txBody>
        </p:sp>
        <p:sp>
          <p:nvSpPr>
            <p:cNvPr id="8225" name="Text Box 6"/>
            <p:cNvSpPr txBox="1">
              <a:spLocks noChangeArrowheads="1"/>
            </p:cNvSpPr>
            <p:nvPr/>
          </p:nvSpPr>
          <p:spPr bwMode="auto">
            <a:xfrm>
              <a:off x="5962453" y="951385"/>
              <a:ext cx="25844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Direktorater / tilsyn</a:t>
              </a:r>
            </a:p>
          </p:txBody>
        </p:sp>
        <p:sp>
          <p:nvSpPr>
            <p:cNvPr id="8226" name="Text Box 7"/>
            <p:cNvSpPr txBox="1">
              <a:spLocks noChangeArrowheads="1"/>
            </p:cNvSpPr>
            <p:nvPr/>
          </p:nvSpPr>
          <p:spPr bwMode="auto">
            <a:xfrm>
              <a:off x="3496808" y="6237852"/>
              <a:ext cx="15716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Kommuner</a:t>
              </a:r>
            </a:p>
          </p:txBody>
        </p:sp>
        <p:sp>
          <p:nvSpPr>
            <p:cNvPr id="4" name="Likebent trekant 3">
              <a:extLst>
                <a:ext uri="{FF2B5EF4-FFF2-40B4-BE49-F238E27FC236}">
                  <a16:creationId xmlns:a16="http://schemas.microsoft.com/office/drawing/2014/main" id="{F17FAABB-E81A-4BA0-9A1B-00CA6E810A24}"/>
                </a:ext>
              </a:extLst>
            </p:cNvPr>
            <p:cNvSpPr/>
            <p:nvPr/>
          </p:nvSpPr>
          <p:spPr bwMode="auto">
            <a:xfrm rot="10800000">
              <a:off x="539552" y="1484784"/>
              <a:ext cx="7676083" cy="4882278"/>
            </a:xfrm>
            <a:prstGeom prst="triangle">
              <a:avLst/>
            </a:prstGeom>
            <a:noFill/>
            <a:ln w="22225" cap="flat" cmpd="tri" algn="ctr">
              <a:solidFill>
                <a:srgbClr val="66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Likebent trekant 8">
            <a:extLst>
              <a:ext uri="{FF2B5EF4-FFF2-40B4-BE49-F238E27FC236}">
                <a16:creationId xmlns:a16="http://schemas.microsoft.com/office/drawing/2014/main" id="{F2560E21-83F2-4292-8619-D69E09A8C11B}"/>
              </a:ext>
            </a:extLst>
          </p:cNvPr>
          <p:cNvSpPr/>
          <p:nvPr/>
        </p:nvSpPr>
        <p:spPr bwMode="auto">
          <a:xfrm>
            <a:off x="2838253" y="1542530"/>
            <a:ext cx="3008313" cy="2837854"/>
          </a:xfrm>
          <a:prstGeom prst="triangle">
            <a:avLst/>
          </a:prstGeom>
          <a:noFill/>
          <a:ln w="25400" cap="flat" cmpd="tri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3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9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1236</Words>
  <Application>Microsoft Office PowerPoint</Application>
  <PresentationFormat>Skjermfremvisning (4:3)</PresentationFormat>
  <Paragraphs>125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Times New Roman</vt:lpstr>
      <vt:lpstr>Wingdings</vt:lpstr>
      <vt:lpstr>Office-tema</vt:lpstr>
      <vt:lpstr>1_Office-tema</vt:lpstr>
      <vt:lpstr>Introduksjon til FINF1001: Digital forvaltning </vt:lpstr>
      <vt:lpstr>«Én digital offentlig sektor. Digitaliserings-strategi for offentlig sektor 2019–2025» </vt:lpstr>
      <vt:lpstr>Digitalisering forutsetter tre parallelle utviklingsprosesser som gjensidig på-virker hverandre </vt:lpstr>
      <vt:lpstr>Hovedgjøremål i offentlig forvaltning</vt:lpstr>
      <vt:lpstr>PowerPoint-presentasjon</vt:lpstr>
      <vt:lpstr>Noen eksempler på etater og sektorer</vt:lpstr>
      <vt:lpstr>Hva kan maskiner gjøre?  (I) Algoritmer</vt:lpstr>
      <vt:lpstr>Hva kan maskiner gjøre?  (II) Automatisert rettsanvendelse</vt:lpstr>
      <vt:lpstr>Hva kan maskiner gjøre?  (III) Innsamling av opplysninger</vt:lpstr>
      <vt:lpstr>Hva kan maskiner gjøre?  (IV) Behandlingsregler</vt:lpstr>
      <vt:lpstr>Automatisering av enkeltvedtak (og andre enkelt-avgjørelser)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 1001: Digital forvaltning</dc:title>
  <dc:creator>Administrator</dc:creator>
  <cp:lastModifiedBy>dag wiese schartum</cp:lastModifiedBy>
  <cp:revision>71</cp:revision>
  <cp:lastPrinted>2017-08-14T14:33:27Z</cp:lastPrinted>
  <dcterms:created xsi:type="dcterms:W3CDTF">2004-08-15T18:33:24Z</dcterms:created>
  <dcterms:modified xsi:type="dcterms:W3CDTF">2020-08-13T08:56:28Z</dcterms:modified>
</cp:coreProperties>
</file>