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12"/>
  </p:notesMasterIdLst>
  <p:handoutMasterIdLst>
    <p:handoutMasterId r:id="rId13"/>
  </p:handoutMasterIdLst>
  <p:sldIdLst>
    <p:sldId id="258" r:id="rId5"/>
    <p:sldId id="265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966" autoAdjust="0"/>
    <p:restoredTop sz="70672" autoAdjust="0"/>
  </p:normalViewPr>
  <p:slideViewPr>
    <p:cSldViewPr snapToGrid="0">
      <p:cViewPr varScale="1">
        <p:scale>
          <a:sx n="60" d="100"/>
          <a:sy n="60" d="100"/>
        </p:scale>
        <p:origin x="63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7/19/2023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kompetanse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746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Bildet i sliden: Informasjon som ble sendt ut til studiestartmøtene.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Valg av bok: Boken ble valgt fordi den treffer mange av de faglige problemstillingene vi jobber med på HF. Vi er et fakultet som er opptatt av mennesket, og menneskets plass i verden.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Målgrupper: 1. Førsteårsstudenter bachelor 2. Ansatte/undervisere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Boken ble delt ut til førsteårsstudentene i </a:t>
            </a:r>
            <a:r>
              <a:rPr lang="nb-NO" dirty="0" err="1"/>
              <a:t>studiestartuka</a:t>
            </a:r>
            <a:r>
              <a:rPr lang="nb-NO" dirty="0"/>
              <a:t>. De kunne også hente bok i HF-info.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Prosjektet ble promotert mot studenter (nett, infoskjermer, plakater og flyers, Canvas, Instagram) og mot ansatte (Dekanatblogg, relevante nettverk på HF).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506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7. september kl. 16-17, Niels kaffebar.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Masterstudent Frida Gregersen bokbadet Jan Grue. Introduksjoner av Gunn Enli og Johan Tønnesson.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Vellykket arrangement - det kom rundt 50 interesserte studenter.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Det ble servert </a:t>
            </a:r>
            <a:r>
              <a:rPr lang="nb-NO" dirty="0" err="1"/>
              <a:t>wraps</a:t>
            </a:r>
            <a:r>
              <a:rPr lang="nb-NO" dirty="0"/>
              <a:t> og mineralvann.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https://www.hf.uio.no/studier/aktuelt/arrangementer/2022/bokbad-jan-grue.html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284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lvl="0" indent="-28575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 kom få - fem (?) - studenter på lesesirkelen, så en del færre enn man hadde håpet. Forutsatte at man hadde lest boken.</a:t>
            </a:r>
          </a:p>
          <a:p>
            <a:pPr marL="285750" marR="0" lvl="0" indent="-28575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Sirkelen ble ledet av Sine Bjordal (ILN) og Espen Ytreberg (IMK). Fungerte godt for de som møtte.</a:t>
            </a:r>
          </a:p>
          <a:p>
            <a:pPr marL="285750" marR="0" lvl="0" indent="-28575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Enkel servering.</a:t>
            </a:r>
          </a:p>
          <a:p>
            <a:pPr marL="285750" marR="0" lvl="0" indent="-28575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https://www.hf.uio.no/studier/aktuelt/arrangementer/2022/lesesirkel.html</a:t>
            </a:r>
          </a:p>
          <a:p>
            <a:pPr marL="285750" marR="0" lvl="0" indent="-28575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Mulige læringspunkter: Arrangert dette tettere opp mot bokbad? Tidspunkt på dagen – litt sent? Lokale – velge noe som studentene kjente bedre? </a:t>
            </a:r>
            <a:r>
              <a:rPr lang="nb-NO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Feks</a:t>
            </a: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seminarrom i 1. </a:t>
            </a:r>
            <a:r>
              <a:rPr lang="nb-NO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etg</a:t>
            </a: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eller </a:t>
            </a:r>
            <a:r>
              <a:rPr lang="nb-NO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Uglebo</a:t>
            </a: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2265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Svært mange studenter ville delta på leseeksperimentet – mer enn 100 </a:t>
            </a:r>
            <a:r>
              <a:rPr lang="nb-NO" i="1" dirty="0"/>
              <a:t>(hvor mange ble det til slutt – jeg var ute med 140 skjemaer til dere)</a:t>
            </a:r>
            <a:r>
              <a:rPr lang="nb-NO" dirty="0"/>
              <a:t> på tre og en halv time.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Gunn Enli, Trine Syvertsen og </a:t>
            </a:r>
            <a:r>
              <a:rPr lang="nb-NO" i="1" dirty="0"/>
              <a:t>(hvem flere deltok) </a:t>
            </a:r>
            <a:r>
              <a:rPr lang="nb-NO" dirty="0"/>
              <a:t>sto i foajeen i 2. etasje utenfor biblioteket på Sophus Bugge og rekrutterte deltakere.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Studentene kunne lese hva de ville – men kunne også få med seg Grues bok.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Telefonen ble lagt i en forseglet konvolutt, og så fortalte de om sin opplevelse da de kom ut. De kunne også registrere opplevelsen på minner.no.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060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photo/book-aesthetic-books-old-books-open-books-1387022/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pngall.com/community-png/download/24457" TargetMode="External"/><Relationship Id="rId4" Type="http://schemas.openxmlformats.org/officeDocument/2006/relationships/image" Target="../media/image2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59036-3CFB-41A9-8337-32A84EBD9D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Det humanistiske fakultet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8116A9-72E0-4FBD-9AAC-AF46D48FC81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9038" y="4030693"/>
            <a:ext cx="5080128" cy="348619"/>
          </a:xfrm>
        </p:spPr>
        <p:txBody>
          <a:bodyPr/>
          <a:lstStyle/>
          <a:p>
            <a:r>
              <a:rPr lang="nb-NO" sz="2400" dirty="0"/>
              <a:t>Hele HF leser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70F9BC-9427-42D1-8600-5BE481DA489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b-NO" dirty="0"/>
              <a:t>Leseprosjekt for førsteårsstudentene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F9E79F-4748-469F-ABD7-67CB7A4C758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D90CEE5-DFFF-4683-B75C-29E04E504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err="1"/>
              <a:t>Utdanningskomiteen</a:t>
            </a:r>
            <a:r>
              <a:rPr lang="en-US" dirty="0"/>
              <a:t>, 13. </a:t>
            </a:r>
            <a:r>
              <a:rPr lang="en-US" dirty="0" err="1"/>
              <a:t>juni</a:t>
            </a:r>
            <a:r>
              <a:rPr lang="en-US" dirty="0"/>
              <a:t> 2023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F097B55-3687-4959-A82E-4EA137AF232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28997F6-8F5A-65A8-CED1-DFA92FE65FB0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210300" y="1432449"/>
            <a:ext cx="5981700" cy="3993102"/>
          </a:xfr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1D2B8B0-BFD8-8869-6089-D0D77B0B6D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632700" y="1727089"/>
            <a:ext cx="313690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770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6F95C7BD-E0D6-1DDE-41B3-5D22820EF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Bakgrunn og mål for prosjektet 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EA4CE09-7D36-46EE-621A-80700CB59D3C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Inspirasjon fra First </a:t>
            </a:r>
            <a:r>
              <a:rPr lang="nb-NO" dirty="0" err="1"/>
              <a:t>Year</a:t>
            </a:r>
            <a:r>
              <a:rPr lang="nb-NO" dirty="0"/>
              <a:t>-Programs og </a:t>
            </a:r>
            <a:r>
              <a:rPr lang="nb-NO" dirty="0" err="1"/>
              <a:t>Common</a:t>
            </a:r>
            <a:r>
              <a:rPr lang="nb-NO" dirty="0"/>
              <a:t> Reading (USA)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Tre hovedmål: </a:t>
            </a:r>
          </a:p>
          <a:p>
            <a:pPr marL="457200" indent="-457200">
              <a:buAutoNum type="arabicPeriod"/>
            </a:pPr>
            <a:r>
              <a:rPr lang="nb-NO" b="1" dirty="0"/>
              <a:t>Fellesskap</a:t>
            </a:r>
            <a:r>
              <a:rPr lang="nb-NO" dirty="0"/>
              <a:t>; å inkludere alle, også de som ikke deltar i studiestart/faddergruppe, i et felleskap der man har et felles referansepunkt. </a:t>
            </a:r>
          </a:p>
          <a:p>
            <a:pPr marL="457200" indent="-457200">
              <a:buAutoNum type="arabicPeriod"/>
            </a:pPr>
            <a:r>
              <a:rPr lang="nb-NO" b="1" dirty="0"/>
              <a:t>Faglighet; </a:t>
            </a:r>
            <a:r>
              <a:rPr lang="nb-NO" dirty="0"/>
              <a:t>å knytte det sosiale til det faglige, ved at bøkene har perspektiver som belyses i fagene vi underviser på HF.</a:t>
            </a:r>
          </a:p>
          <a:p>
            <a:pPr marL="457200" indent="-457200">
              <a:buAutoNum type="arabicPeriod"/>
            </a:pPr>
            <a:r>
              <a:rPr lang="nb-NO" b="1" dirty="0"/>
              <a:t>Ferdighet; </a:t>
            </a:r>
            <a:r>
              <a:rPr lang="nb-NO" dirty="0"/>
              <a:t>å lese er en akademisk grunnferdighet som legger grunnlaget for læring, analyse og selvstendighet.  </a:t>
            </a:r>
          </a:p>
          <a:p>
            <a:pPr marL="457200" indent="-457200">
              <a:buAutoNum type="arabicPeriod"/>
            </a:pPr>
            <a:endParaRPr lang="nb-NO" dirty="0"/>
          </a:p>
          <a:p>
            <a:pPr marL="0" indent="0"/>
            <a:endParaRPr lang="nb-NO" dirty="0"/>
          </a:p>
          <a:p>
            <a:pPr marL="0" indent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18895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84920ED0-1BA8-4100-A20A-C6457D758E97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 rotWithShape="1">
          <a:blip r:embed="rId3"/>
          <a:srcRect/>
          <a:stretch/>
        </p:blipFill>
        <p:spPr>
          <a:xfrm>
            <a:off x="-153980" y="0"/>
            <a:ext cx="11992017" cy="6745511"/>
          </a:xfrm>
          <a:noFill/>
        </p:spPr>
      </p:pic>
    </p:spTree>
    <p:extLst>
      <p:ext uri="{BB962C8B-B14F-4D97-AF65-F5344CB8AC3E}">
        <p14:creationId xmlns:p14="http://schemas.microsoft.com/office/powerpoint/2010/main" val="2205003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1604A1-A89B-4DDD-8821-5A82D151D6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3" name="Slide Number Placeholder 2" hidden="1">
            <a:extLst>
              <a:ext uri="{FF2B5EF4-FFF2-40B4-BE49-F238E27FC236}">
                <a16:creationId xmlns:a16="http://schemas.microsoft.com/office/drawing/2014/main" id="{38FAD048-6ACC-4046-9699-F2D842D40B7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435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8C8193B-435A-4834-B028-2B05735259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3" name="Slide Number Placeholder 2" hidden="1">
            <a:extLst>
              <a:ext uri="{FF2B5EF4-FFF2-40B4-BE49-F238E27FC236}">
                <a16:creationId xmlns:a16="http://schemas.microsoft.com/office/drawing/2014/main" id="{38A76938-60BA-458B-AA24-4253B54C13C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569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8588B6-9526-4A65-8B5F-EF1B7458DA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43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3" name="Slide Number Placeholder 2" hidden="1">
            <a:extLst>
              <a:ext uri="{FF2B5EF4-FFF2-40B4-BE49-F238E27FC236}">
                <a16:creationId xmlns:a16="http://schemas.microsoft.com/office/drawing/2014/main" id="{388B88E5-0C25-4689-BDB2-2FD6B8B030F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187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B54FBDC-A5EA-0DA4-0F75-6663855892C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247C4DE8-12FB-194E-EFB4-6BA05743640E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948" y="1237856"/>
            <a:ext cx="3078118" cy="4788184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59C249-171C-C734-A27A-09A0CFAF29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BBE8232-E0F7-5E46-FDE4-6C88A2EF2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1237856"/>
            <a:ext cx="5716962" cy="1796624"/>
          </a:xfrm>
        </p:spPr>
        <p:txBody>
          <a:bodyPr/>
          <a:lstStyle/>
          <a:p>
            <a:r>
              <a:rPr lang="nb-NO" dirty="0"/>
              <a:t>Årets bok: </a:t>
            </a:r>
            <a:br>
              <a:rPr lang="nb-NO" dirty="0"/>
            </a:br>
            <a:r>
              <a:rPr lang="nb-NO" i="1" dirty="0"/>
              <a:t>De kaller meg ulven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56DB241-DE29-8697-D4C1-9CB45BCDD0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60398" y="3498888"/>
            <a:ext cx="5716962" cy="757238"/>
          </a:xfrm>
        </p:spPr>
        <p:txBody>
          <a:bodyPr/>
          <a:lstStyle/>
          <a:p>
            <a:r>
              <a:rPr lang="nb-NO" dirty="0"/>
              <a:t>Fellesarrangementer: </a:t>
            </a:r>
          </a:p>
          <a:p>
            <a:pPr marL="457200" indent="-457200">
              <a:buAutoNum type="arabicPeriod"/>
            </a:pPr>
            <a:r>
              <a:rPr lang="nb-NO" dirty="0"/>
              <a:t>Bokbad med </a:t>
            </a:r>
            <a:r>
              <a:rPr lang="nb-NO" dirty="0" err="1"/>
              <a:t>Zeshan</a:t>
            </a:r>
            <a:r>
              <a:rPr lang="nb-NO" dirty="0"/>
              <a:t> </a:t>
            </a:r>
            <a:r>
              <a:rPr lang="nb-NO" dirty="0" err="1"/>
              <a:t>Shakar</a:t>
            </a:r>
            <a:r>
              <a:rPr lang="nb-NO" dirty="0"/>
              <a:t> </a:t>
            </a:r>
          </a:p>
          <a:p>
            <a:pPr marL="457200" indent="-457200">
              <a:buAutoNum type="arabicPeriod"/>
            </a:pPr>
            <a:r>
              <a:rPr lang="nb-NO" dirty="0"/>
              <a:t>Drømmedag på Gyldendal forlag </a:t>
            </a:r>
          </a:p>
          <a:p>
            <a:pPr marL="457200" indent="-457200">
              <a:buAutoNum type="arabicPeriod"/>
            </a:pPr>
            <a:r>
              <a:rPr lang="nb-NO" dirty="0"/>
              <a:t>Lesesirkel for alle studenter  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6C2E4E75-0AFC-3261-60F0-593B652F97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7CBAA3A-F485-56ED-A8B5-401AE03BC66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D93F6C3-16DB-1A1D-F948-BBF70E37C5D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255E550B-D9A5-4D06-16CE-FA84DC68B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66211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B4FAFA8B0634F4BB927B98646D83C34" ma:contentTypeVersion="11" ma:contentTypeDescription="Opprett et nytt dokument." ma:contentTypeScope="" ma:versionID="5ef023cd4efaf0277462a38f1ce6dd90">
  <xsd:schema xmlns:xsd="http://www.w3.org/2001/XMLSchema" xmlns:xs="http://www.w3.org/2001/XMLSchema" xmlns:p="http://schemas.microsoft.com/office/2006/metadata/properties" xmlns:ns2="c06d8f7a-c8e1-4acc-bace-4991fb15ee4a" xmlns:ns3="35a5a059-61d2-4f92-a68a-c601e34830e7" targetNamespace="http://schemas.microsoft.com/office/2006/metadata/properties" ma:root="true" ma:fieldsID="f341d6867c013c209fb4bfc32060e129" ns2:_="" ns3:_="">
    <xsd:import namespace="c06d8f7a-c8e1-4acc-bace-4991fb15ee4a"/>
    <xsd:import namespace="35a5a059-61d2-4f92-a68a-c601e34830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6d8f7a-c8e1-4acc-bace-4991fb15ee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a5a059-61d2-4f92-a68a-c601e34830e7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b6791257-a3c9-414f-a5e0-8e2bbca745b5}" ma:internalName="TaxCatchAll" ma:showField="CatchAllData" ma:web="35a5a059-61d2-4f92-a68a-c601e34830e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06d8f7a-c8e1-4acc-bace-4991fb15ee4a">
      <Terms xmlns="http://schemas.microsoft.com/office/infopath/2007/PartnerControls"/>
    </lcf76f155ced4ddcb4097134ff3c332f>
    <TaxCatchAll xmlns="35a5a059-61d2-4f92-a68a-c601e34830e7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8012172-C594-4182-81F3-81A484A48E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06d8f7a-c8e1-4acc-bace-4991fb15ee4a"/>
    <ds:schemaRef ds:uri="35a5a059-61d2-4f92-a68a-c601e34830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purl.org/dc/dcmitype/"/>
    <ds:schemaRef ds:uri="http://purl.org/dc/terms/"/>
    <ds:schemaRef ds:uri="c06d8f7a-c8e1-4acc-bace-4991fb15ee4a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35a5a059-61d2-4f92-a68a-c601e34830e7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443</TotalTime>
  <Words>520</Words>
  <Application>Microsoft Office PowerPoint</Application>
  <PresentationFormat>Widescreen</PresentationFormat>
  <Paragraphs>48</Paragraphs>
  <Slides>7</Slides>
  <Notes>5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3" baseType="lpstr">
      <vt:lpstr>Arial</vt:lpstr>
      <vt:lpstr>Arial, sans-serif</vt:lpstr>
      <vt:lpstr>Calibri</vt:lpstr>
      <vt:lpstr>Wingdings</vt:lpstr>
      <vt:lpstr>Office Theme</vt:lpstr>
      <vt:lpstr>think-cell Slide</vt:lpstr>
      <vt:lpstr>Det humanistiske fakultet</vt:lpstr>
      <vt:lpstr>Bakgrunn og mål for prosjektet </vt:lpstr>
      <vt:lpstr>PowerPoint-presentasjon</vt:lpstr>
      <vt:lpstr>PowerPoint-presentasjon</vt:lpstr>
      <vt:lpstr>PowerPoint-presentasjon</vt:lpstr>
      <vt:lpstr>PowerPoint-presentasjon</vt:lpstr>
      <vt:lpstr>Årets bok:  De kaller meg ulven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 humanistiske fakultet</dc:title>
  <dc:creator>Camilla Marie Chausse</dc:creator>
  <cp:lastModifiedBy>Kirsti Margrethe Mortensen</cp:lastModifiedBy>
  <cp:revision>4</cp:revision>
  <dcterms:created xsi:type="dcterms:W3CDTF">2022-12-07T08:16:40Z</dcterms:created>
  <dcterms:modified xsi:type="dcterms:W3CDTF">2023-07-19T11:48:19Z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0x0101009B4FAFA8B0634F4BB927B98646D83C34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