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1" r:id="rId4"/>
    <p:sldMasterId id="2147483698" r:id="rId5"/>
    <p:sldMasterId id="2147483717" r:id="rId6"/>
  </p:sldMasterIdLst>
  <p:notesMasterIdLst>
    <p:notesMasterId r:id="rId15"/>
  </p:notesMasterIdLst>
  <p:sldIdLst>
    <p:sldId id="330" r:id="rId7"/>
    <p:sldId id="333" r:id="rId8"/>
    <p:sldId id="331" r:id="rId9"/>
    <p:sldId id="332" r:id="rId10"/>
    <p:sldId id="350" r:id="rId11"/>
    <p:sldId id="349" r:id="rId12"/>
    <p:sldId id="351" r:id="rId13"/>
    <p:sldId id="321" r:id="rId14"/>
  </p:sldIdLst>
  <p:sldSz cx="12192000" cy="6858000"/>
  <p:notesSz cx="6794500" cy="9906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52FCC7-0D9C-410B-AAAC-E0C797CAFB74}" v="417" dt="2020-10-19T07:29:52.087"/>
    <p1510:client id="{459015F1-3E47-4143-95F6-445D57D003B1}" v="1" dt="2022-05-08T09:17:07.34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169" autoAdjust="0"/>
  </p:normalViewPr>
  <p:slideViewPr>
    <p:cSldViewPr snapToGrid="0">
      <p:cViewPr varScale="1">
        <p:scale>
          <a:sx n="66" d="100"/>
          <a:sy n="66" d="100"/>
        </p:scale>
        <p:origin x="130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>
            <a:spLocks noGrp="1" noRot="1" noChangeAspect="1"/>
          </p:cNvSpPr>
          <p:nvPr>
            <p:ph type="sldImg"/>
          </p:nvPr>
        </p:nvSpPr>
        <p:spPr>
          <a:xfrm>
            <a:off x="95250" y="742950"/>
            <a:ext cx="6604000" cy="3714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7" name="Shape 347"/>
          <p:cNvSpPr>
            <a:spLocks noGrp="1"/>
          </p:cNvSpPr>
          <p:nvPr>
            <p:ph type="body" sz="quarter" idx="1"/>
          </p:nvPr>
        </p:nvSpPr>
        <p:spPr>
          <a:xfrm>
            <a:off x="905934" y="4705350"/>
            <a:ext cx="4982633" cy="44577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" y="742950"/>
            <a:ext cx="6604000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8307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0663" y="806450"/>
            <a:ext cx="7172326" cy="4035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928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0663" y="806450"/>
            <a:ext cx="7172326" cy="4035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9960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" y="742950"/>
            <a:ext cx="6604000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579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666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teks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Titteltekst</a:t>
            </a:r>
          </a:p>
        </p:txBody>
      </p:sp>
      <p:sp>
        <p:nvSpPr>
          <p:cNvPr id="13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14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2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9517310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Titteltekst</a:t>
            </a:r>
          </a:p>
        </p:txBody>
      </p:sp>
      <p:sp>
        <p:nvSpPr>
          <p:cNvPr id="22" name="Brødtekst nivå é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23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305972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t>Titteltekst</a:t>
            </a:r>
          </a:p>
        </p:txBody>
      </p:sp>
      <p:sp>
        <p:nvSpPr>
          <p:cNvPr id="40" name="Brødtekst nivå én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41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2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8987976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98" y="138839"/>
            <a:ext cx="1333997" cy="398621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Tittelteks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t>Titteltekst</a:t>
            </a:r>
          </a:p>
        </p:txBody>
      </p:sp>
      <p:sp>
        <p:nvSpPr>
          <p:cNvPr id="50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51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2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2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934656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2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1763484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98" y="138839"/>
            <a:ext cx="1333997" cy="398621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Tittelteks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Titteltekst</a:t>
            </a:r>
          </a:p>
        </p:txBody>
      </p:sp>
      <p:sp>
        <p:nvSpPr>
          <p:cNvPr id="76" name="Brødtekst nivå én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77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8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2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07648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98" y="138839"/>
            <a:ext cx="1333997" cy="398621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Tittelteks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Titteltekst</a:t>
            </a:r>
          </a:p>
        </p:txBody>
      </p:sp>
      <p:sp>
        <p:nvSpPr>
          <p:cNvPr id="87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8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89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2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419295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98" y="138839"/>
            <a:ext cx="1333997" cy="398621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Tittelteks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ctr">
              <a:defRPr sz="6000"/>
            </a:lvl1pPr>
          </a:lstStyle>
          <a:p>
            <a:r>
              <a:t>Titteltekst</a:t>
            </a:r>
          </a:p>
        </p:txBody>
      </p:sp>
      <p:sp>
        <p:nvSpPr>
          <p:cNvPr id="98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99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11172420" y="6414761"/>
            <a:ext cx="181381" cy="248303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3669794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98" y="138839"/>
            <a:ext cx="1333997" cy="398621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Tit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45718" tIns="45718" rIns="45718" bIns="45718"/>
          <a:lstStyle/>
          <a:p>
            <a:r>
              <a:t>Titteltekst</a:t>
            </a:r>
          </a:p>
        </p:txBody>
      </p:sp>
      <p:sp>
        <p:nvSpPr>
          <p:cNvPr id="108" name="Brødtekst nivå é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45718" tIns="45718" rIns="45718" bIns="45718"/>
          <a:lstStyle>
            <a:lvl3pPr marL="1234438" indent="-320038"/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109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8556220" y="6232198"/>
            <a:ext cx="181381" cy="248304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2012298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98" y="138839"/>
            <a:ext cx="1333997" cy="398621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Tittelteks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lIns="45718" tIns="45718" rIns="45718" bIns="45718" anchor="b"/>
          <a:lstStyle>
            <a:lvl1pPr>
              <a:defRPr sz="6000"/>
            </a:lvl1pPr>
          </a:lstStyle>
          <a:p>
            <a:r>
              <a:t>Titteltekst</a:t>
            </a:r>
          </a:p>
        </p:txBody>
      </p:sp>
      <p:sp>
        <p:nvSpPr>
          <p:cNvPr id="118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9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119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11172420" y="6414761"/>
            <a:ext cx="181381" cy="248303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02027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98" y="138839"/>
            <a:ext cx="1333997" cy="398621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Tittelteks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4400"/>
            </a:lvl1pPr>
          </a:lstStyle>
          <a:p>
            <a:r>
              <a:t>Titteltekst</a:t>
            </a:r>
          </a:p>
        </p:txBody>
      </p:sp>
      <p:sp>
        <p:nvSpPr>
          <p:cNvPr id="128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lIns="45718" tIns="45718" rIns="45718" bIns="45718"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12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lIns="45718" tIns="45718" rIns="45718" bIns="45718" anchor="b"/>
          <a:lstStyle/>
          <a:p>
            <a:endParaRPr/>
          </a:p>
        </p:txBody>
      </p:sp>
      <p:sp>
        <p:nvSpPr>
          <p:cNvPr id="130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11172420" y="6414761"/>
            <a:ext cx="181381" cy="248303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1014046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98" y="138839"/>
            <a:ext cx="1333997" cy="398621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11172420" y="6414761"/>
            <a:ext cx="181381" cy="248303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6109981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98" y="138839"/>
            <a:ext cx="1333997" cy="398621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Tittelteks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lIns="45718" tIns="45718" rIns="45718" bIns="45718" anchor="b"/>
          <a:lstStyle>
            <a:lvl1pPr>
              <a:defRPr sz="3200"/>
            </a:lvl1pPr>
          </a:lstStyle>
          <a:p>
            <a:r>
              <a:t>Titteltekst</a:t>
            </a:r>
          </a:p>
        </p:txBody>
      </p:sp>
      <p:sp>
        <p:nvSpPr>
          <p:cNvPr id="156" name="Brødtekst nivå én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157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58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11172420" y="6414761"/>
            <a:ext cx="181381" cy="248303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7642255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98" y="138839"/>
            <a:ext cx="1333997" cy="398621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Tittelteks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lIns="45718" tIns="45718" rIns="45718" bIns="45718" anchor="b"/>
          <a:lstStyle>
            <a:lvl1pPr>
              <a:defRPr sz="3200"/>
            </a:lvl1pPr>
          </a:lstStyle>
          <a:p>
            <a:r>
              <a:t>Titteltekst</a:t>
            </a:r>
          </a:p>
        </p:txBody>
      </p:sp>
      <p:sp>
        <p:nvSpPr>
          <p:cNvPr id="167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8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169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11172420" y="6414761"/>
            <a:ext cx="181381" cy="248303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6858225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ide med innry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idx="1"/>
          </p:nvPr>
        </p:nvSpPr>
        <p:spPr>
          <a:xfrm>
            <a:off x="768096" y="1893130"/>
            <a:ext cx="10561320" cy="410577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Andre </a:t>
            </a:r>
            <a:r>
              <a:rPr lang="en-GB" noProof="0" err="1"/>
              <a:t>nivå</a:t>
            </a:r>
            <a:endParaRPr lang="en-GB" noProof="0"/>
          </a:p>
          <a:p>
            <a:pPr lvl="2"/>
            <a:r>
              <a:rPr lang="en-GB" noProof="0" err="1"/>
              <a:t>Tredje</a:t>
            </a:r>
            <a:r>
              <a:rPr lang="en-GB" noProof="0"/>
              <a:t> </a:t>
            </a:r>
            <a:r>
              <a:rPr lang="en-GB" noProof="0" err="1"/>
              <a:t>nivå</a:t>
            </a:r>
            <a:endParaRPr lang="en-GB" noProof="0"/>
          </a:p>
          <a:p>
            <a:pPr lvl="3"/>
            <a:r>
              <a:rPr lang="en-GB" noProof="0" err="1"/>
              <a:t>Fjerde</a:t>
            </a:r>
            <a:r>
              <a:rPr lang="en-GB" noProof="0"/>
              <a:t> </a:t>
            </a:r>
            <a:r>
              <a:rPr lang="en-GB" noProof="0" err="1"/>
              <a:t>nivå</a:t>
            </a:r>
            <a:endParaRPr lang="en-GB" noProof="0"/>
          </a:p>
          <a:p>
            <a:pPr lvl="4"/>
            <a:r>
              <a:rPr lang="en-GB" noProof="0" err="1"/>
              <a:t>Femte</a:t>
            </a:r>
            <a:r>
              <a:rPr lang="en-GB" noProof="0"/>
              <a:t> </a:t>
            </a:r>
            <a:r>
              <a:rPr lang="en-GB" noProof="0" err="1"/>
              <a:t>nivå</a:t>
            </a:r>
            <a:endParaRPr lang="en-GB" noProof="0"/>
          </a:p>
        </p:txBody>
      </p:sp>
      <p:sp>
        <p:nvSpPr>
          <p:cNvPr id="4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098" y="552048"/>
            <a:ext cx="10563604" cy="95464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add a title</a:t>
            </a:r>
          </a:p>
        </p:txBody>
      </p:sp>
    </p:spTree>
    <p:extLst>
      <p:ext uri="{BB962C8B-B14F-4D97-AF65-F5344CB8AC3E}">
        <p14:creationId xmlns:p14="http://schemas.microsoft.com/office/powerpoint/2010/main" val="250487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/>
          <p:cNvSpPr>
            <a:spLocks noGrp="1"/>
          </p:cNvSpPr>
          <p:nvPr>
            <p:ph type="ctrTitle" hasCustomPrompt="1"/>
          </p:nvPr>
        </p:nvSpPr>
        <p:spPr>
          <a:xfrm>
            <a:off x="750351" y="553375"/>
            <a:ext cx="11151751" cy="1922165"/>
          </a:xfrm>
        </p:spPr>
        <p:txBody>
          <a:bodyPr anchor="b">
            <a:normAutofit/>
          </a:bodyPr>
          <a:lstStyle>
            <a:lvl1pPr algn="l">
              <a:defRPr sz="5867">
                <a:solidFill>
                  <a:srgbClr val="E80202"/>
                </a:solidFill>
              </a:defRPr>
            </a:lvl1pPr>
          </a:lstStyle>
          <a:p>
            <a:r>
              <a:rPr lang="en-GB" err="1"/>
              <a:t>Tittelside</a:t>
            </a:r>
            <a:endParaRPr lang="en-GB"/>
          </a:p>
        </p:txBody>
      </p:sp>
      <p:sp>
        <p:nvSpPr>
          <p:cNvPr id="4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50351" y="2658960"/>
            <a:ext cx="11151751" cy="1187757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67" b="1" baseline="0">
                <a:solidFill>
                  <a:schemeClr val="bg1">
                    <a:lumMod val="50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err="1"/>
              <a:t>Dersom</a:t>
            </a:r>
            <a:r>
              <a:rPr lang="en-GB"/>
              <a:t> </a:t>
            </a:r>
            <a:r>
              <a:rPr lang="en-GB" err="1"/>
              <a:t>det</a:t>
            </a:r>
            <a:r>
              <a:rPr lang="en-GB"/>
              <a:t> </a:t>
            </a:r>
            <a:r>
              <a:rPr lang="en-GB" err="1"/>
              <a:t>er</a:t>
            </a:r>
            <a:r>
              <a:rPr lang="en-GB"/>
              <a:t> </a:t>
            </a:r>
            <a:r>
              <a:rPr lang="en-GB" err="1"/>
              <a:t>behov</a:t>
            </a:r>
            <a:r>
              <a:rPr lang="en-GB"/>
              <a:t> for </a:t>
            </a:r>
            <a:r>
              <a:rPr lang="en-GB" err="1"/>
              <a:t>undertittel</a:t>
            </a:r>
            <a:endParaRPr lang="en-GB"/>
          </a:p>
          <a:p>
            <a:r>
              <a:rPr lang="en-GB"/>
              <a:t>Setter du den inn her</a:t>
            </a:r>
          </a:p>
        </p:txBody>
      </p:sp>
      <p:sp>
        <p:nvSpPr>
          <p:cNvPr id="5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0351" y="4395947"/>
            <a:ext cx="4431668" cy="836199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 sz="1333" b="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err="1"/>
              <a:t>Navnet</a:t>
            </a:r>
            <a:r>
              <a:rPr lang="en-GB"/>
              <a:t> </a:t>
            </a:r>
            <a:r>
              <a:rPr lang="en-GB" err="1"/>
              <a:t>ditt</a:t>
            </a:r>
            <a:r>
              <a:rPr lang="en-GB"/>
              <a:t> </a:t>
            </a:r>
            <a:r>
              <a:rPr lang="en-GB" err="1"/>
              <a:t>går</a:t>
            </a:r>
            <a:r>
              <a:rPr lang="en-GB"/>
              <a:t> inn her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lang="en-GB"/>
              <a:t>Her setter du </a:t>
            </a:r>
            <a:r>
              <a:rPr lang="en-GB" err="1"/>
              <a:t>tittelen</a:t>
            </a:r>
            <a:r>
              <a:rPr lang="en-GB"/>
              <a:t> din</a:t>
            </a:r>
          </a:p>
          <a:p>
            <a:pPr lvl="0"/>
            <a:endParaRPr lang="en-GB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408"/>
          <a:stretch/>
        </p:blipFill>
        <p:spPr>
          <a:xfrm>
            <a:off x="684384" y="5338559"/>
            <a:ext cx="994720" cy="97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0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ide med innry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idx="1"/>
          </p:nvPr>
        </p:nvSpPr>
        <p:spPr>
          <a:xfrm>
            <a:off x="768096" y="1893130"/>
            <a:ext cx="10561320" cy="410577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Andre </a:t>
            </a:r>
            <a:r>
              <a:rPr lang="en-GB" noProof="0" err="1"/>
              <a:t>nivå</a:t>
            </a:r>
            <a:endParaRPr lang="en-GB" noProof="0"/>
          </a:p>
          <a:p>
            <a:pPr lvl="2"/>
            <a:r>
              <a:rPr lang="en-GB" noProof="0" err="1"/>
              <a:t>Tredje</a:t>
            </a:r>
            <a:r>
              <a:rPr lang="en-GB" noProof="0"/>
              <a:t> </a:t>
            </a:r>
            <a:r>
              <a:rPr lang="en-GB" noProof="0" err="1"/>
              <a:t>nivå</a:t>
            </a:r>
            <a:endParaRPr lang="en-GB" noProof="0"/>
          </a:p>
          <a:p>
            <a:pPr lvl="3"/>
            <a:r>
              <a:rPr lang="en-GB" noProof="0" err="1"/>
              <a:t>Fjerde</a:t>
            </a:r>
            <a:r>
              <a:rPr lang="en-GB" noProof="0"/>
              <a:t> </a:t>
            </a:r>
            <a:r>
              <a:rPr lang="en-GB" noProof="0" err="1"/>
              <a:t>nivå</a:t>
            </a:r>
            <a:endParaRPr lang="en-GB" noProof="0"/>
          </a:p>
          <a:p>
            <a:pPr lvl="4"/>
            <a:r>
              <a:rPr lang="en-GB" noProof="0" err="1"/>
              <a:t>Femte</a:t>
            </a:r>
            <a:r>
              <a:rPr lang="en-GB" noProof="0"/>
              <a:t> </a:t>
            </a:r>
            <a:r>
              <a:rPr lang="en-GB" noProof="0" err="1"/>
              <a:t>nivå</a:t>
            </a:r>
            <a:endParaRPr lang="en-GB" noProof="0"/>
          </a:p>
        </p:txBody>
      </p:sp>
      <p:sp>
        <p:nvSpPr>
          <p:cNvPr id="4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098" y="552048"/>
            <a:ext cx="10563604" cy="95464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add a title</a:t>
            </a:r>
          </a:p>
        </p:txBody>
      </p:sp>
    </p:spTree>
    <p:extLst>
      <p:ext uri="{BB962C8B-B14F-4D97-AF65-F5344CB8AC3E}">
        <p14:creationId xmlns:p14="http://schemas.microsoft.com/office/powerpoint/2010/main" val="373885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lokk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506688"/>
            <a:ext cx="12192000" cy="53513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098" y="552048"/>
            <a:ext cx="10563604" cy="95464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add a title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768095" y="1887004"/>
            <a:ext cx="5131852" cy="413064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>
                <a:solidFill>
                  <a:srgbClr val="575756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2052" y="1887005"/>
            <a:ext cx="5131853" cy="41306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>
                <a:solidFill>
                  <a:srgbClr val="575756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09" y="266471"/>
            <a:ext cx="1410545" cy="9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63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øyrestil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506688"/>
            <a:ext cx="12192000" cy="53513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097" y="556126"/>
            <a:ext cx="10563604" cy="94443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add a 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388CB29-C8AA-4985-A5B6-070583E3FA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68096" y="1887254"/>
            <a:ext cx="5137979" cy="4130395"/>
          </a:xfrm>
        </p:spPr>
        <p:txBody>
          <a:bodyPr/>
          <a:lstStyle>
            <a:lvl1pPr>
              <a:defRPr>
                <a:solidFill>
                  <a:srgbClr val="575756"/>
                </a:solidFill>
              </a:defRPr>
            </a:lvl1pPr>
            <a:lvl2pPr marL="476239" indent="-237061">
              <a:defRPr>
                <a:solidFill>
                  <a:srgbClr val="575756"/>
                </a:solidFill>
              </a:defRPr>
            </a:lvl2pPr>
            <a:lvl3pPr>
              <a:defRPr>
                <a:solidFill>
                  <a:srgbClr val="575756"/>
                </a:solidFill>
              </a:defRPr>
            </a:lvl3pPr>
            <a:lvl4pPr>
              <a:defRPr>
                <a:solidFill>
                  <a:srgbClr val="575756"/>
                </a:solidFill>
              </a:defRPr>
            </a:lvl4pPr>
            <a:lvl5pPr>
              <a:defRPr>
                <a:solidFill>
                  <a:srgbClr val="575756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B841521-95C8-4421-A830-202A335A500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85926" y="1887255"/>
            <a:ext cx="5137980" cy="4130383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nb-NO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09" y="266471"/>
            <a:ext cx="1410545" cy="9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nstrestil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506688"/>
            <a:ext cx="12192000" cy="53513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097" y="556126"/>
            <a:ext cx="10563604" cy="94443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add a 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388CB29-C8AA-4985-A5B6-070583E3FA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85926" y="1915941"/>
            <a:ext cx="5045775" cy="4101708"/>
          </a:xfrm>
        </p:spPr>
        <p:txBody>
          <a:bodyPr/>
          <a:lstStyle>
            <a:lvl1pPr>
              <a:defRPr>
                <a:solidFill>
                  <a:srgbClr val="575756"/>
                </a:solidFill>
              </a:defRPr>
            </a:lvl1pPr>
            <a:lvl2pPr marL="476239" indent="-237061">
              <a:defRPr>
                <a:solidFill>
                  <a:srgbClr val="575756"/>
                </a:solidFill>
              </a:defRPr>
            </a:lvl2pPr>
            <a:lvl3pPr>
              <a:defRPr>
                <a:solidFill>
                  <a:srgbClr val="575756"/>
                </a:solidFill>
              </a:defRPr>
            </a:lvl3pPr>
            <a:lvl4pPr>
              <a:defRPr>
                <a:solidFill>
                  <a:srgbClr val="575756"/>
                </a:solidFill>
              </a:defRPr>
            </a:lvl4pPr>
            <a:lvl5pPr>
              <a:defRPr>
                <a:solidFill>
                  <a:srgbClr val="575756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B841521-95C8-4421-A830-202A335A500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68088" y="1915941"/>
            <a:ext cx="5137987" cy="410170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nb-NO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09" y="266471"/>
            <a:ext cx="1410545" cy="9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56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768098" y="549843"/>
            <a:ext cx="10662132" cy="976277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a title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8101" y="1703801"/>
            <a:ext cx="3336417" cy="219788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7"/>
            </a:lvl1pPr>
          </a:lstStyle>
          <a:p>
            <a:r>
              <a:rPr lang="en-GB"/>
              <a:t>Click the button to insert image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76525" y="1703801"/>
            <a:ext cx="2376297" cy="2197883"/>
          </a:xfrm>
          <a:prstGeom prst="rect">
            <a:avLst/>
          </a:prstGeom>
        </p:spPr>
        <p:txBody>
          <a:bodyPr lIns="0" tIns="360000" rIns="0" bIns="0" anchor="t"/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 sz="1467"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lang="en-GB"/>
              <a:t>Click the button to insert image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053933" y="1703801"/>
            <a:ext cx="2376297" cy="2197883"/>
          </a:xfrm>
          <a:prstGeom prst="rect">
            <a:avLst/>
          </a:prstGeom>
        </p:spPr>
        <p:txBody>
          <a:bodyPr lIns="0" tIns="360000" rIns="0" bIns="0" anchor="t"/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 sz="1467"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lang="en-GB"/>
              <a:t>Click the button to insert image</a:t>
            </a:r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76525" y="3964073"/>
            <a:ext cx="4815001" cy="2257673"/>
          </a:xfrm>
          <a:prstGeom prst="rect">
            <a:avLst/>
          </a:prstGeom>
        </p:spPr>
        <p:txBody>
          <a:bodyPr lIns="0" tIns="360000" rIns="0" bIns="0" anchor="t"/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 sz="1467"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lang="en-GB"/>
              <a:t>Click the button to insert image</a:t>
            </a:r>
          </a:p>
        </p:txBody>
      </p:sp>
      <p:sp>
        <p:nvSpPr>
          <p:cNvPr id="15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68098" y="3964071"/>
            <a:ext cx="3336417" cy="2257675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7"/>
            </a:lvl1pPr>
          </a:lstStyle>
          <a:p>
            <a:r>
              <a:rPr lang="en-GB"/>
              <a:t>Click the button to insert image</a:t>
            </a:r>
          </a:p>
        </p:txBody>
      </p:sp>
      <p:sp>
        <p:nvSpPr>
          <p:cNvPr id="16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053932" y="3964071"/>
            <a:ext cx="2376297" cy="2257675"/>
          </a:xfrm>
          <a:prstGeom prst="rect">
            <a:avLst/>
          </a:prstGeom>
        </p:spPr>
        <p:txBody>
          <a:bodyPr lIns="0" tIns="360000" rIns="0" bIns="0" anchor="t"/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 sz="1467"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lang="en-GB"/>
              <a:t>Click the button to insert image</a:t>
            </a:r>
          </a:p>
        </p:txBody>
      </p:sp>
      <p:sp>
        <p:nvSpPr>
          <p:cNvPr id="17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615229" y="1703801"/>
            <a:ext cx="2376297" cy="2197883"/>
          </a:xfrm>
          <a:prstGeom prst="rect">
            <a:avLst/>
          </a:prstGeom>
        </p:spPr>
        <p:txBody>
          <a:bodyPr lIns="0" tIns="360000" rIns="0" bIns="0" anchor="t"/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 sz="1467"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lang="en-GB"/>
              <a:t>Click the button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280433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rkel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526120"/>
            <a:ext cx="12192000" cy="5331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768098" y="549843"/>
            <a:ext cx="10662132" cy="976277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a title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8098" y="2480951"/>
            <a:ext cx="2326241" cy="2336460"/>
          </a:xfrm>
          <a:prstGeom prst="ellipse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7"/>
            </a:lvl1pPr>
          </a:lstStyle>
          <a:p>
            <a:r>
              <a:rPr lang="en-GB"/>
              <a:t>Click the button to insert image</a:t>
            </a:r>
          </a:p>
        </p:txBody>
      </p:sp>
      <p:sp>
        <p:nvSpPr>
          <p:cNvPr id="11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21334" y="2480951"/>
            <a:ext cx="2326241" cy="2336460"/>
          </a:xfrm>
          <a:prstGeom prst="ellipse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7"/>
            </a:lvl1pPr>
          </a:lstStyle>
          <a:p>
            <a:r>
              <a:rPr lang="en-GB"/>
              <a:t>Click the button to insert image</a:t>
            </a:r>
          </a:p>
        </p:txBody>
      </p:sp>
      <p:sp>
        <p:nvSpPr>
          <p:cNvPr id="14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50753" y="2480951"/>
            <a:ext cx="2326241" cy="2336460"/>
          </a:xfrm>
          <a:prstGeom prst="ellipse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7"/>
            </a:lvl1pPr>
          </a:lstStyle>
          <a:p>
            <a:r>
              <a:rPr lang="en-GB"/>
              <a:t>Click the button to insert image</a:t>
            </a:r>
          </a:p>
        </p:txBody>
      </p:sp>
      <p:sp>
        <p:nvSpPr>
          <p:cNvPr id="1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103989" y="2480951"/>
            <a:ext cx="2326241" cy="2336460"/>
          </a:xfrm>
          <a:prstGeom prst="ellipse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7"/>
            </a:lvl1pPr>
          </a:lstStyle>
          <a:p>
            <a:r>
              <a:rPr lang="en-GB"/>
              <a:t>Click the button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18319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8098" y="1513023"/>
            <a:ext cx="10662132" cy="4792840"/>
          </a:xfrm>
          <a:prstGeom prst="rect">
            <a:avLst/>
          </a:prstGeom>
        </p:spPr>
        <p:txBody>
          <a:bodyPr lIns="0" tIns="360000" rIns="0" bIns="0" anchor="t"/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 sz="1467"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lang="en-GB"/>
              <a:t>Click the button to insert image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768098" y="549843"/>
            <a:ext cx="10662132" cy="96318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a title</a:t>
            </a:r>
          </a:p>
        </p:txBody>
      </p:sp>
    </p:spTree>
    <p:extLst>
      <p:ext uri="{BB962C8B-B14F-4D97-AF65-F5344CB8AC3E}">
        <p14:creationId xmlns:p14="http://schemas.microsoft.com/office/powerpoint/2010/main" val="178357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526120"/>
            <a:ext cx="12192000" cy="5331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768098" y="543463"/>
            <a:ext cx="10563604" cy="97528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add a title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1728216" y="2207595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6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824000" y="2207595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6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7919784" y="2207595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6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3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teltekst"/>
          <p:cNvSpPr txBox="1">
            <a:spLocks noGrp="1"/>
          </p:cNvSpPr>
          <p:nvPr>
            <p:ph type="title"/>
          </p:nvPr>
        </p:nvSpPr>
        <p:spPr>
          <a:xfrm>
            <a:off x="2389720" y="4800600"/>
            <a:ext cx="7315201" cy="566739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t>Titteltekst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2389720" y="612775"/>
            <a:ext cx="73152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84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2389720" y="5367338"/>
            <a:ext cx="73152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SzTx/>
              <a:buNone/>
              <a:defRPr sz="1400"/>
            </a:lvl1pPr>
            <a:lvl2pPr marL="0" indent="457189">
              <a:spcBef>
                <a:spcPts val="300"/>
              </a:spcBef>
              <a:buSzTx/>
              <a:buNone/>
              <a:defRPr sz="1400"/>
            </a:lvl2pPr>
            <a:lvl3pPr marL="0" indent="914377">
              <a:spcBef>
                <a:spcPts val="300"/>
              </a:spcBef>
              <a:buSzTx/>
              <a:buNone/>
              <a:defRPr sz="1400"/>
            </a:lvl3pPr>
            <a:lvl4pPr marL="0" indent="1371566">
              <a:spcBef>
                <a:spcPts val="300"/>
              </a:spcBef>
              <a:buSzTx/>
              <a:buNone/>
              <a:defRPr sz="1400"/>
            </a:lvl4pPr>
            <a:lvl5pPr marL="0" indent="1828754">
              <a:spcBef>
                <a:spcPts val="300"/>
              </a:spcBef>
              <a:buSzTx/>
              <a:buNone/>
              <a:defRPr sz="1400"/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85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0392767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Titteltekst</a:t>
            </a:r>
          </a:p>
        </p:txBody>
      </p:sp>
      <p:sp>
        <p:nvSpPr>
          <p:cNvPr id="39" name="Brødtekst nivå én…"/>
          <p:cNvSpPr txBox="1">
            <a:spLocks noGrp="1"/>
          </p:cNvSpPr>
          <p:nvPr>
            <p:ph type="body" sz="half" idx="1"/>
          </p:nvPr>
        </p:nvSpPr>
        <p:spPr>
          <a:xfrm>
            <a:off x="1320800" y="1981200"/>
            <a:ext cx="5029200" cy="4114800"/>
          </a:xfrm>
          <a:prstGeom prst="rect">
            <a:avLst/>
          </a:prstGeom>
        </p:spPr>
        <p:txBody>
          <a:bodyPr>
            <a:normAutofit/>
          </a:bodyPr>
          <a:lstStyle>
            <a:lvl5pPr marL="2184345" indent="-355591"/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40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2331556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515A80-DF87-40AE-B2BD-E265003EBD87}"/>
              </a:ext>
            </a:extLst>
          </p:cNvPr>
          <p:cNvSpPr/>
          <p:nvPr userDrawn="1"/>
        </p:nvSpPr>
        <p:spPr>
          <a:xfrm>
            <a:off x="205411" y="200028"/>
            <a:ext cx="11926956" cy="6632713"/>
          </a:xfrm>
          <a:prstGeom prst="rect">
            <a:avLst/>
          </a:prstGeom>
          <a:noFill/>
          <a:ln w="508000">
            <a:solidFill>
              <a:srgbClr val="9F87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/>
          </a:p>
        </p:txBody>
      </p:sp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CBB2025-12CD-4246-B133-EEBA3C3EE1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" t="13750" b="22222"/>
          <a:stretch/>
        </p:blipFill>
        <p:spPr>
          <a:xfrm>
            <a:off x="658367" y="927639"/>
            <a:ext cx="10875271" cy="500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2827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79408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351C-2F86-4160-A4BD-5627CDCC8B91}" type="datetimeFigureOut">
              <a:rPr lang="nb-NO" smtClean="0"/>
              <a:t>24.01.2023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64424" y="6217853"/>
            <a:ext cx="373176" cy="276999"/>
          </a:xfrm>
        </p:spPr>
        <p:txBody>
          <a:bodyPr/>
          <a:lstStyle/>
          <a:p>
            <a:fld id="{43356410-C24A-4E19-A967-6FE327E692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15902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02278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49678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351C-2F86-4160-A4BD-5627CDCC8B91}" type="datetimeFigureOut">
              <a:rPr lang="nb-NO" smtClean="0"/>
              <a:t>24.01.2023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56410-C24A-4E19-A967-6FE327E692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04521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12573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351C-2F86-4160-A4BD-5627CDCC8B91}" type="datetimeFigureOut">
              <a:rPr lang="nb-NO" smtClean="0"/>
              <a:t>24.01.2023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56410-C24A-4E19-A967-6FE327E692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11931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351C-2F86-4160-A4BD-5627CDCC8B91}" type="datetimeFigureOut">
              <a:rPr lang="nb-NO" smtClean="0"/>
              <a:t>24.01.2023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56410-C24A-4E19-A967-6FE327E692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71389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351C-2F86-4160-A4BD-5627CDCC8B91}" type="datetimeFigureOut">
              <a:rPr lang="nb-NO" smtClean="0"/>
              <a:t>24.01.2023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56410-C24A-4E19-A967-6FE327E692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8099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351C-2F86-4160-A4BD-5627CDCC8B91}" type="datetimeFigureOut">
              <a:rPr lang="nb-NO" smtClean="0"/>
              <a:t>24.01.2023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56410-C24A-4E19-A967-6FE327E692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5913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351C-2F86-4160-A4BD-5627CDCC8B91}" type="datetimeFigureOut">
              <a:rPr lang="nb-NO" smtClean="0"/>
              <a:t>24.01.2023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56410-C24A-4E19-A967-6FE327E692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4091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351C-2F86-4160-A4BD-5627CDCC8B91}" type="datetimeFigureOut">
              <a:rPr lang="nb-NO" smtClean="0"/>
              <a:t>24.01.2023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56410-C24A-4E19-A967-6FE327E692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18965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351C-2F86-4160-A4BD-5627CDCC8B91}" type="datetimeFigureOut">
              <a:rPr lang="nb-NO" smtClean="0"/>
              <a:t>24.01.2023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56410-C24A-4E19-A967-6FE327E692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42976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351C-2F86-4160-A4BD-5627CDCC8B91}" type="datetimeFigureOut">
              <a:rPr lang="nb-NO" smtClean="0"/>
              <a:t>24.01.2023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56410-C24A-4E19-A967-6FE327E692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07746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6351C-2F86-4160-A4BD-5627CDCC8B91}" type="datetimeFigureOut">
              <a:rPr lang="nb-NO" smtClean="0"/>
              <a:t>24.01.2023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56410-C24A-4E19-A967-6FE327E692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8692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7298" y="138839"/>
            <a:ext cx="1333997" cy="39862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telteks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Titteltekst</a:t>
            </a:r>
          </a:p>
        </p:txBody>
      </p:sp>
      <p:sp>
        <p:nvSpPr>
          <p:cNvPr id="4" name="Brødtekst nivå én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5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909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5" r:id="rId3"/>
    <p:sldLayoutId id="2147483686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729" r:id="rId15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53839" y="556979"/>
            <a:ext cx="10563604" cy="95004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GB" noProof="0"/>
              <a:t>Click to add a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3837" y="1899255"/>
            <a:ext cx="10561320" cy="409964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Andre </a:t>
            </a:r>
            <a:r>
              <a:rPr lang="en-GB" noProof="0" err="1"/>
              <a:t>nivå</a:t>
            </a:r>
            <a:endParaRPr lang="en-GB" noProof="0"/>
          </a:p>
          <a:p>
            <a:pPr lvl="2"/>
            <a:r>
              <a:rPr lang="en-GB" noProof="0" err="1"/>
              <a:t>Tredje</a:t>
            </a:r>
            <a:r>
              <a:rPr lang="en-GB" noProof="0"/>
              <a:t> </a:t>
            </a:r>
            <a:r>
              <a:rPr lang="en-GB" noProof="0" err="1"/>
              <a:t>nivå</a:t>
            </a:r>
            <a:endParaRPr lang="en-GB" noProof="0"/>
          </a:p>
          <a:p>
            <a:pPr lvl="3"/>
            <a:r>
              <a:rPr lang="en-GB" noProof="0" err="1"/>
              <a:t>Fjerde</a:t>
            </a:r>
            <a:r>
              <a:rPr lang="en-GB" noProof="0"/>
              <a:t> </a:t>
            </a:r>
            <a:r>
              <a:rPr lang="en-GB" noProof="0" err="1"/>
              <a:t>nivå</a:t>
            </a:r>
            <a:endParaRPr lang="en-GB" noProof="0"/>
          </a:p>
          <a:p>
            <a:pPr lvl="4"/>
            <a:r>
              <a:rPr lang="en-GB" noProof="0" err="1"/>
              <a:t>Femte</a:t>
            </a:r>
            <a:r>
              <a:rPr lang="en-GB" noProof="0"/>
              <a:t> </a:t>
            </a:r>
            <a:r>
              <a:rPr lang="en-GB" noProof="0" err="1"/>
              <a:t>nivå</a:t>
            </a:r>
            <a:endParaRPr lang="en-GB" noProof="0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09" y="266471"/>
            <a:ext cx="1410545" cy="9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58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xStyles>
    <p:titleStyle>
      <a:lvl1pPr algn="ctr" defTabSz="914377" rtl="0" eaLnBrk="1" latinLnBrk="0" hangingPunct="1">
        <a:lnSpc>
          <a:spcPct val="100000"/>
        </a:lnSpc>
        <a:spcBef>
          <a:spcPct val="0"/>
        </a:spcBef>
        <a:buNone/>
        <a:defRPr sz="4800" b="0" kern="1200">
          <a:solidFill>
            <a:srgbClr val="E80202"/>
          </a:solidFill>
          <a:latin typeface="+mj-lt"/>
          <a:ea typeface="+mj-ea"/>
          <a:cs typeface="+mj-cs"/>
        </a:defRPr>
      </a:lvl1pPr>
    </p:titleStyle>
    <p:bodyStyle>
      <a:lvl1pPr marL="228594" indent="-239994" algn="l" defTabSz="914377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Verdana" panose="020B0604030504040204" pitchFamily="34" charset="0"/>
        <a:buChar char="•"/>
        <a:defRPr sz="1867" b="1" kern="1200">
          <a:solidFill>
            <a:srgbClr val="575756"/>
          </a:solidFill>
          <a:latin typeface="+mn-lt"/>
          <a:ea typeface="+mn-ea"/>
          <a:cs typeface="+mn-cs"/>
        </a:defRPr>
      </a:lvl1pPr>
      <a:lvl2pPr marL="479988" indent="-239994" algn="l" defTabSz="914377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600" kern="1200" dirty="0">
          <a:solidFill>
            <a:srgbClr val="575756"/>
          </a:solidFill>
          <a:latin typeface="+mn-lt"/>
          <a:ea typeface="+mn-ea"/>
          <a:cs typeface="+mn-cs"/>
        </a:defRPr>
      </a:lvl2pPr>
      <a:lvl3pPr marL="719982" indent="-239994" algn="l" defTabSz="914377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600" kern="1200" dirty="0">
          <a:solidFill>
            <a:srgbClr val="575756"/>
          </a:solidFill>
          <a:latin typeface="+mn-lt"/>
          <a:ea typeface="+mn-ea"/>
          <a:cs typeface="+mn-cs"/>
        </a:defRPr>
      </a:lvl3pPr>
      <a:lvl4pPr marL="959976" indent="-239994" algn="l" defTabSz="914377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467" kern="1200" dirty="0">
          <a:solidFill>
            <a:srgbClr val="575756"/>
          </a:solidFill>
          <a:latin typeface="+mn-lt"/>
          <a:ea typeface="+mn-ea"/>
          <a:cs typeface="+mn-cs"/>
        </a:defRPr>
      </a:lvl4pPr>
      <a:lvl5pPr marL="1199970" indent="-239994" algn="l" defTabSz="914377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467" kern="1200" dirty="0">
          <a:solidFill>
            <a:srgbClr val="575756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6351C-2F86-4160-A4BD-5627CDCC8B91}" type="datetimeFigureOut">
              <a:rPr lang="nb-NO" smtClean="0"/>
              <a:t>24.01.2023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56410-C24A-4E19-A967-6FE327E692B4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99" y="138840"/>
            <a:ext cx="1333996" cy="39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5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Rectangle 2"/>
          <p:cNvSpPr/>
          <p:nvPr/>
        </p:nvSpPr>
        <p:spPr>
          <a:xfrm>
            <a:off x="1316333" y="874207"/>
            <a:ext cx="1758464" cy="1276141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80" name="Title 1"/>
          <p:cNvSpPr txBox="1">
            <a:spLocks noGrp="1"/>
          </p:cNvSpPr>
          <p:nvPr>
            <p:ph type="title"/>
          </p:nvPr>
        </p:nvSpPr>
        <p:spPr>
          <a:xfrm>
            <a:off x="2554250" y="3325091"/>
            <a:ext cx="6840187" cy="1365663"/>
          </a:xfrm>
          <a:prstGeom prst="rect">
            <a:avLst/>
          </a:prstGeom>
        </p:spPr>
        <p:txBody>
          <a:bodyPr>
            <a:normAutofit/>
          </a:bodyPr>
          <a:lstStyle>
            <a:lvl1pPr defTabSz="877823">
              <a:defRPr sz="5760"/>
            </a:lvl1pPr>
          </a:lstStyle>
          <a:p>
            <a:r>
              <a:rPr lang="nb-NO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Circle</a:t>
            </a:r>
            <a:r>
              <a:rPr lang="nb-NO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U. – ny søknad</a:t>
            </a:r>
            <a:endParaRPr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4018544" y="4913733"/>
            <a:ext cx="3911600" cy="1655763"/>
          </a:xfrm>
        </p:spPr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Januar 2023</a:t>
            </a:r>
          </a:p>
        </p:txBody>
      </p:sp>
      <p:pic>
        <p:nvPicPr>
          <p:cNvPr id="1026" name="Picture 2" descr="https://www.circle-u.eu/opportunities/students/brooke-cagle--uhvrvdr7pg-unsplas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988" y="674541"/>
            <a:ext cx="92392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11129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5003"/>
            <a:ext cx="10515600" cy="1325563"/>
          </a:xfrm>
        </p:spPr>
        <p:txBody>
          <a:bodyPr>
            <a:normAutofit/>
          </a:bodyPr>
          <a:lstStyle/>
          <a:p>
            <a:r>
              <a:rPr lang="en-GB" sz="4000" dirty="0" err="1"/>
              <a:t>Videreføring</a:t>
            </a:r>
            <a:r>
              <a:rPr lang="en-GB" sz="4000" dirty="0"/>
              <a:t> </a:t>
            </a:r>
            <a:r>
              <a:rPr lang="en-GB" sz="4000" dirty="0" err="1"/>
              <a:t>av</a:t>
            </a:r>
            <a:r>
              <a:rPr lang="en-GB" sz="4000" dirty="0"/>
              <a:t> </a:t>
            </a:r>
            <a:r>
              <a:rPr lang="en-GB" sz="4000" dirty="0" err="1"/>
              <a:t>alliansen</a:t>
            </a:r>
            <a:endParaRPr lang="en-GB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719470"/>
            <a:ext cx="5165035" cy="4192815"/>
          </a:xfrm>
          <a:solidFill>
            <a:schemeClr val="accent1">
              <a:lumMod val="20000"/>
              <a:lumOff val="80000"/>
            </a:schemeClr>
          </a:solidFill>
          <a:ln>
            <a:noFill/>
            <a:prstDash val="sysDot"/>
          </a:ln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sz="2400" dirty="0"/>
              <a:t>Our vision:</a:t>
            </a:r>
          </a:p>
          <a:p>
            <a:pPr marL="0" indent="0" fontAlgn="base">
              <a:buNone/>
            </a:pPr>
            <a:r>
              <a:rPr lang="en-GB" sz="2000" dirty="0"/>
              <a:t>By 2030, Circle U. is a research-intensive and interdisciplinary alliance deploying, through a joint innovative, adaptive and fully operational ecosystem, outstanding interdisciplinary education, research and innovation as a guiding light for progress towards more sustainable, democratic and healthier societies. </a:t>
            </a:r>
          </a:p>
          <a:p>
            <a:pPr fontAlgn="base"/>
            <a:r>
              <a:rPr lang="en-US" sz="2400" dirty="0"/>
              <a:t>Our mission:</a:t>
            </a:r>
          </a:p>
          <a:p>
            <a:pPr marL="0" indent="0" fontAlgn="base">
              <a:buNone/>
            </a:pPr>
            <a:r>
              <a:rPr lang="en-US" sz="2000" dirty="0"/>
              <a:t>Empowering our students and staff to mobilize knowledge for impact in order to make the world a better place.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20316" b="3117"/>
          <a:stretch/>
        </p:blipFill>
        <p:spPr>
          <a:xfrm>
            <a:off x="6501913" y="1719470"/>
            <a:ext cx="4784739" cy="49746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518" y="3173539"/>
            <a:ext cx="341539" cy="3415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3920" y="3777885"/>
            <a:ext cx="341406" cy="3414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4623" y="4259264"/>
            <a:ext cx="341406" cy="3414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3709" y="4600670"/>
            <a:ext cx="341406" cy="34140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0925" y="5061384"/>
            <a:ext cx="341406" cy="3414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0947" y="5402790"/>
            <a:ext cx="341406" cy="34140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3784" y="5427493"/>
            <a:ext cx="341406" cy="3414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2018" y="4966624"/>
            <a:ext cx="341406" cy="34140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21678" y="5427493"/>
            <a:ext cx="2130399" cy="369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University</a:t>
            </a:r>
            <a:r>
              <a:rPr kumimoji="0" lang="nb-NO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 </a:t>
            </a:r>
            <a:r>
              <a:rPr kumimoji="0" lang="nb-NO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of</a:t>
            </a:r>
            <a:r>
              <a:rPr kumimoji="0" lang="nb-NO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 Pisa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84610" y="5004200"/>
            <a:ext cx="2130399" cy="369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Universite</a:t>
            </a:r>
            <a:r>
              <a:rPr kumimoji="0" lang="nb-NO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 de Paris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33765" y="3763589"/>
            <a:ext cx="2130399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Aarhus </a:t>
            </a:r>
            <a:r>
              <a:rPr kumimoji="0" lang="nb-NO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University</a:t>
            </a:r>
            <a:r>
              <a:rPr kumimoji="0" lang="nb-NO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19066" y="4621699"/>
            <a:ext cx="1195799" cy="3780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UCLovain</a:t>
            </a:r>
            <a:endParaRPr kumimoji="0" lang="nb-NO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72487" y="4212101"/>
            <a:ext cx="2130399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Humboldt</a:t>
            </a:r>
            <a:r>
              <a:rPr kumimoji="0" lang="nb-NO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 </a:t>
            </a:r>
            <a:r>
              <a:rPr kumimoji="0" lang="nb-NO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Universität</a:t>
            </a:r>
            <a:r>
              <a:rPr kumimoji="0" lang="nb-NO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 </a:t>
            </a:r>
            <a:r>
              <a:rPr kumimoji="0" lang="nb-NO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zu</a:t>
            </a:r>
            <a:r>
              <a:rPr kumimoji="0" lang="nb-NO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 Berlin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06156" y="3160819"/>
            <a:ext cx="2130399" cy="369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University</a:t>
            </a:r>
            <a:r>
              <a:rPr kumimoji="0" lang="nb-NO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 </a:t>
            </a:r>
            <a:r>
              <a:rPr kumimoji="0" lang="nb-NO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of</a:t>
            </a:r>
            <a:r>
              <a:rPr kumimoji="0" lang="nb-NO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 Oslo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07187" y="4934025"/>
            <a:ext cx="2130399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University</a:t>
            </a:r>
            <a:r>
              <a:rPr kumimoji="0" lang="nb-NO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 </a:t>
            </a:r>
            <a:r>
              <a:rPr kumimoji="0" lang="nb-NO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of</a:t>
            </a:r>
            <a:r>
              <a:rPr kumimoji="0" lang="nb-NO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 </a:t>
            </a:r>
            <a:r>
              <a:rPr kumimoji="0" lang="nb-NO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Vienna</a:t>
            </a:r>
            <a:endParaRPr kumimoji="0" lang="nb-NO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956187" y="5374198"/>
            <a:ext cx="2130399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University</a:t>
            </a:r>
            <a:r>
              <a:rPr kumimoji="0" lang="nb-NO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 </a:t>
            </a:r>
            <a:r>
              <a:rPr kumimoji="0" lang="nb-NO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of</a:t>
            </a:r>
            <a:r>
              <a:rPr kumimoji="0" lang="nb-NO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 Beograd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7967" y="4335643"/>
            <a:ext cx="283899" cy="28389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591488" y="3932461"/>
            <a:ext cx="2130399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Kings college, 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London</a:t>
            </a:r>
          </a:p>
        </p:txBody>
      </p:sp>
    </p:spTree>
    <p:extLst>
      <p:ext uri="{BB962C8B-B14F-4D97-AF65-F5344CB8AC3E}">
        <p14:creationId xmlns:p14="http://schemas.microsoft.com/office/powerpoint/2010/main" val="199085339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Content Placeholder 2"/>
          <p:cNvSpPr txBox="1">
            <a:spLocks noGrp="1"/>
          </p:cNvSpPr>
          <p:nvPr>
            <p:ph idx="1"/>
          </p:nvPr>
        </p:nvSpPr>
        <p:spPr>
          <a:xfrm>
            <a:off x="664308" y="1544099"/>
            <a:ext cx="10633612" cy="51288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sz="2400" dirty="0">
              <a:cs typeface="Calibri" panose="020F0502020204030204"/>
            </a:endParaRPr>
          </a:p>
          <a:p>
            <a:pPr marL="0" indent="0">
              <a:buNone/>
            </a:pPr>
            <a:endParaRPr lang="en-US" sz="2400" dirty="0">
              <a:cs typeface="Calibri" panose="020F0502020204030204"/>
            </a:endParaRPr>
          </a:p>
          <a:p>
            <a:pPr marL="0" indent="0">
              <a:buNone/>
            </a:pPr>
            <a:endParaRPr lang="nb-NO" sz="2400" dirty="0">
              <a:cs typeface="Calibri" panose="020F0502020204030204"/>
            </a:endParaRPr>
          </a:p>
          <a:p>
            <a:pPr marL="684530" lvl="1"/>
            <a:endParaRPr lang="nb-NO" sz="2000" dirty="0">
              <a:cs typeface="Calibri" panose="020F0502020204030204"/>
            </a:endParaRPr>
          </a:p>
        </p:txBody>
      </p:sp>
      <p:sp>
        <p:nvSpPr>
          <p:cNvPr id="202" name="Title 1"/>
          <p:cNvSpPr txBox="1">
            <a:spLocks noGrp="1"/>
          </p:cNvSpPr>
          <p:nvPr>
            <p:ph type="title"/>
          </p:nvPr>
        </p:nvSpPr>
        <p:spPr>
          <a:xfrm>
            <a:off x="478969" y="419567"/>
            <a:ext cx="11103429" cy="95464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nb-NO" sz="4000" dirty="0"/>
              <a:t>           </a:t>
            </a:r>
            <a:r>
              <a:rPr lang="nb-NO" sz="4000" dirty="0">
                <a:solidFill>
                  <a:schemeClr val="tx1"/>
                </a:solidFill>
              </a:rPr>
              <a:t>Call</a:t>
            </a:r>
            <a:endParaRPr sz="40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09" y="4495077"/>
            <a:ext cx="11834551" cy="22588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5668" y="1374207"/>
            <a:ext cx="8690034" cy="2918457"/>
          </a:xfrm>
          <a:prstGeom prst="rect">
            <a:avLst/>
          </a:prstGeom>
          <a:ln w="38100">
            <a:solidFill>
              <a:schemeClr val="accent5"/>
            </a:solidFill>
          </a:ln>
        </p:spPr>
      </p:pic>
      <p:cxnSp>
        <p:nvCxnSpPr>
          <p:cNvPr id="5" name="Straight Connector 4"/>
          <p:cNvCxnSpPr/>
          <p:nvPr/>
        </p:nvCxnSpPr>
        <p:spPr>
          <a:xfrm flipV="1">
            <a:off x="2931090" y="6037546"/>
            <a:ext cx="3839228" cy="37577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56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>
                <a:solidFill>
                  <a:schemeClr val="tx1"/>
                </a:solidFill>
              </a:rPr>
              <a:t>Task</a:t>
            </a:r>
            <a:r>
              <a:rPr lang="nb-NO" dirty="0">
                <a:solidFill>
                  <a:schemeClr val="tx1"/>
                </a:solidFill>
              </a:rPr>
              <a:t>-force for ny søknad</a:t>
            </a:r>
            <a:endParaRPr lang="nb-NO" dirty="0">
              <a:solidFill>
                <a:schemeClr val="tx1"/>
              </a:solidFill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6"/>
            <a:ext cx="4870378" cy="463780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nb-NO" dirty="0"/>
              <a:t>Bjørn Stensaker (leder TF)</a:t>
            </a:r>
          </a:p>
          <a:p>
            <a:r>
              <a:rPr lang="nb-NO" dirty="0">
                <a:cs typeface="Calibri" panose="020F0502020204030204"/>
              </a:rPr>
              <a:t>Eivind Engebretsen (editor /leder skriveteamet)</a:t>
            </a:r>
          </a:p>
          <a:p>
            <a:r>
              <a:rPr lang="nb-NO" dirty="0">
                <a:cs typeface="Calibri" panose="020F0502020204030204"/>
              </a:rPr>
              <a:t>Kevin Guillaume (GS)</a:t>
            </a:r>
          </a:p>
          <a:p>
            <a:r>
              <a:rPr lang="nb-NO" dirty="0">
                <a:cs typeface="Calibri" panose="020F0502020204030204"/>
              </a:rPr>
              <a:t>Esther Sulimovic (Paris)</a:t>
            </a:r>
          </a:p>
          <a:p>
            <a:r>
              <a:rPr lang="nb-NO" dirty="0"/>
              <a:t>Katy Burgess / Viktoria </a:t>
            </a:r>
            <a:r>
              <a:rPr lang="nb-NO" dirty="0" err="1"/>
              <a:t>Menczel</a:t>
            </a:r>
            <a:endParaRPr lang="nb-NO" dirty="0"/>
          </a:p>
          <a:p>
            <a:r>
              <a:rPr lang="nb-NO" dirty="0">
                <a:cs typeface="Calibri" panose="020F0502020204030204"/>
              </a:rPr>
              <a:t> (Wien)</a:t>
            </a:r>
          </a:p>
          <a:p>
            <a:r>
              <a:rPr lang="nb-NO" dirty="0">
                <a:cs typeface="Calibri" panose="020F0502020204030204"/>
              </a:rPr>
              <a:t>Veronica </a:t>
            </a:r>
            <a:r>
              <a:rPr lang="nb-NO" dirty="0" err="1">
                <a:cs typeface="Calibri" panose="020F0502020204030204"/>
              </a:rPr>
              <a:t>Moretti</a:t>
            </a:r>
            <a:r>
              <a:rPr lang="nb-NO" dirty="0">
                <a:cs typeface="Calibri" panose="020F0502020204030204"/>
              </a:rPr>
              <a:t> (Pisa)</a:t>
            </a:r>
          </a:p>
          <a:p>
            <a:r>
              <a:rPr lang="nb-NO" dirty="0" err="1">
                <a:cs typeface="Calibri" panose="020F0502020204030204"/>
              </a:rPr>
              <a:t>Shefali</a:t>
            </a:r>
            <a:r>
              <a:rPr lang="nb-NO" dirty="0">
                <a:cs typeface="Calibri" panose="020F0502020204030204"/>
              </a:rPr>
              <a:t> Shah (</a:t>
            </a:r>
            <a:r>
              <a:rPr lang="nb-NO" dirty="0" err="1">
                <a:cs typeface="Calibri" panose="020F0502020204030204"/>
              </a:rPr>
              <a:t>King’s</a:t>
            </a:r>
            <a:r>
              <a:rPr lang="nb-NO" dirty="0">
                <a:cs typeface="Calibri" panose="020F0502020204030204"/>
              </a:rPr>
              <a:t>)</a:t>
            </a:r>
          </a:p>
          <a:p>
            <a:r>
              <a:rPr lang="nb-NO" dirty="0">
                <a:cs typeface="Calibri" panose="020F0502020204030204"/>
              </a:rPr>
              <a:t>Tony Sandset (Oslo)</a:t>
            </a:r>
          </a:p>
          <a:p>
            <a:r>
              <a:rPr lang="nb-NO" dirty="0">
                <a:cs typeface="Calibri" panose="020F0502020204030204"/>
              </a:rPr>
              <a:t>Ingemar Pongratz (konsulent)</a:t>
            </a:r>
          </a:p>
          <a:p>
            <a:pPr marL="0" indent="0">
              <a:buNone/>
            </a:pPr>
            <a:endParaRPr lang="nb-NO" dirty="0">
              <a:cs typeface="Calibri" panose="020F0502020204030204"/>
            </a:endParaRPr>
          </a:p>
          <a:p>
            <a:pPr marL="0" indent="0">
              <a:buNone/>
            </a:pPr>
            <a:endParaRPr lang="nb-NO" dirty="0">
              <a:ea typeface="+mn-lt"/>
              <a:cs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3053" y="1994314"/>
            <a:ext cx="5785790" cy="320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20532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lowchart: Process 17"/>
          <p:cNvSpPr/>
          <p:nvPr/>
        </p:nvSpPr>
        <p:spPr>
          <a:xfrm>
            <a:off x="716691" y="5177525"/>
            <a:ext cx="11433975" cy="9101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											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Rectangle 3"/>
          <p:cNvSpPr/>
          <p:nvPr/>
        </p:nvSpPr>
        <p:spPr>
          <a:xfrm>
            <a:off x="716692" y="2106828"/>
            <a:ext cx="11361894" cy="7970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										</a:t>
            </a:r>
          </a:p>
        </p:txBody>
      </p:sp>
      <p:sp>
        <p:nvSpPr>
          <p:cNvPr id="5" name="Rectangle 4"/>
          <p:cNvSpPr/>
          <p:nvPr/>
        </p:nvSpPr>
        <p:spPr>
          <a:xfrm>
            <a:off x="716692" y="3268362"/>
            <a:ext cx="11361894" cy="796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											</a:t>
            </a:r>
          </a:p>
        </p:txBody>
      </p:sp>
      <p:sp>
        <p:nvSpPr>
          <p:cNvPr id="6" name="Flowchart: Process 5"/>
          <p:cNvSpPr/>
          <p:nvPr/>
        </p:nvSpPr>
        <p:spPr>
          <a:xfrm>
            <a:off x="716692" y="4269259"/>
            <a:ext cx="11361894" cy="70433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											</a:t>
            </a:r>
          </a:p>
        </p:txBody>
      </p:sp>
      <p:sp>
        <p:nvSpPr>
          <p:cNvPr id="7" name="Oval 6"/>
          <p:cNvSpPr/>
          <p:nvPr/>
        </p:nvSpPr>
        <p:spPr>
          <a:xfrm>
            <a:off x="1810266" y="1563130"/>
            <a:ext cx="8264084" cy="4571999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Open Campus</a:t>
            </a:r>
          </a:p>
          <a:p>
            <a:pPr algn="ctr"/>
            <a:r>
              <a:rPr lang="nb-NO" dirty="0"/>
              <a:t>(joint master </a:t>
            </a:r>
            <a:r>
              <a:rPr lang="nb-NO" dirty="0" err="1"/>
              <a:t>programmes</a:t>
            </a:r>
            <a:r>
              <a:rPr lang="nb-NO" dirty="0"/>
              <a:t>, joint PhD </a:t>
            </a:r>
            <a:r>
              <a:rPr lang="nb-NO" dirty="0" err="1"/>
              <a:t>courses</a:t>
            </a:r>
            <a:r>
              <a:rPr lang="nb-NO" dirty="0"/>
              <a:t>, digital </a:t>
            </a:r>
            <a:r>
              <a:rPr lang="nb-NO" dirty="0" err="1"/>
              <a:t>courses</a:t>
            </a:r>
            <a:r>
              <a:rPr lang="nb-NO" dirty="0"/>
              <a:t>, </a:t>
            </a:r>
            <a:r>
              <a:rPr lang="nb-NO" dirty="0" err="1"/>
              <a:t>open</a:t>
            </a:r>
            <a:r>
              <a:rPr lang="nb-NO" dirty="0"/>
              <a:t> </a:t>
            </a:r>
            <a:r>
              <a:rPr lang="nb-NO" dirty="0" err="1"/>
              <a:t>lectures</a:t>
            </a:r>
            <a:r>
              <a:rPr lang="nb-NO" dirty="0"/>
              <a:t>, </a:t>
            </a:r>
            <a:r>
              <a:rPr lang="nb-NO" dirty="0" err="1"/>
              <a:t>innovation</a:t>
            </a:r>
            <a:r>
              <a:rPr lang="nb-NO" dirty="0"/>
              <a:t> </a:t>
            </a:r>
            <a:r>
              <a:rPr lang="nb-NO" dirty="0" err="1"/>
              <a:t>activities</a:t>
            </a:r>
            <a:r>
              <a:rPr lang="nb-NO" dirty="0"/>
              <a:t>, </a:t>
            </a:r>
            <a:r>
              <a:rPr lang="nb-NO" dirty="0" err="1"/>
              <a:t>collaborative</a:t>
            </a:r>
            <a:r>
              <a:rPr lang="nb-NO" dirty="0"/>
              <a:t> </a:t>
            </a:r>
            <a:r>
              <a:rPr lang="nb-NO" dirty="0" err="1"/>
              <a:t>spaces</a:t>
            </a:r>
            <a:r>
              <a:rPr lang="nb-NO" dirty="0"/>
              <a:t>) </a:t>
            </a:r>
          </a:p>
        </p:txBody>
      </p:sp>
      <p:sp>
        <p:nvSpPr>
          <p:cNvPr id="8" name="Rectangle 7"/>
          <p:cNvSpPr/>
          <p:nvPr/>
        </p:nvSpPr>
        <p:spPr>
          <a:xfrm>
            <a:off x="3537124" y="324343"/>
            <a:ext cx="1050323" cy="28420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KH1</a:t>
            </a:r>
          </a:p>
          <a:p>
            <a:pPr algn="ctr"/>
            <a:r>
              <a:rPr lang="nb-NO" dirty="0"/>
              <a:t>Global </a:t>
            </a:r>
            <a:r>
              <a:rPr lang="nb-NO" dirty="0" err="1"/>
              <a:t>health</a:t>
            </a:r>
            <a:endParaRPr lang="nb-NO" dirty="0"/>
          </a:p>
        </p:txBody>
      </p:sp>
      <p:sp>
        <p:nvSpPr>
          <p:cNvPr id="9" name="Rectangle 8"/>
          <p:cNvSpPr/>
          <p:nvPr/>
        </p:nvSpPr>
        <p:spPr>
          <a:xfrm>
            <a:off x="5039498" y="324343"/>
            <a:ext cx="1056502" cy="28420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KH2</a:t>
            </a:r>
          </a:p>
          <a:p>
            <a:pPr algn="ctr"/>
            <a:r>
              <a:rPr lang="nb-NO" dirty="0"/>
              <a:t>Demo-</a:t>
            </a:r>
            <a:r>
              <a:rPr lang="nb-NO" dirty="0" err="1"/>
              <a:t>cracy</a:t>
            </a:r>
            <a:endParaRPr lang="nb-NO" dirty="0"/>
          </a:p>
        </p:txBody>
      </p:sp>
      <p:sp>
        <p:nvSpPr>
          <p:cNvPr id="10" name="Rectangle 9"/>
          <p:cNvSpPr/>
          <p:nvPr/>
        </p:nvSpPr>
        <p:spPr>
          <a:xfrm>
            <a:off x="6530637" y="324341"/>
            <a:ext cx="1000898" cy="28420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KH3</a:t>
            </a:r>
          </a:p>
          <a:p>
            <a:pPr algn="ctr"/>
            <a:r>
              <a:rPr lang="nb-NO" dirty="0" err="1"/>
              <a:t>Climate</a:t>
            </a:r>
            <a:endParaRPr lang="nb-NO" dirty="0"/>
          </a:p>
        </p:txBody>
      </p:sp>
      <p:sp>
        <p:nvSpPr>
          <p:cNvPr id="11" name="Oval 10"/>
          <p:cNvSpPr/>
          <p:nvPr/>
        </p:nvSpPr>
        <p:spPr>
          <a:xfrm>
            <a:off x="4288055" y="4759693"/>
            <a:ext cx="1371340" cy="7315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Front </a:t>
            </a:r>
            <a:r>
              <a:rPr lang="nb-NO" dirty="0" err="1"/>
              <a:t>window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663891" y="4759693"/>
            <a:ext cx="1371340" cy="7315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Back </a:t>
            </a:r>
            <a:r>
              <a:rPr lang="nb-NO" dirty="0" err="1"/>
              <a:t>office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983377" y="324340"/>
            <a:ext cx="1000898" cy="2842053"/>
          </a:xfrm>
          <a:prstGeom prst="rec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accent1"/>
                </a:solidFill>
              </a:rPr>
              <a:t>KH4</a:t>
            </a:r>
          </a:p>
          <a:p>
            <a:pPr algn="ctr"/>
            <a:r>
              <a:rPr lang="nb-NO" b="1" dirty="0">
                <a:solidFill>
                  <a:schemeClr val="accent1"/>
                </a:solidFill>
              </a:rPr>
              <a:t>To be </a:t>
            </a:r>
            <a:r>
              <a:rPr lang="nb-NO" b="1" dirty="0" err="1">
                <a:solidFill>
                  <a:schemeClr val="accent1"/>
                </a:solidFill>
              </a:rPr>
              <a:t>defined</a:t>
            </a:r>
            <a:endParaRPr lang="nb-NO" b="1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38825" y="2116604"/>
            <a:ext cx="1711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err="1">
                <a:solidFill>
                  <a:schemeClr val="bg1"/>
                </a:solidFill>
              </a:rPr>
              <a:t>Teaching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Innovation</a:t>
            </a:r>
            <a:r>
              <a:rPr lang="nb-NO" sz="1600" dirty="0">
                <a:solidFill>
                  <a:schemeClr val="bg1"/>
                </a:solidFill>
              </a:rPr>
              <a:t> Lab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812162" y="3433254"/>
            <a:ext cx="1711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err="1">
                <a:solidFill>
                  <a:schemeClr val="bg1"/>
                </a:solidFill>
              </a:rPr>
              <a:t>InCUbator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377150" y="5257800"/>
            <a:ext cx="2870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Multilingualism, </a:t>
            </a:r>
            <a:r>
              <a:rPr lang="en-GB" sz="1600" dirty="0" err="1">
                <a:solidFill>
                  <a:schemeClr val="bg1"/>
                </a:solidFill>
              </a:rPr>
              <a:t>Interculturality</a:t>
            </a:r>
            <a:r>
              <a:rPr lang="en-GB" sz="1600" dirty="0">
                <a:solidFill>
                  <a:schemeClr val="bg1"/>
                </a:solidFill>
              </a:rPr>
              <a:t> and Language Lab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879522" y="4350931"/>
            <a:ext cx="2870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Early Career Researcher Community of Practice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8002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564" y="774180"/>
            <a:ext cx="5436296" cy="369332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</a:rPr>
              <a:t>WP1: MANAGEMENT AND COORDINATION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32564" y="1511883"/>
            <a:ext cx="5436296" cy="646331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r>
              <a:rPr lang="en-US" b="1" dirty="0"/>
              <a:t>WP2. INCREASE MOBILITY AND INTERNATIONAL EXPOSURE FOR ALL</a:t>
            </a:r>
            <a:r>
              <a:rPr lang="en-US" dirty="0"/>
              <a:t> </a:t>
            </a:r>
          </a:p>
        </p:txBody>
      </p:sp>
      <p:sp>
        <p:nvSpPr>
          <p:cNvPr id="4" name="Rectangle 3"/>
          <p:cNvSpPr/>
          <p:nvPr/>
        </p:nvSpPr>
        <p:spPr>
          <a:xfrm>
            <a:off x="632564" y="2435213"/>
            <a:ext cx="5436296" cy="646331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r>
              <a:rPr lang="en-US" b="1" dirty="0"/>
              <a:t>WP3. I</a:t>
            </a:r>
            <a:r>
              <a:rPr lang="en-GB" b="1" dirty="0"/>
              <a:t>NTERDISCIPLINARY AND INNOVATIVE TEACHING AND LEARNING OPPORTUNITIES</a:t>
            </a:r>
            <a:r>
              <a:rPr lang="en-US" dirty="0"/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632564" y="3358542"/>
            <a:ext cx="5436296" cy="646331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</a:rPr>
              <a:t>WP4. </a:t>
            </a:r>
            <a:r>
              <a:rPr lang="en-GB" b="1" dirty="0"/>
              <a:t>STRENGTHENING COLLABORATION AND BUILDING CAPACITY IN RESEARCH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09358" y="2036303"/>
            <a:ext cx="5436296" cy="646331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</a:rPr>
              <a:t>WP6.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</a:rPr>
              <a:t>. 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</a:rPr>
              <a:t>CREATING A FULLY FUNCTIONAL INTER-UNIVERSITY CAMPUS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2564" y="4372283"/>
            <a:ext cx="5436296" cy="646331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r>
              <a:rPr lang="en-US" b="1" dirty="0"/>
              <a:t>WP5. STRENGTHENING OUR SOCIETAL ENGAGEMENT</a:t>
            </a:r>
            <a:r>
              <a:rPr lang="en-US" dirty="0"/>
              <a:t>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09358" y="3035377"/>
            <a:ext cx="5436296" cy="369332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r>
              <a:rPr lang="en-GB" b="1" cap="all" dirty="0"/>
              <a:t>WP7. COMMUNICATION AND DISSEINATION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34025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Utdanningsaktiviteter organisert i Open Campus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fontAlgn="base">
              <a:buNone/>
            </a:pPr>
            <a:r>
              <a:rPr lang="en-US" dirty="0"/>
              <a:t>1. Three joint </a:t>
            </a:r>
            <a:r>
              <a:rPr lang="en-US" dirty="0" err="1"/>
              <a:t>programmes</a:t>
            </a:r>
            <a:r>
              <a:rPr lang="en-US" dirty="0"/>
              <a:t> on Master’s or PhD level across and beyond the Knowledge Hubs     </a:t>
            </a:r>
          </a:p>
          <a:p>
            <a:pPr marL="0" indent="0" fontAlgn="base">
              <a:buNone/>
            </a:pPr>
            <a:r>
              <a:rPr lang="en-US" dirty="0"/>
              <a:t>2. A new set of Bachelor modules on sustainability across and beyond the Knowledge Hubs    </a:t>
            </a:r>
          </a:p>
          <a:p>
            <a:pPr marL="0" indent="0" fontAlgn="base">
              <a:buNone/>
            </a:pPr>
            <a:r>
              <a:rPr lang="en-US" dirty="0"/>
              <a:t>3. Short-term and blended flagship learning formats such as:     </a:t>
            </a:r>
          </a:p>
          <a:p>
            <a:pPr lvl="1" fontAlgn="base"/>
            <a:r>
              <a:rPr lang="en-US" dirty="0"/>
              <a:t>Circle U. Summer/Winter schools – scaling up the existing summer schools with more participants and possible summer/winter schools organized both by the Circle U. Knowledge Hubs and outside the KH topic areas.   </a:t>
            </a:r>
          </a:p>
          <a:p>
            <a:pPr lvl="1" fontAlgn="base"/>
            <a:r>
              <a:rPr lang="en-US" dirty="0"/>
              <a:t>Circle U. Conversations – blended and physical open “lectures” or seminars to larger audiences, in which academics and researchers engage with (non-academic) partners on a specific topic linked to our priority themes      </a:t>
            </a:r>
          </a:p>
          <a:p>
            <a:pPr lvl="1" fontAlgn="base"/>
            <a:r>
              <a:rPr lang="en-US" dirty="0"/>
              <a:t>Circle U. Open Courses – offering online courses or modules to Circle U. students and other learners that will lead to a certificate of participation, completion, credits (similar to small MOOCs)     </a:t>
            </a:r>
          </a:p>
          <a:p>
            <a:pPr lvl="1" fontAlgn="base"/>
            <a:r>
              <a:rPr lang="en-US" dirty="0"/>
              <a:t>Circle U. Challenge-based learning – multiplying and scaling up collaborative learning opportunities with more participants in diversified formats (hackathons, games, </a:t>
            </a:r>
            <a:r>
              <a:rPr lang="en-US" dirty="0" err="1"/>
              <a:t>bootcamps</a:t>
            </a:r>
            <a:r>
              <a:rPr lang="en-US" dirty="0"/>
              <a:t>, etc.) that will lead to a certificate of participation, completion, credits </a:t>
            </a:r>
          </a:p>
          <a:p>
            <a:pPr lvl="1" fontAlgn="base"/>
            <a:r>
              <a:rPr lang="en-US" dirty="0"/>
              <a:t>Circle U. language and intercultural skills modules – offering online and blended modules to Circle U. students and other learners to reinforce their language and intercultural competences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25257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11015" y="0"/>
            <a:ext cx="1577592" cy="773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3">
            <a:extLst>
              <a:ext uri="{FF2B5EF4-FFF2-40B4-BE49-F238E27FC236}">
                <a16:creationId xmlns:a16="http://schemas.microsoft.com/office/drawing/2014/main" id="{9E3AA2B9-FDB5-4839-AE4F-5153044B5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624" y="2147213"/>
            <a:ext cx="6280752" cy="256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550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Juni_19.potx" id="{26486B8E-F51B-4086-88F1-2885E30A9ED6}" vid="{B99FC86E-D474-45E1-B5B3-85D347CCE5C2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0bb1692-e753-481c-b8dc-12393b7c2665">
      <Terms xmlns="http://schemas.microsoft.com/office/infopath/2007/PartnerControls"/>
    </lcf76f155ced4ddcb4097134ff3c332f>
    <TaxCatchAll xmlns="23c50c76-a35f-4049-9486-c83f4be03f9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B12EDC67302449B7F9D701D77AF22C" ma:contentTypeVersion="18" ma:contentTypeDescription="Opprett et nytt dokument." ma:contentTypeScope="" ma:versionID="2a850c783637d20c7348b3c46b24d70d">
  <xsd:schema xmlns:xsd="http://www.w3.org/2001/XMLSchema" xmlns:xs="http://www.w3.org/2001/XMLSchema" xmlns:p="http://schemas.microsoft.com/office/2006/metadata/properties" xmlns:ns2="b0bb1692-e753-481c-b8dc-12393b7c2665" xmlns:ns3="23c50c76-a35f-4049-9486-c83f4be03f9b" targetNamespace="http://schemas.microsoft.com/office/2006/metadata/properties" ma:root="true" ma:fieldsID="60e0185473a390f17ae1c228c2250784" ns2:_="" ns3:_="">
    <xsd:import namespace="b0bb1692-e753-481c-b8dc-12393b7c2665"/>
    <xsd:import namespace="23c50c76-a35f-4049-9486-c83f4be03f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bb1692-e753-481c-b8dc-12393b7c26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c50c76-a35f-4049-9486-c83f4be03f9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6137ef3-e920-49a2-9291-6b6dc78b985a}" ma:internalName="TaxCatchAll" ma:showField="CatchAllData" ma:web="23c50c76-a35f-4049-9486-c83f4be03f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992821-476D-4426-B773-375FE9FF6113}">
  <ds:schemaRefs>
    <ds:schemaRef ds:uri="http://www.w3.org/XML/1998/namespace"/>
    <ds:schemaRef ds:uri="http://schemas.microsoft.com/office/2006/metadata/properties"/>
    <ds:schemaRef ds:uri="http://purl.org/dc/terms/"/>
    <ds:schemaRef ds:uri="http://schemas.microsoft.com/office/2006/documentManagement/types"/>
    <ds:schemaRef ds:uri="23c50c76-a35f-4049-9486-c83f4be03f9b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b0bb1692-e753-481c-b8dc-12393b7c2665"/>
  </ds:schemaRefs>
</ds:datastoreItem>
</file>

<file path=customXml/itemProps2.xml><?xml version="1.0" encoding="utf-8"?>
<ds:datastoreItem xmlns:ds="http://schemas.openxmlformats.org/officeDocument/2006/customXml" ds:itemID="{7804DC4B-3CA3-4D1F-B94A-B1045C0F53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18BD6F0-7BAC-4B74-A540-74A70D0D1D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0bb1692-e753-481c-b8dc-12393b7c2665"/>
    <ds:schemaRef ds:uri="23c50c76-a35f-4049-9486-c83f4be03f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549</Words>
  <Application>Microsoft Office PowerPoint</Application>
  <PresentationFormat>Widescreen</PresentationFormat>
  <Paragraphs>68</Paragraphs>
  <Slides>8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Georgia</vt:lpstr>
      <vt:lpstr>Helvetica</vt:lpstr>
      <vt:lpstr>Verdana</vt:lpstr>
      <vt:lpstr>1_Office Theme</vt:lpstr>
      <vt:lpstr>Office-tema</vt:lpstr>
      <vt:lpstr>2_Office Theme</vt:lpstr>
      <vt:lpstr>Circle U. – ny søknad</vt:lpstr>
      <vt:lpstr>Videreføring av alliansen</vt:lpstr>
      <vt:lpstr>           Call</vt:lpstr>
      <vt:lpstr>Task-force for ny søknad</vt:lpstr>
      <vt:lpstr>PowerPoint-presentasjon</vt:lpstr>
      <vt:lpstr>PowerPoint-presentasjon</vt:lpstr>
      <vt:lpstr>Utdanningsaktiviteter organisert i Open Campus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 er  Circle U.?</dc:title>
  <dc:creator>Berit Kolberg Rossiné</dc:creator>
  <cp:lastModifiedBy>Kirsti Margrethe Mortensen</cp:lastModifiedBy>
  <cp:revision>68</cp:revision>
  <cp:lastPrinted>2022-02-18T12:57:31Z</cp:lastPrinted>
  <dcterms:modified xsi:type="dcterms:W3CDTF">2023-01-24T10:21:05Z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0x01010058B12EDC67302449B7F9D701D77AF22C</vt:lpwstr>
  </property>
</Properties>
</file>