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  <p:sldMasterId id="2147483870" r:id="rId2"/>
  </p:sldMasterIdLst>
  <p:notesMasterIdLst>
    <p:notesMasterId r:id="rId31"/>
  </p:notesMasterIdLst>
  <p:handoutMasterIdLst>
    <p:handoutMasterId r:id="rId32"/>
  </p:handoutMasterIdLst>
  <p:sldIdLst>
    <p:sldId id="256" r:id="rId3"/>
    <p:sldId id="286" r:id="rId4"/>
    <p:sldId id="257" r:id="rId5"/>
    <p:sldId id="289" r:id="rId6"/>
    <p:sldId id="285" r:id="rId7"/>
    <p:sldId id="274" r:id="rId8"/>
    <p:sldId id="294" r:id="rId9"/>
    <p:sldId id="299" r:id="rId10"/>
    <p:sldId id="295" r:id="rId11"/>
    <p:sldId id="296" r:id="rId12"/>
    <p:sldId id="276" r:id="rId13"/>
    <p:sldId id="298" r:id="rId14"/>
    <p:sldId id="300" r:id="rId15"/>
    <p:sldId id="302" r:id="rId16"/>
    <p:sldId id="303" r:id="rId17"/>
    <p:sldId id="305" r:id="rId18"/>
    <p:sldId id="308" r:id="rId19"/>
    <p:sldId id="304" r:id="rId20"/>
    <p:sldId id="306" r:id="rId21"/>
    <p:sldId id="301" r:id="rId22"/>
    <p:sldId id="297" r:id="rId23"/>
    <p:sldId id="307" r:id="rId24"/>
    <p:sldId id="309" r:id="rId25"/>
    <p:sldId id="311" r:id="rId26"/>
    <p:sldId id="310" r:id="rId27"/>
    <p:sldId id="313" r:id="rId28"/>
    <p:sldId id="312" r:id="rId29"/>
    <p:sldId id="273" r:id="rId30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6897" autoAdjust="0"/>
    <p:restoredTop sz="88338" autoAdjust="0"/>
  </p:normalViewPr>
  <p:slideViewPr>
    <p:cSldViewPr showGuides="1">
      <p:cViewPr varScale="1">
        <p:scale>
          <a:sx n="97" d="100"/>
          <a:sy n="97" d="100"/>
        </p:scale>
        <p:origin x="-414" y="-102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07174103237096E-2"/>
          <c:y val="0.12849897283060041"/>
          <c:w val="0.55479024496937879"/>
          <c:h val="0.7555211367017582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val>
            <c:numRef>
              <c:f>Sheet1!$A$1:$A$6</c:f>
              <c:numCache>
                <c:formatCode>General</c:formatCode>
                <c:ptCount val="6"/>
                <c:pt idx="0">
                  <c:v>91</c:v>
                </c:pt>
                <c:pt idx="1">
                  <c:v>54</c:v>
                </c:pt>
                <c:pt idx="2">
                  <c:v>81</c:v>
                </c:pt>
                <c:pt idx="3">
                  <c:v>92</c:v>
                </c:pt>
                <c:pt idx="4">
                  <c:v>84</c:v>
                </c:pt>
                <c:pt idx="5">
                  <c:v>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ECE-47D0-A4C1-BD5945D09C9B}"/>
            </c:ext>
          </c:extLst>
        </c:ser>
        <c:ser>
          <c:idx val="1"/>
          <c:order val="1"/>
          <c:spPr>
            <a:solidFill>
              <a:srgbClr val="FF0000"/>
            </a:solidFill>
          </c:spPr>
          <c:invertIfNegative val="0"/>
          <c:val>
            <c:numRef>
              <c:f>Sheet1!$B$1:$B$6</c:f>
              <c:numCache>
                <c:formatCode>General</c:formatCode>
                <c:ptCount val="6"/>
                <c:pt idx="0">
                  <c:v>1</c:v>
                </c:pt>
                <c:pt idx="1">
                  <c:v>38</c:v>
                </c:pt>
                <c:pt idx="2">
                  <c:v>11</c:v>
                </c:pt>
                <c:pt idx="3">
                  <c:v>0</c:v>
                </c:pt>
                <c:pt idx="4">
                  <c:v>8</c:v>
                </c:pt>
                <c:pt idx="5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ECE-47D0-A4C1-BD5945D09C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0261504"/>
        <c:axId val="86520192"/>
      </c:barChart>
      <c:catAx>
        <c:axId val="170261504"/>
        <c:scaling>
          <c:orientation val="minMax"/>
        </c:scaling>
        <c:delete val="0"/>
        <c:axPos val="b"/>
        <c:majorTickMark val="out"/>
        <c:minorTickMark val="none"/>
        <c:tickLblPos val="nextTo"/>
        <c:crossAx val="86520192"/>
        <c:crosses val="autoZero"/>
        <c:auto val="1"/>
        <c:lblAlgn val="ctr"/>
        <c:lblOffset val="100"/>
        <c:noMultiLvlLbl val="0"/>
      </c:catAx>
      <c:valAx>
        <c:axId val="86520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02615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76BF29DC-BE3A-440F-9C42-F68FC7599162}" type="datetime1">
              <a:rPr lang="nb-NO" altLang="nb-NO"/>
              <a:pPr>
                <a:defRPr/>
              </a:pPr>
              <a:t>25.10.2016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996A1357-02B9-4B96-A1A2-F560985D733F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2285518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763E22E8-A4B8-4125-A7D2-16877515B75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803046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31C5DE42-F26B-46E9-8F33-E66F5C2839B0}" type="slidenum">
              <a:rPr lang="en-US" altLang="nb-NO" sz="1200" smtClean="0"/>
              <a:pPr>
                <a:spcBef>
                  <a:spcPct val="0"/>
                </a:spcBef>
              </a:pPr>
              <a:t>4</a:t>
            </a:fld>
            <a:endParaRPr lang="en-US" altLang="nb-NO" sz="1200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986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9DBE6-0AA3-4853-A5D2-141C6C2564AD}" type="datetime1">
              <a:rPr lang="nb-NO" altLang="nb-NO" smtClean="0"/>
              <a:t>25.10.2016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F146E-9E9D-44F8-B1F2-49C76ECD6FE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08991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BFD9B-14C2-4A4E-880F-2312D8AF6BAE}" type="datetime1">
              <a:rPr lang="nb-NO" altLang="nb-NO" smtClean="0"/>
              <a:t>25.10.2016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777B9-4F96-4E66-909C-12E990B3C09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71993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145F2B-4743-4C72-9628-C239BA8DDC4A}" type="datetime1">
              <a:rPr lang="nb-NO" altLang="nb-NO" smtClean="0"/>
              <a:t>25.10.2016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0C50B-A54B-4884-A96E-73CD5088B7A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88585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B041DB-0974-468B-933B-F93950463FDB}" type="datetime1">
              <a:rPr lang="nb-NO" altLang="nb-NO" smtClean="0"/>
              <a:t>25.10.2016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E9F39-4F83-4C88-8144-72AF48F360E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16396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F6D4D-6E70-4BE0-8C1C-F03BAF1E5F84}" type="datetime1">
              <a:rPr lang="nb-NO" altLang="nb-NO" smtClean="0"/>
              <a:t>25.10.2016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122D19-5CDE-4134-8274-BF588D3C85B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43621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BBFBCC-A205-47E6-B424-237B5E8690EE}" type="datetime1">
              <a:rPr lang="nb-NO" altLang="nb-NO" smtClean="0"/>
              <a:t>25.10.2016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0F9F6-EBD0-45A4-ABD6-492F8B650302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2774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D5C51-4A6B-4F02-8882-9089C1DD21BB}" type="datetime1">
              <a:rPr lang="nb-NO" altLang="nb-NO" smtClean="0"/>
              <a:t>25.10.2016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1D496-EDD8-47C7-BFE7-B0FC5ECB1C7A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20957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FCA7B-5557-4405-B569-839263F224A6}" type="datetime1">
              <a:rPr lang="nb-NO" altLang="nb-NO" smtClean="0"/>
              <a:t>25.10.2016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4AEB9-B5F3-41F7-B2B0-C5D9040DEC8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80966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67143-78FD-40E8-BC25-83C58183C099}" type="datetime1">
              <a:rPr lang="nb-NO" altLang="nb-NO" smtClean="0"/>
              <a:t>25.10.2016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257AD-8430-4EE9-8B31-AD0053C831E2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98390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1" y="698500"/>
            <a:ext cx="1924050" cy="4381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698500"/>
            <a:ext cx="5619750" cy="4381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7D6042-8AA0-48DA-B242-0BD2439BDEE7}" type="datetime1">
              <a:rPr lang="nb-NO" altLang="nb-NO" smtClean="0"/>
              <a:t>25.10.2016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50EF88-A0A4-453E-9E3C-3D5EED537D6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2117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1905000"/>
            <a:ext cx="7543800" cy="9525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437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23. september 2015</a:t>
            </a: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Eksamensrapport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0915D-8190-1645-BD32-3D0FAC24AE7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614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23. september 2015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Eksamensrapport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386B8-4B21-184C-84D6-4D77D54826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964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23. september 2015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Eksamensrapport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0DD46-7059-9340-BCB6-21EAAC26AE0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750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23. september 2015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Eksamensrapport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1867C-6EC0-0248-92E9-098B3E04C5B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820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23. september 2015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Eksamensrapport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5C982-DF92-FF47-9BB2-BCD4ABE0A6E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113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23. september 2015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Eksamensrapport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4656F-017F-464F-B897-BF384E92D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872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23. september 2015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Eksamensrapport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42121-61B0-FB4C-AE04-052E9E5316C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67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23. september 2015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Eksamensrapport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4AAEC-75FE-2545-A445-5AFC5E41AA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528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23. september 2015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Eksamensrapport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4B617-63D8-544E-A376-BA390694180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933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698500"/>
            <a:ext cx="1924050" cy="4381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698500"/>
            <a:ext cx="5619750" cy="4381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23. september 2015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Eksamensrapport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82BE2-BB45-E140-8E46-0BFAC2AF28A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321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BF986B1C-2408-41A4-B7CD-E938EAE0C59E}" type="datetime1">
              <a:rPr lang="nb-NO" altLang="nb-NO" smtClean="0"/>
              <a:t>25.10.2016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8FEA4C78-7168-4B64-A38F-87711636D2C2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20650"/>
            <a:ext cx="460692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698500"/>
            <a:ext cx="76962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651000"/>
            <a:ext cx="76962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5207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 eaLnBrk="0" hangingPunct="0">
              <a:defRPr/>
            </a:pPr>
            <a:r>
              <a:rPr lang="en-US" smtClean="0">
                <a:solidFill>
                  <a:srgbClr val="000000"/>
                </a:solidFill>
              </a:rPr>
              <a:t>23. september 2015</a:t>
            </a: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5207000"/>
            <a:ext cx="4800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 eaLnBrk="0" hangingPunct="0">
              <a:defRPr/>
            </a:pPr>
            <a:r>
              <a:rPr lang="nb-NO" smtClean="0">
                <a:solidFill>
                  <a:srgbClr val="000000"/>
                </a:solidFill>
              </a:rPr>
              <a:t>Eksamensrapport</a:t>
            </a: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5207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 eaLnBrk="0" hangingPunct="0">
              <a:defRPr/>
            </a:pPr>
            <a:fld id="{09977200-4531-4945-85A7-F53EFD6DFE19}" type="slidenum">
              <a:rPr lang="en-US">
                <a:solidFill>
                  <a:srgbClr val="000000"/>
                </a:solidFill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1" name="Picture 8" descr="UiO_Medisinske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1" y="190500"/>
            <a:ext cx="2798763" cy="12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71476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7543800" cy="952500"/>
          </a:xfrm>
        </p:spPr>
        <p:txBody>
          <a:bodyPr/>
          <a:lstStyle/>
          <a:p>
            <a:r>
              <a:rPr lang="nb-NO" altLang="nb-NO" sz="2800" dirty="0"/>
              <a:t>Kvalitetssikring av digitale eksamener</a:t>
            </a:r>
            <a:r>
              <a:rPr lang="nb-NO" altLang="nb-NO" sz="2800" dirty="0" smtClean="0"/>
              <a:t>:</a:t>
            </a:r>
            <a:br>
              <a:rPr lang="nb-NO" altLang="nb-NO" sz="2800" dirty="0" smtClean="0"/>
            </a:br>
            <a:r>
              <a:rPr lang="nb-NO" altLang="nb-NO" sz="2800" dirty="0"/>
              <a:t>-</a:t>
            </a:r>
            <a:r>
              <a:rPr lang="nb-NO" altLang="nb-NO" sz="2800" dirty="0" smtClean="0"/>
              <a:t> </a:t>
            </a:r>
            <a:r>
              <a:rPr lang="nb-NO" altLang="nb-NO" sz="2800" dirty="0"/>
              <a:t>Erfaringer fra Det medisinske </a:t>
            </a:r>
            <a:r>
              <a:rPr lang="nb-NO" altLang="nb-NO" sz="2800" dirty="0" smtClean="0"/>
              <a:t>fakultet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2857500"/>
            <a:ext cx="7543800" cy="1460500"/>
          </a:xfrm>
        </p:spPr>
        <p:txBody>
          <a:bodyPr/>
          <a:lstStyle/>
          <a:p>
            <a:endParaRPr lang="nb-NO" altLang="nb-NO" dirty="0" smtClean="0"/>
          </a:p>
          <a:p>
            <a:r>
              <a:rPr lang="nb-NO" altLang="nb-NO" dirty="0" smtClean="0"/>
              <a:t>Stefan Schauber</a:t>
            </a:r>
          </a:p>
          <a:p>
            <a:r>
              <a:rPr lang="nb-NO" altLang="nb-NO" dirty="0"/>
              <a:t> </a:t>
            </a:r>
            <a:r>
              <a:rPr lang="nb-NO" altLang="nb-NO" dirty="0" smtClean="0"/>
              <a:t>  </a:t>
            </a:r>
            <a:r>
              <a:rPr lang="nb-NO" altLang="nb-NO" i="1" dirty="0" smtClean="0"/>
              <a:t>Helsevitenskapelig </a:t>
            </a:r>
            <a:r>
              <a:rPr lang="nb-NO" altLang="nb-NO" i="1" dirty="0"/>
              <a:t>utdanningssenter (HUS</a:t>
            </a:r>
            <a:r>
              <a:rPr lang="nb-NO" altLang="nb-NO" i="1" dirty="0" smtClean="0"/>
              <a:t>)</a:t>
            </a:r>
          </a:p>
          <a:p>
            <a:r>
              <a:rPr lang="nb-NO" altLang="nb-NO" i="1" dirty="0"/>
              <a:t> </a:t>
            </a:r>
            <a:r>
              <a:rPr lang="nb-NO" altLang="nb-NO" i="1" dirty="0" smtClean="0"/>
              <a:t>  &amp; CEMO</a:t>
            </a:r>
            <a:endParaRPr lang="nb-NO" altLang="nb-NO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Rammeverk/Bakgrunn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8684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Rammeverker for kvalitetssikring (av…)</a:t>
            </a:r>
            <a:endParaRPr lang="nb-NO" dirty="0"/>
          </a:p>
        </p:txBody>
      </p:sp>
      <p:sp>
        <p:nvSpPr>
          <p:cNvPr id="24" name="Content Placeholder 2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«</a:t>
            </a:r>
            <a:r>
              <a:rPr lang="nb-NO" dirty="0" err="1" smtClean="0"/>
              <a:t>Constructive</a:t>
            </a:r>
            <a:r>
              <a:rPr lang="nb-NO" dirty="0" smtClean="0"/>
              <a:t> </a:t>
            </a:r>
            <a:r>
              <a:rPr lang="nb-NO" dirty="0" err="1" smtClean="0"/>
              <a:t>alignment</a:t>
            </a:r>
            <a:r>
              <a:rPr lang="nb-NO" dirty="0" smtClean="0"/>
              <a:t>», </a:t>
            </a:r>
            <a:r>
              <a:rPr lang="nb-NO" dirty="0" smtClean="0"/>
              <a:t>Biggs</a:t>
            </a:r>
          </a:p>
          <a:p>
            <a:r>
              <a:rPr lang="nb-NO" dirty="0" smtClean="0"/>
              <a:t>«Meningsskapende helhet</a:t>
            </a:r>
            <a:r>
              <a:rPr lang="nb-NO" dirty="0" smtClean="0"/>
              <a:t>», </a:t>
            </a:r>
            <a:r>
              <a:rPr lang="nb-NO" dirty="0" err="1" smtClean="0"/>
              <a:t>Råheim</a:t>
            </a:r>
            <a:endParaRPr lang="nb-NO" dirty="0" smtClean="0"/>
          </a:p>
          <a:p>
            <a:pPr lvl="1"/>
            <a:r>
              <a:rPr lang="nb-NO" dirty="0" smtClean="0"/>
              <a:t>Av læringsutbytte, læring/undervisning og vurdering</a:t>
            </a:r>
          </a:p>
          <a:p>
            <a:pPr lvl="1"/>
            <a:endParaRPr lang="nb-NO" dirty="0" smtClean="0"/>
          </a:p>
          <a:p>
            <a:r>
              <a:rPr lang="nb-NO" dirty="0" smtClean="0"/>
              <a:t>Psykometri/«</a:t>
            </a:r>
            <a:r>
              <a:rPr lang="nb-NO" dirty="0" err="1" smtClean="0"/>
              <a:t>Educational</a:t>
            </a:r>
            <a:r>
              <a:rPr lang="nb-NO" dirty="0" smtClean="0"/>
              <a:t> </a:t>
            </a:r>
            <a:r>
              <a:rPr lang="nb-NO" dirty="0" err="1" smtClean="0"/>
              <a:t>Measurement</a:t>
            </a:r>
            <a:r>
              <a:rPr lang="nb-NO" dirty="0" smtClean="0"/>
              <a:t>»</a:t>
            </a:r>
          </a:p>
          <a:p>
            <a:pPr lvl="1"/>
            <a:r>
              <a:rPr lang="nb-NO" dirty="0" smtClean="0"/>
              <a:t>Nøyaktighet («validitet») og presisjon («reliabilitet»)</a:t>
            </a:r>
          </a:p>
          <a:p>
            <a:pPr marL="0" indent="0">
              <a:buNone/>
            </a:pPr>
            <a:endParaRPr lang="nb-NO" dirty="0"/>
          </a:p>
          <a:p>
            <a:pPr lvl="1"/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Utgangspunkt og mål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Hvordan studentene svarer på eksamensoppgaver gi en «innsikt» i samsvar av læringsutbytte, læring/undervisning og vurdering</a:t>
            </a:r>
          </a:p>
          <a:p>
            <a:endParaRPr lang="nb-NO" dirty="0"/>
          </a:p>
          <a:p>
            <a:r>
              <a:rPr lang="nb-NO" dirty="0" smtClean="0"/>
              <a:t>Psykometrien skal være en tilbakemelding som hjelper lærerne, forfatterne og eksamenskommisjonen til å resonnere på eksamens nøyaktighet og presisjon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2128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En «typisk» eksamen: </a:t>
            </a:r>
            <a:br>
              <a:rPr lang="nb-NO" dirty="0" smtClean="0"/>
            </a:br>
            <a:r>
              <a:rPr lang="nb-NO" dirty="0" smtClean="0"/>
              <a:t>Prosess og innhold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61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3654759" y="1457750"/>
            <a:ext cx="2232248" cy="53565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Kvalitetsvurdering av testkonstruksjon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115616" y="697260"/>
            <a:ext cx="4824536" cy="208823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9761" y="1525965"/>
            <a:ext cx="1063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«Pretest»</a:t>
            </a:r>
            <a:endParaRPr lang="nb-NO" dirty="0"/>
          </a:p>
        </p:txBody>
      </p:sp>
      <p:sp>
        <p:nvSpPr>
          <p:cNvPr id="15" name="Rectangle 14"/>
          <p:cNvSpPr/>
          <p:nvPr/>
        </p:nvSpPr>
        <p:spPr bwMode="auto">
          <a:xfrm>
            <a:off x="3654759" y="769268"/>
            <a:ext cx="2232248" cy="53565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Skriveteam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3654759" y="2137420"/>
            <a:ext cx="2232248" cy="53565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dirty="0" smtClean="0">
                <a:cs typeface="ヒラギノ角ゴ Pro W3" charset="-128"/>
              </a:rPr>
              <a:t>Teknisk kvalitetskontroll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3658972" y="2897910"/>
            <a:ext cx="2232248" cy="53565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Sensur (Auto/Sensor)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3658972" y="4338070"/>
            <a:ext cx="2232248" cy="53565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Eksamenskommisjon:</a:t>
            </a:r>
            <a:endParaRPr lang="nb-NO" sz="1400" dirty="0">
              <a:cs typeface="ヒラギノ角ゴ Pro W3" charset="-128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dirty="0" smtClean="0">
                <a:cs typeface="ヒラギノ角ゴ Pro W3" charset="-128"/>
              </a:rPr>
              <a:t>Karakterfastsetting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119829" y="3505572"/>
            <a:ext cx="4824536" cy="144016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87624" y="3893011"/>
            <a:ext cx="11544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«Posttest»</a:t>
            </a:r>
            <a:endParaRPr lang="nb-NO" dirty="0"/>
          </a:p>
        </p:txBody>
      </p:sp>
      <p:sp>
        <p:nvSpPr>
          <p:cNvPr id="21" name="Rectangle 20"/>
          <p:cNvSpPr/>
          <p:nvPr/>
        </p:nvSpPr>
        <p:spPr bwMode="auto">
          <a:xfrm>
            <a:off x="3658972" y="3617990"/>
            <a:ext cx="2232248" cy="53565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Psykometriske</a:t>
            </a:r>
            <a:r>
              <a:rPr kumimoji="0" lang="nb-NO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analyser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31783" y="2996460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Eksamen</a:t>
            </a:r>
            <a:endParaRPr lang="nb-NO" dirty="0"/>
          </a:p>
        </p:txBody>
      </p:sp>
      <p:cxnSp>
        <p:nvCxnSpPr>
          <p:cNvPr id="25" name="Elbow Connector 24"/>
          <p:cNvCxnSpPr>
            <a:stCxn id="16" idx="1"/>
            <a:endCxn id="15" idx="1"/>
          </p:cNvCxnSpPr>
          <p:nvPr/>
        </p:nvCxnSpPr>
        <p:spPr bwMode="auto">
          <a:xfrm rot="10800000">
            <a:off x="3654759" y="1037095"/>
            <a:ext cx="12700" cy="1368152"/>
          </a:xfrm>
          <a:prstGeom prst="bentConnector3">
            <a:avLst>
              <a:gd name="adj1" fmla="val 180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cxnSp>
        <p:nvCxnSpPr>
          <p:cNvPr id="28" name="Elbow Connector 27"/>
          <p:cNvCxnSpPr>
            <a:stCxn id="19" idx="1"/>
            <a:endCxn id="15" idx="1"/>
          </p:cNvCxnSpPr>
          <p:nvPr/>
        </p:nvCxnSpPr>
        <p:spPr bwMode="auto">
          <a:xfrm rot="10800000" flipH="1">
            <a:off x="1119829" y="1037096"/>
            <a:ext cx="2534930" cy="3188557"/>
          </a:xfrm>
          <a:prstGeom prst="bentConnector3">
            <a:avLst>
              <a:gd name="adj1" fmla="val -901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cxnSp>
        <p:nvCxnSpPr>
          <p:cNvPr id="36" name="Straight Arrow Connector 35"/>
          <p:cNvCxnSpPr>
            <a:stCxn id="15" idx="2"/>
            <a:endCxn id="5" idx="0"/>
          </p:cNvCxnSpPr>
          <p:nvPr/>
        </p:nvCxnSpPr>
        <p:spPr bwMode="auto">
          <a:xfrm>
            <a:off x="4770883" y="1304922"/>
            <a:ext cx="0" cy="1528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8" name="Straight Arrow Connector 37"/>
          <p:cNvCxnSpPr>
            <a:stCxn id="5" idx="2"/>
            <a:endCxn id="16" idx="0"/>
          </p:cNvCxnSpPr>
          <p:nvPr/>
        </p:nvCxnSpPr>
        <p:spPr bwMode="auto">
          <a:xfrm>
            <a:off x="4770883" y="1993404"/>
            <a:ext cx="0" cy="1440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0" name="Straight Arrow Connector 39"/>
          <p:cNvCxnSpPr>
            <a:stCxn id="16" idx="2"/>
          </p:cNvCxnSpPr>
          <p:nvPr/>
        </p:nvCxnSpPr>
        <p:spPr bwMode="auto">
          <a:xfrm>
            <a:off x="4770883" y="2673074"/>
            <a:ext cx="4213" cy="2248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2" name="Straight Arrow Connector 41"/>
          <p:cNvCxnSpPr>
            <a:stCxn id="17" idx="2"/>
            <a:endCxn id="21" idx="0"/>
          </p:cNvCxnSpPr>
          <p:nvPr/>
        </p:nvCxnSpPr>
        <p:spPr bwMode="auto">
          <a:xfrm>
            <a:off x="4775096" y="3433564"/>
            <a:ext cx="0" cy="1844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4" name="Straight Arrow Connector 43"/>
          <p:cNvCxnSpPr>
            <a:stCxn id="21" idx="2"/>
            <a:endCxn id="18" idx="0"/>
          </p:cNvCxnSpPr>
          <p:nvPr/>
        </p:nvCxnSpPr>
        <p:spPr bwMode="auto">
          <a:xfrm>
            <a:off x="4775096" y="4153644"/>
            <a:ext cx="0" cy="1844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7" name="TextBox 46"/>
          <p:cNvSpPr txBox="1"/>
          <p:nvPr/>
        </p:nvSpPr>
        <p:spPr>
          <a:xfrm rot="16200000">
            <a:off x="227974" y="2760550"/>
            <a:ext cx="9701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gjenbruk</a:t>
            </a:r>
            <a:endParaRPr lang="nb-NO" dirty="0"/>
          </a:p>
        </p:txBody>
      </p:sp>
      <p:cxnSp>
        <p:nvCxnSpPr>
          <p:cNvPr id="51" name="Straight Arrow Connector 50"/>
          <p:cNvCxnSpPr>
            <a:stCxn id="21" idx="3"/>
            <a:endCxn id="52" idx="1"/>
          </p:cNvCxnSpPr>
          <p:nvPr/>
        </p:nvCxnSpPr>
        <p:spPr bwMode="auto">
          <a:xfrm>
            <a:off x="5891220" y="3885817"/>
            <a:ext cx="26495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52" name="TextBox 51"/>
          <p:cNvSpPr txBox="1"/>
          <p:nvPr/>
        </p:nvSpPr>
        <p:spPr>
          <a:xfrm>
            <a:off x="6156176" y="3100987"/>
            <a:ext cx="2883610" cy="1569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nb-NO" i="1" dirty="0" smtClean="0"/>
              <a:t>Visualisering</a:t>
            </a:r>
            <a:r>
              <a:rPr lang="nb-NO" dirty="0" smtClean="0"/>
              <a:t> av resultater fra: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Studenter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Oppgaver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Enkelte </a:t>
            </a:r>
            <a:r>
              <a:rPr lang="nb-NO" dirty="0"/>
              <a:t>spørsmål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Reliabilitet</a:t>
            </a:r>
          </a:p>
        </p:txBody>
      </p:sp>
    </p:spTree>
    <p:extLst>
      <p:ext uri="{BB962C8B-B14F-4D97-AF65-F5344CB8AC3E}">
        <p14:creationId xmlns:p14="http://schemas.microsoft.com/office/powerpoint/2010/main" val="197824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3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 animBg="1"/>
      <p:bldP spid="23" grpId="0"/>
      <p:bldP spid="47" grpId="0"/>
      <p:bldP spid="5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«Typisk» digital eksamen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«Sekvensielle» oppgaver </a:t>
            </a:r>
            <a:endParaRPr lang="nb-NO" dirty="0" smtClean="0"/>
          </a:p>
          <a:p>
            <a:pPr lvl="1"/>
            <a:r>
              <a:rPr lang="nb-NO" dirty="0" smtClean="0"/>
              <a:t>Oppgaver = «</a:t>
            </a:r>
            <a:r>
              <a:rPr lang="nb-NO" dirty="0" err="1" smtClean="0"/>
              <a:t>low</a:t>
            </a:r>
            <a:r>
              <a:rPr lang="nb-NO" dirty="0" smtClean="0"/>
              <a:t>-fidelity-simulasjoner»</a:t>
            </a:r>
          </a:p>
          <a:p>
            <a:pPr lvl="1"/>
            <a:r>
              <a:rPr lang="nb-NO" dirty="0" smtClean="0"/>
              <a:t>Prosess-orientert: </a:t>
            </a:r>
            <a:r>
              <a:rPr lang="nb-NO" i="1" dirty="0" smtClean="0"/>
              <a:t>Diagnose</a:t>
            </a:r>
            <a:r>
              <a:rPr lang="nb-NO" dirty="0" smtClean="0"/>
              <a:t> </a:t>
            </a:r>
            <a:r>
              <a:rPr lang="nb-NO" dirty="0" smtClean="0">
                <a:sym typeface="Wingdings" panose="05000000000000000000" pitchFamily="2" charset="2"/>
              </a:rPr>
              <a:t> </a:t>
            </a:r>
            <a:r>
              <a:rPr lang="nb-NO" i="1" dirty="0" smtClean="0">
                <a:sym typeface="Wingdings" panose="05000000000000000000" pitchFamily="2" charset="2"/>
              </a:rPr>
              <a:t>behandling</a:t>
            </a:r>
            <a:r>
              <a:rPr lang="nb-NO" dirty="0" smtClean="0">
                <a:sym typeface="Wingdings" panose="05000000000000000000" pitchFamily="2" charset="2"/>
              </a:rPr>
              <a:t> </a:t>
            </a:r>
            <a:r>
              <a:rPr lang="nb-NO" dirty="0" smtClean="0">
                <a:sym typeface="Wingdings" panose="05000000000000000000" pitchFamily="2" charset="2"/>
              </a:rPr>
              <a:t>…</a:t>
            </a:r>
            <a:endParaRPr lang="nb-NO" dirty="0" smtClean="0">
              <a:sym typeface="Wingdings" panose="05000000000000000000" pitchFamily="2" charset="2"/>
            </a:endParaRPr>
          </a:p>
          <a:p>
            <a:r>
              <a:rPr lang="nb-NO" dirty="0" smtClean="0"/>
              <a:t>Bruk av ulike </a:t>
            </a:r>
            <a:r>
              <a:rPr lang="nb-NO" dirty="0" err="1" smtClean="0"/>
              <a:t>svarsformater</a:t>
            </a:r>
            <a:endParaRPr lang="nb-NO" dirty="0" smtClean="0"/>
          </a:p>
          <a:p>
            <a:pPr lvl="1"/>
            <a:r>
              <a:rPr lang="nb-NO" dirty="0" smtClean="0"/>
              <a:t>Miniessay</a:t>
            </a:r>
          </a:p>
          <a:p>
            <a:pPr lvl="1"/>
            <a:r>
              <a:rPr lang="nb-NO" dirty="0" smtClean="0"/>
              <a:t>Multiple </a:t>
            </a:r>
            <a:r>
              <a:rPr lang="nb-NO" dirty="0" err="1" smtClean="0"/>
              <a:t>choice</a:t>
            </a:r>
            <a:endParaRPr lang="nb-NO" dirty="0" smtClean="0"/>
          </a:p>
          <a:p>
            <a:pPr lvl="1"/>
            <a:r>
              <a:rPr lang="nb-NO" dirty="0" smtClean="0"/>
              <a:t>Multiple </a:t>
            </a:r>
            <a:r>
              <a:rPr lang="nb-NO" dirty="0" err="1" smtClean="0"/>
              <a:t>response</a:t>
            </a:r>
            <a:endParaRPr lang="nb-NO" dirty="0" smtClean="0"/>
          </a:p>
          <a:p>
            <a:pPr lvl="1"/>
            <a:r>
              <a:rPr lang="nb-NO" dirty="0" smtClean="0"/>
              <a:t>Pull-</a:t>
            </a:r>
            <a:r>
              <a:rPr lang="nb-NO" dirty="0" err="1" smtClean="0"/>
              <a:t>down</a:t>
            </a:r>
            <a:endParaRPr lang="nb-NO" dirty="0"/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7913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Et eksempel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50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075" y="481236"/>
            <a:ext cx="5942667" cy="4928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884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259632" y="527871"/>
            <a:ext cx="6727138" cy="4921917"/>
            <a:chOff x="1517270" y="527871"/>
            <a:chExt cx="6120680" cy="4246863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7664" y="527871"/>
              <a:ext cx="5976664" cy="3191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766"/>
            <a:stretch/>
          </p:blipFill>
          <p:spPr bwMode="auto">
            <a:xfrm>
              <a:off x="1517270" y="3433564"/>
              <a:ext cx="6120680" cy="1341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3812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Psykometrien som tilbakemelding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«Funket» oppgavene </a:t>
            </a:r>
            <a:r>
              <a:rPr lang="nb-NO" dirty="0"/>
              <a:t>som de skulle</a:t>
            </a:r>
            <a:r>
              <a:rPr lang="nb-NO" dirty="0" smtClean="0"/>
              <a:t>?</a:t>
            </a:r>
          </a:p>
          <a:p>
            <a:r>
              <a:rPr lang="nb-NO" dirty="0" smtClean="0"/>
              <a:t>Kan vi oppdager noen feil?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7254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2095427" y="674104"/>
            <a:ext cx="2736304" cy="18002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Spørsmål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dirty="0" smtClean="0">
                <a:cs typeface="ヒラギノ角ゴ Pro W3" charset="-128"/>
              </a:rPr>
              <a:t>(multiple-true-false)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ヒラギノ角ゴ Pro W3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081" y="625252"/>
            <a:ext cx="3305399" cy="18979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Straight Arrow Connector 10"/>
          <p:cNvCxnSpPr>
            <a:stCxn id="3" idx="3"/>
            <a:endCxn id="1026" idx="1"/>
          </p:cNvCxnSpPr>
          <p:nvPr/>
        </p:nvCxnSpPr>
        <p:spPr bwMode="auto">
          <a:xfrm>
            <a:off x="4831731" y="1574204"/>
            <a:ext cx="75535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4" name="Straight Arrow Connector 13"/>
          <p:cNvCxnSpPr>
            <a:stCxn id="3" idx="1"/>
            <a:endCxn id="16" idx="3"/>
          </p:cNvCxnSpPr>
          <p:nvPr/>
        </p:nvCxnSpPr>
        <p:spPr bwMode="auto">
          <a:xfrm flipH="1" flipV="1">
            <a:off x="1640643" y="1574203"/>
            <a:ext cx="454784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96631" y="1312593"/>
            <a:ext cx="1544012" cy="523220"/>
          </a:xfrm>
          <a:prstGeom prst="rect">
            <a:avLst/>
          </a:prstGeom>
          <a:noFill/>
          <a:ln w="3175">
            <a:noFill/>
          </a:ln>
        </p:spPr>
        <p:txBody>
          <a:bodyPr wrap="none" rtlCol="0">
            <a:spAutoFit/>
          </a:bodyPr>
          <a:lstStyle/>
          <a:p>
            <a:r>
              <a:rPr lang="nb-NO" sz="2800" dirty="0" smtClean="0"/>
              <a:t>Forfatter</a:t>
            </a:r>
            <a:endParaRPr lang="en-US" sz="2800" dirty="0"/>
          </a:p>
        </p:txBody>
      </p:sp>
      <p:graphicFrame>
        <p:nvGraphicFramePr>
          <p:cNvPr id="35" name="Chart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4483267"/>
              </p:ext>
            </p:extLst>
          </p:nvPr>
        </p:nvGraphicFramePr>
        <p:xfrm>
          <a:off x="5940152" y="2750757"/>
          <a:ext cx="3725659" cy="24708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048" name="Straight Arrow Connector 2047"/>
          <p:cNvCxnSpPr>
            <a:stCxn id="1026" idx="2"/>
          </p:cNvCxnSpPr>
          <p:nvPr/>
        </p:nvCxnSpPr>
        <p:spPr bwMode="auto">
          <a:xfrm>
            <a:off x="7239781" y="2523155"/>
            <a:ext cx="0" cy="455205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 flipH="1">
            <a:off x="5140882" y="3986191"/>
            <a:ext cx="1447342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4" name="Rectangle 43"/>
          <p:cNvSpPr/>
          <p:nvPr/>
        </p:nvSpPr>
        <p:spPr bwMode="auto">
          <a:xfrm>
            <a:off x="5871628" y="2978360"/>
            <a:ext cx="2736304" cy="225540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56" name="Rectangle 2055"/>
          <p:cNvSpPr/>
          <p:nvPr/>
        </p:nvSpPr>
        <p:spPr>
          <a:xfrm>
            <a:off x="1259632" y="3201361"/>
            <a:ext cx="3837954" cy="181588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nb-NO" i="1" dirty="0"/>
              <a:t>Delspørsmål 2:</a:t>
            </a:r>
          </a:p>
          <a:p>
            <a:r>
              <a:rPr lang="nb-NO" i="1" dirty="0"/>
              <a:t>Er denne pasientens CHA</a:t>
            </a:r>
            <a:r>
              <a:rPr lang="nb-NO" i="1" baseline="-25000" dirty="0"/>
              <a:t>2</a:t>
            </a:r>
            <a:r>
              <a:rPr lang="nb-NO" i="1" dirty="0"/>
              <a:t>DS</a:t>
            </a:r>
            <a:r>
              <a:rPr lang="nb-NO" i="1" baseline="-25000" dirty="0"/>
              <a:t>2</a:t>
            </a:r>
            <a:r>
              <a:rPr lang="nb-NO" i="1" dirty="0"/>
              <a:t> score 5 </a:t>
            </a:r>
            <a:br>
              <a:rPr lang="nb-NO" i="1" dirty="0"/>
            </a:br>
            <a:endParaRPr lang="nb-NO" i="1" dirty="0" smtClean="0"/>
          </a:p>
          <a:p>
            <a:r>
              <a:rPr lang="nb-NO" i="1" dirty="0" smtClean="0"/>
              <a:t>(</a:t>
            </a:r>
            <a:r>
              <a:rPr lang="nb-NO" i="1" dirty="0"/>
              <a:t>2 for hjerneslag, 1 for alder, 1 for kvinne, 1 for karsykdom)?    </a:t>
            </a:r>
            <a:endParaRPr lang="nb-NO" i="1" dirty="0" smtClean="0"/>
          </a:p>
          <a:p>
            <a:endParaRPr lang="nb-NO" b="1" i="1" dirty="0">
              <a:solidFill>
                <a:srgbClr val="00B050"/>
              </a:solidFill>
            </a:endParaRPr>
          </a:p>
          <a:p>
            <a:r>
              <a:rPr lang="nb-NO" b="1" dirty="0" smtClean="0">
                <a:solidFill>
                  <a:srgbClr val="00B050"/>
                </a:solidFill>
              </a:rPr>
              <a:t>Ja</a:t>
            </a:r>
            <a:r>
              <a:rPr lang="nb-NO" dirty="0" smtClean="0"/>
              <a:t>/</a:t>
            </a:r>
            <a:r>
              <a:rPr lang="nb-NO" b="1" dirty="0" smtClean="0">
                <a:solidFill>
                  <a:srgbClr val="FF0000"/>
                </a:solidFill>
              </a:rPr>
              <a:t>Nei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6588224" y="2857500"/>
            <a:ext cx="360040" cy="252866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395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Graphic spid="35" grpId="0">
        <p:bldAsOne/>
      </p:bldGraphic>
      <p:bldP spid="44" grpId="0" animBg="1"/>
      <p:bldP spid="2056" grpId="0" animBg="1"/>
      <p:bldP spid="4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>
            <a:stCxn id="1027" idx="0"/>
            <a:endCxn id="12" idx="2"/>
          </p:cNvCxnSpPr>
          <p:nvPr/>
        </p:nvCxnSpPr>
        <p:spPr bwMode="auto">
          <a:xfrm flipV="1">
            <a:off x="3463579" y="2474304"/>
            <a:ext cx="0" cy="6712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1" name="Straight Arrow Connector 10"/>
          <p:cNvCxnSpPr>
            <a:stCxn id="3" idx="3"/>
            <a:endCxn id="1026" idx="1"/>
          </p:cNvCxnSpPr>
          <p:nvPr/>
        </p:nvCxnSpPr>
        <p:spPr bwMode="auto">
          <a:xfrm>
            <a:off x="4831731" y="1741376"/>
            <a:ext cx="75535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4" name="Straight Arrow Connector 13"/>
          <p:cNvCxnSpPr>
            <a:stCxn id="3" idx="1"/>
            <a:endCxn id="16" idx="3"/>
          </p:cNvCxnSpPr>
          <p:nvPr/>
        </p:nvCxnSpPr>
        <p:spPr bwMode="auto">
          <a:xfrm flipH="1" flipV="1">
            <a:off x="1640643" y="1741375"/>
            <a:ext cx="454784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96631" y="1479765"/>
            <a:ext cx="1544012" cy="523220"/>
          </a:xfrm>
          <a:prstGeom prst="rect">
            <a:avLst/>
          </a:prstGeom>
          <a:noFill/>
          <a:ln w="3175">
            <a:noFill/>
          </a:ln>
        </p:spPr>
        <p:txBody>
          <a:bodyPr wrap="none" rtlCol="0">
            <a:spAutoFit/>
          </a:bodyPr>
          <a:lstStyle/>
          <a:p>
            <a:r>
              <a:rPr lang="nb-NO" sz="2800" dirty="0" smtClean="0"/>
              <a:t>Forfatter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2095427" y="913284"/>
            <a:ext cx="2736304" cy="156102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Spørsmål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dirty="0" smtClean="0">
                <a:cs typeface="ヒラギノ角ゴ Pro W3" charset="-128"/>
              </a:rPr>
              <a:t>(</a:t>
            </a:r>
            <a:r>
              <a:rPr lang="nb-NO" sz="2000" dirty="0" err="1" smtClean="0">
                <a:cs typeface="ヒラギノ角ゴ Pro W3" charset="-128"/>
              </a:rPr>
              <a:t>short</a:t>
            </a:r>
            <a:r>
              <a:rPr lang="nb-NO" sz="2000" dirty="0" smtClean="0">
                <a:cs typeface="ヒラギノ角ゴ Pro W3" charset="-128"/>
              </a:rPr>
              <a:t>-essay)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ヒラギノ角ゴ Pro W3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19849" y="4346046"/>
            <a:ext cx="3556693" cy="90794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dirty="0" err="1"/>
              <a:t>Eksternsensor</a:t>
            </a:r>
            <a:r>
              <a:rPr lang="en-US" dirty="0"/>
              <a:t>  -  </a:t>
            </a:r>
            <a:r>
              <a:rPr lang="en-US" dirty="0" err="1"/>
              <a:t>LærerA</a:t>
            </a:r>
            <a:r>
              <a:rPr lang="en-US" dirty="0"/>
              <a:t>  =   </a:t>
            </a:r>
            <a:r>
              <a:rPr lang="en-US" dirty="0">
                <a:solidFill>
                  <a:srgbClr val="FF0000"/>
                </a:solidFill>
              </a:rPr>
              <a:t>13.3%</a:t>
            </a:r>
          </a:p>
          <a:p>
            <a:pPr>
              <a:spcAft>
                <a:spcPts val="300"/>
              </a:spcAft>
            </a:pPr>
            <a:r>
              <a:rPr lang="en-US" dirty="0" err="1"/>
              <a:t>Eksternsensor</a:t>
            </a:r>
            <a:r>
              <a:rPr lang="en-US" dirty="0"/>
              <a:t>  -  </a:t>
            </a:r>
            <a:r>
              <a:rPr lang="en-US" dirty="0" err="1"/>
              <a:t>LærerB</a:t>
            </a:r>
            <a:r>
              <a:rPr lang="en-US" dirty="0"/>
              <a:t>  =     </a:t>
            </a:r>
            <a:r>
              <a:rPr lang="en-US" dirty="0">
                <a:solidFill>
                  <a:srgbClr val="00B050"/>
                </a:solidFill>
              </a:rPr>
              <a:t>3.3%</a:t>
            </a:r>
          </a:p>
          <a:p>
            <a:pPr>
              <a:spcAft>
                <a:spcPts val="300"/>
              </a:spcAft>
            </a:pPr>
            <a:r>
              <a:rPr lang="en-US" dirty="0" err="1"/>
              <a:t>Eksternsensor</a:t>
            </a:r>
            <a:r>
              <a:rPr lang="en-US" dirty="0"/>
              <a:t>  -  </a:t>
            </a:r>
            <a:r>
              <a:rPr lang="en-US" dirty="0" err="1"/>
              <a:t>LærerC</a:t>
            </a:r>
            <a:r>
              <a:rPr lang="en-US" dirty="0"/>
              <a:t>  =   </a:t>
            </a:r>
            <a:r>
              <a:rPr lang="en-US" dirty="0">
                <a:solidFill>
                  <a:srgbClr val="00B050"/>
                </a:solidFill>
              </a:rPr>
              <a:t>-1.7%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14133" y="3276225"/>
            <a:ext cx="72564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 smtClean="0"/>
              <a:t>SVAR</a:t>
            </a:r>
            <a:endParaRPr lang="en-US" dirty="0"/>
          </a:p>
        </p:txBody>
      </p:sp>
      <p:cxnSp>
        <p:nvCxnSpPr>
          <p:cNvPr id="17" name="Straight Arrow Connector 16"/>
          <p:cNvCxnSpPr>
            <a:endCxn id="9" idx="1"/>
          </p:cNvCxnSpPr>
          <p:nvPr/>
        </p:nvCxnSpPr>
        <p:spPr bwMode="auto">
          <a:xfrm>
            <a:off x="4256535" y="3445502"/>
            <a:ext cx="225759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0" name="Straight Arrow Connector 19"/>
          <p:cNvCxnSpPr>
            <a:endCxn id="9" idx="0"/>
          </p:cNvCxnSpPr>
          <p:nvPr/>
        </p:nvCxnSpPr>
        <p:spPr bwMode="auto">
          <a:xfrm>
            <a:off x="6876957" y="2690327"/>
            <a:ext cx="0" cy="58589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081" y="792424"/>
            <a:ext cx="3305399" cy="18979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800" y="3145532"/>
            <a:ext cx="2311558" cy="16544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5" name="Straight Arrow Connector 24"/>
          <p:cNvCxnSpPr/>
          <p:nvPr/>
        </p:nvCxnSpPr>
        <p:spPr bwMode="auto">
          <a:xfrm>
            <a:off x="6876957" y="3614779"/>
            <a:ext cx="0" cy="68288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94800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7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Men, vi har mer informasjon enn dette…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38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Vurdering av essay spørsmål: Hele eksamen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849388"/>
            <a:ext cx="4181475" cy="330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Oval 9"/>
          <p:cNvSpPr/>
          <p:nvPr/>
        </p:nvSpPr>
        <p:spPr bwMode="auto">
          <a:xfrm>
            <a:off x="5652120" y="3865612"/>
            <a:ext cx="720080" cy="72008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099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1"/>
          <a:stretch/>
        </p:blipFill>
        <p:spPr bwMode="auto">
          <a:xfrm>
            <a:off x="2123728" y="918744"/>
            <a:ext cx="4642470" cy="4454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2627784" y="918744"/>
            <a:ext cx="720080" cy="72008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5796136" y="4225652"/>
            <a:ext cx="720080" cy="72008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0926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Vurdering av essay spørsmål: </a:t>
            </a:r>
            <a:r>
              <a:rPr lang="nb-NO" dirty="0"/>
              <a:t>E</a:t>
            </a:r>
            <a:r>
              <a:rPr lang="nb-NO" dirty="0" smtClean="0"/>
              <a:t>nkelt spørsmål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417339"/>
            <a:ext cx="4680520" cy="3354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03848" y="4900913"/>
            <a:ext cx="2864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Sensor 1                  Sensor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24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Avkryssingsspørsmål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Vi vet om de svarte </a:t>
            </a:r>
            <a:r>
              <a:rPr lang="nb-NO" b="1" dirty="0" smtClean="0"/>
              <a:t>riktig</a:t>
            </a:r>
            <a:r>
              <a:rPr lang="nb-NO" dirty="0" smtClean="0"/>
              <a:t> eller galt</a:t>
            </a:r>
          </a:p>
          <a:p>
            <a:r>
              <a:rPr lang="nb-NO" dirty="0" smtClean="0"/>
              <a:t>Vi vet </a:t>
            </a:r>
            <a:r>
              <a:rPr lang="nb-NO" b="1" dirty="0" smtClean="0"/>
              <a:t>hva</a:t>
            </a:r>
            <a:r>
              <a:rPr lang="nb-NO" dirty="0" smtClean="0"/>
              <a:t> de svarte</a:t>
            </a:r>
          </a:p>
          <a:p>
            <a:r>
              <a:rPr lang="nb-NO" dirty="0" smtClean="0"/>
              <a:t>Vi vet hvor «bra» de var på den </a:t>
            </a:r>
            <a:r>
              <a:rPr lang="nb-NO" b="1" dirty="0" smtClean="0"/>
              <a:t>hele eksamen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4514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65" t="37182" r="2794" b="26052"/>
          <a:stretch/>
        </p:blipFill>
        <p:spPr bwMode="auto">
          <a:xfrm>
            <a:off x="5077643" y="3289548"/>
            <a:ext cx="4047143" cy="155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Straight Arrow Connector 23"/>
          <p:cNvCxnSpPr/>
          <p:nvPr/>
        </p:nvCxnSpPr>
        <p:spPr bwMode="auto">
          <a:xfrm>
            <a:off x="8604450" y="2513249"/>
            <a:ext cx="72006" cy="85030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flipH="1">
            <a:off x="7696981" y="2459878"/>
            <a:ext cx="259397" cy="90367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048" name="Straight Arrow Connector 2047"/>
          <p:cNvCxnSpPr/>
          <p:nvPr/>
        </p:nvCxnSpPr>
        <p:spPr bwMode="auto">
          <a:xfrm flipH="1">
            <a:off x="5940152" y="2523155"/>
            <a:ext cx="72010" cy="840396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 flipH="1">
            <a:off x="6804248" y="2513249"/>
            <a:ext cx="144018" cy="85030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081" y="625252"/>
            <a:ext cx="3305399" cy="18979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Straight Arrow Connector 10"/>
          <p:cNvCxnSpPr>
            <a:endCxn id="1026" idx="1"/>
          </p:cNvCxnSpPr>
          <p:nvPr/>
        </p:nvCxnSpPr>
        <p:spPr bwMode="auto">
          <a:xfrm>
            <a:off x="4831731" y="1574204"/>
            <a:ext cx="75535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4" name="Straight Arrow Connector 13"/>
          <p:cNvCxnSpPr>
            <a:endCxn id="16" idx="3"/>
          </p:cNvCxnSpPr>
          <p:nvPr/>
        </p:nvCxnSpPr>
        <p:spPr bwMode="auto">
          <a:xfrm flipH="1" flipV="1">
            <a:off x="1640643" y="1574203"/>
            <a:ext cx="454784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96631" y="1312593"/>
            <a:ext cx="1544012" cy="523220"/>
          </a:xfrm>
          <a:prstGeom prst="rect">
            <a:avLst/>
          </a:prstGeom>
          <a:noFill/>
          <a:ln w="3175">
            <a:noFill/>
          </a:ln>
        </p:spPr>
        <p:txBody>
          <a:bodyPr wrap="none" rtlCol="0">
            <a:spAutoFit/>
          </a:bodyPr>
          <a:lstStyle/>
          <a:p>
            <a:r>
              <a:rPr lang="nb-NO" sz="2800" dirty="0" smtClean="0"/>
              <a:t>Forfatter</a:t>
            </a:r>
            <a:endParaRPr lang="en-US" sz="28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427" y="635158"/>
            <a:ext cx="2736304" cy="2269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 bwMode="auto">
          <a:xfrm>
            <a:off x="6372200" y="635158"/>
            <a:ext cx="0" cy="1887997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7452320" y="635158"/>
            <a:ext cx="0" cy="1887997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>
            <a:off x="8316416" y="625252"/>
            <a:ext cx="0" cy="1887997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Rectangle 16"/>
          <p:cNvSpPr/>
          <p:nvPr/>
        </p:nvSpPr>
        <p:spPr bwMode="auto">
          <a:xfrm>
            <a:off x="5077642" y="3721596"/>
            <a:ext cx="3958853" cy="131097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783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66648"/>
            <a:ext cx="4167796" cy="34563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0" t="20211" r="57123" b="4468"/>
          <a:stretch/>
        </p:blipFill>
        <p:spPr bwMode="auto">
          <a:xfrm>
            <a:off x="5508104" y="1102522"/>
            <a:ext cx="3105807" cy="31846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5" name="Straight Arrow Connector 4"/>
          <p:cNvCxnSpPr>
            <a:stCxn id="2050" idx="3"/>
            <a:endCxn id="12" idx="1"/>
          </p:cNvCxnSpPr>
          <p:nvPr/>
        </p:nvCxnSpPr>
        <p:spPr bwMode="auto">
          <a:xfrm>
            <a:off x="4707348" y="2694840"/>
            <a:ext cx="800756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10567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5" t="20200" r="57528" b="3349"/>
          <a:stretch/>
        </p:blipFill>
        <p:spPr bwMode="auto">
          <a:xfrm>
            <a:off x="275867" y="913284"/>
            <a:ext cx="3960440" cy="4121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 bwMode="auto">
          <a:xfrm>
            <a:off x="1043608" y="2137420"/>
            <a:ext cx="2808312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>
            <a:off x="3419872" y="1057300"/>
            <a:ext cx="18002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5436096" y="862762"/>
            <a:ext cx="26292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2 fra 5 brukt av studentene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 bwMode="auto">
          <a:xfrm>
            <a:off x="3995936" y="1633364"/>
            <a:ext cx="122413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5436096" y="1968143"/>
            <a:ext cx="33123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76% riktige svar</a:t>
            </a:r>
          </a:p>
          <a:p>
            <a:endParaRPr lang="nb-NO" dirty="0" smtClean="0"/>
          </a:p>
          <a:p>
            <a:r>
              <a:rPr lang="nb-NO" dirty="0" smtClean="0"/>
              <a:t>Skiller </a:t>
            </a:r>
            <a:r>
              <a:rPr lang="nb-NO" b="1" dirty="0" smtClean="0"/>
              <a:t>ikke</a:t>
            </a:r>
            <a:r>
              <a:rPr lang="nb-NO" dirty="0" smtClean="0"/>
              <a:t> mellom de «dårlige» og de «gode»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995936" y="2123881"/>
            <a:ext cx="122413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5436096" y="1467425"/>
            <a:ext cx="31838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Hva er saken med «</a:t>
            </a:r>
            <a:r>
              <a:rPr lang="nb-NO" dirty="0" err="1" smtClean="0"/>
              <a:t>Ischemien</a:t>
            </a:r>
            <a:r>
              <a:rPr lang="nb-NO" dirty="0" smtClean="0"/>
              <a:t>»?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236307" y="3445158"/>
            <a:ext cx="42562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Er dette mønstre «meningsfullt»?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604231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19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1" t="49019" r="56029"/>
          <a:stretch/>
        </p:blipFill>
        <p:spPr bwMode="auto">
          <a:xfrm>
            <a:off x="483452" y="773723"/>
            <a:ext cx="3836520" cy="4195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 bwMode="auto">
          <a:xfrm flipV="1">
            <a:off x="1187624" y="1633364"/>
            <a:ext cx="2808312" cy="1165776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>
            <a:off x="3419872" y="985292"/>
            <a:ext cx="18002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5436096" y="841276"/>
            <a:ext cx="26292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5 fra 5 brukt av studentene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 bwMode="auto">
          <a:xfrm>
            <a:off x="4067944" y="1642439"/>
            <a:ext cx="122413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5436096" y="1385255"/>
            <a:ext cx="33123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67% riktige svar</a:t>
            </a:r>
          </a:p>
          <a:p>
            <a:endParaRPr lang="nb-NO" dirty="0" smtClean="0"/>
          </a:p>
          <a:p>
            <a:r>
              <a:rPr lang="nb-NO" dirty="0" smtClean="0"/>
              <a:t>Skiller mellom de «dårlige» og de «gode»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37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38" y="694144"/>
            <a:ext cx="8536924" cy="237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6"/>
          <a:stretch/>
        </p:blipFill>
        <p:spPr bwMode="auto">
          <a:xfrm>
            <a:off x="4572000" y="1705372"/>
            <a:ext cx="3552638" cy="36382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78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Eksamensrapporten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Standardisert tilbakemelding til forfatterne og eksamenskomiteen</a:t>
            </a:r>
          </a:p>
          <a:p>
            <a:r>
              <a:rPr lang="nb-NO" dirty="0" smtClean="0"/>
              <a:t>Programmert i </a:t>
            </a:r>
            <a:r>
              <a:rPr lang="nb-NO" i="1" dirty="0" smtClean="0"/>
              <a:t>R</a:t>
            </a:r>
            <a:r>
              <a:rPr lang="nb-NO" dirty="0" smtClean="0"/>
              <a:t>, lager en PDF for hver enkelt eksamen</a:t>
            </a:r>
          </a:p>
          <a:p>
            <a:r>
              <a:rPr lang="nb-NO" dirty="0" smtClean="0"/>
              <a:t>Blir diskutert i sensurmøter</a:t>
            </a:r>
          </a:p>
          <a:p>
            <a:pPr lvl="1"/>
            <a:r>
              <a:rPr lang="nb-NO" dirty="0" smtClean="0"/>
              <a:t>Først: Diskusjon om rapporten/spørsmål</a:t>
            </a:r>
          </a:p>
          <a:p>
            <a:pPr lvl="1"/>
            <a:r>
              <a:rPr lang="nb-NO" dirty="0" smtClean="0"/>
              <a:t>Etterpå: Fastsetting av karakterene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08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Interpretasjon av eksamensrapporten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Eksamen har «dobbelt-mål»: Står/stryk og karakterer</a:t>
            </a:r>
          </a:p>
          <a:p>
            <a:r>
              <a:rPr lang="nb-NO" dirty="0" smtClean="0"/>
              <a:t>Interpretasjon er </a:t>
            </a:r>
            <a:r>
              <a:rPr lang="nb-NO" i="1" dirty="0" err="1" smtClean="0"/>
              <a:t>kriteriumsorientert</a:t>
            </a:r>
            <a:endParaRPr lang="nb-NO" i="1" dirty="0" smtClean="0"/>
          </a:p>
          <a:p>
            <a:pPr lvl="1"/>
            <a:r>
              <a:rPr lang="nb-NO" dirty="0" smtClean="0"/>
              <a:t>Spørsmål «må» ikke skiller for å være verdifull</a:t>
            </a:r>
          </a:p>
          <a:p>
            <a:pPr lvl="1"/>
            <a:r>
              <a:rPr lang="nb-NO" dirty="0" smtClean="0"/>
              <a:t>Innhold er viktigere enn «psykometrien»</a:t>
            </a:r>
          </a:p>
          <a:p>
            <a:pPr lvl="1"/>
            <a:r>
              <a:rPr lang="nb-NO" dirty="0" smtClean="0"/>
              <a:t>Men det er viktig å ta avgjørelser bevisst</a:t>
            </a:r>
          </a:p>
          <a:p>
            <a:pPr lvl="1"/>
            <a:endParaRPr lang="nb-NO" dirty="0"/>
          </a:p>
          <a:p>
            <a:r>
              <a:rPr lang="nb-NO" dirty="0" smtClean="0"/>
              <a:t>Lærerne </a:t>
            </a:r>
            <a:r>
              <a:rPr lang="nb-NO" i="1" dirty="0" smtClean="0"/>
              <a:t>bruker</a:t>
            </a:r>
            <a:r>
              <a:rPr lang="nb-NO" dirty="0" smtClean="0"/>
              <a:t> den; stor akseptants…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92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Utgangspunkt og mål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Hvordan studentene svarer på eksamensoppgaver gi en «innsikt» i samsvar av læringsutbytte, læring/undervisning og vurdering</a:t>
            </a:r>
          </a:p>
          <a:p>
            <a:endParaRPr lang="nb-NO" dirty="0"/>
          </a:p>
          <a:p>
            <a:r>
              <a:rPr lang="nb-NO" dirty="0" smtClean="0"/>
              <a:t>Psykometrien skal være en tilbakemelding som hjelper lærerne, forfatterne og eksamenskommisjonen til å resonnere på eksamens nøyaktighet og </a:t>
            </a:r>
            <a:r>
              <a:rPr lang="nb-NO" dirty="0" smtClean="0"/>
              <a:t>presisjon</a:t>
            </a:r>
          </a:p>
          <a:p>
            <a:pPr marL="0" indent="0">
              <a:buNone/>
            </a:pPr>
            <a:endParaRPr lang="nb-NO" sz="20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b-NO" sz="2400" b="1" dirty="0" smtClean="0">
                <a:sym typeface="Wingdings" panose="05000000000000000000" pitchFamily="2" charset="2"/>
              </a:rPr>
              <a:t> </a:t>
            </a:r>
            <a:r>
              <a:rPr lang="nb-NO" sz="2400" b="1" dirty="0"/>
              <a:t>Derfor er de en sentral del av kvalitetssikringen</a:t>
            </a:r>
            <a:br>
              <a:rPr lang="nb-NO" sz="2400" b="1" dirty="0"/>
            </a:br>
            <a:r>
              <a:rPr lang="nb-NO" sz="2400" b="1" dirty="0"/>
              <a:t/>
            </a:r>
            <a:br>
              <a:rPr lang="nb-NO" sz="2400" b="1" dirty="0"/>
            </a:br>
            <a:endParaRPr lang="nb-NO" sz="2400" b="1" dirty="0"/>
          </a:p>
        </p:txBody>
      </p:sp>
    </p:spTree>
    <p:extLst>
      <p:ext uri="{BB962C8B-B14F-4D97-AF65-F5344CB8AC3E}">
        <p14:creationId xmlns:p14="http://schemas.microsoft.com/office/powerpoint/2010/main" val="353626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1849388"/>
            <a:ext cx="7921625" cy="954088"/>
          </a:xfrm>
        </p:spPr>
        <p:txBody>
          <a:bodyPr/>
          <a:lstStyle/>
          <a:p>
            <a:r>
              <a:rPr lang="nb-NO" sz="3600" dirty="0" smtClean="0"/>
              <a:t>«Takk for oppmerksomheten»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8525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IRT: Presisjon ved strykegrensen av 65%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77078"/>
            <a:ext cx="7416822" cy="3960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940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monorsk16x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ed-3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cemonorsk16x10</Template>
  <TotalTime>496</TotalTime>
  <Words>473</Words>
  <Application>Microsoft Office PowerPoint</Application>
  <PresentationFormat>On-screen Show (16:10)</PresentationFormat>
  <Paragraphs>105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cemonorsk16x10</vt:lpstr>
      <vt:lpstr>med-3</vt:lpstr>
      <vt:lpstr>Kvalitetssikring av digitale eksamener: - Erfaringer fra Det medisinske fakultet</vt:lpstr>
      <vt:lpstr>Rammeverk/Bakgrunn</vt:lpstr>
      <vt:lpstr>Rammeverker for kvalitetssikring (av…)</vt:lpstr>
      <vt:lpstr>Utgangspunkt og mål</vt:lpstr>
      <vt:lpstr>En «typisk» eksamen:  Prosess og innhold</vt:lpstr>
      <vt:lpstr>PowerPoint Presentation</vt:lpstr>
      <vt:lpstr>«Typisk» digital eksamen</vt:lpstr>
      <vt:lpstr>Et eksempel</vt:lpstr>
      <vt:lpstr>PowerPoint Presentation</vt:lpstr>
      <vt:lpstr>PowerPoint Presentation</vt:lpstr>
      <vt:lpstr>Psykometrien som tilbakemelding</vt:lpstr>
      <vt:lpstr>PowerPoint Presentation</vt:lpstr>
      <vt:lpstr>PowerPoint Presentation</vt:lpstr>
      <vt:lpstr>Men, vi har mer informasjon enn dette…</vt:lpstr>
      <vt:lpstr>Vurdering av essay spørsmål: Hele eksamen</vt:lpstr>
      <vt:lpstr>PowerPoint Presentation</vt:lpstr>
      <vt:lpstr>Vurdering av essay spørsmål: Enkelt spørsmål</vt:lpstr>
      <vt:lpstr>Avkryssingsspørsmål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Eksamensrapporten</vt:lpstr>
      <vt:lpstr>Interpretasjon av eksamensrapporten</vt:lpstr>
      <vt:lpstr>Utgangspunkt og mål</vt:lpstr>
      <vt:lpstr>«Takk for oppmerksomheten»</vt:lpstr>
      <vt:lpstr>IRT: Presisjon ved strykegrensen av 65%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Stefan Schauber</dc:creator>
  <cp:lastModifiedBy>Stefan K Schauber</cp:lastModifiedBy>
  <cp:revision>60</cp:revision>
  <dcterms:created xsi:type="dcterms:W3CDTF">2016-10-25T07:16:05Z</dcterms:created>
  <dcterms:modified xsi:type="dcterms:W3CDTF">2016-10-25T19:53:12Z</dcterms:modified>
</cp:coreProperties>
</file>