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505" r:id="rId2"/>
    <p:sldId id="472" r:id="rId3"/>
    <p:sldId id="484" r:id="rId4"/>
    <p:sldId id="476" r:id="rId5"/>
    <p:sldId id="493" r:id="rId6"/>
    <p:sldId id="508" r:id="rId7"/>
    <p:sldId id="515" r:id="rId8"/>
    <p:sldId id="495" r:id="rId9"/>
    <p:sldId id="514" r:id="rId10"/>
    <p:sldId id="517" r:id="rId11"/>
    <p:sldId id="516" r:id="rId12"/>
    <p:sldId id="518" r:id="rId13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F2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96"/>
    <p:restoredTop sz="91478"/>
  </p:normalViewPr>
  <p:slideViewPr>
    <p:cSldViewPr snapToGrid="0" snapToObjects="1">
      <p:cViewPr varScale="1">
        <p:scale>
          <a:sx n="61" d="100"/>
          <a:sy n="61" d="100"/>
        </p:scale>
        <p:origin x="6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739CFA-CB82-044E-984D-6360DF4D9843}" type="datetimeFigureOut">
              <a:rPr lang="en-NO" smtClean="0"/>
              <a:t>01/26/2024</a:t>
            </a:fld>
            <a:endParaRPr lang="en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8BCCEE-4D2E-F246-96B2-93F127102DF9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563155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BCCEE-4D2E-F246-96B2-93F127102DF9}" type="slidenum">
              <a:rPr lang="en-NO" smtClean="0"/>
              <a:t>1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394960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E9E35-CAAC-7042-AA75-E960475AEEE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200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E9E35-CAAC-7042-AA75-E960475AEEE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47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BCCEE-4D2E-F246-96B2-93F127102DF9}" type="slidenum">
              <a:rPr lang="en-NO" smtClean="0"/>
              <a:t>9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242269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13036-9ADF-EC63-61F2-9EF5908A29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A21477-E825-EB92-CC23-0716C8732A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AA3BA1-808F-8120-DC76-B7FC23546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12845-05F7-0C49-9113-538955B2339A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5B91F-5B0F-9526-6DD0-F48B10A4C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192E67-7BC8-1186-1A40-39CEE984C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9356F-4FD9-064C-8208-CBDB10CE0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539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723B7-A635-C37C-3DBE-475CC2429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2A791D-E12E-2186-D88A-8ECECB6AD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DD8F49-B56B-E3CA-B6B2-279668CA2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12845-05F7-0C49-9113-538955B2339A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BCF979-8963-57CE-228D-77E3D4B25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AA4407-4E17-B2E2-E8D4-603D43F52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9356F-4FD9-064C-8208-CBDB10CE0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44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B89BC-0DE0-103B-EC40-7D3AEB5D1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FB6C9E-AE25-783F-6624-2BED92D09F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649634-CFB6-31F9-1FE8-AEF907A7C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12845-05F7-0C49-9113-538955B2339A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4A8540-1DB3-C035-F6B4-0B7525CDA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D8FC42-41E0-2D66-DCF4-19E81611E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9356F-4FD9-064C-8208-CBDB10CE0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147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71417-2EA5-CF8B-A082-6B17F0A10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A2EA4-217D-E833-F193-0D9743E4EE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70E2C7-B1A0-C232-3D19-772EFBFF1B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B77983-D1CE-FA9C-A10B-46F585464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12845-05F7-0C49-9113-538955B2339A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EE8D3-7C53-257F-FE5A-72FE2DE01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A26BA8-C303-A876-B343-44366BBB1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9356F-4FD9-064C-8208-CBDB10CE0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571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E8060-5AB6-0700-75FB-8B9769069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3D36A0-E7CF-00CF-66F3-BAD5B3BDED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81410-E303-DC8D-7B9F-FA4B1343B8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1B10E-F27F-70F6-91A6-BE60CBD4BF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94D3E7-1FA7-9897-1B74-59910D31E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EFC90C-2D11-9E83-22AA-8712A1638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12845-05F7-0C49-9113-538955B2339A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5B8B12-32B3-0D22-0A4B-6A068C0EF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483ED5-4D2D-A7B1-6E91-10162CA7D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9356F-4FD9-064C-8208-CBDB10CE0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001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52A02-8FA9-D61E-EA16-347703584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D57442-8DBD-6909-0226-6D6133C0C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12845-05F7-0C49-9113-538955B2339A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F9E8B6-5A7B-65FD-335B-59964D514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DD3D-4322-9586-FDF2-93998B932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9356F-4FD9-064C-8208-CBDB10CE0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784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002E9B-3B57-9221-2685-031481BB2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12845-05F7-0C49-9113-538955B2339A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DAD831-6F59-6649-640C-8A5F33977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AF6CE5-6EC2-87D3-F7AA-561A38293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9356F-4FD9-064C-8208-CBDB10CE0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714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6E1E1-7026-8953-39A4-681D35AC9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BBC5B-A9BC-6575-3717-574DD4679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BA7A04-1E51-744A-1EE3-F220F4266D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C199D9-026F-EAFE-7AB0-64BA9E3BD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12845-05F7-0C49-9113-538955B2339A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676C50-8AD0-7E33-AA1A-C9E8043D3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B5D789-A65E-E737-3CD0-2804DA4DF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9356F-4FD9-064C-8208-CBDB10CE0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540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BAE31-AF96-FD5C-60B5-DCF77793F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D1FBB1-5D9D-32AD-EA28-A136847DCE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21831D-2D1A-F062-AC30-7D597818AF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6A3878-0178-D5D0-2E51-6D40ED32F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12845-05F7-0C49-9113-538955B2339A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E9F2D9-4F90-2616-8FC0-4F62842C2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1D347-B344-AF0A-12C2-65793E5E7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9356F-4FD9-064C-8208-CBDB10CE0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12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F9104-87C4-ACD4-02DB-F597B86B9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74AE51-99CB-05C4-B254-168B109AD3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C06CCB-DDB1-E06C-49F8-690F6CDC9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12845-05F7-0C49-9113-538955B2339A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92ABE6-1C5F-2C2F-A9CB-2AE798494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A7AAD-713F-3344-C5E7-C3A76C65A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9356F-4FD9-064C-8208-CBDB10CE0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212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E8C0BE-F360-9CD6-4F02-B61D51E180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004814-97B8-5B97-8E2B-8DB06E8F8C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85CC3-F956-8792-02B1-F1A72FA3C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12845-05F7-0C49-9113-538955B2339A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1B7D08-E963-BA7A-9665-11DB0D2E4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00FFA-6B08-0F31-BC54-5FF4302DC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9356F-4FD9-064C-8208-CBDB10CE0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382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CDC966-262E-C27D-723F-771911146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D6B139-8D1B-8905-0214-52CB8C8F2F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EE8A29-11F5-E149-5B4D-677FC52180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12845-05F7-0C49-9113-538955B2339A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9B2A78-7307-6DD7-38E4-9D252741CB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281C44-7E78-973E-0F80-86BF99C2B3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9356F-4FD9-064C-8208-CBDB10CE0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436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jpe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12" Type="http://schemas.openxmlformats.org/officeDocument/2006/relationships/image" Target="../media/image18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png"/><Relationship Id="rId10" Type="http://schemas.openxmlformats.org/officeDocument/2006/relationships/image" Target="../media/image16.jpe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png"/><Relationship Id="rId7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0.png"/><Relationship Id="rId4" Type="http://schemas.openxmlformats.org/officeDocument/2006/relationships/image" Target="../media/image25.png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691398-2220-7BBD-C1A4-5DB0CC73BD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40800" y="0"/>
            <a:ext cx="3251200" cy="685917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3CAD285-4A68-1D7A-D6A3-8D2129771BA2}"/>
              </a:ext>
            </a:extLst>
          </p:cNvPr>
          <p:cNvSpPr/>
          <p:nvPr/>
        </p:nvSpPr>
        <p:spPr>
          <a:xfrm>
            <a:off x="11102516" y="4478746"/>
            <a:ext cx="1089484" cy="763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F41D39-1CDB-9A60-F0B7-07577307653C}"/>
              </a:ext>
            </a:extLst>
          </p:cNvPr>
          <p:cNvSpPr/>
          <p:nvPr/>
        </p:nvSpPr>
        <p:spPr>
          <a:xfrm>
            <a:off x="8978900" y="4464866"/>
            <a:ext cx="1186441" cy="6647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4A3F529-E3D8-DAEC-31B3-0C2830899ED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7591" y="1253309"/>
            <a:ext cx="9066491" cy="22796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71F5D3-0AE2-1023-1414-4AFD90186B7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39723" y="4578169"/>
            <a:ext cx="2080085" cy="17315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4F1C3A-DB92-48D4-C7CC-C8D5A79AFDC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606" y="4319815"/>
            <a:ext cx="5046891" cy="184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638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Free photos of Laboratory">
            <a:extLst>
              <a:ext uri="{FF2B5EF4-FFF2-40B4-BE49-F238E27FC236}">
                <a16:creationId xmlns:a16="http://schemas.microsoft.com/office/drawing/2014/main" id="{D081F66A-F31A-8AA8-F7F8-2E10E50159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98"/>
          <a:stretch/>
        </p:blipFill>
        <p:spPr bwMode="auto">
          <a:xfrm>
            <a:off x="5092847" y="396258"/>
            <a:ext cx="2456925" cy="2456925"/>
          </a:xfrm>
          <a:prstGeom prst="ellipse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ree photos of Pedestrians">
            <a:extLst>
              <a:ext uri="{FF2B5EF4-FFF2-40B4-BE49-F238E27FC236}">
                <a16:creationId xmlns:a16="http://schemas.microsoft.com/office/drawing/2014/main" id="{887B20E1-3CE8-A805-867A-6D2BD24246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15"/>
          <a:stretch/>
        </p:blipFill>
        <p:spPr bwMode="auto">
          <a:xfrm>
            <a:off x="8926788" y="361533"/>
            <a:ext cx="2516752" cy="251675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9569DB6-41C7-6CFF-901C-17385642CD63}"/>
              </a:ext>
            </a:extLst>
          </p:cNvPr>
          <p:cNvSpPr txBox="1"/>
          <p:nvPr/>
        </p:nvSpPr>
        <p:spPr>
          <a:xfrm>
            <a:off x="448137" y="3294390"/>
            <a:ext cx="38178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O" sz="4000" dirty="0"/>
              <a:t>Grand societal challenges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8D47EF-575F-8607-3966-D84DC6B3FEA9}"/>
              </a:ext>
            </a:extLst>
          </p:cNvPr>
          <p:cNvSpPr txBox="1"/>
          <p:nvPr/>
        </p:nvSpPr>
        <p:spPr>
          <a:xfrm>
            <a:off x="4672123" y="3315002"/>
            <a:ext cx="3253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O" sz="4000" dirty="0"/>
              <a:t>Research and innovation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F9D9D0-3261-61E4-B5B3-828E8A59AC77}"/>
              </a:ext>
            </a:extLst>
          </p:cNvPr>
          <p:cNvSpPr txBox="1"/>
          <p:nvPr/>
        </p:nvSpPr>
        <p:spPr>
          <a:xfrm>
            <a:off x="8647557" y="3294390"/>
            <a:ext cx="30752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O" sz="4000" dirty="0"/>
              <a:t>Worklife requirements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B3CF49-266A-5F76-9383-4EF517F60701}"/>
              </a:ext>
            </a:extLst>
          </p:cNvPr>
          <p:cNvSpPr txBox="1"/>
          <p:nvPr/>
        </p:nvSpPr>
        <p:spPr>
          <a:xfrm>
            <a:off x="2496455" y="5858842"/>
            <a:ext cx="77215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O" sz="4000" b="1" dirty="0"/>
              <a:t>Interdisciplinary competence</a:t>
            </a:r>
          </a:p>
        </p:txBody>
      </p:sp>
      <p:pic>
        <p:nvPicPr>
          <p:cNvPr id="1034" name="Picture 10" descr="SDGs">
            <a:extLst>
              <a:ext uri="{FF2B5EF4-FFF2-40B4-BE49-F238E27FC236}">
                <a16:creationId xmlns:a16="http://schemas.microsoft.com/office/drawing/2014/main" id="{271367B1-A4FC-3A8A-54DF-42AFDB20C7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33082" y="361533"/>
            <a:ext cx="2447970" cy="251675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Left Arrow 15">
            <a:extLst>
              <a:ext uri="{FF2B5EF4-FFF2-40B4-BE49-F238E27FC236}">
                <a16:creationId xmlns:a16="http://schemas.microsoft.com/office/drawing/2014/main" id="{3217632C-5260-E961-BF46-6E4B717E497C}"/>
              </a:ext>
            </a:extLst>
          </p:cNvPr>
          <p:cNvSpPr/>
          <p:nvPr/>
        </p:nvSpPr>
        <p:spPr>
          <a:xfrm rot="19316200">
            <a:off x="8021170" y="4809598"/>
            <a:ext cx="1252773" cy="741952"/>
          </a:xfrm>
          <a:prstGeom prst="leftArrow">
            <a:avLst/>
          </a:prstGeom>
          <a:solidFill>
            <a:schemeClr val="tx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17" name="Left Arrow 16">
            <a:extLst>
              <a:ext uri="{FF2B5EF4-FFF2-40B4-BE49-F238E27FC236}">
                <a16:creationId xmlns:a16="http://schemas.microsoft.com/office/drawing/2014/main" id="{C6CCFD8B-DA2E-187D-BE5F-6A068A731295}"/>
              </a:ext>
            </a:extLst>
          </p:cNvPr>
          <p:cNvSpPr/>
          <p:nvPr/>
        </p:nvSpPr>
        <p:spPr>
          <a:xfrm rot="2283800" flipH="1">
            <a:off x="3367827" y="4925121"/>
            <a:ext cx="1252773" cy="741952"/>
          </a:xfrm>
          <a:prstGeom prst="leftArrow">
            <a:avLst/>
          </a:prstGeom>
          <a:solidFill>
            <a:schemeClr val="tx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18" name="Left Arrow 17">
            <a:extLst>
              <a:ext uri="{FF2B5EF4-FFF2-40B4-BE49-F238E27FC236}">
                <a16:creationId xmlns:a16="http://schemas.microsoft.com/office/drawing/2014/main" id="{80E91D24-7977-2EA9-8228-C783EC213EF2}"/>
              </a:ext>
            </a:extLst>
          </p:cNvPr>
          <p:cNvSpPr/>
          <p:nvPr/>
        </p:nvSpPr>
        <p:spPr>
          <a:xfrm rot="5400000" flipH="1">
            <a:off x="5873198" y="4843455"/>
            <a:ext cx="896222" cy="741952"/>
          </a:xfrm>
          <a:prstGeom prst="leftArrow">
            <a:avLst/>
          </a:prstGeom>
          <a:solidFill>
            <a:schemeClr val="tx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023204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51BE95A-DEEC-3BF1-8D9A-291B78C02F07}"/>
              </a:ext>
            </a:extLst>
          </p:cNvPr>
          <p:cNvSpPr txBox="1"/>
          <p:nvPr/>
        </p:nvSpPr>
        <p:spPr>
          <a:xfrm>
            <a:off x="1030515" y="700314"/>
            <a:ext cx="105663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i="1" dirty="0"/>
              <a:t>Interdisciplinary competence </a:t>
            </a:r>
            <a:r>
              <a:rPr lang="en-GB" sz="2800" i="1" dirty="0"/>
              <a:t>is “the capacity to </a:t>
            </a:r>
            <a:r>
              <a:rPr lang="en-GB" sz="2800" b="1" i="1" dirty="0">
                <a:solidFill>
                  <a:srgbClr val="FF0000"/>
                </a:solidFill>
              </a:rPr>
              <a:t>integrate</a:t>
            </a:r>
            <a:r>
              <a:rPr lang="en-GB" sz="2800" i="1" dirty="0"/>
              <a:t> knowledge and modes of thinking in two or more disciplines .. to produce a cognitive advancement, .., in ways that would have been impossible or unlikely through single disciplinary means” </a:t>
            </a:r>
            <a:endParaRPr lang="nb-NO" sz="2800" dirty="0"/>
          </a:p>
          <a:p>
            <a:pPr algn="r"/>
            <a:r>
              <a:rPr lang="nb-NO" i="1" dirty="0" err="1"/>
              <a:t>Boix</a:t>
            </a:r>
            <a:r>
              <a:rPr lang="nb-NO" i="1" dirty="0"/>
              <a:t> </a:t>
            </a:r>
            <a:r>
              <a:rPr lang="nb-NO" i="1" dirty="0" err="1"/>
              <a:t>Mansilla</a:t>
            </a:r>
            <a:r>
              <a:rPr lang="nb-NO" i="1" dirty="0"/>
              <a:t>, 2007</a:t>
            </a:r>
            <a:r>
              <a:rPr lang="en-NO" sz="2800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BCF8AB-9615-C3D8-E5D0-7A46DF5FAD01}"/>
              </a:ext>
            </a:extLst>
          </p:cNvPr>
          <p:cNvSpPr txBox="1"/>
          <p:nvPr/>
        </p:nvSpPr>
        <p:spPr>
          <a:xfrm>
            <a:off x="1030515" y="3910918"/>
            <a:ext cx="1039304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 err="1"/>
              <a:t>Center</a:t>
            </a:r>
            <a:r>
              <a:rPr lang="en-GB" sz="2800" b="1" dirty="0"/>
              <a:t> outcome</a:t>
            </a:r>
            <a:r>
              <a:rPr lang="en-GB" sz="2800" dirty="0"/>
              <a:t>:</a:t>
            </a:r>
            <a:r>
              <a:rPr lang="en-GB" sz="2800" dirty="0">
                <a:effectLst/>
              </a:rPr>
              <a:t> For students, teachers, administration, leadership and stakeholders to develop interdisciplinary competence and to participate in, facilitate and lead interdisciplinary processes.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298342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C328663-703D-6916-5230-16D0D38080A4}"/>
              </a:ext>
            </a:extLst>
          </p:cNvPr>
          <p:cNvSpPr/>
          <p:nvPr/>
        </p:nvSpPr>
        <p:spPr>
          <a:xfrm>
            <a:off x="6096000" y="3433223"/>
            <a:ext cx="6096000" cy="3429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0365DE-9813-1B5A-CA79-DEA25FA7D8DE}"/>
              </a:ext>
            </a:extLst>
          </p:cNvPr>
          <p:cNvSpPr/>
          <p:nvPr/>
        </p:nvSpPr>
        <p:spPr>
          <a:xfrm>
            <a:off x="-1" y="3429000"/>
            <a:ext cx="6096000" cy="3429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34E435-1F42-5821-DB14-0E2E39B13339}"/>
              </a:ext>
            </a:extLst>
          </p:cNvPr>
          <p:cNvSpPr/>
          <p:nvPr/>
        </p:nvSpPr>
        <p:spPr>
          <a:xfrm>
            <a:off x="6096000" y="0"/>
            <a:ext cx="6096000" cy="3429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F89AB67-003F-14D3-6840-1C935249BB32}"/>
              </a:ext>
            </a:extLst>
          </p:cNvPr>
          <p:cNvSpPr/>
          <p:nvPr/>
        </p:nvSpPr>
        <p:spPr>
          <a:xfrm>
            <a:off x="0" y="0"/>
            <a:ext cx="6096000" cy="3429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28E552-92D6-DCC0-B876-3019015FCFB4}"/>
              </a:ext>
            </a:extLst>
          </p:cNvPr>
          <p:cNvSpPr txBox="1"/>
          <p:nvPr/>
        </p:nvSpPr>
        <p:spPr>
          <a:xfrm>
            <a:off x="367383" y="691358"/>
            <a:ext cx="490086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Develop</a:t>
            </a:r>
            <a:r>
              <a:rPr lang="en-GB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programs, methods, pedagogies and approaches for interdisciplinary education 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4DC54E-97B8-E344-990D-B58754F3ABFC}"/>
              </a:ext>
            </a:extLst>
          </p:cNvPr>
          <p:cNvSpPr txBox="1"/>
          <p:nvPr/>
        </p:nvSpPr>
        <p:spPr>
          <a:xfrm>
            <a:off x="6975264" y="691358"/>
            <a:ext cx="490086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Establish a 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community and culture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for interdisciplinary teaching and learning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EB0C07-4C25-F735-80E7-BC6459AF2711}"/>
              </a:ext>
            </a:extLst>
          </p:cNvPr>
          <p:cNvSpPr txBox="1"/>
          <p:nvPr/>
        </p:nvSpPr>
        <p:spPr>
          <a:xfrm>
            <a:off x="457535" y="4373382"/>
            <a:ext cx="490086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Disseminate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methods and approaches to interdisciplinary education locally, nationally and internationally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29A743-FEFD-B361-FD6D-A3FD7EA30090}"/>
              </a:ext>
            </a:extLst>
          </p:cNvPr>
          <p:cNvSpPr txBox="1"/>
          <p:nvPr/>
        </p:nvSpPr>
        <p:spPr>
          <a:xfrm>
            <a:off x="6975265" y="4373382"/>
            <a:ext cx="490086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Measure the impact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of our activities and build a 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research basis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for interdisciplinary teaching and learning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B7C3D22-C946-A223-2049-699811FB0424}"/>
              </a:ext>
            </a:extLst>
          </p:cNvPr>
          <p:cNvSpPr/>
          <p:nvPr/>
        </p:nvSpPr>
        <p:spPr>
          <a:xfrm>
            <a:off x="2716481" y="2475594"/>
            <a:ext cx="6759037" cy="154261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70EE60-4E7D-6DCB-3E63-801A8D0939BE}"/>
              </a:ext>
            </a:extLst>
          </p:cNvPr>
          <p:cNvSpPr txBox="1"/>
          <p:nvPr/>
        </p:nvSpPr>
        <p:spPr>
          <a:xfrm>
            <a:off x="2900965" y="2637611"/>
            <a:ext cx="64577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O" sz="2400" b="1" dirty="0"/>
              <a:t>Vision</a:t>
            </a:r>
            <a:r>
              <a:rPr lang="en-NO" sz="2400" dirty="0"/>
              <a:t>: </a:t>
            </a:r>
            <a:r>
              <a:rPr lang="en-GB" sz="2400" dirty="0"/>
              <a:t>Become a national and international hub for the research-based integration of interdisciplinary competence in higher education </a:t>
            </a:r>
          </a:p>
        </p:txBody>
      </p:sp>
    </p:spTree>
    <p:extLst>
      <p:ext uri="{BB962C8B-B14F-4D97-AF65-F5344CB8AC3E}">
        <p14:creationId xmlns:p14="http://schemas.microsoft.com/office/powerpoint/2010/main" val="623272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>
            <a:extLst>
              <a:ext uri="{FF2B5EF4-FFF2-40B4-BE49-F238E27FC236}">
                <a16:creationId xmlns:a16="http://schemas.microsoft.com/office/drawing/2014/main" id="{BD49C75E-F593-4022-5C6D-F2ADC2A83907}"/>
              </a:ext>
            </a:extLst>
          </p:cNvPr>
          <p:cNvSpPr txBox="1"/>
          <p:nvPr/>
        </p:nvSpPr>
        <p:spPr>
          <a:xfrm>
            <a:off x="203868" y="264025"/>
            <a:ext cx="16844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4400" dirty="0"/>
              <a:t>Team</a:t>
            </a: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3841AD15-E362-73F5-7FF5-1DDC2425C6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28480" y="1117042"/>
            <a:ext cx="1189590" cy="1432549"/>
          </a:xfrm>
          <a:prstGeom prst="rect">
            <a:avLst/>
          </a:prstGeom>
          <a:extLst>
            <a:ext uri="{FAA26D3D-D897-4be2-8F04-BA451C77F1D7}">
              <ma14:placeholderFlag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el="http://schemas.microsoft.com/office/2019/extlst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lc="http://schemas.openxmlformats.org/drawingml/2006/lockedCanvas"/>
            </a:ext>
          </a:extLst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AB00832C-43B6-1589-EE46-18F3B9A1E4D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8826" y="1118828"/>
            <a:ext cx="1253032" cy="1432549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502DE5F0-B634-694D-7515-8A8007D0102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7138" y="4063366"/>
            <a:ext cx="1056512" cy="14384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A93FC004-672D-E38A-1A55-3978686B4BA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614" y="1117041"/>
            <a:ext cx="1189590" cy="1432549"/>
          </a:xfrm>
          <a:prstGeom prst="rect">
            <a:avLst/>
          </a:prstGeom>
        </p:spPr>
      </p:pic>
      <p:pic>
        <p:nvPicPr>
          <p:cNvPr id="64" name="Picture 2" descr="Bilde av Mary Preston Sutphen">
            <a:extLst>
              <a:ext uri="{FF2B5EF4-FFF2-40B4-BE49-F238E27FC236}">
                <a16:creationId xmlns:a16="http://schemas.microsoft.com/office/drawing/2014/main" id="{0DA6A03A-4D9F-47D6-FE44-326B436236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84346" y="1120869"/>
            <a:ext cx="1212158" cy="1432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171DC78F-0110-176C-4B26-ED155C4B9FF3}"/>
              </a:ext>
            </a:extLst>
          </p:cNvPr>
          <p:cNvSpPr txBox="1"/>
          <p:nvPr/>
        </p:nvSpPr>
        <p:spPr>
          <a:xfrm>
            <a:off x="209717" y="2625636"/>
            <a:ext cx="11895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Anders Malthe-Sørenssen</a:t>
            </a:r>
          </a:p>
          <a:p>
            <a:pPr algn="ctr"/>
            <a:r>
              <a:rPr lang="en-US" sz="1200" i="1" dirty="0"/>
              <a:t>Professor of Physics, Faculty of Mathematics and Natural Science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BB85708-D3F2-0D50-E5A6-6DAD40754CBD}"/>
              </a:ext>
            </a:extLst>
          </p:cNvPr>
          <p:cNvSpPr txBox="1"/>
          <p:nvPr/>
        </p:nvSpPr>
        <p:spPr>
          <a:xfrm>
            <a:off x="1546559" y="2625636"/>
            <a:ext cx="14156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Ella </a:t>
            </a:r>
            <a:r>
              <a:rPr lang="en-US" sz="1200" dirty="0" err="1"/>
              <a:t>Idsøe</a:t>
            </a:r>
            <a:endParaRPr lang="en-US" sz="1200" dirty="0"/>
          </a:p>
          <a:p>
            <a:pPr algn="ctr"/>
            <a:r>
              <a:rPr lang="en-US" sz="1200" i="1" dirty="0"/>
              <a:t>Professor of Psychology, Norwegian Center for Science Education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32CAF8E-1B89-C823-9391-8E06C7C85803}"/>
              </a:ext>
            </a:extLst>
          </p:cNvPr>
          <p:cNvSpPr txBox="1"/>
          <p:nvPr/>
        </p:nvSpPr>
        <p:spPr>
          <a:xfrm>
            <a:off x="3074626" y="2625636"/>
            <a:ext cx="11895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Anja </a:t>
            </a:r>
            <a:r>
              <a:rPr lang="en-US" sz="1200" dirty="0" err="1"/>
              <a:t>Røyne</a:t>
            </a:r>
            <a:endParaRPr lang="en-US" sz="1200" dirty="0"/>
          </a:p>
          <a:p>
            <a:pPr algn="ctr"/>
            <a:r>
              <a:rPr lang="en-US" sz="1200" i="1" dirty="0"/>
              <a:t>Senior Lecturer, Center for Teaching and Learning in STEM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3DB2576-01E3-1910-EE19-72B8BCF51CB4}"/>
              </a:ext>
            </a:extLst>
          </p:cNvPr>
          <p:cNvSpPr txBox="1"/>
          <p:nvPr/>
        </p:nvSpPr>
        <p:spPr>
          <a:xfrm>
            <a:off x="5908595" y="2629465"/>
            <a:ext cx="12124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Molly </a:t>
            </a:r>
            <a:r>
              <a:rPr lang="en-US" sz="1200" dirty="0" err="1"/>
              <a:t>Sutphen</a:t>
            </a:r>
            <a:endParaRPr lang="en-US" sz="1200" dirty="0"/>
          </a:p>
          <a:p>
            <a:pPr algn="ctr"/>
            <a:r>
              <a:rPr lang="en-US" sz="1200" i="1" dirty="0"/>
              <a:t>Professor of Education, LINK Center for Teaching and Learning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441E909-93DF-BF3D-A645-6F2F43DD00D1}"/>
              </a:ext>
            </a:extLst>
          </p:cNvPr>
          <p:cNvSpPr txBox="1"/>
          <p:nvPr/>
        </p:nvSpPr>
        <p:spPr>
          <a:xfrm>
            <a:off x="296695" y="5575201"/>
            <a:ext cx="12124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Cato </a:t>
            </a:r>
            <a:r>
              <a:rPr lang="en-US" sz="1200" dirty="0" err="1"/>
              <a:t>Bjørkli</a:t>
            </a:r>
            <a:endParaRPr lang="en-US" sz="1200" dirty="0"/>
          </a:p>
          <a:p>
            <a:pPr algn="ctr"/>
            <a:r>
              <a:rPr lang="en-US" sz="1200" i="1" dirty="0"/>
              <a:t>Assoc. Professor of Psychology, Faculty of Social Sciences</a:t>
            </a: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E2372F9F-3E43-DDE2-1C8D-4A6F4D3B325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8374" y="4043378"/>
            <a:ext cx="1143351" cy="1434867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B9A2D0D9-D20D-6ECA-8069-848FA16E1014}"/>
              </a:ext>
            </a:extLst>
          </p:cNvPr>
          <p:cNvSpPr txBox="1"/>
          <p:nvPr/>
        </p:nvSpPr>
        <p:spPr>
          <a:xfrm>
            <a:off x="4600796" y="5557474"/>
            <a:ext cx="11971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Line H. </a:t>
            </a:r>
            <a:r>
              <a:rPr lang="en-US" sz="1200" dirty="0" err="1"/>
              <a:t>Thorstad</a:t>
            </a:r>
            <a:endParaRPr lang="en-US" sz="1200" dirty="0"/>
          </a:p>
          <a:p>
            <a:pPr algn="ctr"/>
            <a:r>
              <a:rPr lang="en-US" sz="1200" i="1" dirty="0"/>
              <a:t>Student, </a:t>
            </a:r>
            <a:r>
              <a:rPr lang="en-US" sz="1200" i="1" dirty="0" err="1"/>
              <a:t>Honours</a:t>
            </a:r>
            <a:r>
              <a:rPr lang="en-US" sz="1200" i="1" dirty="0"/>
              <a:t> program, Philosophy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A029B3F-D14B-BE44-3C7A-30709537773A}"/>
              </a:ext>
            </a:extLst>
          </p:cNvPr>
          <p:cNvSpPr txBox="1"/>
          <p:nvPr/>
        </p:nvSpPr>
        <p:spPr>
          <a:xfrm>
            <a:off x="6110541" y="5557474"/>
            <a:ext cx="11433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Julie </a:t>
            </a:r>
            <a:r>
              <a:rPr lang="en-US" sz="1200" dirty="0" err="1"/>
              <a:t>Bjørnstad</a:t>
            </a:r>
            <a:endParaRPr lang="en-US" sz="1200" dirty="0"/>
          </a:p>
          <a:p>
            <a:pPr algn="ctr"/>
            <a:r>
              <a:rPr lang="en-US" sz="1200" i="1" dirty="0"/>
              <a:t>Student, </a:t>
            </a:r>
            <a:r>
              <a:rPr lang="en-US" sz="1200" i="1" dirty="0" err="1"/>
              <a:t>Honours</a:t>
            </a:r>
            <a:r>
              <a:rPr lang="en-US" sz="1200" i="1" dirty="0"/>
              <a:t> program, Mathematics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FBF3AB-758D-714C-1EAD-4E54BF38B1A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 bwMode="auto">
          <a:xfrm>
            <a:off x="7419475" y="1125764"/>
            <a:ext cx="1177869" cy="14274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C015CDF-215D-10BD-4BAF-E5D22D8E02CA}"/>
              </a:ext>
            </a:extLst>
          </p:cNvPr>
          <p:cNvSpPr txBox="1"/>
          <p:nvPr/>
        </p:nvSpPr>
        <p:spPr>
          <a:xfrm>
            <a:off x="7297655" y="2612089"/>
            <a:ext cx="12124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Nikolai </a:t>
            </a:r>
            <a:r>
              <a:rPr lang="en-US" sz="1200" dirty="0" err="1"/>
              <a:t>Czajkowski</a:t>
            </a:r>
            <a:endParaRPr lang="en-US" sz="1200" dirty="0"/>
          </a:p>
          <a:p>
            <a:pPr algn="ctr"/>
            <a:r>
              <a:rPr lang="en-US" sz="1200" i="1" dirty="0"/>
              <a:t>Assoc. Prof. of Psychology, Faculty of Social Sciences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563FDB5-475E-9585-1F98-8737A5F0008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72443" y="3991189"/>
            <a:ext cx="1094436" cy="143669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5CA8A8C-9B2B-B44A-BEDF-14D045386603}"/>
              </a:ext>
            </a:extLst>
          </p:cNvPr>
          <p:cNvSpPr txBox="1"/>
          <p:nvPr/>
        </p:nvSpPr>
        <p:spPr>
          <a:xfrm>
            <a:off x="7485023" y="5557474"/>
            <a:ext cx="11778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Sigrid H. </a:t>
            </a:r>
            <a:r>
              <a:rPr lang="en-US" sz="1200" dirty="0" err="1"/>
              <a:t>Nustad</a:t>
            </a:r>
            <a:endParaRPr lang="en-US" sz="1200" dirty="0"/>
          </a:p>
          <a:p>
            <a:pPr algn="ctr"/>
            <a:r>
              <a:rPr lang="en-US" sz="1200" i="1" dirty="0"/>
              <a:t>Student, </a:t>
            </a:r>
            <a:r>
              <a:rPr lang="en-US" sz="1200" i="1" dirty="0" err="1"/>
              <a:t>Honours</a:t>
            </a:r>
            <a:r>
              <a:rPr lang="en-US" sz="1200" i="1" dirty="0"/>
              <a:t> program, Psychology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EA01C4E-2BBC-1E17-DB73-A47F9BE9E954}"/>
              </a:ext>
            </a:extLst>
          </p:cNvPr>
          <p:cNvSpPr txBox="1"/>
          <p:nvPr/>
        </p:nvSpPr>
        <p:spPr>
          <a:xfrm>
            <a:off x="1702325" y="5572643"/>
            <a:ext cx="1177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/>
              <a:t>Cathrine</a:t>
            </a:r>
            <a:r>
              <a:rPr lang="en-US" sz="1200" dirty="0"/>
              <a:t> Holst</a:t>
            </a:r>
          </a:p>
          <a:p>
            <a:pPr algn="ctr"/>
            <a:r>
              <a:rPr lang="en-US" sz="1200" i="1" dirty="0"/>
              <a:t>Professor</a:t>
            </a:r>
            <a:br>
              <a:rPr lang="en-US" sz="1200" i="1" dirty="0"/>
            </a:br>
            <a:r>
              <a:rPr lang="en-US" sz="1200" i="1" dirty="0"/>
              <a:t>Humanities</a:t>
            </a:r>
          </a:p>
        </p:txBody>
      </p:sp>
      <p:pic>
        <p:nvPicPr>
          <p:cNvPr id="27" name="Picture 2" descr="Bilde av Cathrine Holst">
            <a:extLst>
              <a:ext uri="{FF2B5EF4-FFF2-40B4-BE49-F238E27FC236}">
                <a16:creationId xmlns:a16="http://schemas.microsoft.com/office/drawing/2014/main" id="{131FABA6-1FBE-B6EE-6F95-31B3F3D01E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61887" y="4045602"/>
            <a:ext cx="1104123" cy="1436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Julie Natland Bjørnstad - Oslo, Oslo, Norge | Professional ...">
            <a:extLst>
              <a:ext uri="{FF2B5EF4-FFF2-40B4-BE49-F238E27FC236}">
                <a16:creationId xmlns:a16="http://schemas.microsoft.com/office/drawing/2014/main" id="{1B09AECC-DB2D-00D4-95E9-6A5B28663F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29883" y="4010631"/>
            <a:ext cx="1032754" cy="1447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F73FB7E-664B-AE83-1693-6BA53CF9A12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44479" y="1619279"/>
            <a:ext cx="3785746" cy="339770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139B97A2-7233-A062-EE96-21941C08F11A}"/>
              </a:ext>
            </a:extLst>
          </p:cNvPr>
          <p:cNvSpPr txBox="1"/>
          <p:nvPr/>
        </p:nvSpPr>
        <p:spPr>
          <a:xfrm>
            <a:off x="3029290" y="5557474"/>
            <a:ext cx="1177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NN</a:t>
            </a:r>
          </a:p>
          <a:p>
            <a:pPr algn="ctr"/>
            <a:r>
              <a:rPr lang="en-US" sz="1200" i="1" dirty="0"/>
              <a:t>Professor</a:t>
            </a:r>
            <a:br>
              <a:rPr lang="en-US" sz="1200" i="1" dirty="0"/>
            </a:br>
            <a:r>
              <a:rPr lang="en-US" sz="1200" i="1" dirty="0"/>
              <a:t>Humanities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6EDD6ED-6E24-5D62-AF70-BFA4051615DA}"/>
              </a:ext>
            </a:extLst>
          </p:cNvPr>
          <p:cNvSpPr txBox="1"/>
          <p:nvPr/>
        </p:nvSpPr>
        <p:spPr>
          <a:xfrm>
            <a:off x="4519935" y="2628340"/>
            <a:ext cx="1189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Victoria Haynes</a:t>
            </a:r>
          </a:p>
          <a:p>
            <a:pPr algn="ctr"/>
            <a:r>
              <a:rPr lang="en-US" sz="1200" i="1" dirty="0"/>
              <a:t>Center Coordinator</a:t>
            </a:r>
          </a:p>
        </p:txBody>
      </p:sp>
      <p:pic>
        <p:nvPicPr>
          <p:cNvPr id="1030" name="Picture 6" descr="Bilde av Helene Victoria Haynes">
            <a:extLst>
              <a:ext uri="{FF2B5EF4-FFF2-40B4-BE49-F238E27FC236}">
                <a16:creationId xmlns:a16="http://schemas.microsoft.com/office/drawing/2014/main" id="{0DCB630E-E3F2-3762-8B3B-BF59AA871A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13048" y="1110622"/>
            <a:ext cx="1071073" cy="144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ilde av Frode Kristian Hansen">
            <a:extLst>
              <a:ext uri="{FF2B5EF4-FFF2-40B4-BE49-F238E27FC236}">
                <a16:creationId xmlns:a16="http://schemas.microsoft.com/office/drawing/2014/main" id="{82CDF1FE-8B2D-A9B0-8670-49B65CCCE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56871" y="4028092"/>
            <a:ext cx="1131740" cy="1508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B0FC3652-3069-30C9-BA8C-578C798D94E7}"/>
              </a:ext>
            </a:extLst>
          </p:cNvPr>
          <p:cNvSpPr/>
          <p:nvPr/>
        </p:nvSpPr>
        <p:spPr>
          <a:xfrm>
            <a:off x="89210" y="1033466"/>
            <a:ext cx="5708700" cy="2957723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10545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F0FC0E-59D6-55AC-49EF-14625B9A922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7656" b="7249"/>
          <a:stretch/>
        </p:blipFill>
        <p:spPr>
          <a:xfrm>
            <a:off x="2549740" y="-660848"/>
            <a:ext cx="9438392" cy="75188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7496A1-2FEA-A2FD-2E30-51F7AB3EA37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88" y="2291759"/>
            <a:ext cx="3032642" cy="22744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8DE1189-DF80-6031-BD4C-44EFBBE573F9}"/>
              </a:ext>
            </a:extLst>
          </p:cNvPr>
          <p:cNvSpPr txBox="1"/>
          <p:nvPr/>
        </p:nvSpPr>
        <p:spPr>
          <a:xfrm>
            <a:off x="203868" y="264025"/>
            <a:ext cx="30618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4400" dirty="0"/>
              <a:t>Facilities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00ABAC-6029-3CD7-B898-6B90B511EBA1}"/>
              </a:ext>
            </a:extLst>
          </p:cNvPr>
          <p:cNvSpPr/>
          <p:nvPr/>
        </p:nvSpPr>
        <p:spPr>
          <a:xfrm>
            <a:off x="10058400" y="264025"/>
            <a:ext cx="1451610" cy="3004955"/>
          </a:xfrm>
          <a:prstGeom prst="rect">
            <a:avLst/>
          </a:prstGeom>
          <a:solidFill>
            <a:schemeClr val="accent6">
              <a:lumMod val="20000"/>
              <a:lumOff val="8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3A3B3F-C798-5C09-ED7F-A272AE304783}"/>
              </a:ext>
            </a:extLst>
          </p:cNvPr>
          <p:cNvSpPr/>
          <p:nvPr/>
        </p:nvSpPr>
        <p:spPr>
          <a:xfrm>
            <a:off x="3695700" y="1596098"/>
            <a:ext cx="3813810" cy="3307372"/>
          </a:xfrm>
          <a:prstGeom prst="rect">
            <a:avLst/>
          </a:prstGeom>
          <a:solidFill>
            <a:schemeClr val="accent2">
              <a:lumMod val="20000"/>
              <a:lumOff val="8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F9E4D0-6F47-5FA8-E7DC-C807D7455E29}"/>
              </a:ext>
            </a:extLst>
          </p:cNvPr>
          <p:cNvSpPr/>
          <p:nvPr/>
        </p:nvSpPr>
        <p:spPr>
          <a:xfrm>
            <a:off x="7571406" y="1561285"/>
            <a:ext cx="1195404" cy="3433625"/>
          </a:xfrm>
          <a:prstGeom prst="rect">
            <a:avLst/>
          </a:prstGeom>
          <a:solidFill>
            <a:schemeClr val="accent4">
              <a:lumMod val="20000"/>
              <a:lumOff val="8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A45845-E3B1-0543-7FD0-11F849F20BBD}"/>
              </a:ext>
            </a:extLst>
          </p:cNvPr>
          <p:cNvSpPr/>
          <p:nvPr/>
        </p:nvSpPr>
        <p:spPr>
          <a:xfrm>
            <a:off x="3695700" y="4994910"/>
            <a:ext cx="6271260" cy="1297260"/>
          </a:xfrm>
          <a:prstGeom prst="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1276BB-16DF-FE05-5626-B511E0FB31AB}"/>
              </a:ext>
            </a:extLst>
          </p:cNvPr>
          <p:cNvSpPr/>
          <p:nvPr/>
        </p:nvSpPr>
        <p:spPr>
          <a:xfrm>
            <a:off x="9406890" y="1214460"/>
            <a:ext cx="621966" cy="3780450"/>
          </a:xfrm>
          <a:prstGeom prst="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6247EF-12DA-DAD7-FABD-252276FFAD17}"/>
              </a:ext>
            </a:extLst>
          </p:cNvPr>
          <p:cNvSpPr/>
          <p:nvPr/>
        </p:nvSpPr>
        <p:spPr>
          <a:xfrm>
            <a:off x="10064724" y="3287215"/>
            <a:ext cx="1451610" cy="3004955"/>
          </a:xfrm>
          <a:prstGeom prst="rect">
            <a:avLst/>
          </a:prstGeom>
          <a:solidFill>
            <a:schemeClr val="accent5">
              <a:lumMod val="20000"/>
              <a:lumOff val="8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0193F9-22CB-B852-0CFE-B16FCDE5FD36}"/>
              </a:ext>
            </a:extLst>
          </p:cNvPr>
          <p:cNvSpPr txBox="1"/>
          <p:nvPr/>
        </p:nvSpPr>
        <p:spPr>
          <a:xfrm>
            <a:off x="4817321" y="2920019"/>
            <a:ext cx="1844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dirty="0"/>
              <a:t>Honours students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0C72EC-8BE6-B180-3B3B-87E17A89DF1C}"/>
              </a:ext>
            </a:extLst>
          </p:cNvPr>
          <p:cNvSpPr txBox="1"/>
          <p:nvPr/>
        </p:nvSpPr>
        <p:spPr>
          <a:xfrm>
            <a:off x="10377624" y="4489800"/>
            <a:ext cx="831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dirty="0"/>
              <a:t>Offices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F1DAD1-3568-6F80-5B72-C0E2EBDB7B51}"/>
              </a:ext>
            </a:extLst>
          </p:cNvPr>
          <p:cNvSpPr txBox="1"/>
          <p:nvPr/>
        </p:nvSpPr>
        <p:spPr>
          <a:xfrm>
            <a:off x="10206998" y="1351003"/>
            <a:ext cx="11900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O" dirty="0"/>
              <a:t>Teaching</a:t>
            </a:r>
          </a:p>
          <a:p>
            <a:pPr algn="ctr"/>
            <a:r>
              <a:rPr lang="en-GB" dirty="0"/>
              <a:t>and meeting places</a:t>
            </a:r>
            <a:endParaRPr lang="en-NO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06DD15-97C1-A12C-8C88-33AB4E5C44BD}"/>
              </a:ext>
            </a:extLst>
          </p:cNvPr>
          <p:cNvSpPr txBox="1"/>
          <p:nvPr/>
        </p:nvSpPr>
        <p:spPr>
          <a:xfrm>
            <a:off x="4641711" y="5246293"/>
            <a:ext cx="4125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Meeting </a:t>
            </a:r>
            <a:r>
              <a:rPr lang="nb-NO" dirty="0" err="1"/>
              <a:t>place</a:t>
            </a:r>
            <a:r>
              <a:rPr lang="nb-NO" dirty="0"/>
              <a:t> for students in </a:t>
            </a:r>
            <a:r>
              <a:rPr lang="nb-NO" dirty="0" err="1"/>
              <a:t>interdisciplinary</a:t>
            </a:r>
            <a:r>
              <a:rPr lang="nb-NO" dirty="0"/>
              <a:t> programs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588665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entagon 2">
            <a:extLst>
              <a:ext uri="{FF2B5EF4-FFF2-40B4-BE49-F238E27FC236}">
                <a16:creationId xmlns:a16="http://schemas.microsoft.com/office/drawing/2014/main" id="{FF2593C8-02B6-D0A6-632A-C8E06E4E21F6}"/>
              </a:ext>
            </a:extLst>
          </p:cNvPr>
          <p:cNvSpPr/>
          <p:nvPr/>
        </p:nvSpPr>
        <p:spPr>
          <a:xfrm>
            <a:off x="293649" y="1354872"/>
            <a:ext cx="2248829" cy="3986561"/>
          </a:xfrm>
          <a:prstGeom prst="homePlate">
            <a:avLst>
              <a:gd name="adj" fmla="val 10103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12" name="Pentagon 11">
            <a:extLst>
              <a:ext uri="{FF2B5EF4-FFF2-40B4-BE49-F238E27FC236}">
                <a16:creationId xmlns:a16="http://schemas.microsoft.com/office/drawing/2014/main" id="{78586BE0-CDE4-C919-0861-439C46F83FAA}"/>
              </a:ext>
            </a:extLst>
          </p:cNvPr>
          <p:cNvSpPr/>
          <p:nvPr/>
        </p:nvSpPr>
        <p:spPr>
          <a:xfrm>
            <a:off x="2542478" y="1354872"/>
            <a:ext cx="2248829" cy="3986561"/>
          </a:xfrm>
          <a:prstGeom prst="homePlate">
            <a:avLst>
              <a:gd name="adj" fmla="val 10103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B2184BB3-2B64-A901-29C9-1DE368C82869}"/>
              </a:ext>
            </a:extLst>
          </p:cNvPr>
          <p:cNvSpPr/>
          <p:nvPr/>
        </p:nvSpPr>
        <p:spPr>
          <a:xfrm>
            <a:off x="4791307" y="1354872"/>
            <a:ext cx="2248829" cy="3986561"/>
          </a:xfrm>
          <a:prstGeom prst="homePlate">
            <a:avLst>
              <a:gd name="adj" fmla="val 10103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14" name="Pentagon 13">
            <a:extLst>
              <a:ext uri="{FF2B5EF4-FFF2-40B4-BE49-F238E27FC236}">
                <a16:creationId xmlns:a16="http://schemas.microsoft.com/office/drawing/2014/main" id="{16B91B87-1895-9F61-BB13-F099871765B9}"/>
              </a:ext>
            </a:extLst>
          </p:cNvPr>
          <p:cNvSpPr/>
          <p:nvPr/>
        </p:nvSpPr>
        <p:spPr>
          <a:xfrm>
            <a:off x="7040136" y="1354872"/>
            <a:ext cx="2248829" cy="3986561"/>
          </a:xfrm>
          <a:prstGeom prst="homePlate">
            <a:avLst>
              <a:gd name="adj" fmla="val 10103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15" name="Pentagon 14">
            <a:extLst>
              <a:ext uri="{FF2B5EF4-FFF2-40B4-BE49-F238E27FC236}">
                <a16:creationId xmlns:a16="http://schemas.microsoft.com/office/drawing/2014/main" id="{CCD9DDCC-B8CB-4A12-0E33-2DEDD3B223F8}"/>
              </a:ext>
            </a:extLst>
          </p:cNvPr>
          <p:cNvSpPr/>
          <p:nvPr/>
        </p:nvSpPr>
        <p:spPr>
          <a:xfrm>
            <a:off x="9288965" y="1354872"/>
            <a:ext cx="2248829" cy="3986561"/>
          </a:xfrm>
          <a:prstGeom prst="homePlate">
            <a:avLst>
              <a:gd name="adj" fmla="val 10103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93FB073-4622-3832-1851-8D49E256F8B6}"/>
              </a:ext>
            </a:extLst>
          </p:cNvPr>
          <p:cNvSpPr txBox="1"/>
          <p:nvPr/>
        </p:nvSpPr>
        <p:spPr>
          <a:xfrm>
            <a:off x="1014747" y="646771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2400" dirty="0"/>
              <a:t>2023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B9A240-8E11-5637-7799-64C47C5B1D78}"/>
              </a:ext>
            </a:extLst>
          </p:cNvPr>
          <p:cNvSpPr txBox="1"/>
          <p:nvPr/>
        </p:nvSpPr>
        <p:spPr>
          <a:xfrm>
            <a:off x="3230110" y="646766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2400" dirty="0"/>
              <a:t>2024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7540CC-18D7-4316-42E4-3B2582467F6A}"/>
              </a:ext>
            </a:extLst>
          </p:cNvPr>
          <p:cNvSpPr txBox="1"/>
          <p:nvPr/>
        </p:nvSpPr>
        <p:spPr>
          <a:xfrm>
            <a:off x="5445473" y="646766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2400" dirty="0"/>
              <a:t>2025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B31D071-69BE-4C51-0B46-D09E259ABC7D}"/>
              </a:ext>
            </a:extLst>
          </p:cNvPr>
          <p:cNvSpPr txBox="1"/>
          <p:nvPr/>
        </p:nvSpPr>
        <p:spPr>
          <a:xfrm>
            <a:off x="7638571" y="646767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2400" dirty="0"/>
              <a:t>2026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203044E-F7CD-7979-9C39-0291D6521A2F}"/>
              </a:ext>
            </a:extLst>
          </p:cNvPr>
          <p:cNvSpPr txBox="1"/>
          <p:nvPr/>
        </p:nvSpPr>
        <p:spPr>
          <a:xfrm>
            <a:off x="10010063" y="646767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2400" dirty="0"/>
              <a:t>2027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B47FD6D-A7BA-DFC5-F6CA-FCCA4342AC41}"/>
              </a:ext>
            </a:extLst>
          </p:cNvPr>
          <p:cNvSpPr txBox="1"/>
          <p:nvPr/>
        </p:nvSpPr>
        <p:spPr>
          <a:xfrm>
            <a:off x="520389" y="1516567"/>
            <a:ext cx="17953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b="1" dirty="0"/>
              <a:t>Internt fokus</a:t>
            </a:r>
          </a:p>
          <a:p>
            <a:endParaRPr lang="en-NO" dirty="0"/>
          </a:p>
          <a:p>
            <a:r>
              <a:rPr lang="en-NO" dirty="0"/>
              <a:t>- Team</a:t>
            </a:r>
          </a:p>
          <a:p>
            <a:r>
              <a:rPr lang="en-NO" dirty="0"/>
              <a:t>- Prosesser</a:t>
            </a:r>
          </a:p>
          <a:p>
            <a:r>
              <a:rPr lang="en-NO" dirty="0"/>
              <a:t>- Planer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0351AE3-9F2D-787A-997C-54F36C1E2766}"/>
              </a:ext>
            </a:extLst>
          </p:cNvPr>
          <p:cNvSpPr txBox="1"/>
          <p:nvPr/>
        </p:nvSpPr>
        <p:spPr>
          <a:xfrm>
            <a:off x="2810109" y="1516567"/>
            <a:ext cx="179534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b="1" dirty="0"/>
              <a:t>Vekst</a:t>
            </a:r>
          </a:p>
          <a:p>
            <a:endParaRPr lang="en-NO" dirty="0"/>
          </a:p>
          <a:p>
            <a:r>
              <a:rPr lang="en-NO" dirty="0"/>
              <a:t>Igangsette programmer</a:t>
            </a:r>
          </a:p>
          <a:p>
            <a:endParaRPr lang="en-NO" dirty="0"/>
          </a:p>
          <a:p>
            <a:r>
              <a:rPr lang="en-NO" dirty="0"/>
              <a:t>Ansette forskere og undervisere</a:t>
            </a:r>
          </a:p>
          <a:p>
            <a:endParaRPr lang="en-NO" dirty="0"/>
          </a:p>
          <a:p>
            <a:r>
              <a:rPr lang="en-NO" dirty="0"/>
              <a:t>Initiere internasjonalt samarbeid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41521FF-3924-70C2-A5FD-4988FB6B5BFA}"/>
              </a:ext>
            </a:extLst>
          </p:cNvPr>
          <p:cNvSpPr txBox="1"/>
          <p:nvPr/>
        </p:nvSpPr>
        <p:spPr>
          <a:xfrm>
            <a:off x="5070082" y="1494266"/>
            <a:ext cx="179534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b="1" dirty="0"/>
              <a:t>Produksjon</a:t>
            </a:r>
          </a:p>
          <a:p>
            <a:endParaRPr lang="en-NO" dirty="0"/>
          </a:p>
          <a:p>
            <a:r>
              <a:rPr lang="en-NO" dirty="0"/>
              <a:t>Implementasjon </a:t>
            </a:r>
            <a:r>
              <a:rPr lang="en-GB" dirty="0" err="1"/>
              <a:t>i</a:t>
            </a:r>
            <a:r>
              <a:rPr lang="en-NO" dirty="0"/>
              <a:t> programmer</a:t>
            </a:r>
          </a:p>
          <a:p>
            <a:endParaRPr lang="en-NO" dirty="0"/>
          </a:p>
          <a:p>
            <a:r>
              <a:rPr lang="en-NO" dirty="0"/>
              <a:t>Samle resultater</a:t>
            </a:r>
          </a:p>
          <a:p>
            <a:endParaRPr lang="en-NO" dirty="0"/>
          </a:p>
          <a:p>
            <a:r>
              <a:rPr lang="en-NO" dirty="0"/>
              <a:t>Utvide internasjonalt samarbeid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4C2F16-F402-47A3-E525-E2849FB091B7}"/>
              </a:ext>
            </a:extLst>
          </p:cNvPr>
          <p:cNvSpPr txBox="1"/>
          <p:nvPr/>
        </p:nvSpPr>
        <p:spPr>
          <a:xfrm>
            <a:off x="7318911" y="1494266"/>
            <a:ext cx="17953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b="1" dirty="0"/>
              <a:t>Produksjon</a:t>
            </a:r>
          </a:p>
          <a:p>
            <a:endParaRPr lang="en-NO" dirty="0"/>
          </a:p>
          <a:p>
            <a:r>
              <a:rPr lang="en-NO" dirty="0"/>
              <a:t>Implementasjon </a:t>
            </a:r>
            <a:r>
              <a:rPr lang="en-GB" dirty="0" err="1"/>
              <a:t>i</a:t>
            </a:r>
            <a:r>
              <a:rPr lang="en-NO" dirty="0"/>
              <a:t> programmer</a:t>
            </a:r>
          </a:p>
          <a:p>
            <a:endParaRPr lang="en-NO" dirty="0"/>
          </a:p>
          <a:p>
            <a:r>
              <a:rPr lang="en-NO" dirty="0"/>
              <a:t>Samle resultater</a:t>
            </a:r>
          </a:p>
          <a:p>
            <a:endParaRPr lang="en-NO" dirty="0"/>
          </a:p>
          <a:p>
            <a:r>
              <a:rPr lang="en-NO" dirty="0"/>
              <a:t>Publisere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6EC81FA-023A-6AA6-3FD8-61F7B0A9F38D}"/>
              </a:ext>
            </a:extLst>
          </p:cNvPr>
          <p:cNvSpPr txBox="1"/>
          <p:nvPr/>
        </p:nvSpPr>
        <p:spPr>
          <a:xfrm>
            <a:off x="9515706" y="1516567"/>
            <a:ext cx="179534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b="1" dirty="0"/>
              <a:t>Spredning</a:t>
            </a:r>
          </a:p>
          <a:p>
            <a:endParaRPr lang="en-NO" dirty="0"/>
          </a:p>
          <a:p>
            <a:r>
              <a:rPr lang="en-NO" dirty="0"/>
              <a:t>Oppsummering</a:t>
            </a:r>
          </a:p>
          <a:p>
            <a:endParaRPr lang="en-NO" dirty="0"/>
          </a:p>
          <a:p>
            <a:r>
              <a:rPr lang="en-NO" dirty="0"/>
              <a:t>Spredning</a:t>
            </a:r>
          </a:p>
          <a:p>
            <a:endParaRPr lang="en-NO" dirty="0"/>
          </a:p>
          <a:p>
            <a:r>
              <a:rPr lang="en-NO" dirty="0"/>
              <a:t>Ressurser til forlengelse</a:t>
            </a:r>
          </a:p>
          <a:p>
            <a:endParaRPr lang="en-NO" dirty="0"/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705765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8DD8DE5D-2C4A-3C70-D657-2311DA71B841}"/>
              </a:ext>
            </a:extLst>
          </p:cNvPr>
          <p:cNvSpPr/>
          <p:nvPr/>
        </p:nvSpPr>
        <p:spPr>
          <a:xfrm>
            <a:off x="-1" y="0"/>
            <a:ext cx="6096001" cy="6858000"/>
          </a:xfrm>
          <a:prstGeom prst="rect">
            <a:avLst/>
          </a:prstGeom>
          <a:gradFill flip="none" rotWithShape="1">
            <a:gsLst>
              <a:gs pos="50000">
                <a:schemeClr val="bg1"/>
              </a:gs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502FF7F-8389-90B8-60BA-75070841A521}"/>
              </a:ext>
            </a:extLst>
          </p:cNvPr>
          <p:cNvSpPr txBox="1"/>
          <p:nvPr/>
        </p:nvSpPr>
        <p:spPr>
          <a:xfrm>
            <a:off x="114906" y="64656"/>
            <a:ext cx="58733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WP1: Develop</a:t>
            </a:r>
            <a:r>
              <a:rPr lang="en-GB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programs, methods, pedagogies and approaches for interdisciplinary education 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CAD51D0-88DD-EEB8-4705-6A0B8E05DEDB}"/>
              </a:ext>
            </a:extLst>
          </p:cNvPr>
          <p:cNvSpPr txBox="1"/>
          <p:nvPr/>
        </p:nvSpPr>
        <p:spPr>
          <a:xfrm>
            <a:off x="310375" y="1694985"/>
            <a:ext cx="534329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O" sz="2400" dirty="0"/>
              <a:t>Tverrfaglig verksted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O" sz="2400" dirty="0"/>
              <a:t>Arrangert 2 verksteder </a:t>
            </a:r>
            <a:r>
              <a:rPr lang="en-GB" sz="2400" dirty="0" err="1"/>
              <a:t>i</a:t>
            </a:r>
            <a:r>
              <a:rPr lang="en-GB" sz="2400" dirty="0"/>
              <a:t> 2023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err="1"/>
              <a:t>Tverrfaglig</a:t>
            </a:r>
            <a:r>
              <a:rPr lang="en-GB" sz="2400" dirty="0"/>
              <a:t> </a:t>
            </a:r>
            <a:r>
              <a:rPr lang="en-GB" sz="2400" dirty="0" err="1"/>
              <a:t>fasilitator</a:t>
            </a:r>
            <a:r>
              <a:rPr lang="en-GB" sz="2400" dirty="0"/>
              <a:t> program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 err="1"/>
              <a:t>Fokus</a:t>
            </a:r>
            <a:r>
              <a:rPr lang="en-GB" sz="2400" dirty="0"/>
              <a:t> </a:t>
            </a:r>
            <a:r>
              <a:rPr lang="en-GB" sz="2400" dirty="0" err="1"/>
              <a:t>på</a:t>
            </a:r>
            <a:r>
              <a:rPr lang="en-GB" sz="2400" dirty="0"/>
              <a:t> </a:t>
            </a:r>
            <a:r>
              <a:rPr lang="en-GB" sz="2400" dirty="0" err="1"/>
              <a:t>bærekraftssertifikat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2023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Case-</a:t>
            </a:r>
            <a:r>
              <a:rPr lang="en-GB" sz="2400" dirty="0" err="1"/>
              <a:t>utvikling</a:t>
            </a:r>
            <a:r>
              <a:rPr lang="en-GB" sz="2400" dirty="0"/>
              <a:t> </a:t>
            </a:r>
            <a:r>
              <a:rPr lang="en-GB" sz="2400" dirty="0" err="1"/>
              <a:t>initiert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2023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To </a:t>
            </a:r>
            <a:r>
              <a:rPr lang="en-GB" sz="2400" dirty="0" err="1"/>
              <a:t>komplementære</a:t>
            </a:r>
            <a:r>
              <a:rPr lang="en-GB" sz="2400" dirty="0"/>
              <a:t> modeller for </a:t>
            </a:r>
            <a:r>
              <a:rPr lang="en-GB" sz="2400" dirty="0" err="1"/>
              <a:t>tverrfaglighet</a:t>
            </a:r>
            <a:r>
              <a:rPr lang="en-GB" sz="2400" dirty="0"/>
              <a:t>: FPØ </a:t>
            </a:r>
            <a:r>
              <a:rPr lang="en-GB" sz="2400" dirty="0" err="1"/>
              <a:t>og</a:t>
            </a:r>
            <a:r>
              <a:rPr lang="en-GB" sz="2400" dirty="0"/>
              <a:t> honours-</a:t>
            </a:r>
            <a:r>
              <a:rPr lang="en-GB" sz="2400" dirty="0" err="1"/>
              <a:t>programmet</a:t>
            </a:r>
            <a:endParaRPr lang="en-GB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O" sz="2400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BD6A6C6-6D97-06C3-E14A-34749ACFDE3F}"/>
              </a:ext>
            </a:extLst>
          </p:cNvPr>
          <p:cNvSpPr/>
          <p:nvPr/>
        </p:nvSpPr>
        <p:spPr>
          <a:xfrm>
            <a:off x="6103113" y="0"/>
            <a:ext cx="6085548" cy="6858000"/>
          </a:xfrm>
          <a:prstGeom prst="rect">
            <a:avLst/>
          </a:prstGeom>
          <a:gradFill flip="none" rotWithShape="1">
            <a:gsLst>
              <a:gs pos="54000">
                <a:schemeClr val="bg1"/>
              </a:gs>
              <a:gs pos="0">
                <a:schemeClr val="accent5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dirty="0"/>
          </a:p>
        </p:txBody>
      </p:sp>
      <p:sp>
        <p:nvSpPr>
          <p:cNvPr id="61" name="TextBox 68">
            <a:extLst>
              <a:ext uri="{FF2B5EF4-FFF2-40B4-BE49-F238E27FC236}">
                <a16:creationId xmlns:a16="http://schemas.microsoft.com/office/drawing/2014/main" id="{E37AD188-9ADE-C351-9C75-EE33FCAAA610}"/>
              </a:ext>
            </a:extLst>
          </p:cNvPr>
          <p:cNvSpPr txBox="1"/>
          <p:nvPr/>
        </p:nvSpPr>
        <p:spPr>
          <a:xfrm>
            <a:off x="6210907" y="73556"/>
            <a:ext cx="442888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WP2: Establish a community and culture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for interdisciplinary teaching and learning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5CEBD12-0E4C-AFEB-DD13-50738858CC14}"/>
              </a:ext>
            </a:extLst>
          </p:cNvPr>
          <p:cNvSpPr txBox="1"/>
          <p:nvPr/>
        </p:nvSpPr>
        <p:spPr>
          <a:xfrm>
            <a:off x="6406376" y="1702419"/>
            <a:ext cx="534329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Utviklet kontakter mot institutter, fakulteter og enheter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Utviklet intern kultur og forståelse for tverrfaglighet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Initiert støtte av aktiviteter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O" sz="2400" dirty="0"/>
          </a:p>
        </p:txBody>
      </p:sp>
    </p:spTree>
    <p:extLst>
      <p:ext uri="{BB962C8B-B14F-4D97-AF65-F5344CB8AC3E}">
        <p14:creationId xmlns:p14="http://schemas.microsoft.com/office/powerpoint/2010/main" val="1892228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83317F0-53BB-022C-5E99-ACAE34FB5598}"/>
              </a:ext>
            </a:extLst>
          </p:cNvPr>
          <p:cNvSpPr/>
          <p:nvPr/>
        </p:nvSpPr>
        <p:spPr>
          <a:xfrm>
            <a:off x="-3339" y="0"/>
            <a:ext cx="6099339" cy="6858000"/>
          </a:xfrm>
          <a:prstGeom prst="rect">
            <a:avLst/>
          </a:prstGeom>
          <a:gradFill flip="none" rotWithShape="1">
            <a:gsLst>
              <a:gs pos="54000">
                <a:schemeClr val="bg1"/>
              </a:gs>
              <a:gs pos="0">
                <a:schemeClr val="accent6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dirty="0"/>
          </a:p>
        </p:txBody>
      </p:sp>
      <p:sp>
        <p:nvSpPr>
          <p:cNvPr id="2" name="TextBox 68">
            <a:extLst>
              <a:ext uri="{FF2B5EF4-FFF2-40B4-BE49-F238E27FC236}">
                <a16:creationId xmlns:a16="http://schemas.microsoft.com/office/drawing/2014/main" id="{C4105F6B-1054-F05E-A514-A4E592018F13}"/>
              </a:ext>
            </a:extLst>
          </p:cNvPr>
          <p:cNvSpPr txBox="1"/>
          <p:nvPr/>
        </p:nvSpPr>
        <p:spPr>
          <a:xfrm>
            <a:off x="114906" y="64656"/>
            <a:ext cx="59810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WP3: Disseminate methods and approaches to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interdisciplinary education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DFCAEF-52EC-175E-153A-C040CD3E2E8B}"/>
              </a:ext>
            </a:extLst>
          </p:cNvPr>
          <p:cNvSpPr/>
          <p:nvPr/>
        </p:nvSpPr>
        <p:spPr>
          <a:xfrm>
            <a:off x="6092659" y="0"/>
            <a:ext cx="6099339" cy="6858000"/>
          </a:xfrm>
          <a:prstGeom prst="rect">
            <a:avLst/>
          </a:prstGeom>
          <a:gradFill flip="none" rotWithShape="1">
            <a:gsLst>
              <a:gs pos="50000">
                <a:schemeClr val="bg1"/>
              </a:gs>
              <a:gs pos="0">
                <a:schemeClr val="accent4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O" sz="1800" dirty="0"/>
              <a:t>1 PhD student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6397B4-6C1F-8820-B5E0-DF72DAD71B1D}"/>
              </a:ext>
            </a:extLst>
          </p:cNvPr>
          <p:cNvSpPr txBox="1"/>
          <p:nvPr/>
        </p:nvSpPr>
        <p:spPr>
          <a:xfrm>
            <a:off x="6297323" y="156989"/>
            <a:ext cx="547836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WP4: 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Measure the impact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of our activities and build a 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research basis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for interdisciplinary teaching and learning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AB137C-CCD3-7CF5-F3AA-059C6B8FE77D}"/>
              </a:ext>
            </a:extLst>
          </p:cNvPr>
          <p:cNvSpPr txBox="1"/>
          <p:nvPr/>
        </p:nvSpPr>
        <p:spPr>
          <a:xfrm>
            <a:off x="254619" y="1984000"/>
            <a:ext cx="53432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Deltagelse i europeiske aktiviteter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Publikasjon i European Honours Journal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Web-sider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Student-prosjekter sommeren 2023</a:t>
            </a:r>
            <a:endParaRPr lang="en-GB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O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3766FE-7957-B659-35AC-34FE115FD7EC}"/>
              </a:ext>
            </a:extLst>
          </p:cNvPr>
          <p:cNvSpPr txBox="1"/>
          <p:nvPr/>
        </p:nvSpPr>
        <p:spPr>
          <a:xfrm>
            <a:off x="6432394" y="1984000"/>
            <a:ext cx="534329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Innmeldt forskningsprosjekt til Sikt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Innledende intervjuer, følge emnet HON3000, refleksjonsnotat etter TFP og TV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Planlegging av pre- / post- og longitudinale studier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Språkmodeller, KI og tverrfaglighet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Første artikkel innsendt</a:t>
            </a:r>
            <a:endParaRPr lang="en-GB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O" sz="2400" dirty="0"/>
          </a:p>
        </p:txBody>
      </p:sp>
    </p:spTree>
    <p:extLst>
      <p:ext uri="{BB962C8B-B14F-4D97-AF65-F5344CB8AC3E}">
        <p14:creationId xmlns:p14="http://schemas.microsoft.com/office/powerpoint/2010/main" val="2860340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F81E94BB-9F43-90F4-4D2B-5D40EE9650FC}"/>
              </a:ext>
            </a:extLst>
          </p:cNvPr>
          <p:cNvSpPr/>
          <p:nvPr/>
        </p:nvSpPr>
        <p:spPr>
          <a:xfrm>
            <a:off x="7136783" y="401446"/>
            <a:ext cx="4761571" cy="6122019"/>
          </a:xfrm>
          <a:prstGeom prst="roundRect">
            <a:avLst>
              <a:gd name="adj" fmla="val 8002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E7363C-8F9E-681C-F998-8F5999A8F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065" y="129419"/>
            <a:ext cx="10515600" cy="1325563"/>
          </a:xfrm>
        </p:spPr>
        <p:txBody>
          <a:bodyPr/>
          <a:lstStyle/>
          <a:p>
            <a:r>
              <a:rPr lang="en-NO" dirty="0"/>
              <a:t>KI og språkmodeller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57464B-EABA-5097-25A6-20DB6B090D9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6375" y="3808956"/>
            <a:ext cx="1637772" cy="2446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492EE4-3D70-7DDD-D4C6-1B6A96AEB9D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065" y="4000380"/>
            <a:ext cx="894846" cy="12994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05D2A8-739F-BFBB-0B6C-86AE9DE3CA0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1106" y="4000380"/>
            <a:ext cx="961770" cy="13099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4E8855-085C-6325-04C5-CC9F60156FA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141" y="5402522"/>
            <a:ext cx="961770" cy="13265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C7E3993-6959-C778-A280-67CCECB48F7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3651" y="5418680"/>
            <a:ext cx="979225" cy="13265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759963-797E-2913-40A1-9E6DCF0E60A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300" y="1558167"/>
            <a:ext cx="1246691" cy="17600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811A999B-EE64-5D52-58AE-16CA99A7FBFE}"/>
              </a:ext>
            </a:extLst>
          </p:cNvPr>
          <p:cNvSpPr/>
          <p:nvPr/>
        </p:nvSpPr>
        <p:spPr>
          <a:xfrm>
            <a:off x="2150879" y="2181706"/>
            <a:ext cx="512956" cy="512956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973978D-0D24-8272-014D-18C71D14DC81}"/>
              </a:ext>
            </a:extLst>
          </p:cNvPr>
          <p:cNvSpPr txBox="1"/>
          <p:nvPr/>
        </p:nvSpPr>
        <p:spPr>
          <a:xfrm>
            <a:off x="2161937" y="2299684"/>
            <a:ext cx="4908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 dirty="0"/>
              <a:t>ada2</a:t>
            </a:r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18CD56A4-97B4-384E-0C6D-F13B9AA07696}"/>
              </a:ext>
            </a:extLst>
          </p:cNvPr>
          <p:cNvSpPr/>
          <p:nvPr/>
        </p:nvSpPr>
        <p:spPr>
          <a:xfrm>
            <a:off x="1838646" y="2288533"/>
            <a:ext cx="245327" cy="276999"/>
          </a:xfrm>
          <a:prstGeom prst="rightArrow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487F7B25-E83B-60C4-B9D0-6EDCB51C2B39}"/>
              </a:ext>
            </a:extLst>
          </p:cNvPr>
          <p:cNvSpPr/>
          <p:nvPr/>
        </p:nvSpPr>
        <p:spPr>
          <a:xfrm>
            <a:off x="2719498" y="2286151"/>
            <a:ext cx="245327" cy="276999"/>
          </a:xfrm>
          <a:prstGeom prst="rightArrow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1FBB2D1-5B78-F4D0-87DE-748CC571C27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2161" y="4351547"/>
            <a:ext cx="3729769" cy="17142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97E43CC-291C-CC1B-E496-5E3769FA1323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6536" y="1454982"/>
            <a:ext cx="3335476" cy="221633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EC17C1F7-5454-AA8F-155C-DAF779350AD0}"/>
              </a:ext>
            </a:extLst>
          </p:cNvPr>
          <p:cNvSpPr txBox="1"/>
          <p:nvPr/>
        </p:nvSpPr>
        <p:spPr>
          <a:xfrm>
            <a:off x="7482424" y="685667"/>
            <a:ext cx="434897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2400" b="1" dirty="0"/>
              <a:t>Anvendelser: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O" sz="2400" dirty="0"/>
              <a:t>Kvalitativ analyse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O" sz="2400" dirty="0"/>
              <a:t>Tverrfaglig kompetanse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tekster</a:t>
            </a: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/>
              <a:t>Vitenskapelig</a:t>
            </a:r>
            <a:r>
              <a:rPr lang="en-GB" sz="2400" dirty="0"/>
              <a:t> </a:t>
            </a:r>
            <a:r>
              <a:rPr lang="en-GB" sz="2400" dirty="0" err="1"/>
              <a:t>litteratur</a:t>
            </a: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/>
              <a:t>Forbinder</a:t>
            </a:r>
            <a:r>
              <a:rPr lang="en-GB" sz="2400" dirty="0"/>
              <a:t> </a:t>
            </a:r>
            <a:r>
              <a:rPr lang="en-GB" sz="2400" dirty="0" err="1"/>
              <a:t>vitenskapene</a:t>
            </a:r>
            <a:endParaRPr lang="en-GB" sz="2400" dirty="0"/>
          </a:p>
          <a:p>
            <a:endParaRPr lang="en-GB" sz="2400" dirty="0"/>
          </a:p>
          <a:p>
            <a:r>
              <a:rPr lang="en-GB" sz="2400" b="1" dirty="0" err="1"/>
              <a:t>Grunnlegende</a:t>
            </a:r>
            <a:r>
              <a:rPr lang="en-GB" sz="2400" b="1" dirty="0"/>
              <a:t> </a:t>
            </a:r>
            <a:r>
              <a:rPr lang="en-GB" sz="2400" b="1" dirty="0" err="1"/>
              <a:t>forståelse</a:t>
            </a:r>
            <a:r>
              <a:rPr lang="en-GB" sz="2400" b="1"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Conceptual  </a:t>
            </a:r>
            <a:br>
              <a:rPr lang="en-GB" sz="2400" dirty="0"/>
            </a:br>
            <a:r>
              <a:rPr lang="en-GB" sz="2400" dirty="0"/>
              <a:t>blending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/>
              <a:t>Metaforer</a:t>
            </a: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/>
              <a:t>Læring</a:t>
            </a:r>
            <a:r>
              <a:rPr lang="en-GB" sz="2400" dirty="0"/>
              <a:t> </a:t>
            </a:r>
            <a:r>
              <a:rPr lang="en-GB" sz="2400" dirty="0" err="1"/>
              <a:t>ved</a:t>
            </a:r>
            <a:br>
              <a:rPr lang="en-GB" sz="2400" dirty="0"/>
            </a:br>
            <a:r>
              <a:rPr lang="en-GB" sz="2400" dirty="0" err="1"/>
              <a:t>blanding</a:t>
            </a:r>
            <a:r>
              <a:rPr lang="en-GB" sz="2400" dirty="0"/>
              <a:t> </a:t>
            </a:r>
            <a:r>
              <a:rPr lang="en-GB" sz="2400" dirty="0" err="1"/>
              <a:t>av</a:t>
            </a:r>
            <a:br>
              <a:rPr lang="en-GB" sz="2400" dirty="0"/>
            </a:br>
            <a:r>
              <a:rPr lang="en-GB" sz="2400" dirty="0" err="1"/>
              <a:t>konsepter</a:t>
            </a:r>
            <a:r>
              <a:rPr lang="en-NO" sz="2400" dirty="0"/>
              <a:t>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BE04B9E-8561-4CFE-1D40-7905E38226B5}"/>
              </a:ext>
            </a:extLst>
          </p:cNvPr>
          <p:cNvSpPr txBox="1"/>
          <p:nvPr/>
        </p:nvSpPr>
        <p:spPr>
          <a:xfrm>
            <a:off x="3951389" y="6290884"/>
            <a:ext cx="15113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 dirty="0"/>
              <a:t>(Submitted Jan 2024)</a:t>
            </a:r>
          </a:p>
        </p:txBody>
      </p:sp>
    </p:spTree>
    <p:extLst>
      <p:ext uri="{BB962C8B-B14F-4D97-AF65-F5344CB8AC3E}">
        <p14:creationId xmlns:p14="http://schemas.microsoft.com/office/powerpoint/2010/main" val="1912910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F3EAB-D3B4-BF1F-3639-D6B1C44E0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en-NO" dirty="0"/>
              <a:t>Endringer etter overgang til 5 årig senter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4240A4-EC54-D493-5168-E20D565842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8937"/>
            <a:ext cx="10515600" cy="4928026"/>
          </a:xfrm>
        </p:spPr>
        <p:txBody>
          <a:bodyPr>
            <a:normAutofit fontScale="92500" lnSpcReduction="10000"/>
          </a:bodyPr>
          <a:lstStyle/>
          <a:p>
            <a:r>
              <a:rPr lang="en-NO" dirty="0"/>
              <a:t>Større fokus på tverrfaglig fasilitator og tverrfaglige verksted</a:t>
            </a:r>
          </a:p>
          <a:p>
            <a:endParaRPr lang="en-NO" dirty="0"/>
          </a:p>
          <a:p>
            <a:r>
              <a:rPr lang="en-NO" dirty="0"/>
              <a:t>Støtte gjennom frikjøp eller ved ansettelser?</a:t>
            </a:r>
          </a:p>
          <a:p>
            <a:pPr lvl="1"/>
            <a:r>
              <a:rPr lang="en-NO" dirty="0"/>
              <a:t>Ønsker å gå for flere ansettelser og mindre frikjøp</a:t>
            </a:r>
          </a:p>
          <a:p>
            <a:pPr lvl="1"/>
            <a:endParaRPr lang="en-NO" dirty="0"/>
          </a:p>
          <a:p>
            <a:r>
              <a:rPr lang="en-NO" dirty="0"/>
              <a:t>Behov for instruksjon for tverrfaglig arbeid</a:t>
            </a:r>
          </a:p>
          <a:p>
            <a:pPr lvl="1"/>
            <a:r>
              <a:rPr lang="en-NO" dirty="0"/>
              <a:t>Ønsker å ansette midlertidig en dedikert person</a:t>
            </a:r>
          </a:p>
          <a:p>
            <a:endParaRPr lang="en-NO" dirty="0"/>
          </a:p>
          <a:p>
            <a:r>
              <a:rPr lang="en-NO" dirty="0"/>
              <a:t>Utfordringer knyttet til utdanningsforskning</a:t>
            </a:r>
          </a:p>
          <a:p>
            <a:pPr lvl="1"/>
            <a:r>
              <a:rPr lang="en-NO" dirty="0"/>
              <a:t>Hvordan innrullere PhD-studenter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relevante</a:t>
            </a:r>
            <a:r>
              <a:rPr lang="en-GB" dirty="0"/>
              <a:t> PhD-program?</a:t>
            </a:r>
            <a:endParaRPr lang="en-NO" dirty="0"/>
          </a:p>
          <a:p>
            <a:endParaRPr lang="en-NO" dirty="0"/>
          </a:p>
          <a:p>
            <a:r>
              <a:rPr lang="en-NO" dirty="0"/>
              <a:t>Mindreforbruk av UiOs sentrale støtte 2023-2026 for utfasing 2027-2028</a:t>
            </a:r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151635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94E22-3EB8-948B-9618-6E5B84E37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348"/>
            <a:ext cx="10515600" cy="1325563"/>
          </a:xfrm>
        </p:spPr>
        <p:txBody>
          <a:bodyPr/>
          <a:lstStyle/>
          <a:p>
            <a:r>
              <a:rPr lang="en-NO" dirty="0"/>
              <a:t>Senter-avtaler - forslag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AC9FA-C0DD-8F4D-24DB-A5BA5EEAE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5844"/>
            <a:ext cx="10515600" cy="4861119"/>
          </a:xfrm>
        </p:spPr>
        <p:txBody>
          <a:bodyPr>
            <a:normAutofit fontScale="85000" lnSpcReduction="20000"/>
          </a:bodyPr>
          <a:lstStyle/>
          <a:p>
            <a:r>
              <a:rPr lang="en-NO" dirty="0"/>
              <a:t>Egen avtale mellom INTED og fakultetene (se utkast til avtale)</a:t>
            </a:r>
          </a:p>
          <a:p>
            <a:r>
              <a:rPr lang="en-NO" dirty="0"/>
              <a:t>Egen avtale mellom INTED og mor-instituttet (Fysisk institutt) (se utkast til avtale)</a:t>
            </a:r>
          </a:p>
          <a:p>
            <a:r>
              <a:rPr lang="en-NO" dirty="0"/>
              <a:t>Egenbidrag per fakultet: 1 KD PhD, 300kkr/år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studiekvalitetsmidler</a:t>
            </a:r>
            <a:r>
              <a:rPr lang="en-GB" dirty="0"/>
              <a:t>, 300kkr/</a:t>
            </a:r>
            <a:r>
              <a:rPr lang="en-GB" dirty="0" err="1"/>
              <a:t>år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lokaler</a:t>
            </a:r>
            <a:r>
              <a:rPr lang="en-GB" dirty="0"/>
              <a:t> for honours-</a:t>
            </a:r>
            <a:r>
              <a:rPr lang="en-GB" dirty="0" err="1"/>
              <a:t>studenter</a:t>
            </a:r>
            <a:r>
              <a:rPr lang="en-GB" dirty="0"/>
              <a:t>.</a:t>
            </a:r>
            <a:r>
              <a:rPr lang="en-GB"/>
              <a:t> </a:t>
            </a:r>
            <a:r>
              <a:rPr lang="en-GB" dirty="0"/>
              <a:t>Det </a:t>
            </a:r>
            <a:r>
              <a:rPr lang="en-GB" dirty="0" err="1"/>
              <a:t>betales</a:t>
            </a:r>
            <a:r>
              <a:rPr lang="en-GB" dirty="0"/>
              <a:t> </a:t>
            </a:r>
            <a:r>
              <a:rPr lang="en-GB" dirty="0" err="1"/>
              <a:t>ikke</a:t>
            </a:r>
            <a:r>
              <a:rPr lang="en-GB" dirty="0"/>
              <a:t> </a:t>
            </a:r>
            <a:r>
              <a:rPr lang="en-GB" dirty="0" err="1"/>
              <a:t>dekningsbidrag</a:t>
            </a:r>
            <a:r>
              <a:rPr lang="en-GB" dirty="0"/>
              <a:t> for </a:t>
            </a:r>
            <a:r>
              <a:rPr lang="en-GB" dirty="0" err="1"/>
              <a:t>studiekvalitetsmidler</a:t>
            </a:r>
            <a:r>
              <a:rPr lang="en-GB" dirty="0"/>
              <a:t> </a:t>
            </a:r>
            <a:r>
              <a:rPr lang="en-GB" dirty="0" err="1"/>
              <a:t>ved</a:t>
            </a:r>
            <a:r>
              <a:rPr lang="en-GB" dirty="0"/>
              <a:t> </a:t>
            </a:r>
            <a:r>
              <a:rPr lang="en-GB" dirty="0" err="1"/>
              <a:t>ansettelse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studenter</a:t>
            </a:r>
            <a:r>
              <a:rPr lang="en-GB" dirty="0"/>
              <a:t>.</a:t>
            </a:r>
          </a:p>
          <a:p>
            <a:r>
              <a:rPr lang="en-GB" dirty="0"/>
              <a:t>For </a:t>
            </a:r>
            <a:r>
              <a:rPr lang="en-GB" dirty="0" err="1"/>
              <a:t>eksterne</a:t>
            </a:r>
            <a:r>
              <a:rPr lang="en-GB" dirty="0"/>
              <a:t> </a:t>
            </a:r>
            <a:r>
              <a:rPr lang="en-GB" dirty="0" err="1"/>
              <a:t>prosjekter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over </a:t>
            </a:r>
            <a:r>
              <a:rPr lang="en-GB" dirty="0" err="1"/>
              <a:t>sentertildeldingen</a:t>
            </a:r>
            <a:r>
              <a:rPr lang="en-GB" dirty="0"/>
              <a:t> </a:t>
            </a:r>
            <a:r>
              <a:rPr lang="en-GB" dirty="0" err="1"/>
              <a:t>fordeles</a:t>
            </a:r>
            <a:r>
              <a:rPr lang="en-GB" dirty="0"/>
              <a:t> </a:t>
            </a:r>
            <a:r>
              <a:rPr lang="en-GB" dirty="0" err="1"/>
              <a:t>dekningsbidraget</a:t>
            </a:r>
            <a:r>
              <a:rPr lang="en-GB" dirty="0"/>
              <a:t> med 60%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morinstituttet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prosjektleder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40% </a:t>
            </a:r>
            <a:r>
              <a:rPr lang="en-GB" dirty="0" err="1"/>
              <a:t>til</a:t>
            </a:r>
            <a:r>
              <a:rPr lang="en-GB" dirty="0"/>
              <a:t> INTED.</a:t>
            </a:r>
          </a:p>
          <a:p>
            <a:endParaRPr lang="en-GB" dirty="0"/>
          </a:p>
          <a:p>
            <a:r>
              <a:rPr lang="en-GB" dirty="0" err="1"/>
              <a:t>Ansettelser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midlertidige</a:t>
            </a:r>
            <a:r>
              <a:rPr lang="en-GB" dirty="0"/>
              <a:t> </a:t>
            </a:r>
            <a:r>
              <a:rPr lang="en-GB" dirty="0" err="1"/>
              <a:t>gjøres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Fysisk</a:t>
            </a:r>
            <a:r>
              <a:rPr lang="en-GB" dirty="0"/>
              <a:t> </a:t>
            </a:r>
            <a:r>
              <a:rPr lang="en-GB" dirty="0" err="1"/>
              <a:t>Institutt</a:t>
            </a:r>
            <a:r>
              <a:rPr lang="en-GB" dirty="0"/>
              <a:t> (FI), men </a:t>
            </a:r>
            <a:r>
              <a:rPr lang="en-GB" dirty="0" err="1"/>
              <a:t>dekningsbidrag</a:t>
            </a:r>
            <a:r>
              <a:rPr lang="en-GB" dirty="0"/>
              <a:t> </a:t>
            </a:r>
            <a:r>
              <a:rPr lang="en-GB" dirty="0" err="1"/>
              <a:t>fordeles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samarbeidende</a:t>
            </a:r>
            <a:r>
              <a:rPr lang="en-GB" dirty="0"/>
              <a:t> </a:t>
            </a:r>
            <a:r>
              <a:rPr lang="en-GB" dirty="0" err="1"/>
              <a:t>institutter</a:t>
            </a:r>
            <a:r>
              <a:rPr lang="en-GB" dirty="0"/>
              <a:t> </a:t>
            </a:r>
            <a:r>
              <a:rPr lang="en-GB" dirty="0" err="1"/>
              <a:t>etter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nøkkel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hovedsak</a:t>
            </a:r>
            <a:r>
              <a:rPr lang="en-GB" dirty="0"/>
              <a:t> tar </a:t>
            </a:r>
            <a:r>
              <a:rPr lang="en-GB" dirty="0" err="1"/>
              <a:t>hensyn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egeninnsats</a:t>
            </a:r>
            <a:r>
              <a:rPr lang="en-GB" dirty="0"/>
              <a:t>:</a:t>
            </a:r>
          </a:p>
          <a:p>
            <a:pPr lvl="1"/>
            <a:r>
              <a:rPr lang="en-GB" dirty="0" err="1"/>
              <a:t>Senterkoordinator</a:t>
            </a:r>
            <a:r>
              <a:rPr lang="en-GB" dirty="0"/>
              <a:t> </a:t>
            </a:r>
            <a:r>
              <a:rPr lang="en-GB" dirty="0" err="1"/>
              <a:t>tilsettes</a:t>
            </a:r>
            <a:r>
              <a:rPr lang="en-GB" dirty="0"/>
              <a:t> </a:t>
            </a:r>
            <a:r>
              <a:rPr lang="en-GB" dirty="0" err="1"/>
              <a:t>ved</a:t>
            </a:r>
            <a:r>
              <a:rPr lang="en-GB" dirty="0"/>
              <a:t> FI med </a:t>
            </a:r>
            <a:r>
              <a:rPr lang="en-GB" dirty="0" err="1"/>
              <a:t>dekningsbidrag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FI</a:t>
            </a:r>
          </a:p>
          <a:p>
            <a:pPr lvl="1"/>
            <a:r>
              <a:rPr lang="en-GB" dirty="0" err="1"/>
              <a:t>Forskningspersonale</a:t>
            </a:r>
            <a:r>
              <a:rPr lang="en-GB" dirty="0"/>
              <a:t> </a:t>
            </a:r>
            <a:r>
              <a:rPr lang="en-GB" dirty="0" err="1"/>
              <a:t>tilsettes</a:t>
            </a:r>
            <a:r>
              <a:rPr lang="en-GB" dirty="0"/>
              <a:t> </a:t>
            </a:r>
            <a:r>
              <a:rPr lang="en-GB" dirty="0" err="1"/>
              <a:t>ved</a:t>
            </a:r>
            <a:r>
              <a:rPr lang="en-GB" dirty="0"/>
              <a:t> relevant </a:t>
            </a:r>
            <a:r>
              <a:rPr lang="en-GB" dirty="0" err="1"/>
              <a:t>institutt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dekningsbidrag</a:t>
            </a:r>
            <a:r>
              <a:rPr lang="en-GB" dirty="0"/>
              <a:t> </a:t>
            </a:r>
            <a:r>
              <a:rPr lang="en-GB" dirty="0" err="1"/>
              <a:t>går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dette</a:t>
            </a:r>
            <a:r>
              <a:rPr lang="en-GB" dirty="0"/>
              <a:t> </a:t>
            </a:r>
            <a:r>
              <a:rPr lang="en-GB" dirty="0" err="1"/>
              <a:t>instituttet</a:t>
            </a:r>
            <a:r>
              <a:rPr lang="en-GB" dirty="0"/>
              <a:t> </a:t>
            </a:r>
          </a:p>
          <a:p>
            <a:pPr lvl="1"/>
            <a:r>
              <a:rPr lang="en-GB" dirty="0" err="1"/>
              <a:t>Øvrige</a:t>
            </a:r>
            <a:r>
              <a:rPr lang="en-GB" dirty="0"/>
              <a:t> </a:t>
            </a:r>
            <a:r>
              <a:rPr lang="en-GB" dirty="0" err="1"/>
              <a:t>ansatte</a:t>
            </a:r>
            <a:r>
              <a:rPr lang="en-GB" dirty="0"/>
              <a:t> </a:t>
            </a:r>
            <a:r>
              <a:rPr lang="en-GB" dirty="0" err="1"/>
              <a:t>tilsettes</a:t>
            </a:r>
            <a:r>
              <a:rPr lang="en-GB" dirty="0"/>
              <a:t> </a:t>
            </a:r>
            <a:r>
              <a:rPr lang="en-GB" dirty="0" err="1"/>
              <a:t>ved</a:t>
            </a:r>
            <a:r>
              <a:rPr lang="en-GB" dirty="0"/>
              <a:t> FI, men </a:t>
            </a:r>
            <a:r>
              <a:rPr lang="en-GB" dirty="0" err="1"/>
              <a:t>dekningsbidrag</a:t>
            </a:r>
            <a:r>
              <a:rPr lang="en-GB" dirty="0"/>
              <a:t> </a:t>
            </a:r>
            <a:r>
              <a:rPr lang="en-GB" dirty="0" err="1"/>
              <a:t>fordeles</a:t>
            </a:r>
            <a:r>
              <a:rPr lang="en-GB" dirty="0"/>
              <a:t> </a:t>
            </a:r>
            <a:r>
              <a:rPr lang="en-GB" dirty="0" err="1"/>
              <a:t>basert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egeninnsats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2715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47955</TotalTime>
  <Words>717</Words>
  <Application>Microsoft Office PowerPoint</Application>
  <PresentationFormat>Widescreen</PresentationFormat>
  <Paragraphs>159</Paragraphs>
  <Slides>12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KI og språkmodeller</vt:lpstr>
      <vt:lpstr>Endringer etter overgang til 5 årig senter</vt:lpstr>
      <vt:lpstr>Senter-avtaler - forslag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Anders Malthe-Sorenssen</dc:creator>
  <cp:lastModifiedBy>Helene Victoria Haynes</cp:lastModifiedBy>
  <cp:revision>109</cp:revision>
  <cp:lastPrinted>2023-04-26T09:27:16Z</cp:lastPrinted>
  <dcterms:created xsi:type="dcterms:W3CDTF">2022-05-03T13:13:06Z</dcterms:created>
  <dcterms:modified xsi:type="dcterms:W3CDTF">2024-01-26T14:29:00Z</dcterms:modified>
</cp:coreProperties>
</file>