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5.xml" ContentType="application/vnd.openxmlformats-officedocument.presentationml.notesSlide+xml"/>
  <Override PartName="/ppt/ink/ink6.xml" ContentType="application/inkml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6"/>
  </p:notesMasterIdLst>
  <p:sldIdLst>
    <p:sldId id="272" r:id="rId5"/>
    <p:sldId id="258" r:id="rId6"/>
    <p:sldId id="257" r:id="rId7"/>
    <p:sldId id="262" r:id="rId8"/>
    <p:sldId id="2147309356" r:id="rId9"/>
    <p:sldId id="2147309297" r:id="rId10"/>
    <p:sldId id="2147309301" r:id="rId11"/>
    <p:sldId id="5059" r:id="rId12"/>
    <p:sldId id="2147309308" r:id="rId13"/>
    <p:sldId id="2147309309" r:id="rId14"/>
    <p:sldId id="2147309310" r:id="rId15"/>
    <p:sldId id="259" r:id="rId16"/>
    <p:sldId id="2147309312" r:id="rId17"/>
    <p:sldId id="2147309313" r:id="rId18"/>
    <p:sldId id="2147309314" r:id="rId19"/>
    <p:sldId id="5102" r:id="rId20"/>
    <p:sldId id="263" r:id="rId21"/>
    <p:sldId id="264" r:id="rId22"/>
    <p:sldId id="265" r:id="rId23"/>
    <p:sldId id="267" r:id="rId24"/>
    <p:sldId id="2147309315" r:id="rId25"/>
    <p:sldId id="2147309311" r:id="rId26"/>
    <p:sldId id="2147309333" r:id="rId27"/>
    <p:sldId id="2147309317" r:id="rId28"/>
    <p:sldId id="2147309324" r:id="rId29"/>
    <p:sldId id="2147309325" r:id="rId30"/>
    <p:sldId id="2147309318" r:id="rId31"/>
    <p:sldId id="2147309319" r:id="rId32"/>
    <p:sldId id="2147309320" r:id="rId33"/>
    <p:sldId id="2147309321" r:id="rId34"/>
    <p:sldId id="27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DAA2F-C5F2-4D6B-9C14-1B8DA6D18A79}" v="1" dt="2024-09-26T08:13:41.593"/>
    <p1510:client id="{B3961FE1-3564-4B04-812D-7B81EBDCD932}" v="1" dt="2024-09-25T09:00:43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kel Bolstad Dæhli" userId="c767170e-9d69-4d52-adc3-2307f22a3e85" providerId="ADAL" clId="{B3961FE1-3564-4B04-812D-7B81EBDCD932}"/>
    <pc:docChg chg="undo custSel addSld delSld modSld">
      <pc:chgData name="Mikkel Bolstad Dæhli" userId="c767170e-9d69-4d52-adc3-2307f22a3e85" providerId="ADAL" clId="{B3961FE1-3564-4B04-812D-7B81EBDCD932}" dt="2024-09-25T09:31:01.541" v="54" actId="47"/>
      <pc:docMkLst>
        <pc:docMk/>
      </pc:docMkLst>
      <pc:sldChg chg="modSp mod">
        <pc:chgData name="Mikkel Bolstad Dæhli" userId="c767170e-9d69-4d52-adc3-2307f22a3e85" providerId="ADAL" clId="{B3961FE1-3564-4B04-812D-7B81EBDCD932}" dt="2024-09-25T08:46:08.019" v="15" actId="20577"/>
        <pc:sldMkLst>
          <pc:docMk/>
          <pc:sldMk cId="1926420983" sldId="257"/>
        </pc:sldMkLst>
        <pc:spChg chg="mod">
          <ac:chgData name="Mikkel Bolstad Dæhli" userId="c767170e-9d69-4d52-adc3-2307f22a3e85" providerId="ADAL" clId="{B3961FE1-3564-4B04-812D-7B81EBDCD932}" dt="2024-09-25T08:46:08.019" v="15" actId="20577"/>
          <ac:spMkLst>
            <pc:docMk/>
            <pc:sldMk cId="1926420983" sldId="257"/>
            <ac:spMk id="3" creationId="{EBE94452-155E-4C1A-AC64-6970AA22A2A9}"/>
          </ac:spMkLst>
        </pc:spChg>
      </pc:sldChg>
      <pc:sldChg chg="modSp mod">
        <pc:chgData name="Mikkel Bolstad Dæhli" userId="c767170e-9d69-4d52-adc3-2307f22a3e85" providerId="ADAL" clId="{B3961FE1-3564-4B04-812D-7B81EBDCD932}" dt="2024-09-25T08:45:44.258" v="3" actId="20577"/>
        <pc:sldMkLst>
          <pc:docMk/>
          <pc:sldMk cId="835265803" sldId="272"/>
        </pc:sldMkLst>
        <pc:spChg chg="mod">
          <ac:chgData name="Mikkel Bolstad Dæhli" userId="c767170e-9d69-4d52-adc3-2307f22a3e85" providerId="ADAL" clId="{B3961FE1-3564-4B04-812D-7B81EBDCD932}" dt="2024-09-25T08:45:44.258" v="3" actId="20577"/>
          <ac:spMkLst>
            <pc:docMk/>
            <pc:sldMk cId="835265803" sldId="272"/>
            <ac:spMk id="11" creationId="{5106E7A8-BA18-78BA-D495-9AA057B46308}"/>
          </ac:spMkLst>
        </pc:spChg>
      </pc:sldChg>
      <pc:sldChg chg="modSp mod">
        <pc:chgData name="Mikkel Bolstad Dæhli" userId="c767170e-9d69-4d52-adc3-2307f22a3e85" providerId="ADAL" clId="{B3961FE1-3564-4B04-812D-7B81EBDCD932}" dt="2024-09-25T09:07:21.500" v="53" actId="20577"/>
        <pc:sldMkLst>
          <pc:docMk/>
          <pc:sldMk cId="1736193772" sldId="2147309311"/>
        </pc:sldMkLst>
        <pc:spChg chg="mod">
          <ac:chgData name="Mikkel Bolstad Dæhli" userId="c767170e-9d69-4d52-adc3-2307f22a3e85" providerId="ADAL" clId="{B3961FE1-3564-4B04-812D-7B81EBDCD932}" dt="2024-09-25T09:07:21.500" v="53" actId="20577"/>
          <ac:spMkLst>
            <pc:docMk/>
            <pc:sldMk cId="1736193772" sldId="2147309311"/>
            <ac:spMk id="3" creationId="{46C1BA1F-3F63-C12B-B446-A05AFF2BB930}"/>
          </ac:spMkLst>
        </pc:spChg>
      </pc:sldChg>
      <pc:sldChg chg="delSp mod">
        <pc:chgData name="Mikkel Bolstad Dæhli" userId="c767170e-9d69-4d52-adc3-2307f22a3e85" providerId="ADAL" clId="{B3961FE1-3564-4B04-812D-7B81EBDCD932}" dt="2024-09-25T09:05:02.539" v="44" actId="478"/>
        <pc:sldMkLst>
          <pc:docMk/>
          <pc:sldMk cId="3044195813" sldId="2147309314"/>
        </pc:sldMkLst>
        <pc:spChg chg="del">
          <ac:chgData name="Mikkel Bolstad Dæhli" userId="c767170e-9d69-4d52-adc3-2307f22a3e85" providerId="ADAL" clId="{B3961FE1-3564-4B04-812D-7B81EBDCD932}" dt="2024-09-25T09:05:02.539" v="44" actId="478"/>
          <ac:spMkLst>
            <pc:docMk/>
            <pc:sldMk cId="3044195813" sldId="2147309314"/>
            <ac:spMk id="8" creationId="{8888D8B3-93F4-3ADC-8E85-D341F789F4AE}"/>
          </ac:spMkLst>
        </pc:spChg>
      </pc:sldChg>
      <pc:sldChg chg="del">
        <pc:chgData name="Mikkel Bolstad Dæhli" userId="c767170e-9d69-4d52-adc3-2307f22a3e85" providerId="ADAL" clId="{B3961FE1-3564-4B04-812D-7B81EBDCD932}" dt="2024-09-25T09:31:01.541" v="54" actId="47"/>
        <pc:sldMkLst>
          <pc:docMk/>
          <pc:sldMk cId="3381938175" sldId="2147309355"/>
        </pc:sldMkLst>
      </pc:sldChg>
      <pc:sldChg chg="addSp delSp modSp new mod setBg">
        <pc:chgData name="Mikkel Bolstad Dæhli" userId="c767170e-9d69-4d52-adc3-2307f22a3e85" providerId="ADAL" clId="{B3961FE1-3564-4B04-812D-7B81EBDCD932}" dt="2024-09-25T09:01:20.912" v="43" actId="26606"/>
        <pc:sldMkLst>
          <pc:docMk/>
          <pc:sldMk cId="3207053366" sldId="2147309356"/>
        </pc:sldMkLst>
        <pc:spChg chg="mod">
          <ac:chgData name="Mikkel Bolstad Dæhli" userId="c767170e-9d69-4d52-adc3-2307f22a3e85" providerId="ADAL" clId="{B3961FE1-3564-4B04-812D-7B81EBDCD932}" dt="2024-09-25T09:01:20.912" v="43" actId="26606"/>
          <ac:spMkLst>
            <pc:docMk/>
            <pc:sldMk cId="3207053366" sldId="2147309356"/>
            <ac:spMk id="2" creationId="{6055263D-DC4A-1A2B-67EC-827BA42B1A48}"/>
          </ac:spMkLst>
        </pc:spChg>
        <pc:spChg chg="del">
          <ac:chgData name="Mikkel Bolstad Dæhli" userId="c767170e-9d69-4d52-adc3-2307f22a3e85" providerId="ADAL" clId="{B3961FE1-3564-4B04-812D-7B81EBDCD932}" dt="2024-09-25T09:00:43.299" v="17"/>
          <ac:spMkLst>
            <pc:docMk/>
            <pc:sldMk cId="3207053366" sldId="2147309356"/>
            <ac:spMk id="3" creationId="{C9DD4DAF-6E5D-EB66-801A-5FBF8D6C09FB}"/>
          </ac:spMkLst>
        </pc:spChg>
        <pc:spChg chg="add del">
          <ac:chgData name="Mikkel Bolstad Dæhli" userId="c767170e-9d69-4d52-adc3-2307f22a3e85" providerId="ADAL" clId="{B3961FE1-3564-4B04-812D-7B81EBDCD932}" dt="2024-09-25T09:01:20.901" v="42" actId="26606"/>
          <ac:spMkLst>
            <pc:docMk/>
            <pc:sldMk cId="3207053366" sldId="2147309356"/>
            <ac:spMk id="9" creationId="{BACC6370-2D7E-4714-9D71-7542949D7D5D}"/>
          </ac:spMkLst>
        </pc:spChg>
        <pc:spChg chg="add del">
          <ac:chgData name="Mikkel Bolstad Dæhli" userId="c767170e-9d69-4d52-adc3-2307f22a3e85" providerId="ADAL" clId="{B3961FE1-3564-4B04-812D-7B81EBDCD932}" dt="2024-09-25T09:01:20.901" v="42" actId="26606"/>
          <ac:spMkLst>
            <pc:docMk/>
            <pc:sldMk cId="3207053366" sldId="2147309356"/>
            <ac:spMk id="11" creationId="{F68B3F68-107C-434F-AA38-110D5EA91B85}"/>
          </ac:spMkLst>
        </pc:spChg>
        <pc:spChg chg="add del">
          <ac:chgData name="Mikkel Bolstad Dæhli" userId="c767170e-9d69-4d52-adc3-2307f22a3e85" providerId="ADAL" clId="{B3961FE1-3564-4B04-812D-7B81EBDCD932}" dt="2024-09-25T09:01:20.901" v="42" actId="26606"/>
          <ac:spMkLst>
            <pc:docMk/>
            <pc:sldMk cId="3207053366" sldId="2147309356"/>
            <ac:spMk id="13" creationId="{AAD0DBB9-1A4B-4391-81D4-CB19F9AB918A}"/>
          </ac:spMkLst>
        </pc:spChg>
        <pc:spChg chg="add del">
          <ac:chgData name="Mikkel Bolstad Dæhli" userId="c767170e-9d69-4d52-adc3-2307f22a3e85" providerId="ADAL" clId="{B3961FE1-3564-4B04-812D-7B81EBDCD932}" dt="2024-09-25T09:01:20.901" v="42" actId="26606"/>
          <ac:spMkLst>
            <pc:docMk/>
            <pc:sldMk cId="3207053366" sldId="2147309356"/>
            <ac:spMk id="15" creationId="{063BBA22-50EA-4C4D-BE05-F1CE4E63AA56}"/>
          </ac:spMkLst>
        </pc:spChg>
        <pc:spChg chg="add">
          <ac:chgData name="Mikkel Bolstad Dæhli" userId="c767170e-9d69-4d52-adc3-2307f22a3e85" providerId="ADAL" clId="{B3961FE1-3564-4B04-812D-7B81EBDCD932}" dt="2024-09-25T09:01:20.912" v="43" actId="26606"/>
          <ac:spMkLst>
            <pc:docMk/>
            <pc:sldMk cId="3207053366" sldId="2147309356"/>
            <ac:spMk id="17" creationId="{A3363022-C969-41E9-8EB2-E4C94908C1FA}"/>
          </ac:spMkLst>
        </pc:spChg>
        <pc:spChg chg="add">
          <ac:chgData name="Mikkel Bolstad Dæhli" userId="c767170e-9d69-4d52-adc3-2307f22a3e85" providerId="ADAL" clId="{B3961FE1-3564-4B04-812D-7B81EBDCD932}" dt="2024-09-25T09:01:20.912" v="43" actId="26606"/>
          <ac:spMkLst>
            <pc:docMk/>
            <pc:sldMk cId="3207053366" sldId="2147309356"/>
            <ac:spMk id="18" creationId="{8D1AD6B3-BE88-4CEB-BA17-790657CC4729}"/>
          </ac:spMkLst>
        </pc:spChg>
        <pc:grpChg chg="add">
          <ac:chgData name="Mikkel Bolstad Dæhli" userId="c767170e-9d69-4d52-adc3-2307f22a3e85" providerId="ADAL" clId="{B3961FE1-3564-4B04-812D-7B81EBDCD932}" dt="2024-09-25T09:01:20.912" v="43" actId="26606"/>
          <ac:grpSpMkLst>
            <pc:docMk/>
            <pc:sldMk cId="3207053366" sldId="2147309356"/>
            <ac:grpSpMk id="19" creationId="{89D1390B-7E13-4B4F-9CB2-391063412E54}"/>
          </ac:grpSpMkLst>
        </pc:grpChg>
        <pc:graphicFrameChg chg="add mod modGraphic">
          <ac:chgData name="Mikkel Bolstad Dæhli" userId="c767170e-9d69-4d52-adc3-2307f22a3e85" providerId="ADAL" clId="{B3961FE1-3564-4B04-812D-7B81EBDCD932}" dt="2024-09-25T09:01:20.912" v="43" actId="26606"/>
          <ac:graphicFrameMkLst>
            <pc:docMk/>
            <pc:sldMk cId="3207053366" sldId="2147309356"/>
            <ac:graphicFrameMk id="4" creationId="{FECFE9E9-B98C-3C25-FBC3-4A33DF53ECCD}"/>
          </ac:graphicFrameMkLst>
        </pc:graphicFrameChg>
      </pc:sldChg>
      <pc:sldMasterChg chg="delSldLayout">
        <pc:chgData name="Mikkel Bolstad Dæhli" userId="c767170e-9d69-4d52-adc3-2307f22a3e85" providerId="ADAL" clId="{B3961FE1-3564-4B04-812D-7B81EBDCD932}" dt="2024-09-25T09:31:01.541" v="54" actId="47"/>
        <pc:sldMasterMkLst>
          <pc:docMk/>
          <pc:sldMasterMk cId="2460954070" sldId="2147483660"/>
        </pc:sldMasterMkLst>
        <pc:sldLayoutChg chg="del">
          <pc:chgData name="Mikkel Bolstad Dæhli" userId="c767170e-9d69-4d52-adc3-2307f22a3e85" providerId="ADAL" clId="{B3961FE1-3564-4B04-812D-7B81EBDCD932}" dt="2024-09-25T09:31:01.541" v="54" actId="47"/>
          <pc:sldLayoutMkLst>
            <pc:docMk/>
            <pc:sldMasterMk cId="2460954070" sldId="2147483660"/>
            <pc:sldLayoutMk cId="3352599900" sldId="2147483674"/>
          </pc:sldLayoutMkLst>
        </pc:sldLayoutChg>
      </pc:sldMasterChg>
    </pc:docChg>
  </pc:docChgLst>
  <pc:docChgLst>
    <pc:chgData name="Rune Larsen" userId="717998b8-f61f-4d0b-9275-1629fd362f89" providerId="ADAL" clId="{1AEDAA2F-C5F2-4D6B-9C14-1B8DA6D18A79}"/>
    <pc:docChg chg="custSel addSld delSld modSld">
      <pc:chgData name="Rune Larsen" userId="717998b8-f61f-4d0b-9275-1629fd362f89" providerId="ADAL" clId="{1AEDAA2F-C5F2-4D6B-9C14-1B8DA6D18A79}" dt="2024-09-26T08:13:44.464" v="3" actId="47"/>
      <pc:docMkLst>
        <pc:docMk/>
      </pc:docMkLst>
      <pc:sldChg chg="modSp add mod">
        <pc:chgData name="Rune Larsen" userId="717998b8-f61f-4d0b-9275-1629fd362f89" providerId="ADAL" clId="{1AEDAA2F-C5F2-4D6B-9C14-1B8DA6D18A79}" dt="2024-09-26T08:13:41.641" v="2" actId="27636"/>
        <pc:sldMkLst>
          <pc:docMk/>
          <pc:sldMk cId="3902192631" sldId="279"/>
        </pc:sldMkLst>
        <pc:spChg chg="mod">
          <ac:chgData name="Rune Larsen" userId="717998b8-f61f-4d0b-9275-1629fd362f89" providerId="ADAL" clId="{1AEDAA2F-C5F2-4D6B-9C14-1B8DA6D18A79}" dt="2024-09-26T08:13:41.641" v="2" actId="27636"/>
          <ac:spMkLst>
            <pc:docMk/>
            <pc:sldMk cId="3902192631" sldId="279"/>
            <ac:spMk id="3" creationId="{5A6115BC-5938-DEE7-A55C-A1B177D4DB1C}"/>
          </ac:spMkLst>
        </pc:spChg>
      </pc:sldChg>
      <pc:sldChg chg="new del">
        <pc:chgData name="Rune Larsen" userId="717998b8-f61f-4d0b-9275-1629fd362f89" providerId="ADAL" clId="{1AEDAA2F-C5F2-4D6B-9C14-1B8DA6D18A79}" dt="2024-09-26T08:13:44.464" v="3" actId="47"/>
        <pc:sldMkLst>
          <pc:docMk/>
          <pc:sldMk cId="1632324322" sldId="214730935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04T10:28:32.088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92,'0'1,"1"-1,-1 2,2-1,-2 0,0-1,1 2,-1-1,1 0,1-1,-2 0,0 2,1-1,0 0,1-1,-2 0,1 0,0 2,1-2,-2 1,1-1,0 0,1 1,-2-1,1 0,2 0,34 6,-30-5,99 8,185-9,-124-2,342 2,-474-2,65-12,-64 8,62-4,56 12,112-3,-166-14,-62 9,64-4,6 13,82-6,-109-11,-58 8,-3 2,36-1,170 6,88-3,-233-12,-58 9,-1 1,32-3,750 6,-422 4,-398-3,-2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06T05:12:24.74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0 186,'1'-2,"2"-1,0 2,-1-3,0 2,0 0,2 0,-2 0,0 0,2 1,-1 0,0-1,-1 0,2 2,3-3,-3 2,39-14,1 3,1 3,66-10,-43 10,110-29,30-4,-105 34,182 5,-133 6,660-3,-790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06T05:12:42.874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4,'160'-3,"173"6,-250 9,-58-7,-1-1,32 1,56-3,196-6,-256-4,-30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06T05:12:38.955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12,'23'1,"-1"2,2 1,-1 0,36 14,-2 0,-41-14,9 4,3-3,-2 2,0-3,38 0,-40-4,0-2,0 0,46-12,-29 4,0 0,-1 4,3-1,42 2,11 9,123-7,-199-1,0 0,0-1,27-10,-26 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04T10:55:42.050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1,'83'1,"125"18,-106-4,160 3,-230-16,56 10,-56-7,53 3,1146-9,-1205 2,0 2,0-1,0 4,47 12,-56-12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04T11:33:06.215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0,'51'1,"-1"2,62 12,-56-5,167 25,-134-23,-45-5,67 3,930-11,-1003 0,64-14,-59 8,46-1,229 10,88-4,-267-14,-83 10,71-4,-43 9,104 4,-163 2,-5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D4524-F490-445E-AEFF-BC1E0D51CAF2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54E2C-6F2B-45AC-B383-D8F06361E8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876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54E2C-6F2B-45AC-B383-D8F06361E8F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9929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Håvard</a:t>
            </a:r>
          </a:p>
          <a:p>
            <a:endParaRPr lang="en-US"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cs typeface="Calibri"/>
              </a:rPr>
              <a:t>Prosesskartet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viser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søknadsprosessen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flyten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rollene</a:t>
            </a:r>
            <a:r>
              <a:rPr lang="en-US">
                <a:cs typeface="Calibri"/>
              </a:rPr>
              <a:t> (</a:t>
            </a:r>
            <a:r>
              <a:rPr lang="en-US" err="1">
                <a:cs typeface="Calibri"/>
              </a:rPr>
              <a:t>søknadsregistrerer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prosjekteier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prosjektøkonom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prosjektleder</a:t>
            </a:r>
            <a:r>
              <a:rPr lang="en-US">
                <a:cs typeface="Calibri"/>
              </a:rPr>
              <a:t>) 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systemet</a:t>
            </a:r>
            <a:r>
              <a:rPr lang="en-US">
                <a:cs typeface="Calibri"/>
              </a:rPr>
              <a:t> 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/>
              </a:rPr>
              <a:t>Det </a:t>
            </a:r>
            <a:r>
              <a:rPr lang="en-US" err="1">
                <a:cs typeface="Calibri"/>
              </a:rPr>
              <a:t>betyr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at alle </a:t>
            </a:r>
            <a:r>
              <a:rPr lang="en-US" err="1">
                <a:cs typeface="Calibri"/>
              </a:rPr>
              <a:t>oppgaver</a:t>
            </a:r>
            <a:r>
              <a:rPr lang="en-US">
                <a:cs typeface="Calibri"/>
              </a:rPr>
              <a:t> er </a:t>
            </a:r>
            <a:r>
              <a:rPr lang="en-US" err="1">
                <a:cs typeface="Calibri"/>
              </a:rPr>
              <a:t>synliggjort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heller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alle roller </a:t>
            </a:r>
            <a:r>
              <a:rPr lang="en-US" err="1">
                <a:cs typeface="Calibri"/>
              </a:rPr>
              <a:t>feks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forskningsrådgiver</a:t>
            </a:r>
            <a:endParaRPr lang="en-US"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cs typeface="Calibri"/>
              </a:rPr>
              <a:t>Dialogen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søknadsprosessen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frem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tilbake</a:t>
            </a:r>
            <a:r>
              <a:rPr lang="en-US">
                <a:cs typeface="Calibri"/>
              </a:rPr>
              <a:t> I </a:t>
            </a:r>
            <a:r>
              <a:rPr lang="en-US" err="1">
                <a:cs typeface="Calibri"/>
              </a:rPr>
              <a:t>praksis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err="1"/>
              <a:t>Systemet</a:t>
            </a:r>
            <a:r>
              <a:rPr lang="en-US"/>
              <a:t> </a:t>
            </a:r>
            <a:r>
              <a:rPr lang="en-US" err="1"/>
              <a:t>støtter</a:t>
            </a:r>
            <a:r>
              <a:rPr lang="en-US"/>
              <a:t> </a:t>
            </a:r>
            <a:r>
              <a:rPr lang="en-US" err="1"/>
              <a:t>opp</a:t>
            </a:r>
            <a:r>
              <a:rPr lang="en-US"/>
              <a:t> om </a:t>
            </a:r>
            <a:r>
              <a:rPr lang="en-US" err="1"/>
              <a:t>sunne</a:t>
            </a:r>
            <a:r>
              <a:rPr lang="en-US"/>
              <a:t> </a:t>
            </a:r>
            <a:r>
              <a:rPr lang="en-US" err="1"/>
              <a:t>arbeidsmåter</a:t>
            </a:r>
            <a:r>
              <a:rPr lang="en-US"/>
              <a:t>, </a:t>
            </a:r>
            <a:r>
              <a:rPr lang="en-US" err="1"/>
              <a:t>internkontroller</a:t>
            </a:r>
            <a:r>
              <a:rPr lang="en-US"/>
              <a:t> 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err="1"/>
              <a:t>avsjekkspunkt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bidra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 at </a:t>
            </a:r>
            <a:r>
              <a:rPr lang="en-US" err="1"/>
              <a:t>instituttet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oversikt</a:t>
            </a:r>
            <a:r>
              <a:rPr lang="en-US"/>
              <a:t> over alle </a:t>
            </a:r>
            <a:r>
              <a:rPr lang="en-US" err="1"/>
              <a:t>søknader</a:t>
            </a:r>
            <a:r>
              <a:rPr lang="en-US"/>
              <a:t>,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synliggjort</a:t>
            </a:r>
            <a:r>
              <a:rPr lang="en-US"/>
              <a:t> alle </a:t>
            </a:r>
            <a:r>
              <a:rPr lang="en-US" err="1"/>
              <a:t>forpliktelsene</a:t>
            </a:r>
            <a:r>
              <a:rPr lang="en-US"/>
              <a:t> for </a:t>
            </a:r>
            <a:r>
              <a:rPr lang="en-US" err="1"/>
              <a:t>instituttet</a:t>
            </a:r>
            <a:r>
              <a:rPr lang="en-US"/>
              <a:t>, </a:t>
            </a:r>
            <a:r>
              <a:rPr lang="en-US" err="1"/>
              <a:t>får</a:t>
            </a:r>
            <a:r>
              <a:rPr lang="en-US"/>
              <a:t> </a:t>
            </a:r>
            <a:r>
              <a:rPr lang="en-US" err="1"/>
              <a:t>godkjent</a:t>
            </a:r>
            <a:r>
              <a:rPr lang="en-US"/>
              <a:t> alle </a:t>
            </a:r>
            <a:r>
              <a:rPr lang="en-US" err="1"/>
              <a:t>budsjetter</a:t>
            </a:r>
            <a:r>
              <a:rPr lang="en-US"/>
              <a:t>, </a:t>
            </a:r>
            <a:r>
              <a:rPr lang="en-US" err="1"/>
              <a:t>dokumentert</a:t>
            </a:r>
            <a:r>
              <a:rPr lang="en-US"/>
              <a:t> </a:t>
            </a:r>
            <a:r>
              <a:rPr lang="en-US" err="1"/>
              <a:t>faglig</a:t>
            </a:r>
            <a:r>
              <a:rPr lang="en-US"/>
              <a:t> </a:t>
            </a:r>
            <a:r>
              <a:rPr lang="en-US" err="1"/>
              <a:t>forankring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forhold </a:t>
            </a:r>
            <a:r>
              <a:rPr lang="en-US" err="1"/>
              <a:t>knyttet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habilitet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pPr marL="742950" lvl="1" indent="-171450">
              <a:buFont typeface="Arial"/>
              <a:buChar char="•"/>
            </a:pPr>
            <a:r>
              <a:rPr lang="en-US"/>
              <a:t>Det hele </a:t>
            </a:r>
            <a:r>
              <a:rPr lang="en-US" err="1"/>
              <a:t>blir</a:t>
            </a:r>
            <a:r>
              <a:rPr lang="en-US"/>
              <a:t> </a:t>
            </a:r>
            <a:r>
              <a:rPr lang="en-US" err="1"/>
              <a:t>godkjent</a:t>
            </a:r>
            <a:r>
              <a:rPr lang="en-US"/>
              <a:t> av BDM I digital </a:t>
            </a:r>
            <a:r>
              <a:rPr lang="en-US" err="1"/>
              <a:t>flyten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marL="171450" indent="-171450">
              <a:buFont typeface="Calibri"/>
              <a:buChar char="-"/>
            </a:pPr>
            <a:endParaRPr lang="en-US">
              <a:cs typeface="Calibri"/>
            </a:endParaRPr>
          </a:p>
          <a:p>
            <a:pPr marL="171450" indent="-171450">
              <a:buFont typeface="Calibri"/>
              <a:buChar char="-"/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6604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54E2C-6F2B-45AC-B383-D8F06361E8F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2684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7ADE3-8973-4C12-8C9B-E99FE5D26C0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978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54E2C-6F2B-45AC-B383-D8F06361E8F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5006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54E2C-6F2B-45AC-B383-D8F06361E8F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77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04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11299738" y="6421251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0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000" b="0" i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313B4243-673D-8446-80E9-474870DD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50" y="397785"/>
            <a:ext cx="11224996" cy="648512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CE35FA2-62CD-F64A-A367-5A26CCC55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50" y="1347021"/>
            <a:ext cx="11224996" cy="4818365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95020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27. September 2024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56798671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5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iversityofbergen.sharepoint.com/sites/KvalitetsrammeverkokonomioglonnBOTT/Kvalitetsrammeverk/S%c3%b8ke%20finansiering%20-%20Rutinebeskrivelse.pdf?ga=1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5" Type="http://schemas.openxmlformats.org/officeDocument/2006/relationships/image" Target="../media/image23.png"/><Relationship Id="rId4" Type="http://schemas.openxmlformats.org/officeDocument/2006/relationships/customXml" Target="../ink/ink2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EE9B630-1C07-265C-9C7A-19BB0D368B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E6ECFF"/>
          </a:solidFill>
        </p:spPr>
        <p:txBody>
          <a:bodyPr/>
          <a:lstStyle/>
          <a:p>
            <a:endParaRPr lang="nb-NO"/>
          </a:p>
        </p:txBody>
      </p:sp>
      <p:pic>
        <p:nvPicPr>
          <p:cNvPr id="13" name="Plassholder for innhold 12" descr="Et bilde som inneholder sko, tegnefilm, illustrasjon, clip art&#10;&#10;Automatisk generert beskrivelse">
            <a:extLst>
              <a:ext uri="{FF2B5EF4-FFF2-40B4-BE49-F238E27FC236}">
                <a16:creationId xmlns:a16="http://schemas.microsoft.com/office/drawing/2014/main" id="{C89A64B6-44C2-947F-C9A4-9BBD6268548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48" y="1801335"/>
            <a:ext cx="5836780" cy="3280270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B39F67-7305-E674-3CE9-90F540A440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0F97FCFA-36E1-83F4-C66B-88DD2D02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  <a:cs typeface="Arial"/>
              </a:rPr>
              <a:t>Prosjektsøknadsmodul og Unit4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E01D309-528A-D6F0-F5DF-21A54C4C51C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Kompetansedag for forskerstøtten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84E5FC59-DDA4-0C83-634B-2DB80865E6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Mikkel Bolstad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C80C647E-A362-7329-2396-A988EFF20A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Avdeling for økonomi- og virksomhetsstyring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AC7ED9C6-126A-2F13-A1E9-D24E558DCF1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Universitetet i Oslo</a:t>
            </a:r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5106E7A8-BA18-78BA-D495-9AA057B4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27. September 2024</a:t>
            </a:r>
          </a:p>
        </p:txBody>
      </p:sp>
      <p:pic>
        <p:nvPicPr>
          <p:cNvPr id="14" name="logo_" descr="UiO Segl">
            <a:extLst>
              <a:ext uri="{FF2B5EF4-FFF2-40B4-BE49-F238E27FC236}">
                <a16:creationId xmlns:a16="http://schemas.microsoft.com/office/drawing/2014/main" id="{DF111968-CF23-995E-90BF-3A73EBCA3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65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4B88D5-A0DD-4129-A5BD-2D3704F67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prosjektsøknadsmodulen?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06D9F2-C0E7-4E59-B5BC-CC49A5402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En dedikert modul i Unit4 for å opprette og budsjettere prosjektsøknader</a:t>
            </a:r>
          </a:p>
          <a:p>
            <a:r>
              <a:rPr lang="nb-NO"/>
              <a:t>Hovedfokus på budsjettering av finansiering og kostnader</a:t>
            </a:r>
          </a:p>
          <a:p>
            <a:r>
              <a:rPr lang="nb-NO"/>
              <a:t>…Men også et verktøy forskningsrådgivere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73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E45C45-C1D6-4024-A205-63722859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for verktøyet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E94452-155E-4C1A-AC64-6970AA22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Lansert i England i 2013</a:t>
            </a:r>
          </a:p>
          <a:p>
            <a:r>
              <a:rPr lang="nb-NO" dirty="0"/>
              <a:t>Utviklet på bestilling fra universitetene i Oxford og Cambridge</a:t>
            </a:r>
          </a:p>
          <a:p>
            <a:r>
              <a:rPr lang="nb-NO" dirty="0"/>
              <a:t>Anskaffet av DFØ/BOTT i 2019 </a:t>
            </a:r>
          </a:p>
          <a:p>
            <a:r>
              <a:rPr lang="nb-NO" dirty="0"/>
              <a:t>Tilpasset norske standarder gjennom BOTT-prosjektet</a:t>
            </a:r>
          </a:p>
          <a:p>
            <a:r>
              <a:rPr lang="nb-NO" dirty="0"/>
              <a:t>Tatt i bruk ved NTNU og UiB i 2023, UiT i 2024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642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DE8F034-D8DC-449A-9ABD-D745B9FFB1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68" y="220561"/>
            <a:ext cx="11779685" cy="662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5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055263D-DC4A-1A2B-67EC-827BA42B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66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Utrullingsplan</a:t>
            </a: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FECFE9E9-B98C-3C25-FBC3-4A33DF53EC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5312511"/>
              </p:ext>
            </p:extLst>
          </p:nvPr>
        </p:nvGraphicFramePr>
        <p:xfrm>
          <a:off x="346836" y="1697277"/>
          <a:ext cx="4129028" cy="437785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90409">
                  <a:extLst>
                    <a:ext uri="{9D8B030D-6E8A-4147-A177-3AD203B41FA5}">
                      <a16:colId xmlns:a16="http://schemas.microsoft.com/office/drawing/2014/main" val="364009360"/>
                    </a:ext>
                  </a:extLst>
                </a:gridCol>
                <a:gridCol w="1938619">
                  <a:extLst>
                    <a:ext uri="{9D8B030D-6E8A-4147-A177-3AD203B41FA5}">
                      <a16:colId xmlns:a16="http://schemas.microsoft.com/office/drawing/2014/main" val="794373711"/>
                    </a:ext>
                  </a:extLst>
                </a:gridCol>
              </a:tblGrid>
              <a:tr h="486428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Enhet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Tentativ dato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228022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SV</a:t>
                      </a:r>
                    </a:p>
                  </a:txBody>
                  <a:tcPr marL="200451" marR="120270" marT="120270" marB="120270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Oktober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727348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UV</a:t>
                      </a:r>
                    </a:p>
                  </a:txBody>
                  <a:tcPr marL="200451" marR="120270" marT="120270" marB="120270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Høst 24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914604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</a:t>
                      </a:r>
                    </a:p>
                  </a:txBody>
                  <a:tcPr marL="200451" marR="120270" marT="120270" marB="120270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Høst 24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370814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JUR</a:t>
                      </a:r>
                    </a:p>
                  </a:txBody>
                  <a:tcPr marL="200451" marR="120270" marT="120270" marB="120270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Vinter 24/25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30742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OD</a:t>
                      </a:r>
                    </a:p>
                  </a:txBody>
                  <a:tcPr marL="200451" marR="120270" marT="120270" marB="120270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Vinter 24/25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307498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KHM</a:t>
                      </a:r>
                    </a:p>
                  </a:txBody>
                  <a:tcPr marL="200451" marR="120270" marT="120270" marB="120270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Vinter 24/25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907823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NHM</a:t>
                      </a:r>
                    </a:p>
                  </a:txBody>
                  <a:tcPr marL="200451" marR="120270" marT="120270" marB="120270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Vinter 24/25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345251"/>
                  </a:ext>
                </a:extLst>
              </a:tr>
              <a:tr h="486428">
                <a:tc>
                  <a:txBody>
                    <a:bodyPr/>
                    <a:lstStyle/>
                    <a:p>
                      <a:pPr algn="l" fontAlgn="ctr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HF/TF/MN</a:t>
                      </a:r>
                    </a:p>
                  </a:txBody>
                  <a:tcPr marL="200451" marR="120270" marT="120270" marB="120270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Vinter 24/25</a:t>
                      </a:r>
                    </a:p>
                  </a:txBody>
                  <a:tcPr marL="200451" marR="120270" marT="120270" marB="120270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488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05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2CB2F-C6C9-B832-ACDA-AABAA6B17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40" y="274641"/>
            <a:ext cx="10972800" cy="646331"/>
          </a:xfrm>
        </p:spPr>
        <p:txBody>
          <a:bodyPr>
            <a:normAutofit fontScale="90000"/>
          </a:bodyPr>
          <a:lstStyle/>
          <a:p>
            <a:r>
              <a:rPr lang="en-US"/>
              <a:t>BOTT-roller </a:t>
            </a:r>
            <a:r>
              <a:rPr lang="en-US" err="1"/>
              <a:t>i</a:t>
            </a:r>
            <a:r>
              <a:rPr lang="en-US"/>
              <a:t> prosjektsøknadsmodulen</a:t>
            </a:r>
            <a:endParaRPr lang="nb-NO"/>
          </a:p>
        </p:txBody>
      </p:sp>
      <p:pic>
        <p:nvPicPr>
          <p:cNvPr id="4" name="Bilde 21">
            <a:extLst>
              <a:ext uri="{FF2B5EF4-FFF2-40B4-BE49-F238E27FC236}">
                <a16:creationId xmlns:a16="http://schemas.microsoft.com/office/drawing/2014/main" id="{89029491-5B67-34DE-7A51-794F58631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067" y="4421273"/>
            <a:ext cx="3327400" cy="2247900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21E7CF4-009F-13E4-5E77-E7E0C7BD78D7}"/>
              </a:ext>
            </a:extLst>
          </p:cNvPr>
          <p:cNvSpPr txBox="1">
            <a:spLocks/>
          </p:cNvSpPr>
          <p:nvPr/>
        </p:nvSpPr>
        <p:spPr>
          <a:xfrm>
            <a:off x="948109" y="3730868"/>
            <a:ext cx="3239924" cy="2286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600" b="1"/>
              <a:t>Søknadsregistrerer</a:t>
            </a:r>
            <a:endParaRPr lang="nb-NO" sz="1600"/>
          </a:p>
          <a:p>
            <a:pPr marL="0" indent="0">
              <a:buNone/>
            </a:pPr>
            <a:r>
              <a:rPr lang="nb-NO" sz="1400"/>
              <a:t>Denne rollen er startpunktet for den digitale prosessen. </a:t>
            </a:r>
            <a:br>
              <a:rPr lang="nb-NO" sz="1400"/>
            </a:br>
            <a:r>
              <a:rPr lang="nb-NO" sz="1400"/>
              <a:t>Rollen vil innehas av forskningsrådgiver eller prosjektøkonom (evt. andre)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2063E00-2683-AC1B-0D76-05BB1CEB0322}"/>
              </a:ext>
            </a:extLst>
          </p:cNvPr>
          <p:cNvSpPr txBox="1"/>
          <p:nvPr/>
        </p:nvSpPr>
        <p:spPr>
          <a:xfrm>
            <a:off x="7858800" y="3730869"/>
            <a:ext cx="351509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nb-NO" sz="1600" b="1" err="1">
                <a:solidFill>
                  <a:prstClr val="black"/>
                </a:solidFill>
                <a:latin typeface="+mj-lt"/>
              </a:rPr>
              <a:t>Kostnadsgodkjenner</a:t>
            </a:r>
            <a:r>
              <a:rPr lang="nb-NO" sz="1600">
                <a:solidFill>
                  <a:prstClr val="black"/>
                </a:solidFill>
                <a:latin typeface="+mj-lt"/>
              </a:rPr>
              <a:t> </a:t>
            </a:r>
          </a:p>
          <a:p>
            <a:pPr defTabSz="914377">
              <a:defRPr/>
            </a:pPr>
            <a:r>
              <a:rPr lang="nb-NO" sz="1400">
                <a:solidFill>
                  <a:prstClr val="black"/>
                </a:solidFill>
                <a:latin typeface="+mj-lt"/>
              </a:rPr>
              <a:t>Denne rollen godkjenner budsjettene som inngår i prosjektsøknadene, og godkjenner samtidig bekreftelsesspørsmålene.</a:t>
            </a:r>
          </a:p>
          <a:p>
            <a:pPr defTabSz="914377">
              <a:defRPr/>
            </a:pPr>
            <a:r>
              <a:rPr lang="nb-NO" sz="1400">
                <a:solidFill>
                  <a:prstClr val="black"/>
                </a:solidFill>
                <a:latin typeface="+mj-lt"/>
              </a:rPr>
              <a:t>Dette er en av mange oppgaver som denne prosessrollen har i forhold til budsjettdisponering.</a:t>
            </a:r>
          </a:p>
        </p:txBody>
      </p:sp>
      <p:sp>
        <p:nvSpPr>
          <p:cNvPr id="7" name="TekstSylinder 7">
            <a:extLst>
              <a:ext uri="{FF2B5EF4-FFF2-40B4-BE49-F238E27FC236}">
                <a16:creationId xmlns:a16="http://schemas.microsoft.com/office/drawing/2014/main" id="{8B65E857-C388-C4B1-3D99-3CF03436DAAD}"/>
              </a:ext>
            </a:extLst>
          </p:cNvPr>
          <p:cNvSpPr txBox="1"/>
          <p:nvPr/>
        </p:nvSpPr>
        <p:spPr>
          <a:xfrm>
            <a:off x="4376310" y="3730869"/>
            <a:ext cx="323992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nb-NO" sz="1600" b="1">
                <a:solidFill>
                  <a:prstClr val="black"/>
                </a:solidFill>
                <a:latin typeface="+mj-lt"/>
              </a:rPr>
              <a:t>Prosjektøkonom</a:t>
            </a:r>
            <a:endParaRPr lang="nb-NO" sz="1600">
              <a:solidFill>
                <a:prstClr val="black"/>
              </a:solidFill>
              <a:latin typeface="+mj-lt"/>
            </a:endParaRPr>
          </a:p>
          <a:p>
            <a:pPr defTabSz="914377">
              <a:defRPr/>
            </a:pPr>
            <a:r>
              <a:rPr lang="nb-NO" sz="1400">
                <a:solidFill>
                  <a:prstClr val="black"/>
                </a:solidFill>
                <a:latin typeface="+mj-lt"/>
              </a:rPr>
              <a:t>Denne rollen er selve navet i løsningen. </a:t>
            </a:r>
          </a:p>
          <a:p>
            <a:pPr defTabSz="914377">
              <a:defRPr/>
            </a:pPr>
            <a:r>
              <a:rPr lang="nb-NO" sz="1400">
                <a:solidFill>
                  <a:prstClr val="black"/>
                </a:solidFill>
                <a:latin typeface="+mj-lt"/>
              </a:rPr>
              <a:t>Lager budsjettet i systemet, i  samarbeid med prosjektleder og ledelse</a:t>
            </a:r>
          </a:p>
        </p:txBody>
      </p:sp>
      <p:pic>
        <p:nvPicPr>
          <p:cNvPr id="8" name="Bilde 13">
            <a:extLst>
              <a:ext uri="{FF2B5EF4-FFF2-40B4-BE49-F238E27FC236}">
                <a16:creationId xmlns:a16="http://schemas.microsoft.com/office/drawing/2014/main" id="{5FCD8F9C-7031-566D-E258-93EBE307C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315" y="2264255"/>
            <a:ext cx="1261912" cy="1336692"/>
          </a:xfrm>
          <a:prstGeom prst="rect">
            <a:avLst/>
          </a:prstGeom>
        </p:spPr>
      </p:pic>
      <p:pic>
        <p:nvPicPr>
          <p:cNvPr id="9" name="Bilde 15">
            <a:extLst>
              <a:ext uri="{FF2B5EF4-FFF2-40B4-BE49-F238E27FC236}">
                <a16:creationId xmlns:a16="http://schemas.microsoft.com/office/drawing/2014/main" id="{500E0A40-BE5E-0890-A535-A1BFCF127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233" y="2162185"/>
            <a:ext cx="1189379" cy="1438763"/>
          </a:xfrm>
          <a:prstGeom prst="rect">
            <a:avLst/>
          </a:prstGeom>
        </p:spPr>
      </p:pic>
      <p:pic>
        <p:nvPicPr>
          <p:cNvPr id="10" name="Bilde 17">
            <a:extLst>
              <a:ext uri="{FF2B5EF4-FFF2-40B4-BE49-F238E27FC236}">
                <a16:creationId xmlns:a16="http://schemas.microsoft.com/office/drawing/2014/main" id="{2BD700F7-F625-D075-6C49-D38D72C62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1931" y="2250888"/>
            <a:ext cx="1388837" cy="1318389"/>
          </a:xfrm>
          <a:prstGeom prst="rect">
            <a:avLst/>
          </a:prstGeom>
        </p:spPr>
      </p:pic>
      <p:sp>
        <p:nvSpPr>
          <p:cNvPr id="11" name="TekstSylinder 22">
            <a:extLst>
              <a:ext uri="{FF2B5EF4-FFF2-40B4-BE49-F238E27FC236}">
                <a16:creationId xmlns:a16="http://schemas.microsoft.com/office/drawing/2014/main" id="{10B3F0E2-312A-064E-3845-85E392AF25E2}"/>
              </a:ext>
            </a:extLst>
          </p:cNvPr>
          <p:cNvSpPr txBox="1"/>
          <p:nvPr/>
        </p:nvSpPr>
        <p:spPr>
          <a:xfrm>
            <a:off x="741976" y="5941118"/>
            <a:ext cx="2610908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1467" err="1">
                <a:solidFill>
                  <a:prstClr val="black"/>
                </a:solidFill>
                <a:latin typeface="Calibri" panose="020F0502020204030204"/>
              </a:rPr>
              <a:t>Kilde</a:t>
            </a:r>
            <a:r>
              <a:rPr lang="en-US" sz="1467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en-US" sz="1467">
                <a:solidFill>
                  <a:prstClr val="black"/>
                </a:solidFill>
                <a:latin typeface="Calibri" panose="020F0502020204030204"/>
                <a:hlinkClick r:id="rId6"/>
              </a:rPr>
              <a:t>BOTT, </a:t>
            </a:r>
            <a:r>
              <a:rPr lang="en-US" sz="1467" err="1">
                <a:solidFill>
                  <a:prstClr val="black"/>
                </a:solidFill>
                <a:latin typeface="Calibri" panose="020F0502020204030204"/>
                <a:hlinkClick r:id="rId6"/>
              </a:rPr>
              <a:t>rollekombinasjoner</a:t>
            </a:r>
            <a:endParaRPr lang="nb-NO" sz="1467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17912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58C527D-1C55-D4B6-3B20-92F8CF4D1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5785" y="1069923"/>
            <a:ext cx="8722736" cy="536733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E236AE-D4B3-E68B-BD56-626E2A26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786" y="-138871"/>
            <a:ext cx="10360429" cy="1391937"/>
          </a:xfrm>
        </p:spPr>
        <p:txBody>
          <a:bodyPr/>
          <a:lstStyle/>
          <a:p>
            <a:r>
              <a:rPr lang="nb-NO"/>
              <a:t>BOTT-rollen </a:t>
            </a:r>
            <a:r>
              <a:rPr lang="nb-NO" err="1"/>
              <a:t>Søknadsregistrerer</a:t>
            </a:r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5512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016241-4661-47A4-A00A-91EA9EFB1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372048" y="415105"/>
            <a:ext cx="10934105" cy="6264275"/>
          </a:xfr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732E76-6C1E-3FA6-8DBB-F7441CC02FD2}"/>
              </a:ext>
            </a:extLst>
          </p:cNvPr>
          <p:cNvSpPr/>
          <p:nvPr/>
        </p:nvSpPr>
        <p:spPr>
          <a:xfrm>
            <a:off x="2678877" y="4143707"/>
            <a:ext cx="6086751" cy="977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nb-NO" sz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32948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3D4A3-4306-4AC8-3B56-2BC535FE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Søknadsregistrering – starte Veiviser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EDB424-7547-A080-4797-67F22075A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767" y="1434552"/>
            <a:ext cx="7865623" cy="22874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30764D-3CEF-A837-2824-F0AA51CC3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22" y="3637762"/>
            <a:ext cx="9171413" cy="285511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283DEFB-580D-6735-8EF3-8AFF205F997A}"/>
              </a:ext>
            </a:extLst>
          </p:cNvPr>
          <p:cNvCxnSpPr>
            <a:cxnSpLocks/>
          </p:cNvCxnSpPr>
          <p:nvPr/>
        </p:nvCxnSpPr>
        <p:spPr>
          <a:xfrm flipH="1">
            <a:off x="2303465" y="2640092"/>
            <a:ext cx="1432875" cy="11602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8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9CD4-32F5-A58D-DBC8-7E691259E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86" y="-16066"/>
            <a:ext cx="10264029" cy="1325563"/>
          </a:xfrm>
        </p:spPr>
        <p:txBody>
          <a:bodyPr/>
          <a:lstStyle/>
          <a:p>
            <a:r>
              <a:rPr lang="nb-NO"/>
              <a:t>Prosjekt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200C432-0C42-C18D-7FF3-6A5598DC6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15" y="1843669"/>
            <a:ext cx="11141971" cy="347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06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5661-362C-A940-6067-9933BDD8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Type kostnadskalkyle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B4592-1CAC-1C1C-A420-696E9AD5F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26" y="1690688"/>
            <a:ext cx="10602359" cy="4380048"/>
          </a:xfrm>
        </p:spPr>
        <p:txBody>
          <a:bodyPr>
            <a:normAutofit/>
          </a:bodyPr>
          <a:lstStyle/>
          <a:p>
            <a:r>
              <a:rPr lang="nb-NO"/>
              <a:t>Skal (eller kan) aldri endres, men må være med som fane/informasjon for å få opprettet søknaden senere</a:t>
            </a:r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marL="457200" lvl="1" indent="0">
              <a:buNone/>
            </a:pPr>
            <a:endParaRPr lang="nb-NO"/>
          </a:p>
          <a:p>
            <a:pPr lvl="1"/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5FEEC9-5731-6C13-A67A-34720D9A8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64" y="2612174"/>
            <a:ext cx="9179603" cy="2711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0527167-7DC2-9F06-5B15-351B6C94613D}"/>
                  </a:ext>
                </a:extLst>
              </p14:cNvPr>
              <p14:cNvContentPartPr/>
              <p14:nvPr/>
            </p14:nvContentPartPr>
            <p14:xfrm>
              <a:off x="1621077" y="3081586"/>
              <a:ext cx="1603460" cy="45719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0527167-7DC2-9F06-5B15-351B6C9461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1076" y="2900161"/>
                <a:ext cx="1783102" cy="408205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910C3DA-6D32-9CB8-76B8-EF1A789EAC56}"/>
              </a:ext>
            </a:extLst>
          </p:cNvPr>
          <p:cNvSpPr/>
          <p:nvPr/>
        </p:nvSpPr>
        <p:spPr>
          <a:xfrm>
            <a:off x="2034339" y="4770047"/>
            <a:ext cx="990175" cy="39519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351"/>
          </a:p>
        </p:txBody>
      </p:sp>
    </p:spTree>
    <p:extLst>
      <p:ext uri="{BB962C8B-B14F-4D97-AF65-F5344CB8AC3E}">
        <p14:creationId xmlns:p14="http://schemas.microsoft.com/office/powerpoint/2010/main" val="3923010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2606C2D-DE63-8EC2-7916-15FD32279215}"/>
              </a:ext>
            </a:extLst>
          </p:cNvPr>
          <p:cNvGrpSpPr/>
          <p:nvPr/>
        </p:nvGrpSpPr>
        <p:grpSpPr>
          <a:xfrm>
            <a:off x="609601" y="1205828"/>
            <a:ext cx="8436779" cy="4518533"/>
            <a:chOff x="609600" y="1205828"/>
            <a:chExt cx="8436779" cy="451853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4B4EF1-0BE9-83CD-BE70-BF2BBCE0C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1205828"/>
              <a:ext cx="8436779" cy="4518533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5CE145C-5DB1-B3F9-5ACC-6DDC25713561}"/>
                    </a:ext>
                  </a:extLst>
                </p14:cNvPr>
                <p14:cNvContentPartPr/>
                <p14:nvPr/>
              </p14:nvContentPartPr>
              <p14:xfrm>
                <a:off x="2921983" y="1629664"/>
                <a:ext cx="763200" cy="67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5CE145C-5DB1-B3F9-5ACC-6DDC2571356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49983" y="1484890"/>
                  <a:ext cx="906840" cy="3565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39EAB6F-29E7-0B72-7D03-B86141905E5C}"/>
                    </a:ext>
                  </a:extLst>
                </p14:cNvPr>
                <p14:cNvContentPartPr/>
                <p14:nvPr/>
              </p14:nvContentPartPr>
              <p14:xfrm>
                <a:off x="2648383" y="3958144"/>
                <a:ext cx="423360" cy="11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39EAB6F-29E7-0B72-7D03-B86141905E5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12383" y="3886144"/>
                  <a:ext cx="495000" cy="1551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2782A1D-C128-4511-2B14-F09323B4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Avdeling(er)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78B3CE-61B2-0A82-92ED-031C73C3B4C7}"/>
              </a:ext>
            </a:extLst>
          </p:cNvPr>
          <p:cNvSpPr txBox="1"/>
          <p:nvPr/>
        </p:nvSpPr>
        <p:spPr>
          <a:xfrm>
            <a:off x="7713670" y="2902961"/>
            <a:ext cx="4339511" cy="1384995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+mj-lt"/>
              <a:buAutoNum type="arabicPeriod"/>
            </a:pPr>
            <a:r>
              <a:rPr lang="nb-NO" sz="1400"/>
              <a:t>Velg prosjektleder</a:t>
            </a:r>
          </a:p>
          <a:p>
            <a:pPr marL="593710" lvl="1" indent="-342891">
              <a:buFont typeface="Arial" panose="020B0604020202020204" pitchFamily="34" charset="0"/>
              <a:buChar char="•"/>
            </a:pPr>
            <a:r>
              <a:rPr lang="nb-NO" sz="1400"/>
              <a:t>Normalt eksisterende ressurs (ansatt)</a:t>
            </a:r>
          </a:p>
          <a:p>
            <a:pPr marL="342891" indent="-342891">
              <a:buFont typeface="+mj-lt"/>
              <a:buAutoNum type="arabicPeriod"/>
            </a:pPr>
            <a:r>
              <a:rPr lang="nb-NO" sz="1400"/>
              <a:t>Kontroller at Avdeling (institutt) som foreslås er korrekt</a:t>
            </a:r>
          </a:p>
          <a:p>
            <a:pPr marL="342891" indent="-342891">
              <a:buFont typeface="+mj-lt"/>
              <a:buAutoNum type="arabicPeriod"/>
            </a:pPr>
            <a:r>
              <a:rPr lang="nb-NO" sz="1400"/>
              <a:t>Hvis det krysses av for «flere avdelinger» vil en tilsvarende – ny – fane komme opp og skal fylles ut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841CFF-E3EC-0524-09A0-C2A856CED175}"/>
              </a:ext>
            </a:extLst>
          </p:cNvPr>
          <p:cNvSpPr/>
          <p:nvPr/>
        </p:nvSpPr>
        <p:spPr>
          <a:xfrm>
            <a:off x="1743240" y="5408692"/>
            <a:ext cx="792571" cy="306243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35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F72B23-DCBB-14CD-9394-B17D59C4A0E2}"/>
              </a:ext>
            </a:extLst>
          </p:cNvPr>
          <p:cNvSpPr/>
          <p:nvPr/>
        </p:nvSpPr>
        <p:spPr>
          <a:xfrm>
            <a:off x="764423" y="4987182"/>
            <a:ext cx="2922308" cy="23526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35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ABB8152-04F9-F35D-249F-6238E3EF253E}"/>
                  </a:ext>
                </a:extLst>
              </p14:cNvPr>
              <p14:cNvContentPartPr/>
              <p14:nvPr/>
            </p14:nvContentPartPr>
            <p14:xfrm>
              <a:off x="2620303" y="3898744"/>
              <a:ext cx="442440" cy="33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ABB8152-04F9-F35D-249F-6238E3EF253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84303" y="3826744"/>
                <a:ext cx="514080" cy="17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6480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2ACA-E68B-0E99-799A-D3E5701D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Finansiør</a:t>
            </a:r>
            <a:r>
              <a:rPr lang="nb-NO"/>
              <a:t> – del 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728EF-0529-24D2-142D-B555975AB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773" y="274644"/>
            <a:ext cx="2456683" cy="2622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2A29D0-00DF-0FE4-7CF4-D7CF5AF97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7" y="2338641"/>
            <a:ext cx="7814197" cy="33905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64F3D4F-299D-D0C5-E840-B61C00A82870}"/>
              </a:ext>
            </a:extLst>
          </p:cNvPr>
          <p:cNvSpPr/>
          <p:nvPr/>
        </p:nvSpPr>
        <p:spPr>
          <a:xfrm>
            <a:off x="8926773" y="386499"/>
            <a:ext cx="2456683" cy="1151207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35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9D2ED-6F79-C909-D7FC-906C7AD3D0C7}"/>
              </a:ext>
            </a:extLst>
          </p:cNvPr>
          <p:cNvSpPr txBox="1"/>
          <p:nvPr/>
        </p:nvSpPr>
        <p:spPr>
          <a:xfrm>
            <a:off x="8861197" y="3157484"/>
            <a:ext cx="3026004" cy="3108543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+mj-lt"/>
              <a:buAutoNum type="arabicPeriod"/>
            </a:pPr>
            <a:r>
              <a:rPr lang="nb-NO" sz="1400"/>
              <a:t>Velg </a:t>
            </a:r>
            <a:r>
              <a:rPr lang="nb-NO" sz="1400" err="1"/>
              <a:t>finansiør</a:t>
            </a:r>
            <a:r>
              <a:rPr lang="nb-NO" sz="1400"/>
              <a:t>   </a:t>
            </a:r>
          </a:p>
          <a:p>
            <a:pPr marL="593710" lvl="1" indent="-342891">
              <a:buFont typeface="+mj-lt"/>
              <a:buAutoNum type="alphaLcParenR"/>
            </a:pPr>
            <a:r>
              <a:rPr lang="nb-NO" sz="1400"/>
              <a:t>NFR og EU velges hvis de er </a:t>
            </a:r>
            <a:r>
              <a:rPr lang="nb-NO" sz="1400" err="1"/>
              <a:t>hovedfinansiør</a:t>
            </a:r>
            <a:r>
              <a:rPr lang="nb-NO" sz="1400"/>
              <a:t> – uavhengig av om vi er koordinator eller partner</a:t>
            </a:r>
          </a:p>
          <a:p>
            <a:pPr marL="593710" lvl="1" indent="-342891">
              <a:buFont typeface="+mj-lt"/>
              <a:buAutoNum type="alphaLcParenR"/>
            </a:pPr>
            <a:r>
              <a:rPr lang="nb-NO" sz="1400"/>
              <a:t>Hvis du ikke finner </a:t>
            </a:r>
            <a:r>
              <a:rPr lang="nb-NO" sz="1400" err="1"/>
              <a:t>finansiør</a:t>
            </a:r>
            <a:r>
              <a:rPr lang="nb-NO" sz="1400"/>
              <a:t> i listen er det mulig å velge </a:t>
            </a:r>
            <a:r>
              <a:rPr lang="nb-NO" sz="1400" i="1"/>
              <a:t>Dummy – </a:t>
            </a:r>
            <a:r>
              <a:rPr lang="nb-NO" sz="1400"/>
              <a:t>så må </a:t>
            </a:r>
            <a:r>
              <a:rPr lang="nb-NO" sz="1400" err="1"/>
              <a:t>finansiør</a:t>
            </a:r>
            <a:r>
              <a:rPr lang="nb-NO" sz="1400"/>
              <a:t> opprettes senere og info på søknad endres</a:t>
            </a:r>
          </a:p>
          <a:p>
            <a:pPr marL="593710" lvl="1" indent="-342891">
              <a:buFont typeface="+mj-lt"/>
              <a:buAutoNum type="alphaLcParenR"/>
            </a:pPr>
            <a:r>
              <a:rPr lang="nb-NO" sz="1400"/>
              <a:t>Sentral egenfinansiering på BOA-prosjekt er egen «</a:t>
            </a:r>
            <a:r>
              <a:rPr lang="nb-NO" sz="1400" err="1"/>
              <a:t>finansiør</a:t>
            </a:r>
            <a:r>
              <a:rPr lang="nb-NO" sz="1400"/>
              <a:t>»</a:t>
            </a:r>
            <a:br>
              <a:rPr lang="nb-NO" sz="1400"/>
            </a:br>
            <a:endParaRPr lang="nb-NO" sz="1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107A785-320C-49BF-391F-D0154B9D8AEF}"/>
                  </a:ext>
                </a:extLst>
              </p14:cNvPr>
              <p14:cNvContentPartPr/>
              <p14:nvPr/>
            </p14:nvContentPartPr>
            <p14:xfrm>
              <a:off x="3770275" y="2813892"/>
              <a:ext cx="834480" cy="42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107A785-320C-49BF-391F-D0154B9D8A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80275" y="2632340"/>
                <a:ext cx="1014120" cy="40486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C1A1382-78CE-F392-8318-7D33C11570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6436" y="5994773"/>
            <a:ext cx="2910765" cy="2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51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2ACA-E68B-0E99-799A-D3E5701D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58" y="-8690"/>
            <a:ext cx="10515600" cy="1325563"/>
          </a:xfrm>
        </p:spPr>
        <p:txBody>
          <a:bodyPr>
            <a:normAutofit/>
          </a:bodyPr>
          <a:lstStyle/>
          <a:p>
            <a:r>
              <a:rPr lang="nb-NO" err="1"/>
              <a:t>Finansiør</a:t>
            </a:r>
            <a:r>
              <a:rPr lang="nb-NO"/>
              <a:t> – del II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728EF-0529-24D2-142D-B555975AB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773" y="274644"/>
            <a:ext cx="2456683" cy="262279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64F3D4F-299D-D0C5-E840-B61C00A82870}"/>
              </a:ext>
            </a:extLst>
          </p:cNvPr>
          <p:cNvSpPr/>
          <p:nvPr/>
        </p:nvSpPr>
        <p:spPr>
          <a:xfrm>
            <a:off x="8879637" y="1537705"/>
            <a:ext cx="2456683" cy="1359731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35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E496D5-1973-4544-024C-2E2B0355CE43}"/>
              </a:ext>
            </a:extLst>
          </p:cNvPr>
          <p:cNvSpPr txBox="1"/>
          <p:nvPr/>
        </p:nvSpPr>
        <p:spPr>
          <a:xfrm>
            <a:off x="8751027" y="3061603"/>
            <a:ext cx="3026004" cy="3108543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+mj-lt"/>
              <a:buAutoNum type="arabicPeriod"/>
            </a:pPr>
            <a:r>
              <a:rPr lang="nb-NO" sz="1400"/>
              <a:t>Finansieringsregel</a:t>
            </a:r>
          </a:p>
          <a:p>
            <a:pPr marL="593710" lvl="1" indent="-342891">
              <a:buFont typeface="Arial" panose="020B0604020202020204" pitchFamily="34" charset="0"/>
              <a:buChar char="•"/>
            </a:pPr>
            <a:r>
              <a:rPr lang="nb-NO" sz="1400"/>
              <a:t>«</a:t>
            </a:r>
            <a:r>
              <a:rPr lang="nb-NO" sz="1400" err="1"/>
              <a:t>Budsjettmal</a:t>
            </a:r>
            <a:r>
              <a:rPr lang="nb-NO" sz="1400"/>
              <a:t>»</a:t>
            </a:r>
          </a:p>
          <a:p>
            <a:pPr marL="804843" lvl="2" indent="-342891">
              <a:buFont typeface="Arial" panose="020B0604020202020204" pitchFamily="34" charset="0"/>
              <a:buChar char="•"/>
            </a:pPr>
            <a:r>
              <a:rPr lang="nb-NO" sz="1400"/>
              <a:t>Inneholder informasjon om regler som gjelder – f.eks. er NFR normalt </a:t>
            </a:r>
            <a:r>
              <a:rPr lang="nb-NO" sz="1400" b="1" err="1"/>
              <a:t>rundsum</a:t>
            </a:r>
            <a:endParaRPr lang="nb-NO" sz="1400" b="1"/>
          </a:p>
          <a:p>
            <a:pPr marL="804843" lvl="2" indent="-342891">
              <a:buFont typeface="Arial" panose="020B0604020202020204" pitchFamily="34" charset="0"/>
              <a:buChar char="•"/>
            </a:pPr>
            <a:r>
              <a:rPr lang="nb-NO" sz="1400"/>
              <a:t>1 eller flere maler tilgjengelige på hver </a:t>
            </a:r>
            <a:r>
              <a:rPr lang="nb-NO" sz="1400" err="1"/>
              <a:t>finansiør</a:t>
            </a:r>
            <a:endParaRPr lang="nb-NO" sz="1400"/>
          </a:p>
          <a:p>
            <a:pPr marL="347654" lvl="1" indent="-342891">
              <a:buFont typeface="+mj-lt"/>
              <a:buAutoNum type="arabicPeriod" startAt="2"/>
            </a:pPr>
            <a:r>
              <a:rPr lang="nb-NO" sz="1400"/>
              <a:t>Normalt kun 1 versjon tilgjengelig</a:t>
            </a:r>
          </a:p>
          <a:p>
            <a:pPr marL="347654" lvl="1" indent="-342891">
              <a:buFont typeface="+mj-lt"/>
              <a:buAutoNum type="arabicPeriod" startAt="2"/>
            </a:pPr>
            <a:r>
              <a:rPr lang="nb-NO" sz="1400"/>
              <a:t>Ved EU-prosjekt kan man angi valuta EUR, ellers er det kun NOK som gjelder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4B9804-B832-96EF-CA12-E92CA72DFEB6}"/>
              </a:ext>
            </a:extLst>
          </p:cNvPr>
          <p:cNvSpPr txBox="1"/>
          <p:nvPr/>
        </p:nvSpPr>
        <p:spPr>
          <a:xfrm>
            <a:off x="4592652" y="4521253"/>
            <a:ext cx="3501649" cy="1384995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nb-NO" sz="1400"/>
              <a:t>Hvis det krysses av for «flere </a:t>
            </a:r>
            <a:r>
              <a:rPr lang="nb-NO" sz="1400" err="1"/>
              <a:t>finansiører</a:t>
            </a:r>
            <a:r>
              <a:rPr lang="nb-NO" sz="1400"/>
              <a:t>» vil en tilsvarende – ny – fane komme opp og skal fylles ut 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nb-NO" sz="1400"/>
              <a:t>Normalt mest aktuelt ved sentre </a:t>
            </a:r>
            <a:r>
              <a:rPr lang="nb-NO" sz="1400" err="1"/>
              <a:t>etc</a:t>
            </a:r>
            <a:r>
              <a:rPr lang="nb-NO" sz="1400"/>
              <a:t>, hvor det også kan være næringsliv/stat etc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E6A79A-FFCB-BD3C-904A-78948482B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58" y="1094021"/>
            <a:ext cx="3436196" cy="4833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25803E4-FB95-F825-C184-2FCE3EF50172}"/>
              </a:ext>
            </a:extLst>
          </p:cNvPr>
          <p:cNvCxnSpPr>
            <a:cxnSpLocks/>
          </p:cNvCxnSpPr>
          <p:nvPr/>
        </p:nvCxnSpPr>
        <p:spPr>
          <a:xfrm flipH="1">
            <a:off x="2319867" y="4927600"/>
            <a:ext cx="2284677" cy="24553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e 16">
            <a:extLst>
              <a:ext uri="{FF2B5EF4-FFF2-40B4-BE49-F238E27FC236}">
                <a16:creationId xmlns:a16="http://schemas.microsoft.com/office/drawing/2014/main" id="{8B929A1B-E460-D216-7BFC-23AA32539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544" y="1355334"/>
            <a:ext cx="3788488" cy="1107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F2A32565-3180-3A09-6905-70A284D04995}"/>
              </a:ext>
            </a:extLst>
          </p:cNvPr>
          <p:cNvCxnSpPr/>
          <p:nvPr/>
        </p:nvCxnSpPr>
        <p:spPr>
          <a:xfrm flipH="1" flipV="1">
            <a:off x="7933267" y="2540000"/>
            <a:ext cx="817760" cy="88900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097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17DA5-EE4C-5376-5FE6-05346BB0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7" y="-54653"/>
            <a:ext cx="10515600" cy="1325563"/>
          </a:xfrm>
        </p:spPr>
        <p:txBody>
          <a:bodyPr>
            <a:normAutofit/>
          </a:bodyPr>
          <a:lstStyle/>
          <a:p>
            <a:r>
              <a:rPr lang="nb-NO"/>
              <a:t>Informasjon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C7FD4335-ABD9-B71A-8B86-9E0E93B87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1" y="993640"/>
            <a:ext cx="7088977" cy="5864360"/>
          </a:xfrm>
          <a:prstGeom prst="rect">
            <a:avLst/>
          </a:prstGeom>
        </p:spPr>
      </p:pic>
      <p:sp>
        <p:nvSpPr>
          <p:cNvPr id="13" name="Høyre klammeparentes 12">
            <a:extLst>
              <a:ext uri="{FF2B5EF4-FFF2-40B4-BE49-F238E27FC236}">
                <a16:creationId xmlns:a16="http://schemas.microsoft.com/office/drawing/2014/main" id="{E89AC423-3235-9F65-8AAC-0DF6210FC677}"/>
              </a:ext>
            </a:extLst>
          </p:cNvPr>
          <p:cNvSpPr/>
          <p:nvPr/>
        </p:nvSpPr>
        <p:spPr>
          <a:xfrm>
            <a:off x="4264228" y="2295665"/>
            <a:ext cx="344945" cy="1231095"/>
          </a:xfrm>
          <a:prstGeom prst="rightBrace">
            <a:avLst>
              <a:gd name="adj1" fmla="val 8333"/>
              <a:gd name="adj2" fmla="val 50966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12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CAFDF-3B63-3D16-7441-C9097D26BC43}"/>
              </a:ext>
            </a:extLst>
          </p:cNvPr>
          <p:cNvSpPr txBox="1"/>
          <p:nvPr/>
        </p:nvSpPr>
        <p:spPr>
          <a:xfrm>
            <a:off x="5803138" y="2242141"/>
            <a:ext cx="4323700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nb-NO" sz="1400"/>
              <a:t>Kommer forhåndsutfylt.</a:t>
            </a:r>
          </a:p>
          <a:p>
            <a:pPr marL="452427" lvl="1" indent="-198434" defTabSz="539737">
              <a:buFont typeface="Arial" panose="020B0604020202020204" pitchFamily="34" charset="0"/>
              <a:buChar char="•"/>
            </a:pPr>
            <a:r>
              <a:rPr lang="nb-NO" sz="1400"/>
              <a:t>Styringsprinsipp skal </a:t>
            </a:r>
            <a:r>
              <a:rPr lang="nb-NO" sz="1400" u="sng"/>
              <a:t>aldri</a:t>
            </a:r>
            <a:r>
              <a:rPr lang="nb-NO" sz="1400"/>
              <a:t> endres</a:t>
            </a:r>
          </a:p>
          <a:p>
            <a:pPr marL="452427" lvl="1" indent="-198434" defTabSz="539737">
              <a:buFont typeface="Arial" panose="020B0604020202020204" pitchFamily="34" charset="0"/>
              <a:buChar char="•"/>
            </a:pPr>
            <a:r>
              <a:rPr lang="nb-NO" sz="1400"/>
              <a:t>De andre 2 kan endres hvis aktuelt, men normalt bør kun PØ endre disse. </a:t>
            </a:r>
          </a:p>
          <a:p>
            <a:pPr marL="628635" lvl="2" indent="-198434" defTabSz="539737">
              <a:buFont typeface="Arial" panose="020B0604020202020204" pitchFamily="34" charset="0"/>
              <a:buChar char="•"/>
            </a:pPr>
            <a:r>
              <a:rPr lang="nb-NO" sz="1400"/>
              <a:t>Kan også endres senere</a:t>
            </a:r>
          </a:p>
        </p:txBody>
      </p:sp>
    </p:spTree>
    <p:extLst>
      <p:ext uri="{BB962C8B-B14F-4D97-AF65-F5344CB8AC3E}">
        <p14:creationId xmlns:p14="http://schemas.microsoft.com/office/powerpoint/2010/main" val="3044195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623F12-7056-1748-07EF-13EC5619C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2307"/>
            <a:ext cx="10860016" cy="30293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8B233-396B-F169-CB90-C8EF35257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Kostnadsomveltning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5ABF55-A110-CD4A-E3DF-004ACF4A7A3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412696" y="4211679"/>
            <a:ext cx="4831137" cy="565863"/>
          </a:xfrm>
          <a:ln w="63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b-NO" sz="1400"/>
              <a:t>Ikke aktuelt på UiO per i dag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C583893-AAA3-305E-0875-67D2B9B12A61}"/>
                  </a:ext>
                </a:extLst>
              </p14:cNvPr>
              <p14:cNvContentPartPr/>
              <p14:nvPr/>
            </p14:nvContentPartPr>
            <p14:xfrm>
              <a:off x="5034513" y="2335476"/>
              <a:ext cx="1228680" cy="33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C583893-AAA3-305E-0875-67D2B9B12A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44513" y="2155476"/>
                <a:ext cx="1408320" cy="3934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D739E0E-40E0-40B4-568E-2BFA4119D8F9}"/>
              </a:ext>
            </a:extLst>
          </p:cNvPr>
          <p:cNvSpPr/>
          <p:nvPr/>
        </p:nvSpPr>
        <p:spPr>
          <a:xfrm>
            <a:off x="1619481" y="3735268"/>
            <a:ext cx="705079" cy="2656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351"/>
          </a:p>
        </p:txBody>
      </p:sp>
    </p:spTree>
    <p:extLst>
      <p:ext uri="{BB962C8B-B14F-4D97-AF65-F5344CB8AC3E}">
        <p14:creationId xmlns:p14="http://schemas.microsoft.com/office/powerpoint/2010/main" val="2360457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A80E6-89B6-CBE4-37F1-95C6EADF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03" y="0"/>
            <a:ext cx="10515600" cy="1325563"/>
          </a:xfrm>
        </p:spPr>
        <p:txBody>
          <a:bodyPr>
            <a:normAutofit/>
          </a:bodyPr>
          <a:lstStyle/>
          <a:p>
            <a:r>
              <a:rPr lang="nb-NO"/>
              <a:t>Samarbeidspartnere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3177494-14F5-299D-7058-4E187FE95042}"/>
              </a:ext>
            </a:extLst>
          </p:cNvPr>
          <p:cNvSpPr txBox="1">
            <a:spLocks/>
          </p:cNvSpPr>
          <p:nvPr/>
        </p:nvSpPr>
        <p:spPr>
          <a:xfrm>
            <a:off x="2194561" y="4411747"/>
            <a:ext cx="4353652" cy="190366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4156" indent="-284156"/>
            <a:r>
              <a:rPr lang="nb-NO" sz="1400"/>
              <a:t>Viktig informasjon -&gt; bør fylles ut</a:t>
            </a:r>
          </a:p>
          <a:p>
            <a:pPr marL="817528" lvl="1" indent="-284156"/>
            <a:r>
              <a:rPr lang="nb-NO" sz="1467"/>
              <a:t>Kan også registreres av PØ senere</a:t>
            </a:r>
          </a:p>
          <a:p>
            <a:pPr marL="533372" lvl="1" indent="0">
              <a:buNone/>
            </a:pPr>
            <a:endParaRPr lang="nb-NO" sz="1467"/>
          </a:p>
          <a:p>
            <a:pPr marL="284156" indent="-284156"/>
            <a:r>
              <a:rPr lang="nb-NO" sz="1400"/>
              <a:t>Hvis noen andre er koordinator (haket av) vil prosjektet ved etablering få koordinator som kunde</a:t>
            </a:r>
          </a:p>
          <a:p>
            <a:pPr marL="0" indent="0">
              <a:buNone/>
            </a:pPr>
            <a:endParaRPr lang="nb-NO" sz="1400"/>
          </a:p>
          <a:p>
            <a:pPr marL="284156" indent="-284156"/>
            <a:r>
              <a:rPr lang="nb-NO" sz="1400"/>
              <a:t>Informasjon som overføres til Prosjektmodulen:</a:t>
            </a:r>
          </a:p>
          <a:p>
            <a:pPr marL="817528" lvl="1" indent="-284156"/>
            <a:r>
              <a:rPr lang="nb-NO" sz="1467"/>
              <a:t>Koordinatorprosjekt</a:t>
            </a:r>
          </a:p>
          <a:p>
            <a:pPr marL="817528" lvl="1" indent="-284156"/>
            <a:r>
              <a:rPr lang="nb-NO" sz="1467"/>
              <a:t>Partnerprosjekt</a:t>
            </a:r>
          </a:p>
          <a:p>
            <a:pPr marL="1350902" lvl="2" indent="-284156"/>
            <a:r>
              <a:rPr lang="nb-NO" sz="1200"/>
              <a:t>Navn på koordinator</a:t>
            </a:r>
          </a:p>
          <a:p>
            <a:pPr marL="1350902" lvl="2" indent="-284156"/>
            <a:endParaRPr lang="nb-NO" sz="600"/>
          </a:p>
          <a:p>
            <a:pPr marL="533372" lvl="1" indent="0">
              <a:buNone/>
            </a:pPr>
            <a:endParaRPr lang="nb-NO" sz="867"/>
          </a:p>
          <a:p>
            <a:pPr marL="817528" lvl="1" indent="-284156"/>
            <a:endParaRPr lang="nb-NO" sz="867"/>
          </a:p>
          <a:p>
            <a:pPr marL="0" indent="0">
              <a:buNone/>
            </a:pPr>
            <a:endParaRPr lang="nb-NO" sz="140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3B0E985-856F-7B32-49AF-28151447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05" y="1135939"/>
            <a:ext cx="11296196" cy="327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64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F2C6-0735-E4F0-D660-5690FF02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Bekreftelse før søknad opprettes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6BCB87F-81A6-8E6A-67A0-7AAF8B09F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62" y="1838656"/>
            <a:ext cx="11248561" cy="318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08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D0D2A5-66A6-6F98-B797-1B693CEF3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207"/>
          <a:stretch/>
        </p:blipFill>
        <p:spPr>
          <a:xfrm>
            <a:off x="1570072" y="1050677"/>
            <a:ext cx="7622952" cy="50086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CC3A8A-1E92-CDDC-A2FF-488DADF8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nb-NO"/>
              <a:t>Hva skal gjøres når søknad er opprettet?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285A8B-3F9B-9AC7-FDC4-3CFB96C7066B}"/>
              </a:ext>
            </a:extLst>
          </p:cNvPr>
          <p:cNvSpPr txBox="1">
            <a:spLocks/>
          </p:cNvSpPr>
          <p:nvPr/>
        </p:nvSpPr>
        <p:spPr>
          <a:xfrm>
            <a:off x="8995412" y="3291495"/>
            <a:ext cx="2903097" cy="1748447"/>
          </a:xfrm>
          <a:prstGeom prst="rect">
            <a:avLst/>
          </a:prstGeom>
          <a:ln w="63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/>
              <a:t>Det etableres 1 kalkyle pr avdeling og 1 pr </a:t>
            </a:r>
            <a:r>
              <a:rPr lang="nb-NO" sz="1400" err="1"/>
              <a:t>finansiør</a:t>
            </a:r>
            <a:endParaRPr lang="nb-NO" sz="1400"/>
          </a:p>
          <a:p>
            <a:pPr marL="452427" lvl="1" indent="-258756"/>
            <a:r>
              <a:rPr lang="nb-NO" sz="1400"/>
              <a:t>Eks. 2 </a:t>
            </a:r>
            <a:r>
              <a:rPr lang="nb-NO" sz="1400" err="1"/>
              <a:t>finansiører</a:t>
            </a:r>
            <a:r>
              <a:rPr lang="nb-NO" sz="1400"/>
              <a:t> og 2 institutt = 4 kalkyler</a:t>
            </a:r>
          </a:p>
        </p:txBody>
      </p:sp>
    </p:spTree>
    <p:extLst>
      <p:ext uri="{BB962C8B-B14F-4D97-AF65-F5344CB8AC3E}">
        <p14:creationId xmlns:p14="http://schemas.microsoft.com/office/powerpoint/2010/main" val="551667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7D1628-1C47-0F37-3FE4-2E62147F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59" y="90262"/>
            <a:ext cx="10515600" cy="1325563"/>
          </a:xfrm>
        </p:spPr>
        <p:txBody>
          <a:bodyPr>
            <a:normAutofit/>
          </a:bodyPr>
          <a:lstStyle/>
          <a:p>
            <a:r>
              <a:rPr lang="nb-NO"/>
              <a:t>Besvar bekreftelsesspørsmål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7DF999-63B8-9438-326C-50EFBF2627C1}"/>
              </a:ext>
            </a:extLst>
          </p:cNvPr>
          <p:cNvSpPr/>
          <p:nvPr/>
        </p:nvSpPr>
        <p:spPr>
          <a:xfrm>
            <a:off x="10607843" y="-1198480"/>
            <a:ext cx="1949115" cy="862389"/>
          </a:xfrm>
          <a:prstGeom prst="rect">
            <a:avLst/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351"/>
              <a:t>Muzammil endrer. Trenger ikke rød boks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B31CEC6-B169-03D5-20C1-A6230B1CD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89" y="1162549"/>
            <a:ext cx="8596300" cy="486682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B809FD1D-AAFD-A8A4-AB76-15DE53D4031A}"/>
              </a:ext>
            </a:extLst>
          </p:cNvPr>
          <p:cNvSpPr txBox="1"/>
          <p:nvPr/>
        </p:nvSpPr>
        <p:spPr>
          <a:xfrm>
            <a:off x="9300927" y="2252314"/>
            <a:ext cx="23720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200"/>
              <a:t>Faglig interesse må alltid begrunnes i tekstboksen</a:t>
            </a:r>
          </a:p>
        </p:txBody>
      </p: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F6E12140-3585-B6D1-6F72-7C448D4516F4}"/>
              </a:ext>
            </a:extLst>
          </p:cNvPr>
          <p:cNvCxnSpPr>
            <a:cxnSpLocks/>
          </p:cNvCxnSpPr>
          <p:nvPr/>
        </p:nvCxnSpPr>
        <p:spPr>
          <a:xfrm flipH="1">
            <a:off x="7254844" y="2757123"/>
            <a:ext cx="2046083" cy="2222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18BEAC04-DE52-BE39-81DE-DB79232F7797}"/>
              </a:ext>
            </a:extLst>
          </p:cNvPr>
          <p:cNvSpPr txBox="1"/>
          <p:nvPr/>
        </p:nvSpPr>
        <p:spPr>
          <a:xfrm>
            <a:off x="9300927" y="3132499"/>
            <a:ext cx="2372008" cy="20009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67"/>
              <a:t>Hvis spørsmålene ikke er besvart og </a:t>
            </a:r>
            <a:r>
              <a:rPr lang="nb-NO" sz="1867" err="1"/>
              <a:t>evt</a:t>
            </a:r>
            <a:r>
              <a:rPr lang="nb-NO" sz="1867"/>
              <a:t> begrunnet - vil søknaden ikke kunne sendes til intern godkjenning</a:t>
            </a:r>
          </a:p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1642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BCF99-0D86-485F-0EB3-9A2C5278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51" y="397785"/>
            <a:ext cx="11224996" cy="1202511"/>
          </a:xfrm>
        </p:spPr>
        <p:txBody>
          <a:bodyPr>
            <a:normAutofit fontScale="90000"/>
          </a:bodyPr>
          <a:lstStyle/>
          <a:p>
            <a:r>
              <a:rPr lang="nb-NO"/>
              <a:t>Hvordan får </a:t>
            </a:r>
            <a:r>
              <a:rPr lang="nb-NO" err="1"/>
              <a:t>kostnadsgodkjenner</a:t>
            </a:r>
            <a:r>
              <a:rPr lang="nb-NO"/>
              <a:t> se og godkjent denne vurderingen?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495E7-E893-BC3C-AC69-992622F76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51" y="1762701"/>
            <a:ext cx="11224996" cy="4402687"/>
          </a:xfrm>
        </p:spPr>
        <p:txBody>
          <a:bodyPr/>
          <a:lstStyle/>
          <a:p>
            <a:r>
              <a:rPr lang="nb-NO"/>
              <a:t>Ved godkjenning skal «Godkjenningsrapport» kontrolleres	</a:t>
            </a:r>
          </a:p>
          <a:p>
            <a:pPr lvl="1"/>
            <a:r>
              <a:rPr lang="nb-NO"/>
              <a:t>Bekreftelsesspørsmålene er egen fane i denne rapporten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201B879-B74C-F16C-97FB-AE50F1BA6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9" y="2655974"/>
            <a:ext cx="12192000" cy="261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23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5FDEA-931B-BABD-9696-21F14AFF2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51" y="678482"/>
            <a:ext cx="11224996" cy="503645"/>
          </a:xfrm>
        </p:spPr>
        <p:txBody>
          <a:bodyPr>
            <a:normAutofit fontScale="90000"/>
          </a:bodyPr>
          <a:lstStyle/>
          <a:p>
            <a:r>
              <a:rPr lang="nb-NO"/>
              <a:t>Hva skjer videre?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1BA1F-3F63-C12B-B446-A05AFF2B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100" y="2551398"/>
            <a:ext cx="11073747" cy="320301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Prosjektøkonom får varsel (neste morgen) om at det er opprettet ny søknad som hen er ansvarlig for</a:t>
            </a:r>
          </a:p>
          <a:p>
            <a:r>
              <a:rPr lang="nb-NO" dirty="0"/>
              <a:t>Prosjektleder (evt. i samarbeid med forskningsrådgiver) jobber videre med søknaden (prosjektbeskrivelse)</a:t>
            </a:r>
          </a:p>
          <a:p>
            <a:r>
              <a:rPr lang="nb-NO" dirty="0"/>
              <a:t>Prosjektøkonom – i samarbeid med prosjektleder og </a:t>
            </a:r>
            <a:r>
              <a:rPr lang="nb-NO" dirty="0" err="1"/>
              <a:t>evt</a:t>
            </a:r>
            <a:r>
              <a:rPr lang="nb-NO" dirty="0"/>
              <a:t> instituttledelsen - jobber videre med prosjektbudsjettet</a:t>
            </a:r>
          </a:p>
          <a:p>
            <a:r>
              <a:rPr lang="nb-NO" dirty="0"/>
              <a:t>Når alt er klart sender PØ budsjett m/utfylte bekreftelsesspørsmål til </a:t>
            </a:r>
            <a:r>
              <a:rPr lang="nb-NO" dirty="0" err="1"/>
              <a:t>kostnadsgodkjenner</a:t>
            </a:r>
            <a:r>
              <a:rPr lang="nb-NO" dirty="0"/>
              <a:t>(e)</a:t>
            </a:r>
          </a:p>
        </p:txBody>
      </p:sp>
    </p:spTree>
    <p:extLst>
      <p:ext uri="{BB962C8B-B14F-4D97-AF65-F5344CB8AC3E}">
        <p14:creationId xmlns:p14="http://schemas.microsoft.com/office/powerpoint/2010/main" val="1736193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5FDEA-931B-BABD-9696-21F14AFF2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50" y="196747"/>
            <a:ext cx="11224996" cy="648512"/>
          </a:xfrm>
        </p:spPr>
        <p:txBody>
          <a:bodyPr/>
          <a:lstStyle/>
          <a:p>
            <a:r>
              <a:rPr lang="nb-NO"/>
              <a:t>Hva skjer videre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1BA1F-3F63-C12B-B446-A05AFF2B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02" y="1513900"/>
            <a:ext cx="11224996" cy="4818365"/>
          </a:xfrm>
        </p:spPr>
        <p:txBody>
          <a:bodyPr/>
          <a:lstStyle/>
          <a:p>
            <a:r>
              <a:rPr lang="nb-NO" err="1"/>
              <a:t>Kostnadsgodkjenner</a:t>
            </a:r>
            <a:r>
              <a:rPr lang="nb-NO"/>
              <a:t> på alle involverte enheter godkjenner sine respektive kalkyler</a:t>
            </a:r>
          </a:p>
          <a:p>
            <a:pPr lvl="1"/>
            <a:r>
              <a:rPr lang="nb-NO"/>
              <a:t>Hovedavdelingens </a:t>
            </a:r>
            <a:r>
              <a:rPr lang="nb-NO" err="1"/>
              <a:t>kostnadsgodkjenner</a:t>
            </a:r>
            <a:r>
              <a:rPr lang="nb-NO"/>
              <a:t> (eller dekan/prorektor hvis delegasjonsreglementet krever det) godkjenner UiOs samlede søknad</a:t>
            </a:r>
          </a:p>
          <a:p>
            <a:r>
              <a:rPr lang="nb-NO"/>
              <a:t>Når </a:t>
            </a:r>
            <a:r>
              <a:rPr lang="nb-NO" err="1"/>
              <a:t>kostnadsgodkjenner</a:t>
            </a:r>
            <a:r>
              <a:rPr lang="nb-NO"/>
              <a:t>(e) har godkjent kan søknad sendes </a:t>
            </a:r>
            <a:r>
              <a:rPr lang="nb-NO" err="1"/>
              <a:t>finansiør</a:t>
            </a:r>
            <a:endParaRPr lang="nb-NO"/>
          </a:p>
          <a:p>
            <a:r>
              <a:rPr lang="nb-NO"/>
              <a:t>Søknaden har da kommet inn i en ny fase (har endret status)</a:t>
            </a:r>
          </a:p>
          <a:p>
            <a:pPr lvl="1"/>
            <a:r>
              <a:rPr lang="nb-NO"/>
              <a:t>Dette må oppdateres i Unit4, og er </a:t>
            </a:r>
            <a:r>
              <a:rPr lang="nb-NO" u="sng" err="1"/>
              <a:t>søknadsregistrerers</a:t>
            </a:r>
            <a:r>
              <a:rPr lang="nb-NO" u="sng"/>
              <a:t> ansvar </a:t>
            </a:r>
            <a:r>
              <a:rPr lang="nb-NO"/>
              <a:t>å oppdatere</a:t>
            </a:r>
          </a:p>
        </p:txBody>
      </p:sp>
    </p:spTree>
    <p:extLst>
      <p:ext uri="{BB962C8B-B14F-4D97-AF65-F5344CB8AC3E}">
        <p14:creationId xmlns:p14="http://schemas.microsoft.com/office/powerpoint/2010/main" val="2120223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F99CE-B2C5-E0B7-FF82-A8E061FED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51" y="397785"/>
            <a:ext cx="11388300" cy="648512"/>
          </a:xfrm>
        </p:spPr>
        <p:txBody>
          <a:bodyPr>
            <a:normAutofit fontScale="90000"/>
          </a:bodyPr>
          <a:lstStyle/>
          <a:p>
            <a:r>
              <a:rPr lang="nb-NO"/>
              <a:t>Søknad sendt - oppdatering av søknadsstatus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70D4-4171-0533-2D07-1A9C29186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err="1"/>
              <a:t>Søknadsregistrerer</a:t>
            </a:r>
            <a:r>
              <a:rPr lang="nb-NO"/>
              <a:t> går inn på søknaden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4B13E-B6D2-0A1A-9C86-3385CF2A3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89" y="1836130"/>
            <a:ext cx="11079121" cy="1190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868B05-6FCD-4818-B489-8FC1C60AB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155" y="3109995"/>
            <a:ext cx="6870387" cy="3138467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B001A95-6F53-6F73-11CB-8579EC8AAF27}"/>
              </a:ext>
            </a:extLst>
          </p:cNvPr>
          <p:cNvSpPr txBox="1">
            <a:spLocks/>
          </p:cNvSpPr>
          <p:nvPr/>
        </p:nvSpPr>
        <p:spPr>
          <a:xfrm>
            <a:off x="7860518" y="3282071"/>
            <a:ext cx="2210853" cy="1082408"/>
          </a:xfrm>
          <a:prstGeom prst="rect">
            <a:avLst/>
          </a:prstGeom>
          <a:ln w="63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indent="-342891">
              <a:buFont typeface="+mj-lt"/>
              <a:buAutoNum type="arabicPeriod"/>
            </a:pPr>
            <a:r>
              <a:rPr lang="nb-NO" sz="1400"/>
              <a:t>Status settes til </a:t>
            </a:r>
            <a:br>
              <a:rPr lang="nb-NO" sz="1400"/>
            </a:br>
            <a:r>
              <a:rPr lang="nb-NO" sz="1400"/>
              <a:t>«Sendt til </a:t>
            </a:r>
            <a:r>
              <a:rPr lang="nb-NO" sz="1400" err="1"/>
              <a:t>finansiør</a:t>
            </a:r>
            <a:r>
              <a:rPr lang="nb-NO" sz="1400"/>
              <a:t>»</a:t>
            </a:r>
          </a:p>
          <a:p>
            <a:pPr marL="357179" lvl="1" indent="-160335"/>
            <a:r>
              <a:rPr lang="nb-NO" sz="1400"/>
              <a:t>Må gjøres på </a:t>
            </a:r>
            <a:r>
              <a:rPr lang="nb-NO" sz="1400" u="sng"/>
              <a:t>alle</a:t>
            </a:r>
            <a:r>
              <a:rPr lang="nb-NO" sz="1400"/>
              <a:t> kalkyler</a:t>
            </a:r>
          </a:p>
        </p:txBody>
      </p:sp>
    </p:spTree>
    <p:extLst>
      <p:ext uri="{BB962C8B-B14F-4D97-AF65-F5344CB8AC3E}">
        <p14:creationId xmlns:p14="http://schemas.microsoft.com/office/powerpoint/2010/main" val="3378204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994F-324D-B09F-85DC-50405E98D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videre prosess etter at søknad er sendt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F3F22-7A01-46BF-0451-3C4865151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Resultat kommer fra </a:t>
            </a:r>
            <a:r>
              <a:rPr lang="nb-NO" err="1"/>
              <a:t>finansiør</a:t>
            </a:r>
            <a:endParaRPr lang="nb-NO"/>
          </a:p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31D1DC-7356-AA57-52C1-A60CB9851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61" y="1815830"/>
            <a:ext cx="7475592" cy="417297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D8E436-74AC-6288-7110-F53C09B94B11}"/>
              </a:ext>
            </a:extLst>
          </p:cNvPr>
          <p:cNvSpPr/>
          <p:nvPr/>
        </p:nvSpPr>
        <p:spPr>
          <a:xfrm>
            <a:off x="6271098" y="3429000"/>
            <a:ext cx="1666672" cy="175908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7F5908F-B814-D442-98B3-E17EA65EEBEB}"/>
              </a:ext>
            </a:extLst>
          </p:cNvPr>
          <p:cNvSpPr txBox="1">
            <a:spLocks/>
          </p:cNvSpPr>
          <p:nvPr/>
        </p:nvSpPr>
        <p:spPr>
          <a:xfrm>
            <a:off x="8528483" y="3573900"/>
            <a:ext cx="2210853" cy="1082408"/>
          </a:xfrm>
          <a:prstGeom prst="rect">
            <a:avLst/>
          </a:prstGeom>
          <a:ln w="63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nb-NO" sz="1400" err="1"/>
              <a:t>Søknadsregistrerer</a:t>
            </a:r>
            <a:r>
              <a:rPr lang="nb-NO" sz="1400"/>
              <a:t> oppdaterer status</a:t>
            </a:r>
          </a:p>
          <a:p>
            <a:pPr marL="366713" lvl="1" indent="-171450"/>
            <a:r>
              <a:rPr lang="nb-NO" sz="1000"/>
              <a:t>Søknad godkjent</a:t>
            </a:r>
          </a:p>
          <a:p>
            <a:pPr marL="366713" lvl="1" indent="-171450"/>
            <a:r>
              <a:rPr lang="nb-NO" sz="1000"/>
              <a:t>Søknad avslått </a:t>
            </a:r>
          </a:p>
        </p:txBody>
      </p:sp>
    </p:spTree>
    <p:extLst>
      <p:ext uri="{BB962C8B-B14F-4D97-AF65-F5344CB8AC3E}">
        <p14:creationId xmlns:p14="http://schemas.microsoft.com/office/powerpoint/2010/main" val="383941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5E7C-13A0-0CCC-C424-3F262D67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50" y="397785"/>
            <a:ext cx="11224996" cy="1202510"/>
          </a:xfrm>
        </p:spPr>
        <p:txBody>
          <a:bodyPr/>
          <a:lstStyle/>
          <a:p>
            <a:r>
              <a:rPr lang="nb-NO"/>
              <a:t>Hvis søknad er godkjent – ny fase (og prosess)</a:t>
            </a:r>
            <a:br>
              <a:rPr lang="nb-NO"/>
            </a:br>
            <a:r>
              <a:rPr lang="nb-NO"/>
              <a:t>Forhandling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9E486D-EEB9-039F-D534-15D725228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455" y="1660727"/>
            <a:ext cx="10013959" cy="4362450"/>
          </a:xfrm>
        </p:spPr>
      </p:pic>
    </p:spTree>
    <p:extLst>
      <p:ext uri="{BB962C8B-B14F-4D97-AF65-F5344CB8AC3E}">
        <p14:creationId xmlns:p14="http://schemas.microsoft.com/office/powerpoint/2010/main" val="2746900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11DFB-31AF-8531-747B-A632B0396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48" y="245639"/>
            <a:ext cx="10264029" cy="1325563"/>
          </a:xfrm>
        </p:spPr>
        <p:txBody>
          <a:bodyPr/>
          <a:lstStyle/>
          <a:p>
            <a:r>
              <a:rPr lang="nb-NO"/>
              <a:t>Arbeidsflater – oversikt og statistikk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7858AE0-E893-746C-E82E-E84935102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728" y="1727090"/>
            <a:ext cx="7146515" cy="432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46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FDECD-A141-A891-9DF2-174FF2899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Arbeidsflate - Avdeling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A3094D-39CA-1931-86BE-5ECAD46FF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2397"/>
            <a:ext cx="11226859" cy="3791236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A15E474-7A33-D7AF-37E5-7EAB97049A25}"/>
              </a:ext>
            </a:extLst>
          </p:cNvPr>
          <p:cNvSpPr txBox="1">
            <a:spLocks/>
          </p:cNvSpPr>
          <p:nvPr/>
        </p:nvSpPr>
        <p:spPr>
          <a:xfrm>
            <a:off x="6222672" y="5237234"/>
            <a:ext cx="4169251" cy="132556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0" indent="-180970"/>
            <a:r>
              <a:rPr lang="nb-NO" sz="1400"/>
              <a:t>Alle avdelinger vises, med noen hovedtall og en KPI</a:t>
            </a:r>
          </a:p>
          <a:p>
            <a:pPr marL="265107" lvl="1" indent="-180970"/>
            <a:r>
              <a:rPr lang="nb-NO" sz="1000"/>
              <a:t>KPI oppdateres hver time</a:t>
            </a:r>
          </a:p>
          <a:p>
            <a:pPr marL="180970" indent="-180970"/>
            <a:r>
              <a:rPr lang="nb-NO" sz="1400"/>
              <a:t>Klikk på en avdeling for å åpne </a:t>
            </a:r>
            <a:r>
              <a:rPr lang="nb-NO" sz="1400" err="1"/>
              <a:t>arb.flate</a:t>
            </a:r>
            <a:r>
              <a:rPr lang="nb-NO" sz="1400"/>
              <a:t> aktive søknader</a:t>
            </a:r>
          </a:p>
          <a:p>
            <a:pPr marL="0" indent="0">
              <a:buNone/>
            </a:pP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459875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D4D42-884A-22D1-7F16-6D4D124E1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453797"/>
            <a:ext cx="10264029" cy="771351"/>
          </a:xfrm>
        </p:spPr>
        <p:txBody>
          <a:bodyPr/>
          <a:lstStyle/>
          <a:p>
            <a:r>
              <a:rPr lang="nb-NO"/>
              <a:t>Arbeidsflate – for 1 avdeling (koststed)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B08C18-3298-3DD4-3226-C8D44A37C6B7}"/>
              </a:ext>
            </a:extLst>
          </p:cNvPr>
          <p:cNvSpPr txBox="1">
            <a:spLocks/>
          </p:cNvSpPr>
          <p:nvPr/>
        </p:nvSpPr>
        <p:spPr>
          <a:xfrm>
            <a:off x="9695803" y="2192573"/>
            <a:ext cx="2210853" cy="1795768"/>
          </a:xfrm>
          <a:prstGeom prst="rect">
            <a:avLst/>
          </a:prstGeom>
          <a:ln w="63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0" indent="-180970"/>
            <a:r>
              <a:rPr lang="nb-NO" sz="1400"/>
              <a:t>Mulig å gå inn på detaljer ved å klikke på lenker</a:t>
            </a:r>
          </a:p>
          <a:p>
            <a:pPr marL="180970" indent="-180970"/>
            <a:r>
              <a:rPr lang="nb-NO" sz="1400"/>
              <a:t>Mulig å drille seg ned til detaljer ved å trykke på søyler/flater i diagram</a:t>
            </a:r>
            <a:br>
              <a:rPr lang="nb-NO" sz="1400"/>
            </a:br>
            <a:endParaRPr lang="nb-NO" sz="1000"/>
          </a:p>
          <a:p>
            <a:pPr marL="0" indent="0">
              <a:buNone/>
            </a:pPr>
            <a:endParaRPr lang="nb-NO" sz="14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5505357-7ACE-CDA3-2E30-3A40AC4EA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06" y="1465604"/>
            <a:ext cx="9057764" cy="462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96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6B789-1D4A-7BB3-8DAC-4D0FEC42F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116732"/>
            <a:ext cx="10264029" cy="1325563"/>
          </a:xfrm>
        </p:spPr>
        <p:txBody>
          <a:bodyPr/>
          <a:lstStyle/>
          <a:p>
            <a:r>
              <a:rPr lang="nb-NO"/>
              <a:t>Arbeidsflate forskningsrådgiver/prosjektøkonom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CD588-77F7-7915-16CB-D9F311807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990" y="1534589"/>
            <a:ext cx="9986988" cy="1147652"/>
          </a:xfrm>
        </p:spPr>
        <p:txBody>
          <a:bodyPr>
            <a:normAutofit/>
          </a:bodyPr>
          <a:lstStyle/>
          <a:p>
            <a:r>
              <a:rPr lang="nb-NO"/>
              <a:t>Arbeidsflate for ressurser som er knyttet til minst en søknad i systemet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04B50-3E12-7F84-C350-D879B7613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75" y="2774534"/>
            <a:ext cx="7511303" cy="39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36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51CB3F-6496-A8A2-A18B-53CF29F37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27. September 2024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6115BC-5938-DEE7-A55C-A1B177D4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Program</a:t>
            </a:r>
            <a:endParaRPr lang="en-GB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5309A0A-42BE-6328-BEF4-0AC4AB4E560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85052" y="902703"/>
            <a:ext cx="11729061" cy="52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92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491bf-18fc-41b3-a6b1-09b45db4444d">
      <Terms xmlns="http://schemas.microsoft.com/office/infopath/2007/PartnerControls"/>
    </lcf76f155ced4ddcb4097134ff3c332f>
    <TaxCatchAll xmlns="59f9f9a1-4362-4e54-a919-8141550af3d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BE8F58EA93E846BE6940D7CB7B89DF" ma:contentTypeVersion="13" ma:contentTypeDescription="Opprett et nytt dokument." ma:contentTypeScope="" ma:versionID="21c6a23a56bfd5dea2cf61b820132c98">
  <xsd:schema xmlns:xsd="http://www.w3.org/2001/XMLSchema" xmlns:xs="http://www.w3.org/2001/XMLSchema" xmlns:p="http://schemas.microsoft.com/office/2006/metadata/properties" xmlns:ns2="be0491bf-18fc-41b3-a6b1-09b45db4444d" xmlns:ns3="59f9f9a1-4362-4e54-a919-8141550af3da" targetNamespace="http://schemas.microsoft.com/office/2006/metadata/properties" ma:root="true" ma:fieldsID="47d5cf256144481a21ea02f0c61940fc" ns2:_="" ns3:_="">
    <xsd:import namespace="be0491bf-18fc-41b3-a6b1-09b45db4444d"/>
    <xsd:import namespace="59f9f9a1-4362-4e54-a919-8141550af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491bf-18fc-41b3-a6b1-09b45db44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9f9a1-4362-4e54-a919-8141550af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d40112c-1480-46cd-9632-1488d0da64d4}" ma:internalName="TaxCatchAll" ma:showField="CatchAllData" ma:web="59f9f9a1-4362-4e54-a919-8141550af3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DA6A2B-357D-4ED0-B20A-563E521CD4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EDCC74-1CDC-4E39-B952-91083F7EBA97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be0491bf-18fc-41b3-a6b1-09b45db4444d"/>
    <ds:schemaRef ds:uri="http://schemas.microsoft.com/office/infopath/2007/PartnerControls"/>
    <ds:schemaRef ds:uri="http://purl.org/dc/dcmitype/"/>
    <ds:schemaRef ds:uri="59f9f9a1-4362-4e54-a919-8141550af3d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F2ED5E-3F54-450B-B243-D40133BAE968}"/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977</Words>
  <Application>Microsoft Office PowerPoint</Application>
  <PresentationFormat>Widescreen</PresentationFormat>
  <Paragraphs>155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Prosjektsøknadsmodul og Unit4</vt:lpstr>
      <vt:lpstr>Hva er prosjektsøknadsmodulen? </vt:lpstr>
      <vt:lpstr>Bakgrunn for verktøyet</vt:lpstr>
      <vt:lpstr>PowerPoint Presentation</vt:lpstr>
      <vt:lpstr>Utrullingsplan</vt:lpstr>
      <vt:lpstr>BOTT-roller i prosjektsøknadsmodulen</vt:lpstr>
      <vt:lpstr>BOTT-rollen Søknadsregistrerer </vt:lpstr>
      <vt:lpstr>PowerPoint Presentation</vt:lpstr>
      <vt:lpstr>Søknadsregistrering – starte Veiviser</vt:lpstr>
      <vt:lpstr>Prosjekt</vt:lpstr>
      <vt:lpstr>Type kostnadskalkyle</vt:lpstr>
      <vt:lpstr>Avdeling(er)</vt:lpstr>
      <vt:lpstr>Finansiør – del I</vt:lpstr>
      <vt:lpstr>Finansiør – del II</vt:lpstr>
      <vt:lpstr>Informasjon</vt:lpstr>
      <vt:lpstr>Kostnadsomveltning</vt:lpstr>
      <vt:lpstr>Samarbeidspartnere</vt:lpstr>
      <vt:lpstr>Bekreftelse før søknad opprettes</vt:lpstr>
      <vt:lpstr>Hva skal gjøres når søknad er opprettet?</vt:lpstr>
      <vt:lpstr>Besvar bekreftelsesspørsmål</vt:lpstr>
      <vt:lpstr>Hvordan får kostnadsgodkjenner se og godkjent denne vurderingen?</vt:lpstr>
      <vt:lpstr>Hva skjer videre? </vt:lpstr>
      <vt:lpstr>Hva skjer videre - II</vt:lpstr>
      <vt:lpstr>Søknad sendt - oppdatering av søknadsstatus</vt:lpstr>
      <vt:lpstr>Hva er videre prosess etter at søknad er sendt</vt:lpstr>
      <vt:lpstr>Hvis søknad er godkjent – ny fase (og prosess) Forhandling</vt:lpstr>
      <vt:lpstr>Arbeidsflater – oversikt og statistikk</vt:lpstr>
      <vt:lpstr>Arbeidsflate - Avdeling</vt:lpstr>
      <vt:lpstr>Arbeidsflate – for 1 avdeling (koststed)</vt:lpstr>
      <vt:lpstr>Arbeidsflate forskningsrådgiver/prosjektøkonom</vt:lpstr>
      <vt:lpstr>Program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Mikkel Bolstad Dæhli</dc:creator>
  <cp:lastModifiedBy>Rune Larsen</cp:lastModifiedBy>
  <cp:revision>2</cp:revision>
  <dcterms:created xsi:type="dcterms:W3CDTF">2013-07-15T20:26:40Z</dcterms:created>
  <dcterms:modified xsi:type="dcterms:W3CDTF">2024-09-26T08:13:52Z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0x010100CEBE8F58EA93E846BE6940D7CB7B89DF</vt:lpwstr>
  </property>
  <property fmtid="{D5CDD505-2E9C-101B-9397-08002B2CF9AE}" pid="3" name="MediaServiceImageTags">
    <vt:lpwstr/>
  </property>
</Properties>
</file>