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72" r:id="rId3"/>
    <p:sldId id="273" r:id="rId4"/>
    <p:sldId id="274" r:id="rId5"/>
    <p:sldId id="271" r:id="rId6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8432" autoAdjust="0"/>
  </p:normalViewPr>
  <p:slideViewPr>
    <p:cSldViewPr snapToGrid="0">
      <p:cViewPr varScale="1">
        <p:scale>
          <a:sx n="123" d="100"/>
          <a:sy n="123" d="100"/>
        </p:scale>
        <p:origin x="1182" y="96"/>
      </p:cViewPr>
      <p:guideLst>
        <p:guide orient="horz" pos="1800"/>
        <p:guide pos="672"/>
        <p:guide pos="5472"/>
        <p:guide pos="1008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457EE4A-6D14-2A47-82B8-E4DA100A5CB9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A4D757E-63CD-7245-9FA8-46A2B32129E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74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Font typeface="Arial"/>
              <a:buNone/>
            </a:pPr>
            <a:r>
              <a:rPr lang="en-US" dirty="0" err="1"/>
              <a:t>Hva</a:t>
            </a:r>
            <a:r>
              <a:rPr lang="en-US" dirty="0"/>
              <a:t> slags </a:t>
            </a:r>
            <a:r>
              <a:rPr lang="en-US" dirty="0" err="1"/>
              <a:t>kunnskap</a:t>
            </a:r>
            <a:r>
              <a:rPr lang="en-US" dirty="0"/>
              <a:t>, </a:t>
            </a:r>
            <a:r>
              <a:rPr lang="en-US" dirty="0" err="1"/>
              <a:t>ferdigheter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generelle</a:t>
            </a:r>
            <a:r>
              <a:rPr lang="en-US" dirty="0"/>
              <a:t> </a:t>
            </a:r>
            <a:r>
              <a:rPr lang="en-US" dirty="0" err="1"/>
              <a:t>kompetanser</a:t>
            </a:r>
            <a:r>
              <a:rPr lang="en-US" dirty="0"/>
              <a:t> </a:t>
            </a:r>
            <a:r>
              <a:rPr lang="en-US" dirty="0" err="1"/>
              <a:t>studenter</a:t>
            </a:r>
            <a:r>
              <a:rPr lang="en-US" dirty="0"/>
              <a:t> </a:t>
            </a:r>
            <a:r>
              <a:rPr lang="en-US" dirty="0" err="1"/>
              <a:t>skal</a:t>
            </a:r>
            <a:r>
              <a:rPr lang="en-US" dirty="0"/>
              <a:t> ha </a:t>
            </a:r>
            <a:r>
              <a:rPr lang="en-US" dirty="0" err="1"/>
              <a:t>oppnådd</a:t>
            </a:r>
            <a:r>
              <a:rPr lang="en-US" dirty="0"/>
              <a:t> 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/>
              <a:t>aktivitet</a:t>
            </a:r>
            <a:r>
              <a:rPr lang="en-US" dirty="0"/>
              <a:t>, et </a:t>
            </a:r>
            <a:r>
              <a:rPr lang="en-US" dirty="0" err="1"/>
              <a:t>emne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studieprogram</a:t>
            </a:r>
            <a:r>
              <a:rPr lang="en-US" dirty="0"/>
              <a:t> </a:t>
            </a:r>
            <a:r>
              <a:rPr lang="en-US" dirty="0" err="1"/>
              <a:t>osv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6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Font typeface="Arial,Sans-Serif"/>
              <a:buNone/>
            </a:pPr>
            <a:r>
              <a:rPr lang="nb-NO" dirty="0" smtClean="0">
                <a:latin typeface="Arial"/>
                <a:ea typeface="ヒラギノ角ゴ Pro W3"/>
                <a:cs typeface="Arial"/>
              </a:rPr>
              <a:t>Brukes </a:t>
            </a:r>
            <a:r>
              <a:rPr lang="nb-NO" dirty="0">
                <a:latin typeface="Arial"/>
                <a:ea typeface="ヒラギノ角ゴ Pro W3"/>
                <a:cs typeface="Arial"/>
              </a:rPr>
              <a:t>koblet til 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vurderingveiledning</a:t>
            </a:r>
            <a:r>
              <a:rPr lang="nb-NO" dirty="0">
                <a:latin typeface="Arial"/>
                <a:ea typeface="ヒラギノ角ゴ Pro W3"/>
                <a:cs typeface="Arial"/>
              </a:rPr>
              <a:t> og 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spørmålsbanker</a:t>
            </a:r>
            <a:r>
              <a:rPr lang="nb-NO" dirty="0">
                <a:latin typeface="Arial"/>
                <a:ea typeface="ヒラギノ角ゴ Pro W3"/>
                <a:cs typeface="Arial"/>
              </a:rPr>
              <a:t> for å spore studentenes fremdrift. Av aktiviteter det kan brukes i </a:t>
            </a:r>
            <a:r>
              <a:rPr lang="nb-NO" b="1" dirty="0">
                <a:latin typeface="Arial"/>
                <a:ea typeface="ヒラギノ角ゴ Pro W3"/>
                <a:cs typeface="Arial"/>
              </a:rPr>
              <a:t>diskusjoner, oppgaver og tester</a:t>
            </a:r>
            <a:r>
              <a:rPr lang="nb-NO" dirty="0">
                <a:latin typeface="Arial"/>
                <a:ea typeface="ヒラギノ角ゴ Pro W3"/>
                <a:cs typeface="Arial"/>
              </a:rPr>
              <a:t>.</a:t>
            </a:r>
          </a:p>
          <a:p>
            <a:endParaRPr lang="en-US" dirty="0">
              <a:cs typeface="Arial"/>
            </a:endParaRPr>
          </a:p>
          <a:p>
            <a:r>
              <a:rPr lang="en-US" dirty="0">
                <a:latin typeface="Arial"/>
                <a:ea typeface="ヒラギノ角ゴ Pro W3"/>
                <a:cs typeface="Arial"/>
              </a:rPr>
              <a:t>Det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mulig</a:t>
            </a:r>
            <a:r>
              <a:rPr lang="en-US" dirty="0">
                <a:latin typeface="Arial"/>
                <a:ea typeface="ヒラギノ角ゴ Pro W3"/>
                <a:cs typeface="Arial"/>
              </a:rPr>
              <a:t> å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gi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åpne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kommentarer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til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kriteria</a:t>
            </a:r>
            <a:r>
              <a:rPr lang="en-US" dirty="0">
                <a:latin typeface="Arial"/>
                <a:ea typeface="ヒラギノ角ゴ Pro W3"/>
                <a:cs typeface="Arial"/>
              </a:rPr>
              <a:t>,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eller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det to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overordnede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tilnærminger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kan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beskrives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som</a:t>
            </a:r>
            <a:r>
              <a:rPr lang="en-US" dirty="0">
                <a:latin typeface="Arial"/>
                <a:ea typeface="ヒラギノ角ゴ Pro W3"/>
                <a:cs typeface="Arial"/>
              </a:rPr>
              <a:t>: </a:t>
            </a:r>
            <a:endParaRPr lang="en-US" dirty="0">
              <a:cs typeface="Arial"/>
            </a:endParaRPr>
          </a:p>
          <a:p>
            <a:endParaRPr lang="en-US" dirty="0">
              <a:latin typeface="Arial"/>
              <a:ea typeface="ヒラギノ角ゴ Pro W3"/>
              <a:cs typeface="Arial"/>
            </a:endParaRPr>
          </a:p>
          <a:p>
            <a:r>
              <a:rPr lang="en-US" dirty="0">
                <a:latin typeface="Arial"/>
                <a:ea typeface="ヒラギノ角ゴ Pro W3"/>
                <a:cs typeface="Arial"/>
              </a:rPr>
              <a:t>-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gradsdifferensiering</a:t>
            </a:r>
            <a:r>
              <a:rPr lang="en-US" dirty="0">
                <a:latin typeface="Arial"/>
                <a:ea typeface="ヒラギノ角ゴ Pro W3"/>
                <a:cs typeface="Arial"/>
              </a:rPr>
              <a:t> av de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samme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kriteriene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på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tvers</a:t>
            </a:r>
            <a:r>
              <a:rPr lang="en-US" dirty="0">
                <a:latin typeface="Arial"/>
                <a:ea typeface="ヒラギノ角ゴ Pro W3"/>
                <a:cs typeface="Arial"/>
              </a:rPr>
              <a:t> av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karakterskalaen</a:t>
            </a:r>
            <a:r>
              <a:rPr lang="en-US" dirty="0">
                <a:latin typeface="Arial"/>
                <a:ea typeface="ヒラギノ角ゴ Pro W3"/>
                <a:cs typeface="Arial"/>
              </a:rPr>
              <a:t>, </a:t>
            </a:r>
            <a:endParaRPr lang="en-US" dirty="0">
              <a:cs typeface="Arial"/>
            </a:endParaRPr>
          </a:p>
          <a:p>
            <a:r>
              <a:rPr lang="en-US" dirty="0">
                <a:latin typeface="Arial"/>
                <a:ea typeface="ヒラギノ角ゴ Pro W3"/>
                <a:cs typeface="Arial"/>
              </a:rPr>
              <a:t>-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og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bruk</a:t>
            </a:r>
            <a:r>
              <a:rPr lang="en-US" dirty="0">
                <a:latin typeface="Arial"/>
                <a:ea typeface="ヒラギノ角ゴ Pro W3"/>
                <a:cs typeface="Arial"/>
              </a:rPr>
              <a:t> av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ulike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kriterier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for å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beskrive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besvarelser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på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forskjellige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nivåer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i</a:t>
            </a:r>
            <a:r>
              <a:rPr lang="en-US" dirty="0">
                <a:latin typeface="Arial"/>
                <a:ea typeface="ヒラギノ角ゴ Pro W3"/>
                <a:cs typeface="Arial"/>
              </a:rPr>
              <a:t> 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karakterskalaen</a:t>
            </a:r>
          </a:p>
          <a:p>
            <a:endParaRPr lang="en-US" dirty="0">
              <a:cs typeface="Arial"/>
            </a:endParaRPr>
          </a:p>
          <a:p>
            <a:endParaRPr lang="en-US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40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ヒラギノ角ゴ Pro W3"/>
                <a:cs typeface="Calibri"/>
              </a:rPr>
              <a:t>Undervisere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har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tilgang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 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i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 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emnet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, der de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kan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se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for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læringsmål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i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emnet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, se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hvilke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aktiviteter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og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vurderingsveiledninger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(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rubrikker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)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disse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koblet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og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se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for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enkelte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studenter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.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ea typeface="ヒラギノ角ゴ Pro W3"/>
                <a:cs typeface="Calibri"/>
              </a:rPr>
              <a:t>Om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ønskelig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,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så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det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også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mulig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å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åpne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studenter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.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ea typeface="ヒラギノ角ゴ Pro W3"/>
                <a:cs typeface="Calibri"/>
              </a:rPr>
              <a:t>Admin har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tilgang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til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konto-rapporter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der det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mulig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å se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rapporter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på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tvers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av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emner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15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n-US" dirty="0" err="1">
                <a:latin typeface="Arial"/>
                <a:ea typeface="ヒラギノ角ゴ Pro W3"/>
                <a:cs typeface="Arial"/>
              </a:rPr>
              <a:t>Siden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innføringen</a:t>
            </a:r>
            <a:r>
              <a:rPr lang="en-US" dirty="0">
                <a:latin typeface="Arial"/>
                <a:ea typeface="ヒラギノ角ゴ Pro W3"/>
                <a:cs typeface="Arial"/>
              </a:rPr>
              <a:t> av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Kvalitetsreformen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i</a:t>
            </a:r>
            <a:r>
              <a:rPr lang="en-US" dirty="0">
                <a:latin typeface="Arial"/>
                <a:ea typeface="ヒラギノ角ゴ Pro W3"/>
                <a:cs typeface="Arial"/>
              </a:rPr>
              <a:t> 2003 har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læringsutbyttebeskrivelser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vært</a:t>
            </a:r>
            <a:r>
              <a:rPr lang="en-US" dirty="0">
                <a:latin typeface="Arial"/>
                <a:ea typeface="ヒラギノ角ゴ Pro W3"/>
                <a:cs typeface="Arial"/>
              </a:rPr>
              <a:t> en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integrert</a:t>
            </a:r>
            <a:r>
              <a:rPr lang="en-US" dirty="0">
                <a:latin typeface="Arial"/>
                <a:ea typeface="ヒラギノ角ゴ Pro W3"/>
                <a:cs typeface="Arial"/>
              </a:rPr>
              <a:t> del av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emne</a:t>
            </a:r>
            <a:r>
              <a:rPr lang="en-US" dirty="0">
                <a:latin typeface="Arial"/>
                <a:ea typeface="ヒラギノ角ゴ Pro W3"/>
                <a:cs typeface="Arial"/>
              </a:rPr>
              <a:t>-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og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programbeskrivelser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i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høyere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utdanning</a:t>
            </a:r>
            <a:r>
              <a:rPr lang="en-US" dirty="0">
                <a:latin typeface="Arial"/>
                <a:ea typeface="ヒラギノ角ゴ Pro W3"/>
                <a:cs typeface="Arial"/>
              </a:rPr>
              <a:t> (Caspersen &amp;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Frølich</a:t>
            </a:r>
            <a:r>
              <a:rPr lang="en-US" dirty="0">
                <a:latin typeface="Arial"/>
                <a:ea typeface="ヒラギノ角ゴ Pro W3"/>
                <a:cs typeface="Arial"/>
              </a:rPr>
              <a:t>, 2017).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Læringsutbyttebeskrivelsene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redegjør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for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hva</a:t>
            </a:r>
            <a:r>
              <a:rPr lang="en-US" dirty="0">
                <a:latin typeface="Arial"/>
                <a:ea typeface="ヒラギノ角ゴ Pro W3"/>
                <a:cs typeface="Arial"/>
              </a:rPr>
              <a:t> slags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kunnskap</a:t>
            </a:r>
            <a:r>
              <a:rPr lang="en-US" dirty="0">
                <a:latin typeface="Arial"/>
                <a:ea typeface="ヒラギノ角ゴ Pro W3"/>
                <a:cs typeface="Arial"/>
              </a:rPr>
              <a:t>,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ferdigheter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og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generelle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kompetanser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studenter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skal</a:t>
            </a:r>
            <a:r>
              <a:rPr lang="en-US" dirty="0">
                <a:latin typeface="Arial"/>
                <a:ea typeface="ヒラギノ角ゴ Pro W3"/>
                <a:cs typeface="Arial"/>
              </a:rPr>
              <a:t> ha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oppnådd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etter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et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gitt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utdanningsløp</a:t>
            </a:r>
            <a:r>
              <a:rPr lang="en-US" dirty="0">
                <a:latin typeface="Arial"/>
                <a:ea typeface="ヒラギノ角ゴ Pro W3"/>
                <a:cs typeface="Arial"/>
              </a:rPr>
              <a:t>.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Eksamensformer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og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vurderingskriterier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utledes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fra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disse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læringsutbyttebeskrivelsene</a:t>
            </a:r>
            <a:r>
              <a:rPr lang="en-US" dirty="0">
                <a:latin typeface="Arial"/>
                <a:ea typeface="ヒラギノ角ゴ Pro W3"/>
                <a:cs typeface="Arial"/>
              </a:rPr>
              <a:t>.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Vurderingskriterier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beskriver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hva</a:t>
            </a:r>
            <a:r>
              <a:rPr lang="en-US" dirty="0">
                <a:latin typeface="Arial"/>
                <a:ea typeface="ヒラギノ角ゴ Pro W3"/>
                <a:cs typeface="Arial"/>
              </a:rPr>
              <a:t> slags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nivå</a:t>
            </a:r>
            <a:r>
              <a:rPr lang="en-US" dirty="0">
                <a:latin typeface="Arial"/>
                <a:ea typeface="ヒラギノ角ゴ Pro W3"/>
                <a:cs typeface="Arial"/>
              </a:rPr>
              <a:t> av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kunnskap</a:t>
            </a:r>
            <a:r>
              <a:rPr lang="en-US" dirty="0">
                <a:latin typeface="Arial"/>
                <a:ea typeface="ヒラギノ角ゴ Pro W3"/>
                <a:cs typeface="Arial"/>
              </a:rPr>
              <a:t>,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ferdigheter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eller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generell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kompetanse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som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kjennetegner</a:t>
            </a:r>
            <a:r>
              <a:rPr lang="en-US" dirty="0">
                <a:latin typeface="Arial"/>
                <a:ea typeface="ヒラギノ角ゴ Pro W3"/>
                <a:cs typeface="Arial"/>
              </a:rPr>
              <a:t> </a:t>
            </a:r>
            <a:r>
              <a:rPr lang="en-US" dirty="0" err="1">
                <a:latin typeface="Arial"/>
                <a:ea typeface="ヒラギノ角ゴ Pro W3"/>
                <a:cs typeface="Arial"/>
              </a:rPr>
              <a:t>eksamensbesvarelsen</a:t>
            </a:r>
            <a:r>
              <a:rPr lang="en-US" dirty="0">
                <a:latin typeface="Arial"/>
                <a:ea typeface="ヒラギノ角ゴ Pro W3"/>
                <a:cs typeface="Arial"/>
              </a:rPr>
              <a:t>. </a:t>
            </a:r>
          </a:p>
          <a:p>
            <a:pPr>
              <a:spcBef>
                <a:spcPct val="20000"/>
              </a:spcBef>
            </a:pPr>
            <a:endParaRPr lang="nb-NO" dirty="0">
              <a:latin typeface="Arial"/>
              <a:ea typeface="ヒラギノ角ゴ Pro W3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nb-NO" dirty="0">
                <a:latin typeface="Arial"/>
                <a:ea typeface="ヒラギノ角ゴ Pro W3"/>
                <a:cs typeface="Arial"/>
              </a:rPr>
              <a:t>Sensorveiledninger kan også bidra til å skape helhet og sammenheng mellom læringsmålene for et emne/program, eksamensoppgavene og sensuren (Biggs &amp; Tang, 2011). Mye forskningslitteratur har påpekt mangel på samsvar mellom eksamensformer, læringsmål og undervisningsaktiviteter i høyere utdanning (Havnes &amp; 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Raaheim</a:t>
            </a:r>
            <a:r>
              <a:rPr lang="nb-NO" dirty="0">
                <a:latin typeface="Arial"/>
                <a:ea typeface="ヒラギノ角ゴ Pro W3"/>
                <a:cs typeface="Arial"/>
              </a:rPr>
              <a:t>, 2009).</a:t>
            </a:r>
            <a:endParaRPr lang="en-US" dirty="0">
              <a:cs typeface="Arial"/>
            </a:endParaRPr>
          </a:p>
          <a:p>
            <a:pPr>
              <a:spcBef>
                <a:spcPct val="20000"/>
              </a:spcBef>
            </a:pPr>
            <a:endParaRPr lang="nb-NO" dirty="0">
              <a:latin typeface="Arial"/>
              <a:ea typeface="ヒラギノ角ゴ Pro W3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nb-NO" dirty="0"/>
              <a:t>Sensorveiledninger er et av flere verktøy som kan bidra til å styrke disse sammenhengene, ved å fungere som et bindeledd mellom læringsmålene i eksamensformer og sensur.</a:t>
            </a:r>
          </a:p>
          <a:p>
            <a:pPr>
              <a:spcBef>
                <a:spcPct val="20000"/>
              </a:spcBef>
            </a:pPr>
            <a:r>
              <a:rPr lang="nb-NO" b="1" dirty="0"/>
              <a:t>Sensorveiledninger og vurderingskriterier som er tilgjengelige for studenter i forkant av eksamen kan også fungere som støtte i deres læringsprosess, ved å tydeliggjøre de sentrale aspektene av faget.</a:t>
            </a:r>
          </a:p>
          <a:p>
            <a:pPr>
              <a:spcBef>
                <a:spcPct val="20000"/>
              </a:spcBef>
            </a:pPr>
            <a:endParaRPr lang="nb-NO" b="1" dirty="0">
              <a:cs typeface="Arial"/>
            </a:endParaRPr>
          </a:p>
          <a:p>
            <a:pPr>
              <a:spcBef>
                <a:spcPct val="20000"/>
              </a:spcBef>
            </a:pPr>
            <a:r>
              <a:rPr lang="nb-NO" dirty="0">
                <a:latin typeface="Arial"/>
                <a:ea typeface="ヒラギノ角ゴ Pro W3"/>
                <a:cs typeface="Arial"/>
              </a:rPr>
              <a:t>Den tredje delen setter sensorveiledninger i sammenheng med de andre lærings- og vurderingsaktivitetene som foregår innenfor rammen av et gitt emne/utdanningsprogram. Sentrale temaer her er hvordan bruk av sensorveiledninger og vurderingskriterier kan være med på å styrke helhet og sammenheng mellom læring, undervisning og vurdering (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Solbrekke</a:t>
            </a:r>
            <a:r>
              <a:rPr lang="nb-NO" dirty="0">
                <a:latin typeface="Arial"/>
                <a:ea typeface="ヒラギノ角ゴ Pro W3"/>
                <a:cs typeface="Arial"/>
              </a:rPr>
              <a:t> &amp; 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Karseth</a:t>
            </a:r>
            <a:r>
              <a:rPr lang="nb-NO" dirty="0">
                <a:latin typeface="Arial"/>
                <a:ea typeface="ヒラギノ角ゴ Pro W3"/>
                <a:cs typeface="Arial"/>
              </a:rPr>
              <a:t>, 2016)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40A9E-DEEC-1F47-B7C2-EA59433EE2C1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7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2000" baseline="0"/>
            </a:lvl1pPr>
          </a:lstStyle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legge</a:t>
            </a:r>
            <a:r>
              <a:rPr lang="en-US"/>
              <a:t> inn </a:t>
            </a:r>
            <a:r>
              <a:rPr lang="en-US" err="1"/>
              <a:t>overskrift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 sz="1800" baseline="0">
                <a:latin typeface="+mj-lt"/>
              </a:defRPr>
            </a:lvl1pPr>
          </a:lstStyle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legge</a:t>
            </a:r>
            <a:r>
              <a:rPr lang="en-US"/>
              <a:t> inn </a:t>
            </a:r>
            <a:r>
              <a:rPr lang="en-US" err="1"/>
              <a:t>underoverskrift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8B6AFB-7E58-0541-8D59-B697349AAC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0000" y="1008000"/>
            <a:ext cx="4824536" cy="885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DF4D54-A00F-524F-97EA-779A1EBB14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6512" y="-306647"/>
            <a:ext cx="9190112" cy="1435955"/>
          </a:xfrm>
          <a:prstGeom prst="rect">
            <a:avLst/>
          </a:prstGeom>
        </p:spPr>
      </p:pic>
      <p:pic>
        <p:nvPicPr>
          <p:cNvPr id="3082" name="Picture 308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1" y="4729163"/>
            <a:ext cx="792000" cy="79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endre</a:t>
            </a:r>
            <a:r>
              <a:rPr lang="en-US"/>
              <a:t> </a:t>
            </a:r>
            <a:r>
              <a:rPr lang="en-US" err="1"/>
              <a:t>tittel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err="1"/>
              <a:t>Kulepunkt</a:t>
            </a:r>
            <a:r>
              <a:rPr lang="en-US"/>
              <a:t> </a:t>
            </a:r>
            <a:r>
              <a:rPr lang="en-US" err="1"/>
              <a:t>første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1"/>
            <a:r>
              <a:rPr lang="en-US"/>
              <a:t>Andre </a:t>
            </a:r>
            <a:r>
              <a:rPr lang="en-US" err="1"/>
              <a:t>nivå</a:t>
            </a:r>
            <a:endParaRPr lang="en-US"/>
          </a:p>
          <a:p>
            <a:pPr lvl="2"/>
            <a:r>
              <a:rPr lang="en-US" err="1"/>
              <a:t>Tredje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3"/>
            <a:r>
              <a:rPr lang="en-US" err="1"/>
              <a:t>Fjerde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4"/>
            <a:r>
              <a:rPr lang="en-US" err="1"/>
              <a:t>Femte</a:t>
            </a:r>
            <a:r>
              <a:rPr lang="en-US"/>
              <a:t> </a:t>
            </a:r>
            <a:r>
              <a:rPr lang="en-US" err="1"/>
              <a:t>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CBF04-DDC9-5A44-A48E-2F9BDEC0FFDF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62D0D-5B6E-9842-8794-7A6F2DCE5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3EAC3-C134-4648-A070-2A3A0E91CC6A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7F8FF-EBA3-084D-B873-2B9E8145E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446DA-F0E2-744E-A081-D7A3B72F1A02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1B7E6-028E-F147-BD0F-543314A1B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F0F14-9DBA-6749-87DF-92AD311B4613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60C55-45D1-AA46-AB94-EE5E7A8B8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7477A-13AC-F04E-8AEA-5C04AB5CC8A8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61785-2074-964B-BA58-46A309258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8C7D5-F249-5C45-A56D-577E67A7FBA3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D6DF6-C9F9-184D-8028-6E3B555E0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D782E-AD7D-BA4A-B19C-134AAB7DDAB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CDE9-2941-1A42-BAEA-2A8457EDC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5FDCF-0852-1E4C-BEB7-C287D7C6ACB7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E0D50-6667-3C44-9671-0D34D54DB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68909-B9B6-EA46-B097-3C4FBFA5C934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ABF86-C5FB-0843-B17B-F9E1F9DC8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10FAB4-7DF5-8D45-BA8D-47B1B8254EB1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8916F12-2901-274E-9008-17F57FE9B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6FDAA-97BB-6540-AAB7-230F9B84B6D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88000" y="-36000"/>
            <a:ext cx="4284000" cy="7862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link/ressurser/rapporter/f-link/f-link-vol-02-sensorveiledninger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713275"/>
            <a:ext cx="7543800" cy="952500"/>
          </a:xfrm>
        </p:spPr>
        <p:txBody>
          <a:bodyPr/>
          <a:lstStyle/>
          <a:p>
            <a:r>
              <a:rPr lang="nb-NO" dirty="0">
                <a:latin typeface="Arial"/>
                <a:cs typeface="Arial"/>
              </a:rPr>
              <a:t>Læringsmål og rubrikker i Canvas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5B69C0-669E-4A3E-9C1B-239152AFC3A7}"/>
              </a:ext>
            </a:extLst>
          </p:cNvPr>
          <p:cNvSpPr/>
          <p:nvPr/>
        </p:nvSpPr>
        <p:spPr>
          <a:xfrm>
            <a:off x="882270" y="3684422"/>
            <a:ext cx="7458048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endParaRPr lang="nb-NO">
              <a:latin typeface="Arial"/>
              <a:ea typeface="ヒラギノ角ゴ Pro W3"/>
              <a:cs typeface="Arial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60B03DD-A361-46AB-9CDF-0067A84833AD}"/>
              </a:ext>
            </a:extLst>
          </p:cNvPr>
          <p:cNvSpPr>
            <a:spLocks noGrp="1"/>
          </p:cNvSpPr>
          <p:nvPr/>
        </p:nvSpPr>
        <p:spPr bwMode="auto">
          <a:xfrm>
            <a:off x="883155" y="3133066"/>
            <a:ext cx="7543800" cy="118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nb-NO" dirty="0">
                <a:ea typeface="+mj-lt"/>
                <a:cs typeface="+mj-lt"/>
              </a:rPr>
              <a:t>JUS ønsker en demonstrasjon fra LINK om rubrikk og læringsmål på </a:t>
            </a:r>
            <a:r>
              <a:rPr lang="nb-NO">
                <a:ea typeface="+mj-lt"/>
                <a:cs typeface="+mj-lt"/>
              </a:rPr>
              <a:t>emne, knyttet til oppgave (og til chat)</a:t>
            </a:r>
            <a:endParaRPr lang="en-US"/>
          </a:p>
          <a:p>
            <a:endParaRPr lang="nb-NO">
              <a:cs typeface="Arial"/>
            </a:endParaRPr>
          </a:p>
          <a:p>
            <a:r>
              <a:rPr lang="nb-NO" i="1" dirty="0">
                <a:cs typeface="Arial"/>
              </a:rPr>
              <a:t>Canvas </a:t>
            </a:r>
            <a:r>
              <a:rPr lang="nb-NO" i="1" dirty="0" err="1">
                <a:cs typeface="Arial"/>
              </a:rPr>
              <a:t>kjerneteam</a:t>
            </a:r>
          </a:p>
          <a:p>
            <a:endParaRPr lang="nb-NO"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F0EF4123-535F-477A-BE83-E52A18A09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0975" y="787741"/>
            <a:ext cx="7697218" cy="415020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5E0E2-55E1-4531-BE1C-F0FD7E96E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1096A-3097-45E6-9CC9-85674A794B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2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C0B9779-55D3-4665-8A3D-B3B094259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09" y="833594"/>
            <a:ext cx="5823319" cy="2780242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E4BDDC6-5289-440D-B8DB-0F189D8F3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59" r="39490" b="-376"/>
          <a:stretch/>
        </p:blipFill>
        <p:spPr>
          <a:xfrm>
            <a:off x="4739071" y="2078589"/>
            <a:ext cx="4141973" cy="292352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5E0E2-55E1-4531-BE1C-F0FD7E96E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1096A-3097-45E6-9CC9-85674A794B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9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4754A09-B1B5-48E9-973D-A03A062A6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5813" y="623830"/>
            <a:ext cx="6325344" cy="460915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73779-BA78-42FC-96B4-479E5FFA2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0AFF5-846C-4FB6-B8D0-6878929C1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14E67-B13E-4F11-B2FE-72CE16BF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65541"/>
            <a:ext cx="4389411" cy="3414459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>
                <a:ea typeface="+mn-lt"/>
                <a:cs typeface="+mn-lt"/>
              </a:rPr>
              <a:t>F-LINK notat: </a:t>
            </a:r>
            <a:endParaRPr lang="nb-NO" sz="1800" dirty="0"/>
          </a:p>
          <a:p>
            <a:pPr marL="0" indent="0">
              <a:buNone/>
            </a:pPr>
            <a:r>
              <a:rPr lang="nb-NO" sz="1800" dirty="0">
                <a:ea typeface="+mn-lt"/>
                <a:cs typeface="+mn-lt"/>
                <a:hlinkClick r:id="rId3"/>
              </a:rPr>
              <a:t>Utforming av vurderingskriterier og sensorveiledninger – sentrale spørsmål og avveininger</a:t>
            </a:r>
            <a:r>
              <a:rPr lang="nb-NO" sz="1800" dirty="0">
                <a:ea typeface="+mn-lt"/>
                <a:cs typeface="+mn-lt"/>
              </a:rPr>
              <a:t> (Hege Hermansen)</a:t>
            </a:r>
            <a:endParaRPr lang="nb-NO" sz="1800" dirty="0"/>
          </a:p>
          <a:p>
            <a:pPr marL="0" indent="0">
              <a:buNone/>
            </a:pPr>
            <a:endParaRPr lang="nb-NO" sz="1800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sz="1400" b="1" dirty="0"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B943D-ECF5-4D5D-9A4E-28B4F572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681EA-2FF6-DB49-BC05-D5BD89F0F38E}" type="datetime1">
              <a:rPr lang="nb-NO"/>
              <a:pPr>
                <a:defRPr/>
              </a:pPr>
              <a:t>23.05.2019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FD5DBF-4C17-49D9-B66B-B4F89BC8DC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2C740D-A333-2546-919F-BFDA20071560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6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4D76539B-E44E-4165-ABEB-2768CB021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151" y="378343"/>
            <a:ext cx="3370113" cy="484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4302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943EB565-F896-BF4E-A526-7022A72AAF03}" vid="{25DE5732-3D77-DC4F-8686-91CFEAD273B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link-bokmaal16x10</Template>
  <TotalTime>0</TotalTime>
  <Words>59</Words>
  <Application>Microsoft Office PowerPoint</Application>
  <PresentationFormat>On-screen Show (16:10)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Arial,Sans-Serif</vt:lpstr>
      <vt:lpstr>Calibri</vt:lpstr>
      <vt:lpstr>ヒラギノ角ゴ Pro W3</vt:lpstr>
      <vt:lpstr>Informatikk_brevik</vt:lpstr>
      <vt:lpstr>Læringsmål og rubrikker i Canvas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Inspirasjonsseminar</dc:title>
  <dc:subject/>
  <dc:creator>Mirjana Coh</dc:creator>
  <cp:keywords/>
  <dc:description/>
  <cp:lastModifiedBy>Mirjana Coh</cp:lastModifiedBy>
  <cp:revision>242</cp:revision>
  <dcterms:created xsi:type="dcterms:W3CDTF">2018-10-14T20:12:00Z</dcterms:created>
  <dcterms:modified xsi:type="dcterms:W3CDTF">2019-05-23T09:07:39Z</dcterms:modified>
  <cp:category/>
</cp:coreProperties>
</file>