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5" r:id="rId3"/>
    <p:sldMasterId id="2147483697" r:id="rId4"/>
    <p:sldMasterId id="2147483710" r:id="rId5"/>
    <p:sldMasterId id="2147483724" r:id="rId6"/>
    <p:sldMasterId id="2147483736" r:id="rId7"/>
    <p:sldMasterId id="2147483748" r:id="rId8"/>
  </p:sldMasterIdLst>
  <p:notesMasterIdLst>
    <p:notesMasterId r:id="rId60"/>
  </p:notesMasterIdLst>
  <p:handoutMasterIdLst>
    <p:handoutMasterId r:id="rId61"/>
  </p:handoutMasterIdLst>
  <p:sldIdLst>
    <p:sldId id="256" r:id="rId9"/>
    <p:sldId id="435" r:id="rId10"/>
    <p:sldId id="424" r:id="rId11"/>
    <p:sldId id="425" r:id="rId12"/>
    <p:sldId id="426" r:id="rId13"/>
    <p:sldId id="427" r:id="rId14"/>
    <p:sldId id="428" r:id="rId15"/>
    <p:sldId id="429" r:id="rId16"/>
    <p:sldId id="430" r:id="rId17"/>
    <p:sldId id="431" r:id="rId18"/>
    <p:sldId id="432" r:id="rId19"/>
    <p:sldId id="433" r:id="rId20"/>
    <p:sldId id="434" r:id="rId21"/>
    <p:sldId id="409" r:id="rId22"/>
    <p:sldId id="410" r:id="rId23"/>
    <p:sldId id="414" r:id="rId24"/>
    <p:sldId id="415" r:id="rId25"/>
    <p:sldId id="416" r:id="rId26"/>
    <p:sldId id="417" r:id="rId27"/>
    <p:sldId id="418" r:id="rId28"/>
    <p:sldId id="420" r:id="rId29"/>
    <p:sldId id="412" r:id="rId30"/>
    <p:sldId id="413" r:id="rId31"/>
    <p:sldId id="419" r:id="rId32"/>
    <p:sldId id="411" r:id="rId33"/>
    <p:sldId id="380" r:id="rId34"/>
    <p:sldId id="400" r:id="rId35"/>
    <p:sldId id="381" r:id="rId36"/>
    <p:sldId id="382" r:id="rId37"/>
    <p:sldId id="401" r:id="rId38"/>
    <p:sldId id="383" r:id="rId39"/>
    <p:sldId id="384" r:id="rId40"/>
    <p:sldId id="385" r:id="rId41"/>
    <p:sldId id="386" r:id="rId42"/>
    <p:sldId id="387" r:id="rId43"/>
    <p:sldId id="392" r:id="rId44"/>
    <p:sldId id="388" r:id="rId45"/>
    <p:sldId id="389" r:id="rId46"/>
    <p:sldId id="390" r:id="rId47"/>
    <p:sldId id="391" r:id="rId48"/>
    <p:sldId id="393" r:id="rId49"/>
    <p:sldId id="404" r:id="rId50"/>
    <p:sldId id="405" r:id="rId51"/>
    <p:sldId id="406" r:id="rId52"/>
    <p:sldId id="407" r:id="rId53"/>
    <p:sldId id="408" r:id="rId54"/>
    <p:sldId id="422" r:id="rId55"/>
    <p:sldId id="423" r:id="rId56"/>
    <p:sldId id="402" r:id="rId57"/>
    <p:sldId id="403" r:id="rId58"/>
    <p:sldId id="394" r:id="rId59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9C70DC-3D64-45D3-8CC9-D89A59F1A0DE}">
          <p14:sldIdLst>
            <p14:sldId id="256"/>
            <p14:sldId id="435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432"/>
            <p14:sldId id="433"/>
            <p14:sldId id="434"/>
            <p14:sldId id="409"/>
            <p14:sldId id="410"/>
            <p14:sldId id="414"/>
            <p14:sldId id="415"/>
            <p14:sldId id="416"/>
            <p14:sldId id="417"/>
            <p14:sldId id="418"/>
            <p14:sldId id="420"/>
            <p14:sldId id="412"/>
            <p14:sldId id="413"/>
            <p14:sldId id="419"/>
            <p14:sldId id="411"/>
            <p14:sldId id="380"/>
            <p14:sldId id="400"/>
            <p14:sldId id="381"/>
            <p14:sldId id="382"/>
            <p14:sldId id="401"/>
            <p14:sldId id="383"/>
            <p14:sldId id="384"/>
            <p14:sldId id="385"/>
            <p14:sldId id="386"/>
            <p14:sldId id="387"/>
            <p14:sldId id="392"/>
            <p14:sldId id="388"/>
            <p14:sldId id="389"/>
            <p14:sldId id="390"/>
            <p14:sldId id="391"/>
            <p14:sldId id="393"/>
            <p14:sldId id="404"/>
            <p14:sldId id="405"/>
            <p14:sldId id="406"/>
            <p14:sldId id="407"/>
            <p14:sldId id="408"/>
            <p14:sldId id="422"/>
            <p14:sldId id="423"/>
            <p14:sldId id="402"/>
            <p14:sldId id="403"/>
            <p14:sldId id="3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60"/>
  </p:normalViewPr>
  <p:slideViewPr>
    <p:cSldViewPr snapToGrid="0">
      <p:cViewPr varScale="1">
        <p:scale>
          <a:sx n="93" d="100"/>
          <a:sy n="93" d="100"/>
        </p:scale>
        <p:origin x="30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6E2ABC-7ACC-4A19-8357-D0E20236AD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47780C-C871-4A87-BED4-A9FAB48B07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A4F43-9D48-4858-8F91-92E6582469C5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206EB2-EA4C-4DC2-A9E8-C13EB5B059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5F9DD4-3A01-4CC6-8547-F65EE58F46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C05CE-4075-4B5F-A356-7E6C745EE3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675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48075-1417-4340-9607-0CCC182527BD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DFB61-B730-4355-87F8-66B3A4AAEC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048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Hvis listen blir for lang (over 1000 ?)</a:t>
            </a:r>
          </a:p>
          <a:p>
            <a:r>
              <a:rPr lang="nb-NO" dirty="0"/>
              <a:t>Vil Outlook bare vise dem som er mest brukt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47021-181D-4E7D-B804-09C9F9C67431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557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http://www.uio.no/tjenester/it/e-post-kalender/outlook/hjelp/e-post/ferdiglagde-svar.html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47021-181D-4E7D-B804-09C9F9C67431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850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47021-181D-4E7D-B804-09C9F9C67431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051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http://www.uio.no/tjenester/it/e-post-kalender/filtrere-e-post.html</a:t>
            </a:r>
          </a:p>
          <a:p>
            <a:endParaRPr lang="nb-NO" dirty="0"/>
          </a:p>
          <a:p>
            <a:r>
              <a:rPr lang="nb-NO" dirty="0"/>
              <a:t>http://www.uio.no/tjenester/it/e-post-kalender/outlook/hjelp/e-post/sortering.html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47021-181D-4E7D-B804-09C9F9C67431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96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EF016-A674-4593-BA09-D875D616A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86E6E-94B6-4A5B-AAC8-96442255D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06670-7D75-4D07-AFAF-51B6470A5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E6116-72DE-403E-B6AB-B319F24E2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B20E7-2658-46E3-A8FE-EB9805DD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5504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538A1-6F50-49BA-B682-9AC55FCC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B9417-6156-4356-A755-F288E440F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A1FDA-7EC8-445F-9DC6-ECD181BDB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B0671-B90E-494C-9D01-D4D160D03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3CAB8-833E-4DD0-B7FC-C33CD5E3F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6519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5AE2-E6FD-4B31-98C6-8F02253A3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98E1C-8889-4DDE-B65A-CC7EA343C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D9624-455F-406C-BFBB-57BFC5593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983AF-4118-4DD2-9180-CBB275FB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C62F2-A524-4565-A40A-518F23330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9527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0D6ED-D4E4-4063-94C3-F304D766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47C77-2C84-4F11-BC39-A2AA23C489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CE4FF-7789-4D32-B281-534082BC2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7E9B4-0FD0-40ED-9F57-5DFAE70BD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B3E68-A1CA-468D-85D3-47452239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BB478-04AA-47C2-89BC-405CC98A9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188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809F-51D0-4922-95F7-C668E6DB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7F72D-7971-4E3E-8CDE-CFE94CADC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894E9-FB5F-4620-AE97-209C9E05F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663C8-44C9-4BE8-9A52-2EAFFA9DFF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D860BC-0822-4E44-AB55-7B242F8787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9C6A5F-BFE4-4892-A741-D8A0C166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A4A51-9733-4F90-975B-1D7065C3E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AA1130-BAB2-4F38-AFE4-2ABE9349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0849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487E-BB43-4430-A8AC-529BCD51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D79EF-0C09-49D4-AF9A-64EE2D91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472971-331A-42A0-8326-6F398A30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4947F-F24A-444A-B547-6650496B0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9604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03B449-6248-429B-9758-1FEEFD876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048984-E2F4-44E2-B6B3-B1F51D11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6F8E7-0781-4C89-9748-6B4B36E1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443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AD10D-77BE-4BB1-B78E-91B99CB98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6D9A4-B7AF-4466-868B-B816E1D90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3856B-836B-43EE-B171-EE357B804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88368-48B0-4EA0-B7CD-396F748C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59DAE-90BB-4D95-B820-D03EFB2A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84F67-9858-4304-9614-E38CF632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38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1CB34-1457-4028-9EAF-1A2D8CF0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CF3F4-FEE0-4489-925F-6825E7AE0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DC982-086B-4C7D-8613-2CE1B15FC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BA8AA-DB81-4418-8589-C84E73A25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33C15-A856-4F38-BBB4-F419DB98F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B1182-3906-4254-A5BB-CF48EFA9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8301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5B640-637E-4EF0-BEF3-E2E8E6FF5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FB15E-25F1-4757-A1CA-A1A04A9CD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D223D-3267-4A28-B5E3-D2279BE4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E6C31-EB26-4BC2-AB28-E0D53D50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1838C-9262-4FC4-846B-8F124274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483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7D602-6717-4F6A-A93B-F135841B45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E7F01-9D75-4BF7-AFB4-3F5B2D98F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73747-1A99-475E-8EEA-34174A0C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FD57C-D771-4FC5-B6D6-360A0735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3F645-6297-4E17-83F0-AA6D1C779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4707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2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06" indent="0" algn="ctr">
              <a:buNone/>
              <a:defRPr/>
            </a:lvl2pPr>
            <a:lvl3pPr marL="914210" indent="0" algn="ctr">
              <a:buNone/>
              <a:defRPr/>
            </a:lvl3pPr>
            <a:lvl4pPr marL="1371316" indent="0" algn="ctr">
              <a:buNone/>
              <a:defRPr/>
            </a:lvl4pPr>
            <a:lvl5pPr marL="1828421" indent="0" algn="ctr">
              <a:buNone/>
              <a:defRPr/>
            </a:lvl5pPr>
            <a:lvl6pPr marL="2285526" indent="0" algn="ctr">
              <a:buNone/>
              <a:defRPr/>
            </a:lvl6pPr>
            <a:lvl7pPr marL="2742630" indent="0" algn="ctr">
              <a:buNone/>
              <a:defRPr/>
            </a:lvl7pPr>
            <a:lvl8pPr marL="3199736" indent="0" algn="ctr">
              <a:buNone/>
              <a:defRPr/>
            </a:lvl8pPr>
            <a:lvl9pPr marL="365684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3666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1441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6" indent="0">
              <a:buNone/>
              <a:defRPr sz="1800"/>
            </a:lvl2pPr>
            <a:lvl3pPr marL="914210" indent="0">
              <a:buNone/>
              <a:defRPr sz="1600"/>
            </a:lvl3pPr>
            <a:lvl4pPr marL="1371316" indent="0">
              <a:buNone/>
              <a:defRPr sz="1400"/>
            </a:lvl4pPr>
            <a:lvl5pPr marL="1828421" indent="0">
              <a:buNone/>
              <a:defRPr sz="1400"/>
            </a:lvl5pPr>
            <a:lvl6pPr marL="2285526" indent="0">
              <a:buNone/>
              <a:defRPr sz="1400"/>
            </a:lvl6pPr>
            <a:lvl7pPr marL="2742630" indent="0">
              <a:buNone/>
              <a:defRPr sz="1400"/>
            </a:lvl7pPr>
            <a:lvl8pPr marL="3199736" indent="0">
              <a:buNone/>
              <a:defRPr sz="1400"/>
            </a:lvl8pPr>
            <a:lvl9pPr marL="3656841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307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1" y="1981201"/>
            <a:ext cx="5027084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084" y="1981201"/>
            <a:ext cx="5029200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2352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6202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9351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0041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6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1796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0" indent="0">
              <a:buNone/>
              <a:defRPr sz="2400"/>
            </a:lvl3pPr>
            <a:lvl4pPr marL="1371316" indent="0">
              <a:buNone/>
              <a:defRPr sz="2000"/>
            </a:lvl4pPr>
            <a:lvl5pPr marL="1828421" indent="0">
              <a:buNone/>
              <a:defRPr sz="2000"/>
            </a:lvl5pPr>
            <a:lvl6pPr marL="2285526" indent="0">
              <a:buNone/>
              <a:defRPr sz="2000"/>
            </a:lvl6pPr>
            <a:lvl7pPr marL="2742630" indent="0">
              <a:buNone/>
              <a:defRPr sz="2000"/>
            </a:lvl7pPr>
            <a:lvl8pPr marL="3199736" indent="0">
              <a:buNone/>
              <a:defRPr sz="2000"/>
            </a:lvl8pPr>
            <a:lvl9pPr marL="3656841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3064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7399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3" y="838203"/>
            <a:ext cx="2563284" cy="52562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3"/>
            <a:ext cx="7493000" cy="52562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21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6" y="2286001"/>
            <a:ext cx="9243484" cy="11414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30964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4992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1893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988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8374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13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3591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0609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5178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951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7373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3533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357E-13E4-47A0-8302-5A92AA26D0A0}" type="datetime1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30705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7C1-8CCE-4E53-9171-F4A1969F441D}" type="datetime1">
              <a:rPr lang="nb-NO" smtClean="0"/>
              <a:t>09.11.2021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8213D218-3088-451B-986D-86B6E632DFC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82148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94C65-3FD3-4B71-A281-7E082DF04A0D}" type="datetime1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63215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0390-3F3E-460C-8DA4-8F09167E63A7}" type="datetime1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9575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974E-829A-4B27-9F01-E7F16CC3C91A}" type="datetime1">
              <a:rPr lang="nb-NO" smtClean="0"/>
              <a:t>09.11.2021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57226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C0A09-ADE2-4AB9-B240-23659373C785}" type="datetime1">
              <a:rPr lang="nb-NO" smtClean="0"/>
              <a:t>09.11.2021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1494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0B85-EA7C-452B-9839-003FC2FF798C}" type="datetime1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317151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D4EE-15EF-48D9-95D0-BB560F63D51A}" type="datetime1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7161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C7D20-8EA8-42DE-95A2-62CE2CEFAC0B}" type="datetime1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13058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2EDCB-CD9D-4CA9-8F8A-2FD8776DB38B}" type="datetime1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35015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51F5-B013-4CB6-BC29-05591066544D}" type="datetime1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27612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7667-FBB3-4407-B4D3-B4778CA42C05}" type="datetime1">
              <a:rPr lang="nb-NO" smtClean="0"/>
              <a:t>09.11.2021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10171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357E-13E4-47A0-8302-5A92AA26D0A0}" type="datetime1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99885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7C1-8CCE-4E53-9171-F4A1969F441D}" type="datetime1">
              <a:rPr lang="nb-NO" smtClean="0"/>
              <a:t>09.11.2021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68755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94C65-3FD3-4B71-A281-7E082DF04A0D}" type="datetime1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99317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0390-3F3E-460C-8DA4-8F09167E63A7}" type="datetime1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3285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974E-829A-4B27-9F01-E7F16CC3C91A}" type="datetime1">
              <a:rPr lang="nb-NO" smtClean="0"/>
              <a:t>09.11.2021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25889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C0A09-ADE2-4AB9-B240-23659373C785}" type="datetime1">
              <a:rPr lang="nb-NO" smtClean="0"/>
              <a:t>09.11.2021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64190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0B85-EA7C-452B-9839-003FC2FF798C}" type="datetime1">
              <a:rPr lang="nb-NO" smtClean="0"/>
              <a:t>09.11.2021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50824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D4EE-15EF-48D9-95D0-BB560F63D51A}" type="datetime1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17472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C7D20-8EA8-42DE-95A2-62CE2CEFAC0B}" type="datetime1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17274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2EDCB-CD9D-4CA9-8F8A-2FD8776DB38B}" type="datetime1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78609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51F5-B013-4CB6-BC29-05591066544D}" type="datetime1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38420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0B85-EA7C-452B-9839-003FC2FF798C}" type="datetime1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82052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7667-FBB3-4407-B4D3-B4778CA42C05}" type="datetime1">
              <a:rPr lang="nb-NO" smtClean="0"/>
              <a:t>09.11.2021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55019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8949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26816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30455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5760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54763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64009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24359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72137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242924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11920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3658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1E64-19BF-477C-9E0A-22568693EBB7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B07A-3843-4428-BD17-C6BED631A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99426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1E64-19BF-477C-9E0A-22568693EBB7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B07A-3843-4428-BD17-C6BED631A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30617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1E64-19BF-477C-9E0A-22568693EBB7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B07A-3843-4428-BD17-C6BED631A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632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1E64-19BF-477C-9E0A-22568693EBB7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B07A-3843-4428-BD17-C6BED631A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450621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1E64-19BF-477C-9E0A-22568693EBB7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B07A-3843-4428-BD17-C6BED631A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63221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1E64-19BF-477C-9E0A-22568693EBB7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B07A-3843-4428-BD17-C6BED631A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509333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1E64-19BF-477C-9E0A-22568693EBB7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B07A-3843-4428-BD17-C6BED631A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33352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1E64-19BF-477C-9E0A-22568693EBB7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B07A-3843-4428-BD17-C6BED631A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148925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1E64-19BF-477C-9E0A-22568693EBB7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B07A-3843-4428-BD17-C6BED631A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48352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1E64-19BF-477C-9E0A-22568693EBB7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B07A-3843-4428-BD17-C6BED631A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903183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1E64-19BF-477C-9E0A-22568693EBB7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B07A-3843-4428-BD17-C6BED631A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66115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27200" y="1905000"/>
            <a:ext cx="92456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048000"/>
            <a:ext cx="97536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055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91547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16693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679034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9880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69530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49702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5240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62435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09471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662268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0" y="838200"/>
            <a:ext cx="25654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0"/>
            <a:ext cx="74930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720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F74EF5-9336-4F13-92FC-BC1F9F308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54859-55D8-42A3-A7A4-A098A0982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9823-9962-4080-A49B-59FA03AAB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64420-10A8-4B33-9B52-64F5E876752C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2C10F-8EC0-4CCD-8535-642291DD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4CF80-3754-4740-9619-006DA87F1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109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803" y="838201"/>
            <a:ext cx="10259484" cy="11414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3" y="1981201"/>
            <a:ext cx="10259484" cy="41132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86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2pPr>
      <a:lvl3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3pPr>
      <a:lvl4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4pPr>
      <a:lvl5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5pPr>
      <a:lvl6pPr marL="2514079" indent="-228553"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6pPr>
      <a:lvl7pPr marL="2971184" indent="-228553"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7pPr>
      <a:lvl8pPr marL="3428289" indent="-228553"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8pPr>
      <a:lvl9pPr marL="3885394" indent="-228553"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9pPr>
    </p:titleStyle>
    <p:bodyStyle>
      <a:lvl1pPr marL="342829" indent="-342829" algn="l" defTabSz="449171" rtl="0" eaLnBrk="1" fontAlgn="base" hangingPunct="1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796" indent="-285690" algn="l" defTabSz="449171" rtl="0" eaLnBrk="1" fontAlgn="base" hangingPunct="1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2764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599868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6974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079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184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8289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5394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  <a:ea typeface="ヒラギノ角ゴ Pro W3" charset="-128"/>
              </a:rPr>
              <a:pPr/>
              <a:t>09.11.2021</a:t>
            </a:fld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  <a:ea typeface="ヒラギノ角ゴ Pro W3" charset="-128"/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9360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EDEE3-D5D5-4458-89F4-1B4932C68550}" type="datetime1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281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EDEE3-D5D5-4458-89F4-1B4932C68550}" type="datetime1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8593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A16E5-087B-4E6E-BCD8-41E8DA8FC410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066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D1E64-19BF-477C-9E0A-22568693EBB7}" type="datetimeFigureOut">
              <a:rPr lang="nb-NO" smtClean="0"/>
              <a:t>09.11.2021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2B07A-3843-4428-BD17-C6BED631A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164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838200"/>
            <a:ext cx="1026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981200"/>
            <a:ext cx="1026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90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teinar.skogheim@usit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kompetanse/tema/data/e-post-og-kalender/nettkurs-i-outlook/bufret-modus.mp4" TargetMode="External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0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5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nsettelsesforhold/hms/bht/ergonomi/ergonomi-kontoret/pause-ovelser/" TargetMode="External"/><Relationship Id="rId2" Type="http://schemas.openxmlformats.org/officeDocument/2006/relationships/hyperlink" Target="https://www.uio.no/for-ansatte/ansettelsesforhold/hms/bht/index.html" TargetMode="Externa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hyperlink" Target="https://www.uio.no/for-ansatte/ansettelsesforhold/hms/bht/ergonomi/ergonomi-kontoret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nettskjema.no/a/145719" TargetMode="External"/><Relationship Id="rId2" Type="http://schemas.openxmlformats.org/officeDocument/2006/relationships/hyperlink" Target="https://www.uio.no/for-ansatte/kompetanse/tema/data/e-post-og-kalender/kurs-zoom/" TargetMode="External"/><Relationship Id="rId1" Type="http://schemas.openxmlformats.org/officeDocument/2006/relationships/slideLayout" Target="../slideLayouts/slideLayout25.xml"/><Relationship Id="rId4" Type="http://schemas.openxmlformats.org/officeDocument/2006/relationships/hyperlink" Target="mailto:steinar.skogheim@usit.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7C20-7FC3-4100-B057-36688EB05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6982" y="452846"/>
            <a:ext cx="10572205" cy="1149531"/>
          </a:xfrm>
        </p:spPr>
        <p:txBody>
          <a:bodyPr>
            <a:normAutofit/>
          </a:bodyPr>
          <a:lstStyle/>
          <a:p>
            <a:pPr algn="l"/>
            <a:r>
              <a:rPr lang="nb-NO" dirty="0" smtClean="0">
                <a:solidFill>
                  <a:srgbClr val="222222"/>
                </a:solidFill>
                <a:latin typeface="Arial" panose="020B0604020202020204" pitchFamily="34" charset="0"/>
              </a:rPr>
              <a:t>Hurtigklikk, hurtigtrinn m.m.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2F4ED-B02F-43C1-9C46-B2859A6B1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6982" y="4004491"/>
            <a:ext cx="10415451" cy="274465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nb-NO" dirty="0"/>
              <a:t>Steinar </a:t>
            </a:r>
            <a:r>
              <a:rPr lang="nb-NO" dirty="0" smtClean="0"/>
              <a:t>Skogheim</a:t>
            </a:r>
          </a:p>
          <a:p>
            <a:pPr algn="l"/>
            <a:r>
              <a:rPr lang="nb-NO" dirty="0" smtClean="0">
                <a:hlinkClick r:id="rId2"/>
              </a:rPr>
              <a:t>steinar.skogheim@usit.uio.no</a:t>
            </a:r>
            <a:endParaRPr lang="nb-NO" dirty="0" smtClean="0"/>
          </a:p>
          <a:p>
            <a:pPr algn="l"/>
            <a:endParaRPr lang="nb-NO" dirty="0" smtClean="0"/>
          </a:p>
          <a:p>
            <a:pPr algn="l"/>
            <a:r>
              <a:rPr lang="nb-NO" dirty="0" smtClean="0"/>
              <a:t>Kursenes nettside:</a:t>
            </a:r>
          </a:p>
          <a:p>
            <a:pPr algn="l"/>
            <a:endParaRPr lang="nb-NO" dirty="0" smtClean="0"/>
          </a:p>
          <a:p>
            <a:pPr algn="l"/>
            <a:r>
              <a:rPr lang="nb-NO" dirty="0"/>
              <a:t>https://www.uio.no/for-ansatte/kompetanse/tema/data/e-post-og-kalender/kurs-zoom/index.html</a:t>
            </a:r>
          </a:p>
          <a:p>
            <a:pPr algn="l"/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896982" y="2203269"/>
            <a:ext cx="9823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/>
              <a:t>Nettkurs onsdag 10.november </a:t>
            </a:r>
          </a:p>
          <a:p>
            <a:r>
              <a:rPr lang="nb-NO" sz="3600" dirty="0" smtClean="0"/>
              <a:t>Kl.10:00 – 11:00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103068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Vi starter der vi slapp forrige onsdag…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Foilene blir lagt ut på kursseriens hjemmeside.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44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B2D2-19D4-4D69-A04D-597DCCAE3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0"/>
            <a:ext cx="10741152" cy="1085088"/>
          </a:xfrm>
        </p:spPr>
        <p:txBody>
          <a:bodyPr/>
          <a:lstStyle/>
          <a:p>
            <a:r>
              <a:rPr lang="nb-NO" dirty="0"/>
              <a:t>Arkivering i Outlook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96E803-D26B-4DC0-850E-DC49671EF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86" y="1417638"/>
            <a:ext cx="3705557" cy="49621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7A36D8-40EA-4EC8-8BEE-9B24AC07EDE9}"/>
              </a:ext>
            </a:extLst>
          </p:cNvPr>
          <p:cNvSpPr txBox="1"/>
          <p:nvPr/>
        </p:nvSpPr>
        <p:spPr>
          <a:xfrm>
            <a:off x="4850929" y="1417638"/>
            <a:ext cx="69993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Får du bedre plass hvis du arkiverer?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Hvor legges .pst-filen?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Hvis de legges lokalt på PCen, har du da backup?</a:t>
            </a:r>
          </a:p>
        </p:txBody>
      </p:sp>
    </p:spTree>
    <p:extLst>
      <p:ext uri="{BB962C8B-B14F-4D97-AF65-F5344CB8AC3E}">
        <p14:creationId xmlns:p14="http://schemas.microsoft.com/office/powerpoint/2010/main" val="67873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F529-FB0D-4A43-978F-9AD288EFE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7821"/>
            <a:ext cx="10972800" cy="885217"/>
          </a:xfrm>
        </p:spPr>
        <p:txBody>
          <a:bodyPr/>
          <a:lstStyle/>
          <a:p>
            <a:r>
              <a:rPr lang="nb-NO" dirty="0"/>
              <a:t>Lage egen sikkerhetskopi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63796-858D-45A9-A348-571C8B3B6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11" y="963039"/>
            <a:ext cx="11696131" cy="516312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/>
              <a:t>Du kan eksportere en mappe (med undermapper) til en .pst-fil</a:t>
            </a:r>
          </a:p>
          <a:p>
            <a:pPr marL="0" indent="0">
              <a:buNone/>
            </a:pPr>
            <a:r>
              <a:rPr lang="nb-NO" dirty="0"/>
              <a:t>Denne kan du legge på hjemmeområdet ditt, som det blir tatt backup av.</a:t>
            </a:r>
          </a:p>
          <a:p>
            <a:pPr marL="0" indent="0">
              <a:buNone/>
            </a:pPr>
            <a:r>
              <a:rPr lang="nb-NO" dirty="0"/>
              <a:t>Du kan legge den på en minnepenn eller lignende, og oppbevare den på et trygt sted.</a:t>
            </a:r>
          </a:p>
          <a:p>
            <a:pPr marL="0" indent="0">
              <a:buNone/>
            </a:pPr>
            <a:r>
              <a:rPr lang="nb-NO" dirty="0"/>
              <a:t>Hvis du skal slutte ved UiO, kan du få hjelp av Houston til å brenne en CD til deg med all e-posten din.</a:t>
            </a:r>
          </a:p>
          <a:p>
            <a:pPr marL="0" indent="0">
              <a:buNone/>
            </a:pPr>
            <a:r>
              <a:rPr lang="nb-NO" dirty="0"/>
              <a:t>.pst-filen kan du senere importere til Outlook på en hjemmemaskin.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>
                <a:solidFill>
                  <a:srgbClr val="FF0000"/>
                </a:solidFill>
              </a:rPr>
              <a:t>NB! </a:t>
            </a:r>
            <a:r>
              <a:rPr lang="nb-NO" dirty="0">
                <a:solidFill>
                  <a:srgbClr val="FF0000"/>
                </a:solidFill>
              </a:rPr>
              <a:t>Det er bare e-postene som ligger i .ost-filen som eksporteres</a:t>
            </a:r>
            <a:r>
              <a:rPr lang="nb-NO" dirty="0" smtClean="0">
                <a:solidFill>
                  <a:srgbClr val="FF0000"/>
                </a:solidFill>
              </a:rPr>
              <a:t>!</a:t>
            </a:r>
          </a:p>
          <a:p>
            <a:pPr marL="0" indent="0">
              <a:buNone/>
            </a:pPr>
            <a:r>
              <a:rPr lang="nb-NO" dirty="0" smtClean="0">
                <a:hlinkClick r:id="rId2"/>
              </a:rPr>
              <a:t>Hv</a:t>
            </a:r>
            <a:r>
              <a:rPr lang="nb-NO" dirty="0" smtClean="0">
                <a:hlinkClick r:id="rId2"/>
              </a:rPr>
              <a:t>a er ost-filen?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9097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652FC5-23B2-4FC4-80F0-1D08F49AC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40" y="251460"/>
            <a:ext cx="7214000" cy="63779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318209-4567-427D-A575-6D90CC8DB73E}"/>
              </a:ext>
            </a:extLst>
          </p:cNvPr>
          <p:cNvSpPr txBox="1"/>
          <p:nvPr/>
        </p:nvSpPr>
        <p:spPr>
          <a:xfrm>
            <a:off x="7737240" y="426720"/>
            <a:ext cx="41194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å eksportere en mappe, går du først til Backstage-visningen.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Velg «Open &amp; Export» på venstre side.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Velg så «Import/Export»</a:t>
            </a:r>
          </a:p>
        </p:txBody>
      </p:sp>
    </p:spTree>
    <p:extLst>
      <p:ext uri="{BB962C8B-B14F-4D97-AF65-F5344CB8AC3E}">
        <p14:creationId xmlns:p14="http://schemas.microsoft.com/office/powerpoint/2010/main" val="331538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11BE610-4A5D-4C86-9826-83729442C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0" y="406400"/>
            <a:ext cx="5727700" cy="4368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852D2E-1AA9-4227-9AF5-CCD0C99B5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190" y="406400"/>
            <a:ext cx="5727700" cy="4368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27FC1D0-1A48-47E8-93D1-50EBD373F6CE}"/>
              </a:ext>
            </a:extLst>
          </p:cNvPr>
          <p:cNvSpPr txBox="1"/>
          <p:nvPr/>
        </p:nvSpPr>
        <p:spPr>
          <a:xfrm>
            <a:off x="6219190" y="5181600"/>
            <a:ext cx="5727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 skal lage en .pst-fil</a:t>
            </a:r>
          </a:p>
        </p:txBody>
      </p:sp>
    </p:spTree>
    <p:extLst>
      <p:ext uri="{BB962C8B-B14F-4D97-AF65-F5344CB8AC3E}">
        <p14:creationId xmlns:p14="http://schemas.microsoft.com/office/powerpoint/2010/main" val="221319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888431-B595-4C48-93CB-F7EF3DC7A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0" y="624840"/>
            <a:ext cx="5727700" cy="426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5EA456-86CC-4FA6-81ED-B188856FF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839" y="427132"/>
            <a:ext cx="5727700" cy="4267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15B92F-3EDF-40BD-8BF0-A162E196397B}"/>
              </a:ext>
            </a:extLst>
          </p:cNvPr>
          <p:cNvSpPr txBox="1"/>
          <p:nvPr/>
        </p:nvSpPr>
        <p:spPr>
          <a:xfrm>
            <a:off x="245110" y="5318760"/>
            <a:ext cx="5727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 er det haket av for at undermappene skal med.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37CF39-BBCA-410A-B7F1-4242F667180B}"/>
              </a:ext>
            </a:extLst>
          </p:cNvPr>
          <p:cNvSpPr txBox="1"/>
          <p:nvPr/>
        </p:nvSpPr>
        <p:spPr>
          <a:xfrm>
            <a:off x="6096000" y="5334148"/>
            <a:ext cx="6446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 bestemmer du hva filen skal hete, og hvor den skal ligge.</a:t>
            </a:r>
          </a:p>
        </p:txBody>
      </p:sp>
    </p:spTree>
    <p:extLst>
      <p:ext uri="{BB962C8B-B14F-4D97-AF65-F5344CB8AC3E}">
        <p14:creationId xmlns:p14="http://schemas.microsoft.com/office/powerpoint/2010/main" val="289886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60202-3145-4526-9452-421A9F80A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21920"/>
            <a:ext cx="10972800" cy="1303656"/>
          </a:xfrm>
        </p:spPr>
        <p:txBody>
          <a:bodyPr>
            <a:normAutofit/>
          </a:bodyPr>
          <a:lstStyle/>
          <a:p>
            <a:r>
              <a:rPr lang="nb-NO" sz="5400" dirty="0"/>
              <a:t>Passord?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354793-D2E2-4DC3-91CE-24E0142B6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17638"/>
            <a:ext cx="4013200" cy="22225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F5F26C-6EB8-4FED-8EEB-BA9AC9304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76040"/>
            <a:ext cx="4013200" cy="25967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A12A73-57CC-462A-881F-18E11216DAFB}"/>
              </a:ext>
            </a:extLst>
          </p:cNvPr>
          <p:cNvSpPr txBox="1"/>
          <p:nvPr/>
        </p:nvSpPr>
        <p:spPr>
          <a:xfrm>
            <a:off x="4800600" y="1417638"/>
            <a:ext cx="72237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Nå kan du sette et passord på filen, men er det lurt?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Husker du det når du skal importere den?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Nå har jeg fått en .pst-fil som jeg senere kan importere i Outlook.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83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DCB22-EC4F-49E7-93AD-F3F5E5103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Hvordan sjekke hva som er på pst-filen</a:t>
            </a: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ACEA4C-6B8C-4D36-96D7-59252DCB4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74324"/>
            <a:ext cx="6210300" cy="3822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CD5854-A664-442D-B670-FA105CD8EFEC}"/>
              </a:ext>
            </a:extLst>
          </p:cNvPr>
          <p:cNvSpPr txBox="1"/>
          <p:nvPr/>
        </p:nvSpPr>
        <p:spPr>
          <a:xfrm>
            <a:off x="6994358" y="1748589"/>
            <a:ext cx="49570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 kan åpne pst-filen i Outlook for å se hva som ligger der.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 har jeg filen på en minnepenn</a:t>
            </a:r>
          </a:p>
        </p:txBody>
      </p:sp>
    </p:spTree>
    <p:extLst>
      <p:ext uri="{BB962C8B-B14F-4D97-AF65-F5344CB8AC3E}">
        <p14:creationId xmlns:p14="http://schemas.microsoft.com/office/powerpoint/2010/main" val="156697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BDA305-2934-4970-BCA5-73914A29A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905" y="1308100"/>
            <a:ext cx="2565400" cy="30353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1E9A23-B2A7-4D38-A901-480007540232}"/>
              </a:ext>
            </a:extLst>
          </p:cNvPr>
          <p:cNvSpPr txBox="1"/>
          <p:nvPr/>
        </p:nvSpPr>
        <p:spPr>
          <a:xfrm>
            <a:off x="264695" y="360947"/>
            <a:ext cx="859054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 Outlook går du til Backstage-visningen </a:t>
            </a:r>
            <a:b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 &amp; Export</a:t>
            </a:r>
            <a:b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 Outlook Data File</a:t>
            </a:r>
            <a:b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Velg pst-filen fra minnepennen</a:t>
            </a:r>
            <a:b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Trykk OK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Helt nederst i mappevisningen ligger nå </a:t>
            </a: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Outlook Data File</a:t>
            </a: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 under den ligger mappen Privat med alle undermapper.</a:t>
            </a:r>
          </a:p>
        </p:txBody>
      </p:sp>
    </p:spTree>
    <p:extLst>
      <p:ext uri="{BB962C8B-B14F-4D97-AF65-F5344CB8AC3E}">
        <p14:creationId xmlns:p14="http://schemas.microsoft.com/office/powerpoint/2010/main" val="130678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B2D1E-78B9-46E4-91B8-B6EB6FFC7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Andre plattformer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08769-EEA4-4F1D-8FA7-7C52D7FC0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582400" cy="452596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Hvis du ikke bruker Outlook på Windows, kan du bruke en terminalserver og laste ned pst-filen ved hjelp av Outlook derfra.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Du kan importere filen til en Mac, enten til Outlook 2016 for Mac, eller til Apple’s Mail.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Du kan også importere pst-filen til Gmail.</a:t>
            </a:r>
          </a:p>
        </p:txBody>
      </p:sp>
    </p:spTree>
    <p:extLst>
      <p:ext uri="{BB962C8B-B14F-4D97-AF65-F5344CB8AC3E}">
        <p14:creationId xmlns:p14="http://schemas.microsoft.com/office/powerpoint/2010/main" val="17371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0511246" cy="3287168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242830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DE8D7-7FB8-41D3-9E39-D2962B1A5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14860"/>
          </a:xfrm>
        </p:spPr>
        <p:txBody>
          <a:bodyPr/>
          <a:lstStyle/>
          <a:p>
            <a:r>
              <a:rPr lang="nb-NO" dirty="0"/>
              <a:t>Flytte en mappe til gmail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E3BFE7-8E62-476B-A3D4-4A17C812E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28" y="1222566"/>
            <a:ext cx="2438400" cy="39624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6A810E-4796-4C50-AFA7-297C0D52FADD}"/>
              </a:ext>
            </a:extLst>
          </p:cNvPr>
          <p:cNvSpPr txBox="1"/>
          <p:nvPr/>
        </p:nvSpPr>
        <p:spPr>
          <a:xfrm>
            <a:off x="3647872" y="1417638"/>
            <a:ext cx="8122596" cy="519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Jeg har lagt inn gmail-kontoen min som en Account i Outlook.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File/Account Settings/Account Settings…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Velg New… under E-mail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Kan dra en mappe med musa fra Exchange-kontoen til gmail. Holder Ctrl-knappen nede for å kopiere</a:t>
            </a:r>
            <a:r>
              <a:rPr kumimoji="0" lang="nb-NO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lang="nb-NO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(Gjelder privat e-mail)</a:t>
            </a: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08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119" y="365126"/>
            <a:ext cx="10587681" cy="903502"/>
          </a:xfrm>
        </p:spPr>
        <p:txBody>
          <a:bodyPr/>
          <a:lstStyle/>
          <a:p>
            <a:r>
              <a:rPr lang="nb-NO" dirty="0" smtClean="0"/>
              <a:t>Automatisering i Outlook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Det finnes flere </a:t>
            </a:r>
            <a:r>
              <a:rPr lang="nb-NO" dirty="0" smtClean="0"/>
              <a:t>innstillinger og funksjoner </a:t>
            </a:r>
            <a:r>
              <a:rPr lang="nb-NO" dirty="0" smtClean="0"/>
              <a:t>i Outlook som kan hjelpe oss å effektivisere arbeidet vårt.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Vi kan bruke:</a:t>
            </a:r>
          </a:p>
          <a:p>
            <a:r>
              <a:rPr lang="nb-NO" dirty="0" err="1" smtClean="0"/>
              <a:t>Hurtiklikk</a:t>
            </a:r>
            <a:endParaRPr lang="nb-NO" dirty="0" smtClean="0"/>
          </a:p>
          <a:p>
            <a:r>
              <a:rPr lang="nb-NO" dirty="0" smtClean="0"/>
              <a:t>Hurtigtrinn</a:t>
            </a:r>
          </a:p>
          <a:p>
            <a:r>
              <a:rPr lang="nb-NO" dirty="0" smtClean="0"/>
              <a:t>Hurtigdeler (</a:t>
            </a:r>
            <a:r>
              <a:rPr lang="nb-NO" dirty="0" err="1" smtClean="0"/>
              <a:t>Quickpart</a:t>
            </a:r>
            <a:r>
              <a:rPr lang="nb-NO" dirty="0" smtClean="0"/>
              <a:t>)</a:t>
            </a:r>
          </a:p>
          <a:p>
            <a:r>
              <a:rPr lang="nb-NO" dirty="0" smtClean="0"/>
              <a:t>Regler (filter)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015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15" y="333460"/>
            <a:ext cx="9240231" cy="614587"/>
          </a:xfrm>
        </p:spPr>
        <p:txBody>
          <a:bodyPr>
            <a:normAutofit fontScale="90000"/>
          </a:bodyPr>
          <a:lstStyle/>
          <a:p>
            <a:r>
              <a:rPr lang="nb-NO" dirty="0"/>
              <a:t>Backstage-visningen </a:t>
            </a:r>
            <a:br>
              <a:rPr lang="nb-NO" dirty="0"/>
            </a:br>
            <a:r>
              <a:rPr lang="nb-NO" sz="2700" dirty="0"/>
              <a:t>Veien til </a:t>
            </a:r>
            <a:r>
              <a:rPr lang="nb-NO" sz="2700" dirty="0" smtClean="0"/>
              <a:t>innstillingene for Outlook</a:t>
            </a:r>
            <a:endParaRPr lang="nb-NO" sz="27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3D218-3088-451B-986D-86B6E632DFCC}" type="slidenum">
              <a:rPr lang="nb-NO" sz="1800" kern="0">
                <a:solidFill>
                  <a:sysClr val="windowText" lastClr="000000"/>
                </a:solidFill>
                <a:latin typeface="Calibri" panose="020F0502020204030204"/>
              </a:rPr>
              <a:pPr>
                <a:defRPr/>
              </a:pPr>
              <a:t>15</a:t>
            </a:fld>
            <a:endParaRPr lang="nb-NO" sz="1800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1535" y="1102178"/>
            <a:ext cx="38525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nb-NO" kern="0" dirty="0">
              <a:solidFill>
                <a:sysClr val="windowText" lastClr="000000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nb-NO" kern="0" dirty="0">
                <a:solidFill>
                  <a:sysClr val="windowText" lastClr="000000"/>
                </a:solidFill>
                <a:latin typeface="Calibri" panose="020F0502020204030204"/>
              </a:rPr>
              <a:t>Trykk på File oppe til venstre, eller Ctrl+F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600" y="1658655"/>
            <a:ext cx="5026347" cy="525597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390" y="2424388"/>
            <a:ext cx="2773817" cy="20546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1300391" y="4717280"/>
            <a:ext cx="3713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Velg Options (Alternativer),</a:t>
            </a:r>
          </a:p>
          <a:p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og så </a:t>
            </a:r>
            <a:r>
              <a:rPr lang="nb-NO" dirty="0" smtClean="0">
                <a:solidFill>
                  <a:prstClr val="black"/>
                </a:solidFill>
                <a:latin typeface="Calibri" panose="020F0502020204030204"/>
              </a:rPr>
              <a:t>Mail…</a:t>
            </a:r>
            <a:endParaRPr lang="nb-NO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Arrow: Right 9"/>
          <p:cNvSpPr/>
          <p:nvPr/>
        </p:nvSpPr>
        <p:spPr>
          <a:xfrm rot="10800000">
            <a:off x="5865264" y="3956703"/>
            <a:ext cx="461473" cy="11109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7762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F29250-C8C0-468B-A9A7-44E9854CF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Steinar Skogheim, Gruppe for meldingstjenester, USIT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6BC572-56F7-42DC-9CAA-AD715FED0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3D218-3088-451B-986D-86B6E632DFC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0282AD-E77A-4A23-A53B-AD61DF1A8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0471"/>
            <a:ext cx="4114800" cy="304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5542DD-AB30-4FB7-B4BC-6CAD1DCF6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586" y="1202269"/>
            <a:ext cx="5254104" cy="549413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E52D70-EE8F-47B8-A1E4-C906BE65F49E}"/>
              </a:ext>
            </a:extLst>
          </p:cNvPr>
          <p:cNvSpPr txBox="1"/>
          <p:nvPr/>
        </p:nvSpPr>
        <p:spPr>
          <a:xfrm>
            <a:off x="1699099" y="99587"/>
            <a:ext cx="8968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Innstillingene for e-post</a:t>
            </a:r>
            <a:endParaRPr kumimoji="0" lang="nb-NO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4E394B-7D37-4951-B70B-E3294B074195}"/>
              </a:ext>
            </a:extLst>
          </p:cNvPr>
          <p:cNvSpPr txBox="1"/>
          <p:nvPr/>
        </p:nvSpPr>
        <p:spPr>
          <a:xfrm>
            <a:off x="7732890" y="1790454"/>
            <a:ext cx="2856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Velg Options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(Alternativer)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444C01-199A-4FB1-8496-94EF9BA705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531" y="3100964"/>
            <a:ext cx="6816939" cy="481402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02421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Autokorrektur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17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45" y="1797393"/>
            <a:ext cx="6346047" cy="432580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7643191" y="1797393"/>
            <a:ext cx="41545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/>
              <a:t>Du kan bestemme om e-posten skal </a:t>
            </a:r>
            <a:r>
              <a:rPr lang="nb-NO" sz="3600" dirty="0" err="1" smtClean="0"/>
              <a:t>stavekontrolleres</a:t>
            </a:r>
            <a:r>
              <a:rPr lang="nb-NO" sz="3600" dirty="0" smtClean="0"/>
              <a:t> før den sendes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195345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18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9" y="0"/>
            <a:ext cx="8318351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035" y="542931"/>
            <a:ext cx="4327925" cy="508261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57678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19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8600"/>
            <a:ext cx="8362231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99780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20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55" y="0"/>
            <a:ext cx="9916864" cy="685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259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8999"/>
            <a:ext cx="8398465" cy="5817964"/>
          </a:xfrm>
          <a:effectLst>
            <a:innerShdw blurRad="114300">
              <a:prstClr val="black"/>
            </a:inn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589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82736" y="394856"/>
            <a:ext cx="6328064" cy="800100"/>
          </a:xfrm>
        </p:spPr>
        <p:txBody>
          <a:bodyPr/>
          <a:lstStyle/>
          <a:p>
            <a:r>
              <a:rPr lang="nb-NO" dirty="0"/>
              <a:t>Auto-Complete List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864" y="1478552"/>
            <a:ext cx="8858899" cy="345713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690255" y="5237019"/>
            <a:ext cx="88530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Hvis du lagrer adresser i Auto-Complete List, vil det bli lettere å sette inn adresser.</a:t>
            </a:r>
          </a:p>
        </p:txBody>
      </p:sp>
    </p:spTree>
    <p:extLst>
      <p:ext uri="{BB962C8B-B14F-4D97-AF65-F5344CB8AC3E}">
        <p14:creationId xmlns:p14="http://schemas.microsoft.com/office/powerpoint/2010/main" val="175499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246" y="678723"/>
            <a:ext cx="6451600" cy="3098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5B17E1-D1DC-4CF1-91A8-8246D653DD3F}"/>
              </a:ext>
            </a:extLst>
          </p:cNvPr>
          <p:cNvSpPr txBox="1"/>
          <p:nvPr/>
        </p:nvSpPr>
        <p:spPr>
          <a:xfrm>
            <a:off x="2818246" y="4105656"/>
            <a:ext cx="78497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Det er lett å fjerne adresser som du ikke vil beholde i Auto-Complete List.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Trykk på              for å fjerne.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Hvis adressen mangler, trykk Ctrl+K, og adreseboka kommer opp.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9BC3C9-93E0-498B-88F9-22A91E4CA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48" y="4685570"/>
            <a:ext cx="3048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5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74" y="139148"/>
            <a:ext cx="9429135" cy="653195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75388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41702" y="1363851"/>
            <a:ext cx="8942522" cy="2193009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1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336777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664255"/>
          </a:xfrm>
        </p:spPr>
        <p:txBody>
          <a:bodyPr>
            <a:normAutofit fontScale="90000"/>
          </a:bodyPr>
          <a:lstStyle/>
          <a:p>
            <a:r>
              <a:rPr lang="nb-NO" dirty="0"/>
              <a:t>Hurtigklikk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421" y="3078630"/>
            <a:ext cx="3060700" cy="1866900"/>
          </a:xfrm>
          <a:effectLst>
            <a:innerShdw blurRad="114300">
              <a:prstClr val="black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087" y="279119"/>
            <a:ext cx="1981200" cy="4927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4708071" y="1316265"/>
            <a:ext cx="5715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Du kan lage et hurtigklikk, som gjør at en bestemt kategori settes når du klikker kolonnen for kategori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467908"/>
            <a:ext cx="9144000" cy="96464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71005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41702" y="1363851"/>
            <a:ext cx="8942522" cy="2193009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2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154917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54062"/>
          </a:xfrm>
        </p:spPr>
        <p:txBody>
          <a:bodyPr>
            <a:normAutofit fontScale="90000"/>
          </a:bodyPr>
          <a:lstStyle/>
          <a:p>
            <a:r>
              <a:rPr lang="nb-NO" dirty="0"/>
              <a:t>Hurtigtrinn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036" y="1246909"/>
            <a:ext cx="5029200" cy="12192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036" y="2934855"/>
            <a:ext cx="7264400" cy="34544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6740236" y="1117845"/>
            <a:ext cx="38030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  <a:latin typeface="Calibri"/>
              </a:rPr>
              <a:t>Hurtigtrinn kan inneholde opptil 12 handlinger. Ligger under fanen </a:t>
            </a:r>
            <a:r>
              <a:rPr lang="nb-NO" i="1" dirty="0">
                <a:solidFill>
                  <a:prstClr val="black"/>
                </a:solidFill>
                <a:latin typeface="Calibri"/>
              </a:rPr>
              <a:t>Home.</a:t>
            </a: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Vi får opp noen enkle muligheter ved å klikke på den lille pilen nede til høyre i bildet.</a:t>
            </a:r>
          </a:p>
        </p:txBody>
      </p:sp>
    </p:spTree>
    <p:extLst>
      <p:ext uri="{BB962C8B-B14F-4D97-AF65-F5344CB8AC3E}">
        <p14:creationId xmlns:p14="http://schemas.microsoft.com/office/powerpoint/2010/main" val="352047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573" y="431800"/>
            <a:ext cx="6477000" cy="355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573" y="4536209"/>
            <a:ext cx="4978400" cy="1193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7561118" y="4536209"/>
            <a:ext cx="2992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  <a:latin typeface="Calibri"/>
              </a:rPr>
              <a:t>Når jeg nå trykker på knappen </a:t>
            </a:r>
            <a:r>
              <a:rPr lang="nb-NO" i="1" dirty="0">
                <a:solidFill>
                  <a:prstClr val="black"/>
                </a:solidFill>
                <a:latin typeface="Calibri"/>
              </a:rPr>
              <a:t>Privat</a:t>
            </a:r>
            <a:r>
              <a:rPr lang="nb-NO" dirty="0">
                <a:solidFill>
                  <a:prstClr val="black"/>
                </a:solidFill>
                <a:latin typeface="Calibri"/>
              </a:rPr>
              <a:t>, vil e-posten legges i mappen som heter </a:t>
            </a:r>
            <a:r>
              <a:rPr lang="nb-NO" i="1" dirty="0">
                <a:solidFill>
                  <a:prstClr val="black"/>
                </a:solidFill>
                <a:latin typeface="Calibri"/>
              </a:rPr>
              <a:t>Privat</a:t>
            </a:r>
            <a:r>
              <a:rPr lang="nb-NO" dirty="0">
                <a:solidFill>
                  <a:prstClr val="black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281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364210" y="274637"/>
            <a:ext cx="11946610" cy="3390711"/>
          </a:xfrm>
        </p:spPr>
        <p:txBody>
          <a:bodyPr>
            <a:normAutofit/>
          </a:bodyPr>
          <a:lstStyle/>
          <a:p>
            <a:r>
              <a:rPr lang="nb-NO" sz="7200" dirty="0" smtClean="0"/>
              <a:t>Demo 3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92471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Ferdiglagde svar 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1958181"/>
            <a:ext cx="7848600" cy="3810000"/>
          </a:xfr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08089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131" y="93518"/>
            <a:ext cx="6050542" cy="669371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08435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948" y="58068"/>
            <a:ext cx="5998288" cy="670397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3705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949" y="538596"/>
            <a:ext cx="8191500" cy="45339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1885949" y="5299365"/>
            <a:ext cx="8191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Når jeg nå får en e-post om kurs, kan jeg bare trykke på hurtigknappen </a:t>
            </a:r>
            <a:r>
              <a:rPr lang="nb-NO" sz="2800" i="1" dirty="0">
                <a:solidFill>
                  <a:prstClr val="black"/>
                </a:solidFill>
                <a:latin typeface="Calibri"/>
              </a:rPr>
              <a:t>UIO-kurs</a:t>
            </a:r>
          </a:p>
        </p:txBody>
      </p:sp>
    </p:spTree>
    <p:extLst>
      <p:ext uri="{BB962C8B-B14F-4D97-AF65-F5344CB8AC3E}">
        <p14:creationId xmlns:p14="http://schemas.microsoft.com/office/powerpoint/2010/main" val="179720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1" y="206663"/>
            <a:ext cx="5689600" cy="56134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2804392" y="6016336"/>
            <a:ext cx="7676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  <a:latin typeface="Calibri"/>
              </a:rPr>
              <a:t>Jeg har også muligheten til å skrive inn en kommentar hvis det er nødvendig.</a:t>
            </a:r>
          </a:p>
        </p:txBody>
      </p:sp>
    </p:spTree>
    <p:extLst>
      <p:ext uri="{BB962C8B-B14F-4D97-AF65-F5344CB8AC3E}">
        <p14:creationId xmlns:p14="http://schemas.microsoft.com/office/powerpoint/2010/main" val="235582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11582400" cy="4080386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4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227822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86432"/>
            <a:ext cx="5517472" cy="568170"/>
          </a:xfrm>
        </p:spPr>
        <p:txBody>
          <a:bodyPr>
            <a:normAutofit fontScale="90000"/>
          </a:bodyPr>
          <a:lstStyle/>
          <a:p>
            <a:r>
              <a:rPr lang="nb-NO" dirty="0"/>
              <a:t>Quick Parts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4820" y="754603"/>
            <a:ext cx="8780015" cy="1766656"/>
          </a:xfrm>
        </p:spPr>
        <p:txBody>
          <a:bodyPr>
            <a:normAutofit/>
          </a:bodyPr>
          <a:lstStyle/>
          <a:p>
            <a:pPr marL="0" indent="0" fontAlgn="base">
              <a:spcAft>
                <a:spcPct val="0"/>
              </a:spcAft>
              <a:buNone/>
            </a:pPr>
            <a:r>
              <a:rPr lang="nb-NO" sz="2000" kern="0" dirty="0">
                <a:solidFill>
                  <a:srgbClr val="000000"/>
                </a:solidFill>
                <a:latin typeface="Arial"/>
              </a:rPr>
              <a:t>En «Quick Part» kan være et stykke tekst du bruker ofte.</a:t>
            </a:r>
          </a:p>
          <a:p>
            <a:pPr marL="0" indent="0" fontAlgn="base">
              <a:spcAft>
                <a:spcPct val="0"/>
              </a:spcAft>
              <a:buNone/>
            </a:pPr>
            <a:r>
              <a:rPr lang="nb-NO" sz="2000" kern="0" dirty="0">
                <a:solidFill>
                  <a:srgbClr val="000000"/>
                </a:solidFill>
                <a:latin typeface="Arial"/>
              </a:rPr>
              <a:t>Merk teksten og lagre den som «Quick Part».</a:t>
            </a:r>
          </a:p>
          <a:p>
            <a:pPr marL="0" indent="0" fontAlgn="base">
              <a:spcAft>
                <a:spcPct val="0"/>
              </a:spcAft>
              <a:buNone/>
            </a:pPr>
            <a:r>
              <a:rPr lang="nb-NO" sz="2000" kern="0" dirty="0">
                <a:solidFill>
                  <a:srgbClr val="000000"/>
                </a:solidFill>
                <a:latin typeface="Arial"/>
              </a:rPr>
              <a:t>Gi den et nøkkelord slik at du lett kan hente den inn i en e-post.</a:t>
            </a:r>
          </a:p>
          <a:p>
            <a:pPr marL="0" indent="0" fontAlgn="base">
              <a:spcAft>
                <a:spcPct val="0"/>
              </a:spcAft>
              <a:buNone/>
            </a:pPr>
            <a:endParaRPr lang="nb-NO" sz="2800" kern="0" dirty="0">
              <a:solidFill>
                <a:srgbClr val="000000"/>
              </a:solidFill>
              <a:latin typeface="Arial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nb-NO" sz="2800" kern="0" dirty="0">
              <a:solidFill>
                <a:srgbClr val="000000"/>
              </a:solidFill>
              <a:latin typeface="Arial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nb-NO" sz="2800" kern="0" dirty="0">
              <a:solidFill>
                <a:srgbClr val="000000"/>
              </a:solidFill>
              <a:latin typeface="Arial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nb-NO" sz="2800" kern="0" dirty="0">
              <a:solidFill>
                <a:srgbClr val="000000"/>
              </a:solidFill>
              <a:latin typeface="Arial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nb-NO" sz="2800" kern="0" dirty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337" y="2005790"/>
            <a:ext cx="6604986" cy="468353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53201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546" y="1348508"/>
            <a:ext cx="4267200" cy="322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41419" y="446810"/>
            <a:ext cx="5292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prstClr val="black"/>
                </a:solidFill>
                <a:latin typeface="Calibri"/>
              </a:rPr>
              <a:t>Her er nøkkelordet </a:t>
            </a:r>
            <a:r>
              <a:rPr lang="nb-NO" sz="3200" i="1" dirty="0">
                <a:solidFill>
                  <a:prstClr val="black"/>
                </a:solidFill>
                <a:latin typeface="Calibri"/>
              </a:rPr>
              <a:t>Houston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4546" y="5091545"/>
            <a:ext cx="8066809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nb-NO" sz="2800" kern="0" dirty="0">
                <a:solidFill>
                  <a:srgbClr val="000000"/>
                </a:solidFill>
                <a:latin typeface="Arial"/>
              </a:rPr>
              <a:t>Skriv nøkkelordet og trykk </a:t>
            </a:r>
            <a:r>
              <a:rPr lang="nb-NO" sz="2800" b="1" kern="0" dirty="0">
                <a:solidFill>
                  <a:srgbClr val="000000"/>
                </a:solidFill>
                <a:latin typeface="Arial"/>
              </a:rPr>
              <a:t>F3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nb-NO" sz="2800" kern="0" dirty="0">
                <a:solidFill>
                  <a:srgbClr val="000000"/>
                </a:solidFill>
                <a:latin typeface="Arial"/>
              </a:rPr>
              <a:t>Hvis du bare har en Quick Part som begynner med h, så trenger du bare skrive h og </a:t>
            </a:r>
            <a:r>
              <a:rPr lang="nb-NO" sz="2800" b="1" kern="0" dirty="0">
                <a:solidFill>
                  <a:srgbClr val="000000"/>
                </a:solidFill>
                <a:latin typeface="Arial"/>
              </a:rPr>
              <a:t>F3</a:t>
            </a:r>
          </a:p>
        </p:txBody>
      </p:sp>
    </p:spTree>
    <p:extLst>
      <p:ext uri="{BB962C8B-B14F-4D97-AF65-F5344CB8AC3E}">
        <p14:creationId xmlns:p14="http://schemas.microsoft.com/office/powerpoint/2010/main" val="189926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C3DCF-3EBC-447C-8FF0-E5C59C95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7536426" cy="492278"/>
          </a:xfrm>
        </p:spPr>
        <p:txBody>
          <a:bodyPr>
            <a:normAutofit fontScale="90000"/>
          </a:bodyPr>
          <a:lstStyle/>
          <a:p>
            <a:r>
              <a:rPr lang="nb-NO" dirty="0"/>
              <a:t>Et annet eksempel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D0B926-20B2-47E8-99E3-6EE6358F1220}"/>
              </a:ext>
            </a:extLst>
          </p:cNvPr>
          <p:cNvSpPr txBox="1"/>
          <p:nvPr/>
        </p:nvSpPr>
        <p:spPr>
          <a:xfrm>
            <a:off x="6096001" y="936757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Agenda til et møte</a:t>
            </a:r>
          </a:p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Merker alt, </a:t>
            </a:r>
          </a:p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og legger det til som Quickpart</a:t>
            </a:r>
          </a:p>
          <a:p>
            <a:endParaRPr lang="nb-NO" sz="2400" dirty="0">
              <a:solidFill>
                <a:prstClr val="black"/>
              </a:solidFill>
              <a:latin typeface="Calibri"/>
            </a:endParaRPr>
          </a:p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Gir den navnet «Årsmøte»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028A79-3C39-42BF-B8BC-5714E4899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801" y="818817"/>
            <a:ext cx="3190528" cy="557026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99888A-BACD-4F9B-AC9E-D44F5A043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900" y="3045590"/>
            <a:ext cx="2694950" cy="22093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1589C9-1243-4BE8-B4DC-C285C77DF841}"/>
              </a:ext>
            </a:extLst>
          </p:cNvPr>
          <p:cNvSpPr txBox="1"/>
          <p:nvPr/>
        </p:nvSpPr>
        <p:spPr>
          <a:xfrm>
            <a:off x="6017342" y="5551912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I en ny e-post skriver du så «Årsmøte» og trykker F3</a:t>
            </a:r>
          </a:p>
        </p:txBody>
      </p:sp>
    </p:spTree>
    <p:extLst>
      <p:ext uri="{BB962C8B-B14F-4D97-AF65-F5344CB8AC3E}">
        <p14:creationId xmlns:p14="http://schemas.microsoft.com/office/powerpoint/2010/main" val="39401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D2E61-EDB8-4821-9FB8-B8DA6E926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/>
              <a:t>Slette en Quick Part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C81ED-414E-4476-9243-988446582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Hvis man vil slette en Quick Part</a:t>
            </a:r>
          </a:p>
          <a:p>
            <a:pPr marL="0" indent="0">
              <a:buNone/>
            </a:pPr>
            <a:r>
              <a:rPr lang="nb-NO" dirty="0"/>
              <a:t>så må man </a:t>
            </a:r>
            <a:r>
              <a:rPr lang="nb-NO"/>
              <a:t>sette HTML-format.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Åpne en ny e-post</a:t>
            </a:r>
          </a:p>
          <a:p>
            <a:pPr marL="0" indent="0">
              <a:buNone/>
            </a:pPr>
            <a:r>
              <a:rPr lang="nb-NO" dirty="0"/>
              <a:t>Format Text / HTML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Gå til Quick Parts-knappen</a:t>
            </a:r>
          </a:p>
          <a:p>
            <a:pPr marL="0" indent="0">
              <a:buNone/>
            </a:pPr>
            <a:r>
              <a:rPr lang="nb-NO" dirty="0"/>
              <a:t>Høyreklikk på en av Quick Partene,</a:t>
            </a:r>
          </a:p>
          <a:p>
            <a:pPr marL="0" indent="0">
              <a:buNone/>
            </a:pPr>
            <a:r>
              <a:rPr lang="nb-NO" dirty="0"/>
              <a:t>og velg "Organize and Delete..."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955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9742" y="274638"/>
            <a:ext cx="11652142" cy="4095884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5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283029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Regler (filter)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557582"/>
            <a:ext cx="4318000" cy="19304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981201" y="1417638"/>
            <a:ext cx="84893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 kan lage egne regler som filtrerer e-post som kommer inn. Disse blir da automatisk behandlet og legges f.eks. i spesielle mapper.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0073" y="3553692"/>
            <a:ext cx="419792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 står jeg i en e-post fra Bestselgerklubben når jeg klikker på </a:t>
            </a:r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Rules</a:t>
            </a:r>
            <a:r>
              <a:rPr kumimoji="0" lang="nb-NO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og velger </a:t>
            </a:r>
            <a:r>
              <a:rPr kumimoji="0" lang="nb-NO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Create Rule…</a:t>
            </a:r>
          </a:p>
        </p:txBody>
      </p:sp>
    </p:spTree>
    <p:extLst>
      <p:ext uri="{BB962C8B-B14F-4D97-AF65-F5344CB8AC3E}">
        <p14:creationId xmlns:p14="http://schemas.microsoft.com/office/powerpoint/2010/main" val="381476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650" y="567459"/>
            <a:ext cx="5727700" cy="3644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68236" y="4603173"/>
            <a:ext cx="84997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Nå vil e-post som kommer fra </a:t>
            </a:r>
            <a:r>
              <a:rPr kumimoji="0" lang="nb-NO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Bestselgerklubben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legges i mappen som heter </a:t>
            </a:r>
            <a:r>
              <a:rPr kumimoji="0" lang="nb-NO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Bokklubber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774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671" y="249382"/>
            <a:ext cx="4595213" cy="5548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94864" y="249383"/>
            <a:ext cx="3086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 kan filtrere på mange forskjellige ting, f.eks. e-post som inneholder spesielle ord.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B4BB4A-559A-4152-BABE-54524713A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884" y="2871250"/>
            <a:ext cx="4022080" cy="211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8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9742" y="274638"/>
            <a:ext cx="11652142" cy="4095884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6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5820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43188A-2481-47CF-B5EB-9BC8F8ECD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54" y="972234"/>
            <a:ext cx="8731293" cy="158933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DCF49F-3BB7-487F-8004-327D76EDE6DD}"/>
              </a:ext>
            </a:extLst>
          </p:cNvPr>
          <p:cNvSpPr txBox="1"/>
          <p:nvPr/>
        </p:nvSpPr>
        <p:spPr>
          <a:xfrm>
            <a:off x="1752360" y="218116"/>
            <a:ext cx="6256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Vise e-poster med farge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117551-F5B5-40BF-8B79-AEC909417038}"/>
              </a:ext>
            </a:extLst>
          </p:cNvPr>
          <p:cNvSpPr txBox="1"/>
          <p:nvPr/>
        </p:nvSpPr>
        <p:spPr>
          <a:xfrm>
            <a:off x="1752361" y="2908300"/>
            <a:ext cx="43069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Velg fanen 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View Settings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Conditional Formatting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 den et navn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Font: Velg f.eks. farge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Condition: Velg f.eks. From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OK, OK, OK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ACF75A-42B9-4805-8D0E-276482456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686" y="2908300"/>
            <a:ext cx="3752008" cy="353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9742" y="274638"/>
            <a:ext cx="11652142" cy="4095884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7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289915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95" y="274638"/>
            <a:ext cx="11523809" cy="6482143"/>
          </a:xfrm>
        </p:spPr>
      </p:pic>
    </p:spTree>
    <p:extLst>
      <p:ext uri="{BB962C8B-B14F-4D97-AF65-F5344CB8AC3E}">
        <p14:creationId xmlns:p14="http://schemas.microsoft.com/office/powerpoint/2010/main" val="82707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B759F-73BF-4447-B8F3-740BC54B0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09729"/>
            <a:ext cx="10036048" cy="1004970"/>
          </a:xfrm>
        </p:spPr>
        <p:txBody>
          <a:bodyPr>
            <a:normAutofit/>
          </a:bodyPr>
          <a:lstStyle/>
          <a:p>
            <a:r>
              <a:rPr lang="nb-NO" b="1" dirty="0" err="1" smtClean="0"/>
              <a:t>Musearm</a:t>
            </a:r>
            <a:r>
              <a:rPr lang="nb-NO" b="1" dirty="0" smtClean="0"/>
              <a:t> </a:t>
            </a:r>
            <a:r>
              <a:rPr lang="nb-NO" dirty="0" smtClean="0"/>
              <a:t>  (Aktuelt nå som hjemmekontor brukes mye)</a:t>
            </a:r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044E81-B92A-4F01-95FD-3C0731FC9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Steinar Skogheim, Gruppe for meldingstjenester, USIT</a:t>
            </a:r>
            <a:endParaRPr kumimoji="0" lang="nb-NO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8AE1BC-5404-4B20-B530-FC50A600C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3D218-3088-451B-986D-86B6E632DFC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768690-A30A-42A6-92CA-2C11C350544B}"/>
              </a:ext>
            </a:extLst>
          </p:cNvPr>
          <p:cNvSpPr txBox="1"/>
          <p:nvPr/>
        </p:nvSpPr>
        <p:spPr>
          <a:xfrm>
            <a:off x="530352" y="1207089"/>
            <a:ext cx="1100937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Musearm er en samlebetegnelse på belastningsskader i skulder og spesielt underarm.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Hovedårsaken er feil arbeidsstilling når en bruker tastatur og mus.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Forebygging er utrolig viktig. Lar du det gå så langt at du får problemer med musearm eller andre belastningsskader, er det gjerne litt for sent.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FB25AD-7BEE-43ED-9F81-4A9122ED6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2" y="3770546"/>
            <a:ext cx="2762250" cy="1657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FA2DB8-4EA7-4EF3-92F8-CB5FF64DA539}"/>
              </a:ext>
            </a:extLst>
          </p:cNvPr>
          <p:cNvSpPr txBox="1"/>
          <p:nvPr/>
        </p:nvSpPr>
        <p:spPr>
          <a:xfrm>
            <a:off x="4261103" y="3401568"/>
            <a:ext cx="7602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finnes mange forskjellige ergonomiske varianter. Selv om noen kan være dyre, så er de fleste innspart etter en sykedag.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FC2F6D-E720-4435-8FFF-8A2BE4F6B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116" y="4316879"/>
            <a:ext cx="2962712" cy="22220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5F88D7-7C7E-41B2-BB7B-D897BD02C9E9}"/>
              </a:ext>
            </a:extLst>
          </p:cNvPr>
          <p:cNvSpPr txBox="1"/>
          <p:nvPr/>
        </p:nvSpPr>
        <p:spPr>
          <a:xfrm>
            <a:off x="8129020" y="5956184"/>
            <a:ext cx="1763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Rullemus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E7C45C1-B8AA-4E8C-A07F-6672112D52B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972" y="4960577"/>
            <a:ext cx="1799439" cy="134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790" y="365126"/>
            <a:ext cx="10429010" cy="718322"/>
          </a:xfrm>
        </p:spPr>
        <p:txBody>
          <a:bodyPr/>
          <a:lstStyle/>
          <a:p>
            <a:r>
              <a:rPr lang="nb-NO" b="1" dirty="0">
                <a:solidFill>
                  <a:srgbClr val="444444"/>
                </a:solidFill>
                <a:latin typeface="Georgia" panose="02040502050405020303" pitchFamily="18" charset="0"/>
              </a:rPr>
              <a:t>Bedriftshelsetjenesten</a:t>
            </a:r>
            <a:endParaRPr lang="nb-NO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4790" y="1575459"/>
            <a:ext cx="10889673" cy="4351338"/>
          </a:xfrm>
        </p:spPr>
        <p:txBody>
          <a:bodyPr/>
          <a:lstStyle/>
          <a:p>
            <a:pPr marL="0" indent="0" fontAlgn="base">
              <a:buNone/>
            </a:pPr>
            <a:r>
              <a:rPr lang="nb-NO" dirty="0" smtClean="0">
                <a:latin typeface="Arial" panose="020B0604020202020204" pitchFamily="34" charset="0"/>
              </a:rPr>
              <a:t>Dere kan finne mye nyttig på </a:t>
            </a:r>
            <a:r>
              <a:rPr lang="nb-NO" dirty="0" smtClean="0">
                <a:latin typeface="Arial" panose="020B0604020202020204" pitchFamily="34" charset="0"/>
                <a:hlinkClick r:id="rId2"/>
              </a:rPr>
              <a:t>Bedriftshelsetjenestens sider</a:t>
            </a:r>
            <a:r>
              <a:rPr lang="nb-NO" dirty="0" smtClean="0">
                <a:latin typeface="Arial" panose="020B0604020202020204" pitchFamily="34" charset="0"/>
              </a:rPr>
              <a:t>, bl.a. :</a:t>
            </a:r>
            <a:endParaRPr lang="nb-NO" dirty="0" smtClean="0">
              <a:latin typeface="Arial" panose="020B0604020202020204" pitchFamily="34" charset="0"/>
              <a:hlinkClick r:id="rId3"/>
            </a:endParaRPr>
          </a:p>
          <a:p>
            <a:pPr marL="0" indent="0" fontAlgn="base">
              <a:buNone/>
            </a:pPr>
            <a:endParaRPr lang="nb-NO" u="sng" dirty="0">
              <a:solidFill>
                <a:srgbClr val="2771BB"/>
              </a:solidFill>
              <a:latin typeface="Arial" panose="020B0604020202020204" pitchFamily="34" charset="0"/>
              <a:hlinkClick r:id="rId3"/>
            </a:endParaRPr>
          </a:p>
          <a:p>
            <a:pPr marL="0" indent="0" fontAlgn="base">
              <a:buNone/>
            </a:pPr>
            <a:r>
              <a:rPr lang="nb-NO" u="sng" dirty="0" smtClean="0">
                <a:solidFill>
                  <a:srgbClr val="2771BB"/>
                </a:solidFill>
                <a:latin typeface="Arial" panose="020B0604020202020204" pitchFamily="34" charset="0"/>
                <a:hlinkClick r:id="rId3"/>
              </a:rPr>
              <a:t>Bedriftshelsetjenestens </a:t>
            </a:r>
            <a:r>
              <a:rPr lang="nb-NO" u="sng" dirty="0">
                <a:solidFill>
                  <a:srgbClr val="2771BB"/>
                </a:solidFill>
                <a:latin typeface="Arial" panose="020B0604020202020204" pitchFamily="34" charset="0"/>
                <a:hlinkClick r:id="rId3"/>
              </a:rPr>
              <a:t>pauseøvelser</a:t>
            </a:r>
            <a:endParaRPr lang="nb-NO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 fontAlgn="base">
              <a:buNone/>
            </a:pPr>
            <a:r>
              <a:rPr lang="nb-NO" dirty="0" smtClean="0">
                <a:solidFill>
                  <a:srgbClr val="2771BB"/>
                </a:solidFill>
                <a:latin typeface="Arial" panose="020B0604020202020204" pitchFamily="34" charset="0"/>
                <a:hlinkClick r:id="rId4"/>
              </a:rPr>
              <a:t>Bedriftshelsetjenestens </a:t>
            </a:r>
            <a:r>
              <a:rPr lang="nb-NO" dirty="0">
                <a:solidFill>
                  <a:srgbClr val="2771BB"/>
                </a:solidFill>
                <a:latin typeface="Arial" panose="020B0604020202020204" pitchFamily="34" charset="0"/>
                <a:hlinkClick r:id="rId4"/>
              </a:rPr>
              <a:t>nettside om </a:t>
            </a:r>
            <a:r>
              <a:rPr lang="nb-NO" dirty="0" smtClean="0">
                <a:solidFill>
                  <a:srgbClr val="2771BB"/>
                </a:solidFill>
                <a:latin typeface="Arial" panose="020B0604020202020204" pitchFamily="34" charset="0"/>
                <a:hlinkClick r:id="rId4"/>
              </a:rPr>
              <a:t>ergonomi</a:t>
            </a:r>
            <a:endParaRPr lang="nb-NO" dirty="0" smtClean="0">
              <a:solidFill>
                <a:srgbClr val="2771BB"/>
              </a:solidFill>
              <a:latin typeface="Arial" panose="020B0604020202020204" pitchFamily="34" charset="0"/>
            </a:endParaRPr>
          </a:p>
          <a:p>
            <a:pPr marL="0" indent="0" fontAlgn="base">
              <a:buNone/>
            </a:pPr>
            <a:endParaRPr lang="nb-NO" b="0" i="0" dirty="0">
              <a:solidFill>
                <a:srgbClr val="2771BB"/>
              </a:solidFill>
              <a:effectLst/>
              <a:latin typeface="Arial" panose="020B0604020202020204" pitchFamily="34" charset="0"/>
            </a:endParaRPr>
          </a:p>
          <a:p>
            <a:pPr marL="0" indent="0" fontAlgn="base">
              <a:buNone/>
            </a:pPr>
            <a:endParaRPr lang="nb-NO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Steinar Skogheim, Gruppe for meldingstjenester, USIT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3D218-3088-451B-986D-86B6E632DFC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Illustrasjon: Øyets horistontallinje treffer over skjermen når du ser rett frem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884" y="3783671"/>
            <a:ext cx="286702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llustrasjon: Datamusen kan plasseres mellom deg selv og tastaturet for en god arbeidsstilling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173" y="4031321"/>
            <a:ext cx="215265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06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274638"/>
            <a:ext cx="11426952" cy="1143000"/>
          </a:xfrm>
        </p:spPr>
        <p:txBody>
          <a:bodyPr/>
          <a:lstStyle/>
          <a:p>
            <a:pPr algn="l"/>
            <a:r>
              <a:rPr lang="nb-NO" dirty="0" smtClean="0"/>
              <a:t>Takk for i dag!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" y="1280159"/>
            <a:ext cx="11426952" cy="5769865"/>
          </a:xfrm>
        </p:spPr>
        <p:txBody>
          <a:bodyPr/>
          <a:lstStyle/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 smtClean="0"/>
              <a:t>Kursets hjemmeside:</a:t>
            </a:r>
          </a:p>
          <a:p>
            <a:pPr marL="0" indent="0">
              <a:buNone/>
            </a:pPr>
            <a:r>
              <a:rPr lang="nb-NO" sz="2400" dirty="0">
                <a:hlinkClick r:id="rId2"/>
              </a:rPr>
              <a:t>https://www.uio.no/for-ansatte/kompetanse/tema/data/e-post-og-kalender/kurs-zoom</a:t>
            </a:r>
            <a:r>
              <a:rPr lang="nb-NO" sz="2400" dirty="0" smtClean="0">
                <a:hlinkClick r:id="rId2"/>
              </a:rPr>
              <a:t>/</a:t>
            </a:r>
            <a:endParaRPr lang="nb-NO" sz="2400" dirty="0" smtClean="0"/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 smtClean="0"/>
              <a:t>Vil du stå på en liste som får direkte informasjon om kurset:</a:t>
            </a:r>
          </a:p>
          <a:p>
            <a:pPr marL="0" indent="0">
              <a:buNone/>
            </a:pPr>
            <a:r>
              <a:rPr lang="nb-NO" sz="2400" u="sng" dirty="0">
                <a:solidFill>
                  <a:srgbClr val="0B5A9D"/>
                </a:solidFill>
                <a:latin typeface="Arial" panose="020B0604020202020204" pitchFamily="34" charset="0"/>
                <a:hlinkClick r:id="rId3"/>
              </a:rPr>
              <a:t>https://nettskjema.no/a/145719</a:t>
            </a:r>
            <a:r>
              <a:rPr lang="nb-NO" sz="2400" dirty="0">
                <a:solidFill>
                  <a:srgbClr val="363534"/>
                </a:solidFill>
                <a:latin typeface="Arial" panose="020B0604020202020204" pitchFamily="34" charset="0"/>
              </a:rPr>
              <a:t> </a:t>
            </a:r>
            <a:endParaRPr lang="nb-NO" sz="2400" dirty="0" smtClean="0">
              <a:solidFill>
                <a:srgbClr val="363534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nb-NO" sz="2400" dirty="0">
              <a:solidFill>
                <a:srgbClr val="363534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2400" dirty="0" smtClean="0"/>
              <a:t>Spørsmål om kurset eller andre spørsmål om Outlook:</a:t>
            </a:r>
          </a:p>
          <a:p>
            <a:pPr marL="0" indent="0">
              <a:buNone/>
            </a:pPr>
            <a:r>
              <a:rPr lang="nb-NO" sz="2400" dirty="0" smtClean="0">
                <a:hlinkClick r:id="rId4"/>
              </a:rPr>
              <a:t>steinar.skogheim@usit.uio.no</a:t>
            </a:r>
            <a:endParaRPr lang="nb-NO" sz="2400" dirty="0" smtClean="0"/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107897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LGC Sans"/>
        <a:cs typeface="DejaVu LGC Sans"/>
      </a:majorFont>
      <a:minorFont>
        <a:latin typeface="Arial"/>
        <a:ea typeface="DejaVu LGC Sans"/>
        <a:cs typeface="DejaVu LGC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uio-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75033</TotalTime>
  <Words>1192</Words>
  <Application>Microsoft Office PowerPoint</Application>
  <PresentationFormat>Widescreen</PresentationFormat>
  <Paragraphs>194</Paragraphs>
  <Slides>51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51</vt:i4>
      </vt:variant>
    </vt:vector>
  </HeadingPairs>
  <TitlesOfParts>
    <vt:vector size="66" baseType="lpstr">
      <vt:lpstr>Arial</vt:lpstr>
      <vt:lpstr>Calibri</vt:lpstr>
      <vt:lpstr>Calibri Light</vt:lpstr>
      <vt:lpstr>DejaVu LGC Sans</vt:lpstr>
      <vt:lpstr>Georgia</vt:lpstr>
      <vt:lpstr>Times New Roman</vt:lpstr>
      <vt:lpstr>ヒラギノ角ゴ Pro W3</vt:lpstr>
      <vt:lpstr>Office Theme</vt:lpstr>
      <vt:lpstr>Theme1</vt:lpstr>
      <vt:lpstr>1_Office-tema</vt:lpstr>
      <vt:lpstr>1_Office Theme</vt:lpstr>
      <vt:lpstr>2_Office Theme</vt:lpstr>
      <vt:lpstr>Office-tema</vt:lpstr>
      <vt:lpstr>3_Office Theme</vt:lpstr>
      <vt:lpstr>uio-4</vt:lpstr>
      <vt:lpstr>Hurtigklikk, hurtigtrinn m.m.</vt:lpstr>
      <vt:lpstr>PowerPoint Presentation</vt:lpstr>
      <vt:lpstr>Arkivering i Outlook</vt:lpstr>
      <vt:lpstr>Lage egen sikkerhetskopi</vt:lpstr>
      <vt:lpstr>PowerPoint Presentation</vt:lpstr>
      <vt:lpstr>PowerPoint Presentation</vt:lpstr>
      <vt:lpstr>PowerPoint Presentation</vt:lpstr>
      <vt:lpstr>Passord?</vt:lpstr>
      <vt:lpstr>Hvordan sjekke hva som er på pst-filen</vt:lpstr>
      <vt:lpstr>PowerPoint Presentation</vt:lpstr>
      <vt:lpstr>Andre plattformer</vt:lpstr>
      <vt:lpstr>Demo </vt:lpstr>
      <vt:lpstr>Flytte en mappe til gmail</vt:lpstr>
      <vt:lpstr>Automatisering i Outlook</vt:lpstr>
      <vt:lpstr>Backstage-visningen  Veien til innstillingene for Outlook</vt:lpstr>
      <vt:lpstr>PowerPoint Presentation</vt:lpstr>
      <vt:lpstr>Autokorrektur</vt:lpstr>
      <vt:lpstr>PowerPoint Presentation</vt:lpstr>
      <vt:lpstr>PowerPoint Presentation</vt:lpstr>
      <vt:lpstr>PowerPoint Presentation</vt:lpstr>
      <vt:lpstr>PowerPoint Presentation</vt:lpstr>
      <vt:lpstr>Auto-Complete List</vt:lpstr>
      <vt:lpstr>PowerPoint Presentation</vt:lpstr>
      <vt:lpstr>PowerPoint Presentation</vt:lpstr>
      <vt:lpstr>Demo 1</vt:lpstr>
      <vt:lpstr>Hurtigklikk</vt:lpstr>
      <vt:lpstr>Demo 2</vt:lpstr>
      <vt:lpstr>Hurtigtrinn</vt:lpstr>
      <vt:lpstr>PowerPoint Presentation</vt:lpstr>
      <vt:lpstr>Demo 3</vt:lpstr>
      <vt:lpstr>Ferdiglagde svar </vt:lpstr>
      <vt:lpstr>PowerPoint Presentation</vt:lpstr>
      <vt:lpstr>PowerPoint Presentation</vt:lpstr>
      <vt:lpstr>PowerPoint Presentation</vt:lpstr>
      <vt:lpstr>PowerPoint Presentation</vt:lpstr>
      <vt:lpstr>Demo 4</vt:lpstr>
      <vt:lpstr>Quick Parts</vt:lpstr>
      <vt:lpstr>PowerPoint Presentation</vt:lpstr>
      <vt:lpstr>Et annet eksempel</vt:lpstr>
      <vt:lpstr>Slette en Quick Part</vt:lpstr>
      <vt:lpstr>Demo 5</vt:lpstr>
      <vt:lpstr>Regler (filter)</vt:lpstr>
      <vt:lpstr>PowerPoint Presentation</vt:lpstr>
      <vt:lpstr>PowerPoint Presentation</vt:lpstr>
      <vt:lpstr>Demo 6</vt:lpstr>
      <vt:lpstr>PowerPoint Presentation</vt:lpstr>
      <vt:lpstr>Demo 7</vt:lpstr>
      <vt:lpstr>PowerPoint Presentation</vt:lpstr>
      <vt:lpstr>Musearm   (Aktuelt nå som hjemmekontor brukes mye)</vt:lpstr>
      <vt:lpstr>Bedriftshelsetjenesten</vt:lpstr>
      <vt:lpstr>Takk for i dag!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finne igjen e-post</dc:title>
  <dc:creator>Steinar Skogheim</dc:creator>
  <cp:lastModifiedBy>Steinar Skogheim</cp:lastModifiedBy>
  <cp:revision>205</cp:revision>
  <cp:lastPrinted>2020-10-13T10:03:49Z</cp:lastPrinted>
  <dcterms:created xsi:type="dcterms:W3CDTF">2018-01-05T09:11:02Z</dcterms:created>
  <dcterms:modified xsi:type="dcterms:W3CDTF">2021-11-09T09:07:58Z</dcterms:modified>
</cp:coreProperties>
</file>