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47" r:id="rId5"/>
  </p:sldMasterIdLst>
  <p:notesMasterIdLst>
    <p:notesMasterId r:id="rId12"/>
  </p:notesMasterIdLst>
  <p:handoutMasterIdLst>
    <p:handoutMasterId r:id="rId13"/>
  </p:handoutMasterIdLst>
  <p:sldIdLst>
    <p:sldId id="256" r:id="rId6"/>
    <p:sldId id="260" r:id="rId7"/>
    <p:sldId id="265" r:id="rId8"/>
    <p:sldId id="261" r:id="rId9"/>
    <p:sldId id="262" r:id="rId10"/>
    <p:sldId id="264" r:id="rId11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05FA13-8B40-4194-A1E9-CE32CDEC8997}" v="294" dt="2023-01-06T08:35:05.681"/>
    <p1510:client id="{78A24608-6339-4645-B147-E5BD6691FD85}" v="280" dt="2023-01-06T09:11:06.270"/>
    <p1510:client id="{CCC966C7-1742-4C3A-9B74-C8E998673E16}" v="553" dt="2023-01-05T21:38:53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28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88597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64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1EF4AB-07E6-4205-89A6-BD26CABE9C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5FF6A525-3478-4FBD-9813-B825C9A70E53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FC3B6DF-0955-4B68-A16C-BE498E06A2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AFA5CDF3-9F39-4EC9-8B13-4B34D2EEBEB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FBC2547E-8E8F-48ED-85F3-524AE65A13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6F7F2074-8A40-4EFD-9044-07BE05D692F8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footer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43C9BB7-52AE-4E55-BFE8-6F0A5069B0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563EA59-6D01-4E34-A523-D5A678156B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09E5A455-922C-40D3-8829-E47B5EB0F794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69D5314F-545E-40B8-83D6-1C13EAA62DB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809EF1F8-6EE7-443C-8593-431D5DC1D72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logo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DA1AF4D2-D3E2-4731-8053-F9F45460D71D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1A8B97-BE36-4BAD-9A48-1F662D40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3A4F82D-FE57-4BA9-8EC8-B980E7409D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6505D79-1BD5-4804-A50C-B62573A5BE65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76E57226-1E4D-4374-BF1B-0CD3468CD3B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BB61701B-A448-4C29-ADD1-91DFE15CBBC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A3BFEEAB-4C32-4677-9DDC-4F1A1EB9490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72DC45EF-B36C-4B26-8066-A09E389362D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424BE313-B869-43D0-8881-42BC1913314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CD88239-769A-4F56-A13C-16AFFAEDA2E8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E8C4A164-6C0C-4EAE-A188-EF90D3EC78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3ACEAB48-F3FF-468E-B8F1-95E6566F2F2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95A040C4-1B5D-42FA-9D8C-ABDE6AD6CC9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9C8C024-6390-4159-8434-9D7849FA96F1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F4A7735-C7D6-4152-964E-DED6180F25F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5D1CC9E-7D67-4FFF-A8C7-76FA1003D16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AC18C4-ED35-4F5F-9FF6-2FC1A2B35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B0B15A2-66B2-481D-9D4B-EA00D0937AC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724FE5B7-D576-42E4-A689-8A4576E63669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9E4CAB2E-DD74-4C32-8502-40754EB5824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CC15E2A5-5E1B-4B3B-B4E2-4DFD253257E4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E0FBBCDD-8050-404B-A748-1BA12CFE7446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92F6CCA8-74D2-4909-B417-B7DF9AEF66A0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825245AA-07CE-4818-99B2-EA20EBCAA972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2FBFF7B2-80A4-4E76-B915-6465DA83BD3E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2" name="addin_fillplaceholders" hidden="1">
            <a:extLst>
              <a:ext uri="{FF2B5EF4-FFF2-40B4-BE49-F238E27FC236}">
                <a16:creationId xmlns:a16="http://schemas.microsoft.com/office/drawing/2014/main" id="{4967C2E5-1370-44B6-8684-8FCEEE11ADD9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A985701D-3354-4E19-9091-9D6A274DA475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67598AB6-393D-4C92-AED1-7C11D5AAF5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8448C7-89FD-46C6-8376-BF9BD7129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4D1352-E4C3-4AD2-A549-0F091A37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F4619A-4862-40A0-B229-D4E4F7387E1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FD634AF3-DA5F-4341-81FB-8629B27C7FF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31D4FB0A-3977-4E06-8C40-12A4FEEB4A91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6233C0A6-BA6C-4CC4-A825-94A8F7D687D4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9EED3BE-DB82-443C-B841-C291F2BF92AA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7A854CAC-5092-4F41-8106-DD94E128F34A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A880597-DD1B-4FE3-B5C4-46C78C7C209D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810CFE9-B1A0-49C5-BD96-B62147DE6C35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0AF6D349-38DA-4CF8-B23A-0160015D606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3" name="addin_fillplaceholders" hidden="1">
            <a:extLst>
              <a:ext uri="{FF2B5EF4-FFF2-40B4-BE49-F238E27FC236}">
                <a16:creationId xmlns:a16="http://schemas.microsoft.com/office/drawing/2014/main" id="{211C4E26-EF88-4AC7-B59D-B8F79C97D3C6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4" name="addin_background" hidden="1">
            <a:extLst>
              <a:ext uri="{FF2B5EF4-FFF2-40B4-BE49-F238E27FC236}">
                <a16:creationId xmlns:a16="http://schemas.microsoft.com/office/drawing/2014/main" id="{D62A3040-FEF4-4801-963C-DDB4F22FD1C0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43BF0F8-28C9-4C5A-ADF4-CD32B8552A7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1BB073-B2D6-403F-9218-92EB5D3B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B124E21B-801F-4136-9DD2-71C4379C542C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467A3F0-8666-4928-8CDE-8007AB9A2599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985FD90B-A550-4BA9-AAEE-14F96C1FD9A5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830DBAAD-1943-4701-9A80-A40F5CB899E3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5828C2D5-69AB-4716-B811-8C682B914C1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27FE57B-FC1E-42D6-86C3-5B8E867723AC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25AEE7BB-6293-42D6-911E-395B73B65564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7" name="addin_fillplaceholders" hidden="1">
            <a:extLst>
              <a:ext uri="{FF2B5EF4-FFF2-40B4-BE49-F238E27FC236}">
                <a16:creationId xmlns:a16="http://schemas.microsoft.com/office/drawing/2014/main" id="{584A260F-6529-4993-8928-68CB579AAF31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8FCC6581-2257-492D-817C-FE398A0E05C6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1C97244-BF96-4452-A92B-286D6480F4C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FA6F40C-3019-4DFB-9AAA-277D1AF98D3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E4E109D-C485-4845-A58A-010C367A3B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2C9914E-015A-4AA9-8F8F-0E7F6CDBC5D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BD0D8D92-2AB2-4EB6-B519-3F9E6F44CE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1948D52-D225-4494-B14A-AE30B21B21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933B3DA-332C-4235-A5FC-7285219E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547AC195-4DFB-4664-BCDD-2E4DDC82AAD6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9970A00-6EC7-459E-AE27-9FE55AEC6252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BD9522F0-A7AC-4CDF-85D7-543A1FEA287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A40C022F-CE92-449D-84E9-321826DA1886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6C4F4838-8788-4B8F-ABFE-082D0F52CC4D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B5823DF-E763-489D-96CB-9A7738F44EFE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1CA9F930-54BA-4C08-9681-C9477D4D9A49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3" name="addin_image" hidden="1">
            <a:extLst>
              <a:ext uri="{FF2B5EF4-FFF2-40B4-BE49-F238E27FC236}">
                <a16:creationId xmlns:a16="http://schemas.microsoft.com/office/drawing/2014/main" id="{97FC953B-DE75-40FD-8983-DC3B0359F65A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4" name="addin_grouplist" hidden="1">
            <a:extLst>
              <a:ext uri="{FF2B5EF4-FFF2-40B4-BE49-F238E27FC236}">
                <a16:creationId xmlns:a16="http://schemas.microsoft.com/office/drawing/2014/main" id="{18710220-1C60-40FB-B9C9-89FD30663BA9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5" name="addin_logo" hidden="1">
            <a:extLst>
              <a:ext uri="{FF2B5EF4-FFF2-40B4-BE49-F238E27FC236}">
                <a16:creationId xmlns:a16="http://schemas.microsoft.com/office/drawing/2014/main" id="{C0BF477F-B177-44BE-B0FF-87F86A243519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AC13B065-DDEF-455E-8640-D5FC80D835E3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C7B00885-6F9D-43A6-A36C-76E16B59F5FD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D1BC829C-2722-4451-907F-CBE316B59F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61A760A9-5D20-49DC-9704-D7AB8054BC5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C68252E1-19A8-4453-938E-FD9016DA1B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87D0FCA-4555-416F-AA02-DF93C6E92B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E8B226C1-9758-4A6F-B810-A8A598BAB16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45F025D-4490-4428-B078-483EE60F18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A391BC1-1440-4ADB-8FB5-926846B28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CA0DCC-1193-4C02-B97B-B52F1AE4095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23566-EF5E-4394-BF5F-3C89203A558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319320" y="3466048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AABD6F-42F6-44C6-B1C3-C59B7FB2FE82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142D2D8E-3791-4D75-A409-F55BA4E1C8D0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93DC0DA9-D9F0-4322-8641-03FC7F14BADF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497566F0-0F8E-4780-AC64-A573EE339B8C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8D2A9143-C4BA-4DEF-AE4D-0545F5F29D07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2896C4A6-E3A6-4DEA-B06F-DD42E31FF2B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FA90E7C4-B861-44F8-AC82-3EFD4E48EAD0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8" name="addin_logo" hidden="1">
            <a:extLst>
              <a:ext uri="{FF2B5EF4-FFF2-40B4-BE49-F238E27FC236}">
                <a16:creationId xmlns:a16="http://schemas.microsoft.com/office/drawing/2014/main" id="{763FEE9A-F431-452C-A9E9-E5CFBCF176A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fillplaceholders" hidden="1">
            <a:extLst>
              <a:ext uri="{FF2B5EF4-FFF2-40B4-BE49-F238E27FC236}">
                <a16:creationId xmlns:a16="http://schemas.microsoft.com/office/drawing/2014/main" id="{1A4EDCA2-20F3-4672-98C0-C655AFB8F3C8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1" name="addin_background" hidden="1">
            <a:extLst>
              <a:ext uri="{FF2B5EF4-FFF2-40B4-BE49-F238E27FC236}">
                <a16:creationId xmlns:a16="http://schemas.microsoft.com/office/drawing/2014/main" id="{EF55BBC7-48D7-45FA-A547-33FFB2C30CC1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A56F80D4-CF78-4E02-BFFF-FC6902A8B6E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A1DAFE2B-0C2E-45FB-B092-5E3201E5AF6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0734B4D-B0F1-4CEB-8BEC-3DB4E72AD13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426AB05-0501-48FD-BCD0-7CDAC9A736A7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CCD12C2-1B2B-49E0-B05A-4CCA05E99D5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FE2E850F-841A-4294-B4BE-C6C5060405AF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EDBE76FF-82E0-4E33-B7B0-3EFC3520C1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534B4E95-6C4B-4DBD-B955-5B8D72717E4A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0B95C6D-7CD0-46CD-8388-B5E940C1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65508DBB-F9FC-4C33-A7BD-84242F1B152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31AC4890-D968-4219-945D-858D172A5D77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86F89B88-9090-4959-9133-B0C3145AF5AB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10130D39-EE73-433E-9648-4736702FE4E6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364A1B9F-7431-4C6F-938D-8D8CF0947D85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D3A2D3-005F-4F0F-9717-EB2D6E08EE08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BD826175-B3D0-4F68-8DAC-06A43E76CBD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0C3760A8-3B0F-4C72-8AC2-EB4896A2ECB7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FE47F545-0194-4012-81AE-1D5AC4C4FD57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4712F7F6-7794-4B44-B656-2B95D75FCD19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184212D2-050F-4DD7-ACF7-CCA3EF7CB4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A45565F-A821-4D8D-9075-0F10F71CC5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508FB0C8-FF99-489F-87BF-7D87D0EC67FB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EF3C7539-7EF5-4929-B861-6235B19839E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8C030C75-034E-4066-B984-5CD493EBB6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C0A0B4A0-BF85-45BC-89C6-5F646602D78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64F64DF8-E64D-4A9D-8C68-25F4FCAEF65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7356F1CA-E125-424B-BB53-BC73A46C4C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02A81D26-31B6-4FF2-B59F-4219EF5581E5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B5418603-23E6-4256-8A3F-39B0AB146A6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A6CA1D4C-3F43-4AB0-8208-7F2AF7CFFF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57B47D8B-C741-407F-8E55-D9739AB9FE56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F7AB04A4-9736-47E6-84C2-25BE99ED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86E0964B-F701-45BA-AA44-44BE42513825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EDC69D22-2684-4D26-8CD5-1033269464B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C5D726C6-5AFA-46DD-91B9-C1649A53A6DB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16CCF0AB-7B91-4AB1-9A47-FB961F5A86A4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1E3ECC87-E5A4-4BF4-9A62-B0C4905D50F7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4869AE6A-E4F5-4D6B-B0A6-897CEA86BDB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DB42835-BA64-4401-8B6A-3A691FC7EDDF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5489F32F-9C3F-4B82-9CB9-558661DF83E5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8F22A419-038B-42AB-B49F-40A30240A343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08A48CA1-72FF-4711-A5FF-8D6396A705F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F0BF2569-74DC-4565-8074-0C9D1583B71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79DE8CD7-BE10-449F-AF28-2E7FEDC125B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1303CE05-6305-415D-AAAB-AB1E68D0A8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BB88548-DF94-4C6D-982E-AC0D7259CAF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2B56F20F-4331-43F3-8870-5C7180BA79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615AC4F-D77E-4A22-87C1-837DFDCD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62B526F6-6D15-427A-A8C5-635E0F4998F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7" name="addin_colorlist" hidden="1">
            <a:extLst>
              <a:ext uri="{FF2B5EF4-FFF2-40B4-BE49-F238E27FC236}">
                <a16:creationId xmlns:a16="http://schemas.microsoft.com/office/drawing/2014/main" id="{7FDD0C8A-73E4-457D-A090-A780511080D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66AC68C4-1F80-4D2F-AA37-972A7975DE9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51E2EBF-B915-4136-8AC8-79EC9A3A6DD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E9601A7-D64D-4092-B47B-792F4BF4C05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B04AFE79-0B5C-4106-A07B-130B1AF75D5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4C9C15F1-224D-426C-86CC-1435BCA72D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C56849E-73F2-4142-87B8-43B8AA2E5F1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C8BD93F2-8F08-4485-BA2A-0C6168F2FD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604A5C1-C3DB-485E-9FFA-778B3999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1BE73F5E-3AAD-424A-8533-DDD1E293521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DA13970A-1794-482A-8113-DDAF6E9123F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A32CC18-CDE2-4CE0-9CB9-31B6E01C5B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69B62E-4939-402C-A29A-45F9F29B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D8E0ADE9-B24F-4BEA-AD49-FD4F6E7D058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925A7108-4132-45A1-A77B-D71F129E3F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23387A4E-0734-42C2-9410-1A5CACAFF84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8DCD4C24-0F0D-4D2A-8678-8BB9108CCF7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A253D-5041-6042-ACB2-811D3B9AE679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A30D-C7E4-2945-B731-06E845F85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0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73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46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oysteikk@uio.no" TargetMode="Externa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" t="7906" r="11632" b="19673"/>
          <a:stretch/>
        </p:blipFill>
        <p:spPr>
          <a:xfrm>
            <a:off x="1828800" y="9237"/>
            <a:ext cx="10363200" cy="5689600"/>
          </a:xfrm>
        </p:spPr>
      </p:pic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/>
              <a:t>CELL: Centre </a:t>
            </a:r>
            <a:r>
              <a:rPr lang="nb-NO" sz="4400" dirty="0" err="1"/>
              <a:t>on</a:t>
            </a:r>
            <a:r>
              <a:rPr lang="nb-NO" sz="4400" dirty="0"/>
              <a:t> </a:t>
            </a:r>
            <a:r>
              <a:rPr lang="nb-NO" sz="4400" dirty="0" err="1"/>
              <a:t>Experiential</a:t>
            </a:r>
            <a:r>
              <a:rPr lang="nb-NO" sz="4400" dirty="0"/>
              <a:t> </a:t>
            </a:r>
            <a:r>
              <a:rPr lang="nb-NO" sz="4400"/>
              <a:t>Legal </a:t>
            </a:r>
            <a:r>
              <a:rPr lang="nb-NO" sz="4400" dirty="0"/>
              <a:t>L</a:t>
            </a:r>
            <a:r>
              <a:rPr lang="nb-NO" sz="4400"/>
              <a:t>earning</a:t>
            </a:r>
            <a:endParaRPr lang="nb-NO" sz="4400" dirty="0"/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2006318" cy="269304"/>
          </a:xfrm>
        </p:spPr>
        <p:txBody>
          <a:bodyPr/>
          <a:lstStyle/>
          <a:p>
            <a:r>
              <a:rPr lang="nb-NO" dirty="0"/>
              <a:t>Nasjida Noorestany,</a:t>
            </a: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5"/>
          </p:nvPr>
        </p:nvSpPr>
        <p:spPr>
          <a:xfrm>
            <a:off x="381224" y="4393811"/>
            <a:ext cx="1899559" cy="269304"/>
          </a:xfrm>
        </p:spPr>
        <p:txBody>
          <a:bodyPr/>
          <a:lstStyle/>
          <a:p>
            <a:r>
              <a:rPr lang="nb-NO" dirty="0"/>
              <a:t>Studentsenterleder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25034" cy="269304"/>
          </a:xfrm>
        </p:spPr>
        <p:txBody>
          <a:bodyPr/>
          <a:lstStyle/>
          <a:p>
            <a:r>
              <a:rPr lang="en-US" dirty="0">
                <a:highlight>
                  <a:srgbClr val="FFFFFF"/>
                </a:highlight>
              </a:rPr>
              <a:t>0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9"/>
          </p:nvPr>
        </p:nvSpPr>
        <p:spPr>
          <a:xfrm>
            <a:off x="381224" y="2914921"/>
            <a:ext cx="5631649" cy="607130"/>
          </a:xfrm>
        </p:spPr>
        <p:txBody>
          <a:bodyPr/>
          <a:lstStyle/>
          <a:p>
            <a:r>
              <a:rPr lang="nb-NO" dirty="0"/>
              <a:t>Digitale læringsressurser: </a:t>
            </a:r>
          </a:p>
          <a:p>
            <a:r>
              <a:rPr lang="nb-NO" dirty="0"/>
              <a:t>Hva er studentenes ønsker og behov?</a:t>
            </a:r>
          </a:p>
        </p:txBody>
      </p:sp>
      <p:pic>
        <p:nvPicPr>
          <p:cNvPr id="3" name="Picture 10" descr="Text&#10;&#10;Description automatically generated">
            <a:extLst>
              <a:ext uri="{FF2B5EF4-FFF2-40B4-BE49-F238E27FC236}">
                <a16:creationId xmlns:a16="http://schemas.microsoft.com/office/drawing/2014/main" id="{EB93B850-AD93-1727-B4F7-F6475AA8F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033" y="5891426"/>
            <a:ext cx="2039074" cy="746743"/>
          </a:xfrm>
          <a:prstGeom prst="rect">
            <a:avLst/>
          </a:prstGeom>
        </p:spPr>
      </p:pic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C2D00777-0842-422A-305B-556D6B392E02}"/>
              </a:ext>
            </a:extLst>
          </p:cNvPr>
          <p:cNvSpPr txBox="1">
            <a:spLocks/>
          </p:cNvSpPr>
          <p:nvPr/>
        </p:nvSpPr>
        <p:spPr>
          <a:xfrm>
            <a:off x="379294" y="5208411"/>
            <a:ext cx="1840871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750" kern="120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>
                <a:solidFill>
                  <a:srgbClr val="000000"/>
                </a:solidFill>
                <a:cs typeface="Arial"/>
              </a:rPr>
              <a:t>06.01.23</a:t>
            </a:r>
          </a:p>
        </p:txBody>
      </p:sp>
    </p:spTree>
    <p:extLst>
      <p:ext uri="{BB962C8B-B14F-4D97-AF65-F5344CB8AC3E}">
        <p14:creationId xmlns:p14="http://schemas.microsoft.com/office/powerpoint/2010/main" val="2661367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3055CF5F-C2BA-C1C0-5A17-3F950A4B70D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733B699-6FFA-09E5-0F13-BDBCDD98DA4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4CA52AA1-79FC-3E51-8EF2-B9ABE0328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ctr">
            <a:normAutofit/>
          </a:bodyPr>
          <a:lstStyle/>
          <a:p>
            <a:r>
              <a:rPr lang="nb-NO"/>
              <a:t>Hvordan studenter bruker digitale læringsressurser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FB7FBFB2-7377-18D4-97CC-2C151F16776A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190051"/>
            <a:ext cx="11471910" cy="4301103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Behov: </a:t>
            </a:r>
          </a:p>
          <a:p>
            <a:pPr marL="285750" indent="-285750">
              <a:buFont typeface="Calibri"/>
              <a:buChar char="-"/>
            </a:pPr>
            <a:r>
              <a:rPr lang="nb-NO" dirty="0"/>
              <a:t>Tilgjengelighet </a:t>
            </a:r>
            <a:endParaRPr lang="nb-NO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r>
              <a:rPr lang="nb-NO" dirty="0"/>
              <a:t>Fleksibilitet: Å kunne studere i eget tempo og tilpasse hverdagen </a:t>
            </a:r>
            <a:endParaRPr lang="nb-NO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r>
              <a:rPr lang="nb-NO" dirty="0"/>
              <a:t>Kommunikasjon: Diskutere dagsaktuelle problemstillinger </a:t>
            </a:r>
            <a:endParaRPr lang="nb-NO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r>
              <a:rPr lang="nb-NO" dirty="0">
                <a:cs typeface="Arial"/>
              </a:rPr>
              <a:t>Notatverktøy: nettbrett, </a:t>
            </a:r>
            <a:r>
              <a:rPr lang="nb-NO" dirty="0" err="1">
                <a:cs typeface="Arial"/>
              </a:rPr>
              <a:t>Notion</a:t>
            </a:r>
            <a:r>
              <a:rPr lang="nb-NO" dirty="0">
                <a:cs typeface="Arial"/>
              </a:rPr>
              <a:t>, OneNote</a:t>
            </a:r>
          </a:p>
          <a:p>
            <a:pPr marL="285750" indent="-285750">
              <a:buFont typeface="Calibri"/>
              <a:buChar char="-"/>
            </a:pPr>
            <a:r>
              <a:rPr lang="nb-NO" dirty="0">
                <a:cs typeface="Arial"/>
              </a:rPr>
              <a:t>Delingskultur</a:t>
            </a:r>
          </a:p>
          <a:p>
            <a:pPr marL="285750" indent="-285750">
              <a:buFont typeface="Calibri"/>
              <a:buChar char="-"/>
            </a:pPr>
            <a:r>
              <a:rPr lang="nb-NO" dirty="0"/>
              <a:t>Opparbeide digitale ferdigheter: </a:t>
            </a:r>
            <a:endParaRPr lang="nb-NO" dirty="0">
              <a:cs typeface="Arial"/>
            </a:endParaRPr>
          </a:p>
          <a:p>
            <a:pPr marL="846455" lvl="1" indent="-228600">
              <a:buFont typeface="Calibri"/>
              <a:buChar char="-"/>
            </a:pPr>
            <a:r>
              <a:rPr lang="nb-NO" sz="2400" dirty="0"/>
              <a:t>Forstå hvordan digitale læringsressurser understøtter egen læring</a:t>
            </a:r>
            <a:endParaRPr lang="nb-NO" sz="2400" dirty="0">
              <a:cs typeface="Arial"/>
            </a:endParaRPr>
          </a:p>
          <a:p>
            <a:pPr marL="846455" lvl="1" indent="-228600">
              <a:buFont typeface="Calibri"/>
              <a:buChar char="-"/>
            </a:pPr>
            <a:r>
              <a:rPr lang="nb-NO" sz="2400" dirty="0"/>
              <a:t>Digitale ferdigheter som forventes i arbeidslivet </a:t>
            </a:r>
            <a:endParaRPr lang="nb-NO" sz="2400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endParaRPr lang="nb-NO"/>
          </a:p>
          <a:p>
            <a:pPr marL="285750" indent="-285750">
              <a:buFont typeface="Calibri"/>
              <a:buChar char="-"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2714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222DFE48-DA85-8F8E-B8B1-7B2530AFD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75E4939-5DB3-EB61-C8F1-3535F471F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7" name="Bilde 7" descr="Et bilde som inneholder tekst&#10;&#10;Automatisk generert beskrivelse">
            <a:extLst>
              <a:ext uri="{FF2B5EF4-FFF2-40B4-BE49-F238E27FC236}">
                <a16:creationId xmlns:a16="http://schemas.microsoft.com/office/drawing/2014/main" id="{98463366-505E-F3E1-C87B-DD61F0549DFA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2759811" y="1082726"/>
            <a:ext cx="6380545" cy="4817312"/>
          </a:xfrm>
          <a:noFill/>
        </p:spPr>
      </p:pic>
      <p:sp>
        <p:nvSpPr>
          <p:cNvPr id="17" name="Title 4">
            <a:extLst>
              <a:ext uri="{FF2B5EF4-FFF2-40B4-BE49-F238E27FC236}">
                <a16:creationId xmlns:a16="http://schemas.microsoft.com/office/drawing/2014/main" id="{47905307-81A9-DD89-B6BF-D7E4AF58D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en-US" dirty="0" err="1">
                <a:cs typeface="Arial"/>
              </a:rPr>
              <a:t>Fasiten</a:t>
            </a:r>
            <a:r>
              <a:rPr lang="en-US" dirty="0">
                <a:cs typeface="Arial"/>
              </a:rPr>
              <a:t> anno 2023: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141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38CF534-F374-4EE0-669A-7EABDE638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733B699-6FFA-09E5-0F13-BDBCDD98D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B7FBFB2-7377-18D4-97CC-2C151F16776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Calibri"/>
              <a:buChar char="-"/>
            </a:pPr>
            <a:r>
              <a:rPr lang="nb-NO" sz="2000" dirty="0">
                <a:cs typeface="Arial"/>
              </a:rPr>
              <a:t>Videoforelesninger og </a:t>
            </a:r>
            <a:r>
              <a:rPr lang="nb-NO" sz="2000" dirty="0" err="1">
                <a:cs typeface="Arial"/>
              </a:rPr>
              <a:t>podcast</a:t>
            </a:r>
            <a:r>
              <a:rPr lang="nb-NO" sz="2000" dirty="0">
                <a:cs typeface="Arial"/>
              </a:rPr>
              <a:t> som kan ses/høres på i selvvalgt hastighet </a:t>
            </a:r>
          </a:p>
          <a:p>
            <a:pPr marL="285750" indent="-285750">
              <a:buFont typeface="Calibri"/>
              <a:buChar char="-"/>
            </a:pPr>
            <a:r>
              <a:rPr lang="nb-NO" sz="2000" dirty="0" err="1">
                <a:cs typeface="Arial"/>
              </a:rPr>
              <a:t>Flipped</a:t>
            </a:r>
            <a:r>
              <a:rPr lang="nb-NO" sz="2000" dirty="0">
                <a:cs typeface="Arial"/>
              </a:rPr>
              <a:t> </a:t>
            </a:r>
            <a:r>
              <a:rPr lang="nb-NO" sz="2000" dirty="0" err="1">
                <a:cs typeface="Arial"/>
              </a:rPr>
              <a:t>classroom</a:t>
            </a:r>
          </a:p>
          <a:p>
            <a:pPr marL="285750" indent="-285750">
              <a:buFont typeface="Calibri"/>
              <a:buChar char="-"/>
            </a:pPr>
            <a:r>
              <a:rPr lang="nb-NO" sz="2000" dirty="0">
                <a:cs typeface="Arial"/>
              </a:rPr>
              <a:t>Spørretimer</a:t>
            </a:r>
          </a:p>
          <a:p>
            <a:pPr marL="285750" indent="-285750">
              <a:buFont typeface="Calibri"/>
              <a:buChar char="-"/>
            </a:pPr>
            <a:r>
              <a:rPr lang="nb-NO" sz="2000" dirty="0">
                <a:cs typeface="Arial"/>
              </a:rPr>
              <a:t>Ressurser som er systematisert og tilgjengelig over tid </a:t>
            </a:r>
          </a:p>
          <a:p>
            <a:pPr marL="285750" indent="-285750">
              <a:buFont typeface="Calibri"/>
              <a:buChar char="-"/>
            </a:pPr>
            <a:r>
              <a:rPr lang="nb-NO" sz="2000" dirty="0">
                <a:cs typeface="Arial"/>
              </a:rPr>
              <a:t>Studentresponssystemer som </a:t>
            </a:r>
            <a:r>
              <a:rPr lang="nb-NO" sz="2000" dirty="0" err="1">
                <a:cs typeface="Arial"/>
              </a:rPr>
              <a:t>Mentimeter</a:t>
            </a:r>
            <a:r>
              <a:rPr lang="nb-NO" sz="2000" dirty="0">
                <a:cs typeface="Arial"/>
              </a:rPr>
              <a:t> for å fange opp og kartlegge studentenes forståelse av emnet der og da </a:t>
            </a:r>
          </a:p>
          <a:p>
            <a:pPr marL="960755" lvl="1" indent="-342900">
              <a:buChar char="Ø"/>
            </a:pPr>
            <a:r>
              <a:rPr lang="nb-NO" dirty="0">
                <a:cs typeface="Arial"/>
              </a:rPr>
              <a:t>Gir rom for å tilpasse undervisningen </a:t>
            </a:r>
          </a:p>
          <a:p>
            <a:pPr marL="0" indent="0"/>
            <a:r>
              <a:rPr lang="nb-NO" sz="2000" dirty="0">
                <a:cs typeface="Arial"/>
              </a:rPr>
              <a:t>Eksempler :</a:t>
            </a:r>
          </a:p>
          <a:p>
            <a:pPr marL="1075055" lvl="1" indent="-457200">
              <a:buAutoNum type="arabicPeriod"/>
            </a:pPr>
            <a:r>
              <a:rPr lang="nb-NO" dirty="0">
                <a:cs typeface="Arial"/>
              </a:rPr>
              <a:t>Introduksjonsforelesning i videoformat </a:t>
            </a:r>
          </a:p>
          <a:p>
            <a:pPr marL="1075055" lvl="1" indent="-457200">
              <a:buAutoNum type="arabicPeriod"/>
            </a:pPr>
            <a:r>
              <a:rPr lang="nb-NO" dirty="0">
                <a:cs typeface="Arial"/>
              </a:rPr>
              <a:t>Fysisk forelesning: Dypere gjennomgang av stoffet i form av caser</a:t>
            </a:r>
          </a:p>
          <a:p>
            <a:pPr marL="1075055" lvl="1" indent="-457200">
              <a:buAutoNum type="arabicPeriod"/>
            </a:pPr>
            <a:r>
              <a:rPr lang="nb-NO" dirty="0">
                <a:cs typeface="Arial"/>
              </a:rPr>
              <a:t>Spørretimer: Oppklare spørsmål </a:t>
            </a:r>
          </a:p>
          <a:p>
            <a:pPr marL="846455" lvl="1" indent="-228600">
              <a:buFont typeface="Calibri"/>
              <a:buChar char="-"/>
            </a:pPr>
            <a:endParaRPr lang="nb-NO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endParaRPr lang="nb-NO" dirty="0">
              <a:cs typeface="Arial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4CA52AA1-79FC-3E51-8EF2-B9ABE032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Arial"/>
              </a:rPr>
              <a:t>Hva fungerer godt?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0106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38CF534-F374-4EE0-669A-7EABDE638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733B699-6FFA-09E5-0F13-BDBCDD98D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B7FBFB2-7377-18D4-97CC-2C151F16776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Calibri"/>
              <a:buChar char="-"/>
            </a:pPr>
            <a:r>
              <a:rPr lang="nb-NO" sz="2000" dirty="0">
                <a:cs typeface="Arial"/>
              </a:rPr>
              <a:t>Sporadisk bruk av digitale læringsressurser </a:t>
            </a:r>
          </a:p>
          <a:p>
            <a:pPr marL="285750" indent="-285750">
              <a:buFont typeface="Calibri"/>
              <a:buChar char="-"/>
            </a:pPr>
            <a:r>
              <a:rPr lang="nb-NO" sz="2000" dirty="0">
                <a:cs typeface="Arial"/>
              </a:rPr>
              <a:t>Tilgjengelighet</a:t>
            </a:r>
          </a:p>
          <a:p>
            <a:pPr marL="285750" indent="-285750">
              <a:buFont typeface="Calibri"/>
              <a:buChar char="-"/>
            </a:pPr>
            <a:r>
              <a:rPr lang="nb-NO" sz="2000" dirty="0">
                <a:cs typeface="Arial"/>
              </a:rPr>
              <a:t>Studentene ikke har tilstrekkelig kjennskap til eller kunnskap om ressursene </a:t>
            </a:r>
          </a:p>
          <a:p>
            <a:pPr marL="846455" lvl="1" indent="-228600">
              <a:buFont typeface="Calibri"/>
              <a:buChar char="-"/>
            </a:pPr>
            <a:r>
              <a:rPr lang="nb-NO" dirty="0">
                <a:cs typeface="Arial"/>
              </a:rPr>
              <a:t>Opplæring i optimal bruk av digitale ressurser</a:t>
            </a:r>
          </a:p>
          <a:p>
            <a:pPr marL="846455" lvl="1" indent="-228600">
              <a:buFont typeface="Calibri"/>
              <a:buChar char="-"/>
            </a:pPr>
            <a:r>
              <a:rPr lang="nb-NO" dirty="0">
                <a:cs typeface="Arial"/>
              </a:rPr>
              <a:t>Mangel på samlet innsats for å ta i bruk digitale ressurser som en del av læringen </a:t>
            </a:r>
          </a:p>
          <a:p>
            <a:pPr marL="285750" indent="-285750">
              <a:buFont typeface="Calibri"/>
              <a:buChar char="-"/>
            </a:pPr>
            <a:r>
              <a:rPr lang="nb-NO" sz="2000" dirty="0">
                <a:cs typeface="Arial"/>
              </a:rPr>
              <a:t>Ikke overlapp mellom hvordan studentene bruker digitale ressurser og hvordan undervisere gjør det </a:t>
            </a:r>
          </a:p>
          <a:p>
            <a:pPr marL="285750" indent="-285750">
              <a:buFont typeface="Calibri"/>
              <a:buChar char="-"/>
            </a:pPr>
            <a:endParaRPr lang="nb-NO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endParaRPr lang="nb-NO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endParaRPr lang="nb-NO" dirty="0">
              <a:cs typeface="Arial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4CA52AA1-79FC-3E51-8EF2-B9ABE032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Arial"/>
              </a:rPr>
              <a:t>Hva fungerer mindre godt? 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929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7B0AA9-9EBB-4FDC-A8BB-C69ADF441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3" y="2503593"/>
            <a:ext cx="5112698" cy="1325563"/>
          </a:xfrm>
        </p:spPr>
        <p:txBody>
          <a:bodyPr/>
          <a:lstStyle/>
          <a:p>
            <a:r>
              <a:rPr lang="nb-NO" sz="4500" dirty="0">
                <a:cs typeface="Arial"/>
              </a:rPr>
              <a:t>Takk for oppmerksomheten! 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04308B-52EB-4C40-90E2-FFC1604F84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6156" y="4013551"/>
            <a:ext cx="5863168" cy="187881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1800" dirty="0">
                <a:cs typeface="Arial"/>
              </a:rPr>
              <a:t>Følg oss gjerne på Facebook:</a:t>
            </a:r>
          </a:p>
          <a:p>
            <a:endParaRPr lang="nb-NO" sz="1400" dirty="0">
              <a:cs typeface="Arial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8264A1C-B936-4F25-91C9-223826098B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FDE80841-59F1-4644-A30A-D096B04DA9AA}"/>
              </a:ext>
            </a:extLst>
          </p:cNvPr>
          <p:cNvSpPr txBox="1">
            <a:spLocks/>
          </p:cNvSpPr>
          <p:nvPr/>
        </p:nvSpPr>
        <p:spPr>
          <a:xfrm>
            <a:off x="382933" y="4240530"/>
            <a:ext cx="5863168" cy="18788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600" dirty="0" err="1">
                <a:ea typeface="+mn-lt"/>
                <a:cs typeface="+mn-lt"/>
              </a:rPr>
              <a:t>Nasjida</a:t>
            </a:r>
            <a:r>
              <a:rPr lang="nb-NO" sz="1600" dirty="0">
                <a:ea typeface="+mn-lt"/>
                <a:cs typeface="+mn-lt"/>
              </a:rPr>
              <a:t> </a:t>
            </a:r>
            <a:r>
              <a:rPr lang="nb-NO" sz="1600" dirty="0" err="1">
                <a:ea typeface="+mn-lt"/>
                <a:cs typeface="+mn-lt"/>
              </a:rPr>
              <a:t>Noorestany</a:t>
            </a:r>
            <a:endParaRPr lang="nb-NO" sz="1600" dirty="0" err="1">
              <a:ea typeface="+mn-lt"/>
              <a:cs typeface="+mn-lt"/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r>
              <a:rPr lang="nb-NO" sz="1600" dirty="0">
                <a:ea typeface="+mn-lt"/>
                <a:cs typeface="+mn-lt"/>
                <a:hlinkClick r:id="rId2"/>
              </a:rPr>
              <a:t>nasjidan@uio.no</a:t>
            </a:r>
            <a:endParaRPr lang="nb-NO" sz="1600" dirty="0">
              <a:ea typeface="+mn-lt"/>
              <a:cs typeface="+mn-lt"/>
            </a:endParaRPr>
          </a:p>
          <a:p>
            <a:r>
              <a:rPr lang="nb-NO" sz="1600" dirty="0">
                <a:ea typeface="+mn-lt"/>
                <a:cs typeface="+mn-lt"/>
              </a:rPr>
              <a:t>CELL: Centre </a:t>
            </a:r>
            <a:r>
              <a:rPr lang="nb-NO" sz="1600" dirty="0" err="1">
                <a:ea typeface="+mn-lt"/>
                <a:cs typeface="+mn-lt"/>
              </a:rPr>
              <a:t>on</a:t>
            </a:r>
            <a:r>
              <a:rPr lang="nb-NO" sz="1600" dirty="0">
                <a:ea typeface="+mn-lt"/>
                <a:cs typeface="+mn-lt"/>
              </a:rPr>
              <a:t> </a:t>
            </a:r>
            <a:r>
              <a:rPr lang="nb-NO" sz="1600" dirty="0" err="1">
                <a:ea typeface="+mn-lt"/>
                <a:cs typeface="+mn-lt"/>
              </a:rPr>
              <a:t>Experiential</a:t>
            </a:r>
            <a:r>
              <a:rPr lang="nb-NO" sz="1600" dirty="0">
                <a:ea typeface="+mn-lt"/>
                <a:cs typeface="+mn-lt"/>
              </a:rPr>
              <a:t> Legal Learning</a:t>
            </a:r>
          </a:p>
        </p:txBody>
      </p:sp>
      <p:pic>
        <p:nvPicPr>
          <p:cNvPr id="6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9EE21377-AF44-9ADB-FC24-8519D84B1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249" y="4519643"/>
            <a:ext cx="3375497" cy="86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49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.potx" id="{FD0A1C74-D2EA-40B3-B893-B452013DA4BA}" vid="{D1E9547E-0097-4599-B250-430EDCA4453E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" id="{A0F3668D-05D2-483B-A82B-30ABF34B1D3A}" vid="{D6B5249F-BDD2-4045-948A-FB18E1638B6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d6dab47b-d2cc-4ca7-a96c-d1d4c8f07328">
      <UserInfo>
        <DisplayName/>
        <AccountId xsi:nil="true"/>
        <AccountType/>
      </UserInfo>
    </Owner>
    <Members xmlns="d6dab47b-d2cc-4ca7-a96c-d1d4c8f07328">
      <UserInfo>
        <DisplayName/>
        <AccountId xsi:nil="true"/>
        <AccountType/>
      </UserInfo>
    </Members>
    <Invited_Members xmlns="d6dab47b-d2cc-4ca7-a96c-d1d4c8f07328" xsi:nil="true"/>
    <AppVersion xmlns="d6dab47b-d2cc-4ca7-a96c-d1d4c8f07328" xsi:nil="true"/>
    <FolderType xmlns="d6dab47b-d2cc-4ca7-a96c-d1d4c8f07328" xsi:nil="true"/>
    <CultureName xmlns="d6dab47b-d2cc-4ca7-a96c-d1d4c8f07328" xsi:nil="true"/>
    <Self_Registration_Enabled xmlns="d6dab47b-d2cc-4ca7-a96c-d1d4c8f07328" xsi:nil="true"/>
    <DefaultSectionNames xmlns="d6dab47b-d2cc-4ca7-a96c-d1d4c8f07328" xsi:nil="true"/>
    <TeamsChannelId xmlns="d6dab47b-d2cc-4ca7-a96c-d1d4c8f07328" xsi:nil="true"/>
    <Leaders xmlns="d6dab47b-d2cc-4ca7-a96c-d1d4c8f07328">
      <UserInfo>
        <DisplayName/>
        <AccountId xsi:nil="true"/>
        <AccountType/>
      </UserInfo>
    </Leaders>
    <Templates xmlns="d6dab47b-d2cc-4ca7-a96c-d1d4c8f07328" xsi:nil="true"/>
    <Has_Leaders_Only_SectionGroup xmlns="d6dab47b-d2cc-4ca7-a96c-d1d4c8f07328" xsi:nil="true"/>
    <Is_Collaboration_Space_Locked xmlns="d6dab47b-d2cc-4ca7-a96c-d1d4c8f07328" xsi:nil="true"/>
    <Invited_Leaders xmlns="d6dab47b-d2cc-4ca7-a96c-d1d4c8f07328" xsi:nil="true"/>
    <NotebookType xmlns="d6dab47b-d2cc-4ca7-a96c-d1d4c8f07328" xsi:nil="true"/>
    <Distribution_Groups xmlns="d6dab47b-d2cc-4ca7-a96c-d1d4c8f07328" xsi:nil="true"/>
    <Math_Settings xmlns="d6dab47b-d2cc-4ca7-a96c-d1d4c8f07328" xsi:nil="true"/>
    <Member_Groups xmlns="d6dab47b-d2cc-4ca7-a96c-d1d4c8f07328">
      <UserInfo>
        <DisplayName/>
        <AccountId xsi:nil="true"/>
        <AccountType/>
      </UserInfo>
    </Member_Groups>
    <LMS_Mappings xmlns="d6dab47b-d2cc-4ca7-a96c-d1d4c8f07328" xsi:nil="true"/>
    <IsNotebookLocked xmlns="d6dab47b-d2cc-4ca7-a96c-d1d4c8f07328" xsi:nil="true"/>
    <TaxCatchAll xmlns="7f3c27d3-46d9-47a4-bcc7-986239a9d556" xsi:nil="true"/>
    <lcf76f155ced4ddcb4097134ff3c332f xmlns="d6dab47b-d2cc-4ca7-a96c-d1d4c8f0732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6F3D0F010D9DC439F4797E1088D575B" ma:contentTypeVersion="36" ma:contentTypeDescription="Opprett et nytt dokument." ma:contentTypeScope="" ma:versionID="3b593fecc4dd4b5ee3853b9e190b2c82">
  <xsd:schema xmlns:xsd="http://www.w3.org/2001/XMLSchema" xmlns:xs="http://www.w3.org/2001/XMLSchema" xmlns:p="http://schemas.microsoft.com/office/2006/metadata/properties" xmlns:ns2="d6dab47b-d2cc-4ca7-a96c-d1d4c8f07328" xmlns:ns3="7f3c27d3-46d9-47a4-bcc7-986239a9d556" targetNamespace="http://schemas.microsoft.com/office/2006/metadata/properties" ma:root="true" ma:fieldsID="fe80af202420434f3a9806146ba20771" ns2:_="" ns3:_="">
    <xsd:import namespace="d6dab47b-d2cc-4ca7-a96c-d1d4c8f07328"/>
    <xsd:import namespace="7f3c27d3-46d9-47a4-bcc7-986239a9d556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dab47b-d2cc-4ca7-a96c-d1d4c8f07328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3" nillable="true" ma:displayName="Tags" ma:internalName="MediaServiceAutoTags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36" nillable="true" ma:displayName="Location" ma:internalName="MediaServiceLocation" ma:readOnly="true">
      <xsd:simpleType>
        <xsd:restriction base="dms:Text"/>
      </xsd:simpleType>
    </xsd:element>
    <xsd:element name="MediaServiceAutoKeyPoints" ma:index="3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4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3c27d3-46d9-47a4-bcc7-986239a9d556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43" nillable="true" ma:displayName="Taxonomy Catch All Column" ma:hidden="true" ma:list="{67f94967-ef16-41ed-be49-11877f5f7d47}" ma:internalName="TaxCatchAll" ma:showField="CatchAllData" ma:web="7f3c27d3-46d9-47a4-bcc7-986239a9d5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f3c27d3-46d9-47a4-bcc7-986239a9d556"/>
    <ds:schemaRef ds:uri="d6dab47b-d2cc-4ca7-a96c-d1d4c8f0732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370D542-CC60-4592-8FE1-16CEBCCC49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dab47b-d2cc-4ca7-a96c-d1d4c8f07328"/>
    <ds:schemaRef ds:uri="7f3c27d3-46d9-47a4-bcc7-986239a9d5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 (Senter)</Template>
  <TotalTime>29</TotalTime>
  <Words>250</Words>
  <Application>Microsoft Office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Wingdings</vt:lpstr>
      <vt:lpstr>Office-tema</vt:lpstr>
      <vt:lpstr>Office Theme</vt:lpstr>
      <vt:lpstr>CELL: Centre on Experiential Legal Learning</vt:lpstr>
      <vt:lpstr>Hvordan studenter bruker digitale læringsressurser</vt:lpstr>
      <vt:lpstr>Fasiten anno 2023: </vt:lpstr>
      <vt:lpstr>Hva fungerer godt?</vt:lpstr>
      <vt:lpstr>Hva fungerer mindre godt? </vt:lpstr>
      <vt:lpstr>Takk for oppmerksomheten! 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CELL: Centre on experiential legal learning</dc:title>
  <dc:creator>Thea Mathilde Lium Dahlborg</dc:creator>
  <cp:lastModifiedBy>Anne Margit Tvenge</cp:lastModifiedBy>
  <cp:revision>204</cp:revision>
  <dcterms:created xsi:type="dcterms:W3CDTF">2022-05-24T10:43:04Z</dcterms:created>
  <dcterms:modified xsi:type="dcterms:W3CDTF">2023-01-11T08:00:43Z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0x01010096F3D0F010D9DC439F4797E1088D575B</vt:lpwstr>
  </property>
  <property fmtid="{D5CDD505-2E9C-101B-9397-08002B2CF9AE}" pid="3" name="MediaServiceImageTags">
    <vt:lpwstr/>
  </property>
  <property fmtid="{D5CDD505-2E9C-101B-9397-08002B2CF9AE}" pid="4" name="_dlc_DocIdItemGuid">
    <vt:lpwstr>aeda620d-87d6-4d89-9c18-ae48dff03337</vt:lpwstr>
  </property>
</Properties>
</file>