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27"/>
  </p:notesMasterIdLst>
  <p:handoutMasterIdLst>
    <p:handoutMasterId r:id="rId28"/>
  </p:handoutMasterIdLst>
  <p:sldIdLst>
    <p:sldId id="256" r:id="rId5"/>
    <p:sldId id="298" r:id="rId6"/>
    <p:sldId id="424" r:id="rId7"/>
    <p:sldId id="347" r:id="rId8"/>
    <p:sldId id="348" r:id="rId9"/>
    <p:sldId id="349" r:id="rId10"/>
    <p:sldId id="322" r:id="rId11"/>
    <p:sldId id="335" r:id="rId12"/>
    <p:sldId id="336" r:id="rId13"/>
    <p:sldId id="328" r:id="rId14"/>
    <p:sldId id="339" r:id="rId15"/>
    <p:sldId id="340" r:id="rId16"/>
    <p:sldId id="327" r:id="rId17"/>
    <p:sldId id="344" r:id="rId18"/>
    <p:sldId id="338" r:id="rId19"/>
    <p:sldId id="345" r:id="rId20"/>
    <p:sldId id="330" r:id="rId21"/>
    <p:sldId id="332" r:id="rId22"/>
    <p:sldId id="350" r:id="rId23"/>
    <p:sldId id="351" r:id="rId24"/>
    <p:sldId id="324" r:id="rId25"/>
    <p:sldId id="309" r:id="rId26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1A1918"/>
    <a:srgbClr val="E68801"/>
    <a:srgbClr val="D61B1B"/>
    <a:srgbClr val="1A285F"/>
    <a:srgbClr val="EE2736"/>
    <a:srgbClr val="CACAC2"/>
    <a:srgbClr val="0000FF"/>
    <a:srgbClr val="000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C50868-715A-D326-1D9F-1E78FCFBC20A}" v="4" dt="2022-12-13T08:28:36.751"/>
    <p1510:client id="{ADDA89B6-B781-0A4D-AF1E-33E0E3947D46}" v="6" dt="2022-12-13T11:21:32.068"/>
    <p1510:client id="{F9B722D2-7C10-1B2F-CB1F-6E113A75CD66}" v="30" dt="2022-12-13T08:43:33.3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63"/>
    <p:restoredTop sz="82226"/>
  </p:normalViewPr>
  <p:slideViewPr>
    <p:cSldViewPr snapToGrid="0">
      <p:cViewPr varScale="1">
        <p:scale>
          <a:sx n="84" d="100"/>
          <a:sy n="84" d="100"/>
        </p:scale>
        <p:origin x="216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1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61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01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86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6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38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56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63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544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71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68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380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09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760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439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179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7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0980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-167"/>
            <a:ext cx="6096000" cy="6858000"/>
          </a:xfrm>
          <a:prstGeom prst="rect">
            <a:avLst/>
          </a:prstGeom>
          <a:solidFill>
            <a:srgbClr val="E5EBF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800"/>
              </a:spcAft>
              <a:buSzPts val="1800"/>
              <a:buChar char="●"/>
              <a:defRPr sz="21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0A2AC3E-EF3E-A14E-95B4-5178ECB41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765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800"/>
              </a:spcAft>
              <a:buSzPts val="1800"/>
              <a:buChar char="●"/>
              <a:defRPr sz="21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3692438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800"/>
              </a:spcAft>
              <a:buSzPts val="1800"/>
              <a:buChar char="●"/>
              <a:defRPr sz="21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709414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32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1" r:id="rId28"/>
    <p:sldLayoutId id="2147483730" r:id="rId29"/>
    <p:sldLayoutId id="2147483733" r:id="rId30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uu/fase-1/oppsummering-anbefaling-fase1-uu-prosjektet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u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uu-kontakt@usit.uio.n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hyperlink" Target="https://www.nrk.no/norge/petter-_14_-er-blind_-_-laeremidla-er-ikkje-gode-nok-1.1586942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hyperlink" Target="https://khrono.no/ser-at-mange-studenter-med-synshemming-dessverre-gir-opp/57119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utilsynet.no/fremtidig-regelverk/wcag-21-standarden/140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5" Type="http://schemas.openxmlformats.org/officeDocument/2006/relationships/hyperlink" Target="https://www.uutilsynet.no/webdirektivet-wad/krav-om-tilgjengelegheitserklaering/267" TargetMode="External"/><Relationship Id="rId4" Type="http://schemas.openxmlformats.org/officeDocument/2006/relationships/hyperlink" Target="https://www.uutilsynet.no/webdirektivet-wad/eus-webdirektiv-wad/265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lyd-video/panopto/" TargetMode="External"/><Relationship Id="rId2" Type="http://schemas.openxmlformats.org/officeDocument/2006/relationships/hyperlink" Target="https://www.uio.no/tjenester/it/lyd-video/autoteks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www.uio.no/for-ansatte/arbeidsstotte/profil/nettarbeid/veiledninger/bilde-lyd-video/video/#teksti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www.uutilsynet.no/" TargetMode="Externa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uu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uu-kontakt@usit.uio.no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E8607FA-A41E-C74D-9BBD-B58C36A9A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48886" y="0"/>
            <a:ext cx="10343114" cy="6858000"/>
          </a:xfr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8" descr="Logo Universitetet i Oslo">
            <a:extLst>
              <a:ext uri="{FF2B5EF4-FFF2-40B4-BE49-F238E27FC236}">
                <a16:creationId xmlns:a16="http://schemas.microsoft.com/office/drawing/2014/main" id="{8C9D31D0-ED54-B743-9799-495FC4C11E6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DBF7C25-E9E2-6749-8DBC-67C50CA9C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6464506" cy="1797779"/>
          </a:xfrm>
        </p:spPr>
        <p:txBody>
          <a:bodyPr/>
          <a:lstStyle/>
          <a:p>
            <a:r>
              <a:rPr lang="nb-NO"/>
              <a:t>Universell utforming av IKT på UiO</a:t>
            </a:r>
          </a:p>
        </p:txBody>
      </p:sp>
      <p:sp>
        <p:nvSpPr>
          <p:cNvPr id="2" name="Undertittel 1">
            <a:extLst>
              <a:ext uri="{FF2B5EF4-FFF2-40B4-BE49-F238E27FC236}">
                <a16:creationId xmlns:a16="http://schemas.microsoft.com/office/drawing/2014/main" id="{CDB643BE-881F-EA4F-AAA4-03E4E854EC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5" y="5199013"/>
            <a:ext cx="65" cy="269304"/>
          </a:xfrm>
        </p:spPr>
        <p:txBody>
          <a:bodyPr vert="horz" wrap="none" lIns="0" tIns="0" rIns="0" bIns="0" rtlCol="0" anchor="t">
            <a:spAutoFit/>
          </a:bodyPr>
          <a:lstStyle/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87AC348-83B6-9249-A93C-3B537EF08F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63594" y="5468760"/>
            <a:ext cx="1336904" cy="269304"/>
          </a:xfrm>
        </p:spPr>
        <p:txBody>
          <a:bodyPr vert="horz" wrap="none" lIns="0" tIns="0" rIns="0" bIns="0" rtlCol="0" anchor="t">
            <a:spAutoFit/>
          </a:bodyPr>
          <a:lstStyle/>
          <a:p>
            <a:r>
              <a:rPr lang="nb-NO" dirty="0" err="1">
                <a:cs typeface="Arial"/>
              </a:rPr>
              <a:t>Uu</a:t>
            </a:r>
            <a:r>
              <a:rPr lang="nb-NO" dirty="0">
                <a:cs typeface="Arial"/>
              </a:rPr>
              <a:t>-prosjektet</a:t>
            </a:r>
            <a:endParaRPr lang="en-US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09D0F2CB-CD6A-894A-8F04-7A633C2815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63594" y="5735491"/>
            <a:ext cx="2285882" cy="269304"/>
          </a:xfrm>
        </p:spPr>
        <p:txBody>
          <a:bodyPr vert="horz" wrap="none" lIns="0" tIns="0" rIns="0" bIns="0" rtlCol="0" anchor="t">
            <a:spAutoFit/>
          </a:bodyPr>
          <a:lstStyle/>
          <a:p>
            <a:r>
              <a:rPr lang="nb-NO" dirty="0"/>
              <a:t>Ida Marie Solås (USIT)</a:t>
            </a:r>
            <a:endParaRPr lang="nb-NO" dirty="0">
              <a:cs typeface="Arial"/>
            </a:endParaRPr>
          </a:p>
        </p:txBody>
      </p:sp>
      <p:sp>
        <p:nvSpPr>
          <p:cNvPr id="11" name="Plassholder for tekst 5">
            <a:extLst>
              <a:ext uri="{FF2B5EF4-FFF2-40B4-BE49-F238E27FC236}">
                <a16:creationId xmlns:a16="http://schemas.microsoft.com/office/drawing/2014/main" id="{770F91C6-7DF3-DE4C-95C8-9DCD1E521A86}"/>
              </a:ext>
            </a:extLst>
          </p:cNvPr>
          <p:cNvSpPr txBox="1">
            <a:spLocks/>
          </p:cNvSpPr>
          <p:nvPr/>
        </p:nvSpPr>
        <p:spPr>
          <a:xfrm>
            <a:off x="2463594" y="6268891"/>
            <a:ext cx="1938031" cy="26930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13. desember 2022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9BAA50-3FBA-E047-8CB0-23C046A53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5937B4-4F68-4B45-B3C7-35B10415F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33" y="2173393"/>
            <a:ext cx="3717652" cy="1325563"/>
          </a:xfrm>
        </p:spPr>
        <p:txBody>
          <a:bodyPr/>
          <a:lstStyle/>
          <a:p>
            <a:r>
              <a:rPr lang="nb-NO"/>
              <a:t>Innhold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31BB6A0-405F-A447-BDFF-441A64FA0FD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10993" y="2173393"/>
            <a:ext cx="3110607" cy="152850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3000" dirty="0"/>
              <a:t>Bakgrunn og organisering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9804E4-DCA9-5F40-B29A-ED5A708181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288121" y="2173393"/>
            <a:ext cx="2970013" cy="152850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3000"/>
              <a:t>Hva er universell utforming og hvem er det for</a:t>
            </a:r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1EBA61-4E86-A24D-9680-27B8E357191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10992" y="3956542"/>
            <a:ext cx="2970013" cy="152850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3000"/>
              <a:t>Hvilke krav må UiO imøtekomme</a:t>
            </a:r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67C4707F-1150-2541-B081-8269DDC7519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88121" y="3956542"/>
            <a:ext cx="2970013" cy="1528506"/>
          </a:xfrm>
        </p:spPr>
        <p:txBody>
          <a:bodyPr/>
          <a:lstStyle/>
          <a:p>
            <a:r>
              <a:rPr lang="nb-NO" dirty="0"/>
              <a:t>Hva bør gjøres lokalt</a:t>
            </a:r>
            <a:endParaRPr lang="nb-NO" sz="2200" dirty="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D122AF9-7887-F140-B02F-9F0470054A3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52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9513C-AE18-079F-9A6B-DA7C70B5D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58706"/>
            <a:ext cx="11431664" cy="754068"/>
          </a:xfrm>
        </p:spPr>
        <p:txBody>
          <a:bodyPr/>
          <a:lstStyle/>
          <a:p>
            <a:r>
              <a:rPr lang="en-US">
                <a:cs typeface="Arial"/>
              </a:rPr>
              <a:t>Organisering av arbeidet med universell utforming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37AE9-B0C3-CA6F-C156-A28343F56A2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332618"/>
            <a:ext cx="9871379" cy="4567420"/>
          </a:xfrm>
        </p:spPr>
        <p:txBody>
          <a:bodyPr vert="horz" lIns="0" tIns="0" rIns="0" bIns="0" rtlCol="0" anchor="t">
            <a:noAutofit/>
          </a:bodyPr>
          <a:lstStyle/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200">
                <a:cs typeface="Arial"/>
              </a:rPr>
              <a:t>Etablert som prosjekt i 2021 med en prosjektgruppe bestående av representanter fra Studieavdelingen, Kommunikasjonsavdelingen, Universitetsbiblioteket, LINK – Senter for læring og utdaning og IT-avdelingen (USIT)</a:t>
            </a:r>
          </a:p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200">
                <a:cs typeface="Arial"/>
              </a:rPr>
              <a:t>Prosjektet planlagt å løpe i 3 år, med finanisering for ett år om gangen</a:t>
            </a:r>
          </a:p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200">
                <a:cs typeface="Arial"/>
              </a:rPr>
              <a:t>Som en del av prosjektet, bygges det opp et tjenestetilbud på universell utforming i linja tilsvarende 2 årsverk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275A4-89C5-C4F2-2FF2-049E87F23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5447FB-6A2A-0F52-96DA-4D3C1266F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98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9513C-AE18-079F-9A6B-DA7C70B5D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58706"/>
            <a:ext cx="11431664" cy="754068"/>
          </a:xfrm>
        </p:spPr>
        <p:txBody>
          <a:bodyPr/>
          <a:lstStyle/>
          <a:p>
            <a:r>
              <a:rPr lang="en-US" err="1">
                <a:cs typeface="Arial"/>
              </a:rPr>
              <a:t>Fase</a:t>
            </a:r>
            <a:r>
              <a:rPr lang="en-US">
                <a:cs typeface="Arial"/>
              </a:rPr>
              <a:t> 1: Kartlegging, organisering og bemanning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37AE9-B0C3-CA6F-C156-A28343F56A2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332618"/>
            <a:ext cx="9871379" cy="4567420"/>
          </a:xfrm>
        </p:spPr>
        <p:txBody>
          <a:bodyPr vert="horz" lIns="0" tIns="0" rIns="0" bIns="0" rtlCol="0" anchor="t">
            <a:noAutofit/>
          </a:bodyPr>
          <a:lstStyle/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Undersøkte hvorvidt UiOs digitale tjenester er universelt utformet. I tillegg så vi på hvorvidt systemeiere har </a:t>
            </a:r>
            <a:r>
              <a:rPr lang="nb-NO" sz="2200" dirty="0" err="1">
                <a:latin typeface="Arial"/>
                <a:ea typeface="+mn-lt"/>
                <a:cs typeface="Arial"/>
              </a:rPr>
              <a:t>uu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-kompetanse.</a:t>
            </a: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Systemer som ble undersøkt: Nettsidene </a:t>
            </a:r>
            <a:r>
              <a:rPr kumimoji="0" lang="nb-NO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uio.no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, Canvas, </a:t>
            </a:r>
            <a:r>
              <a:rPr kumimoji="0" lang="nb-NO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Devilry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, </a:t>
            </a:r>
            <a:r>
              <a:rPr kumimoji="0" lang="nb-NO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Oria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, EHMS og Passordtjenesten</a:t>
            </a:r>
            <a:endParaRPr lang="nb-NO" sz="2200" dirty="0">
              <a:latin typeface="Arial"/>
              <a:cs typeface="Arial"/>
            </a:endParaRPr>
          </a:p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Funn fra fase 1: 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3"/>
              </a:rPr>
              <a:t>Store mangler i tjenestene som ble undersøkt</a:t>
            </a:r>
            <a:endParaRPr lang="nb-NO" sz="2200" dirty="0">
              <a:latin typeface="Arial"/>
              <a:cs typeface="Arial"/>
            </a:endParaRPr>
          </a:p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nb-NO" sz="2200" dirty="0">
                <a:latin typeface="Arial"/>
                <a:cs typeface="Arial"/>
              </a:rPr>
              <a:t>A</a:t>
            </a:r>
            <a:r>
              <a:rPr kumimoji="0" lang="nb-NO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nbefalingene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fra fase 1 dannet grunnlaget for det videre arbeidet med universell utforming</a:t>
            </a:r>
          </a:p>
          <a:p>
            <a:pPr marL="846146" lvl="1" indent="-285750">
              <a:spcBef>
                <a:spcPts val="1150"/>
              </a:spcBef>
              <a:buFont typeface="Arial"/>
              <a:buChar char="•"/>
              <a:defRPr/>
            </a:pPr>
            <a:r>
              <a:rPr lang="nb-NO" sz="1900" dirty="0">
                <a:solidFill>
                  <a:srgbClr val="000000"/>
                </a:solidFill>
                <a:latin typeface="Arial"/>
                <a:cs typeface="Arial"/>
              </a:rPr>
              <a:t>Forankring, bevisstgjøring </a:t>
            </a:r>
            <a:r>
              <a:rPr kumimoji="0" lang="nb-NO" sz="19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og opplæring hos fakultetene/fagmiljøene</a:t>
            </a:r>
          </a:p>
          <a:p>
            <a:pPr marL="846146" lvl="1" indent="-285750">
              <a:spcBef>
                <a:spcPts val="1150"/>
              </a:spcBef>
              <a:buFont typeface="Arial"/>
              <a:buChar char="•"/>
              <a:defRPr/>
            </a:pPr>
            <a:r>
              <a:rPr lang="nb-NO" sz="1900" dirty="0">
                <a:solidFill>
                  <a:srgbClr val="000000"/>
                </a:solidFill>
                <a:latin typeface="Arial"/>
                <a:cs typeface="Arial"/>
              </a:rPr>
              <a:t>Etablere et fast tjenestetilbud for ulike behov knyttet til universell utforming</a:t>
            </a:r>
          </a:p>
          <a:p>
            <a:pPr marL="846146" lvl="1" indent="-285750">
              <a:spcBef>
                <a:spcPts val="1150"/>
              </a:spcBef>
              <a:buFont typeface="Arial"/>
              <a:buChar char="•"/>
              <a:defRPr/>
            </a:pPr>
            <a:r>
              <a:rPr lang="nb-NO" sz="1900" dirty="0">
                <a:solidFill>
                  <a:srgbClr val="000000"/>
                </a:solidFill>
                <a:latin typeface="Arial"/>
                <a:cs typeface="Arial"/>
              </a:rPr>
              <a:t>G</a:t>
            </a:r>
            <a:r>
              <a:rPr kumimoji="0" lang="nb-NO" sz="19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jennomføre</a:t>
            </a:r>
            <a:r>
              <a:rPr kumimoji="0" lang="nb-NO" sz="19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konkrete prosjekter på områder med spesielle utfordringer</a:t>
            </a:r>
            <a:endParaRPr lang="nb-NO" sz="2200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275A4-89C5-C4F2-2FF2-049E87F23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5447FB-6A2A-0F52-96DA-4D3C1266F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01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3EF7-E709-E4D3-A4B9-F9AECE064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88944"/>
            <a:ext cx="11431664" cy="675449"/>
          </a:xfrm>
        </p:spPr>
        <p:txBody>
          <a:bodyPr/>
          <a:lstStyle/>
          <a:p>
            <a:r>
              <a:rPr lang="en-US" err="1">
                <a:ea typeface="+mj-lt"/>
                <a:cs typeface="+mj-lt"/>
              </a:rPr>
              <a:t>Fase 2: Bevisstgjøring og opplæring ute på enhetene </a:t>
            </a:r>
            <a:endParaRPr lang="en-US"/>
          </a:p>
          <a:p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2D538-4BF5-8D94-FF5D-9BD89C889F7D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361436"/>
            <a:ext cx="10448253" cy="4538602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300" dirty="0" err="1">
                <a:ea typeface="+mn-lt"/>
                <a:cs typeface="+mn-lt"/>
              </a:rPr>
              <a:t>Informasjonsrunde</a:t>
            </a:r>
            <a:r>
              <a:rPr lang="en-US" sz="2300" dirty="0">
                <a:ea typeface="+mn-lt"/>
                <a:cs typeface="+mn-lt"/>
              </a:rPr>
              <a:t> om </a:t>
            </a:r>
            <a:r>
              <a:rPr lang="en-US" sz="2300" dirty="0" err="1">
                <a:ea typeface="+mn-lt"/>
                <a:cs typeface="+mn-lt"/>
              </a:rPr>
              <a:t>uu-krav</a:t>
            </a:r>
            <a:r>
              <a:rPr lang="en-US" sz="2300" dirty="0">
                <a:ea typeface="+mn-lt"/>
                <a:cs typeface="+mn-lt"/>
              </a:rPr>
              <a:t> hos alle </a:t>
            </a:r>
            <a:r>
              <a:rPr lang="en-US" sz="2300" dirty="0" err="1">
                <a:ea typeface="+mn-lt"/>
                <a:cs typeface="+mn-lt"/>
              </a:rPr>
              <a:t>hovedenheter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på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UiO</a:t>
            </a:r>
            <a:endParaRPr lang="en-US" sz="23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300" dirty="0" err="1">
                <a:ea typeface="+mn-lt"/>
                <a:cs typeface="+mn-lt"/>
              </a:rPr>
              <a:t>Informerte</a:t>
            </a:r>
            <a:r>
              <a:rPr lang="en-US" sz="2300" dirty="0">
                <a:ea typeface="+mn-lt"/>
                <a:cs typeface="+mn-lt"/>
              </a:rPr>
              <a:t> om </a:t>
            </a:r>
            <a:r>
              <a:rPr lang="en-US" sz="2300" dirty="0" err="1">
                <a:ea typeface="+mn-lt"/>
                <a:cs typeface="+mn-lt"/>
              </a:rPr>
              <a:t>hva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universell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utforming</a:t>
            </a:r>
            <a:r>
              <a:rPr lang="en-US" sz="2300" dirty="0">
                <a:ea typeface="+mn-lt"/>
                <a:cs typeface="+mn-lt"/>
              </a:rPr>
              <a:t> er </a:t>
            </a:r>
            <a:r>
              <a:rPr lang="en-US" sz="2300" dirty="0" err="1">
                <a:ea typeface="+mn-lt"/>
                <a:cs typeface="+mn-lt"/>
              </a:rPr>
              <a:t>og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hvilke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krav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som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gjelder</a:t>
            </a:r>
            <a:r>
              <a:rPr lang="en-US" sz="2300" dirty="0">
                <a:ea typeface="+mn-lt"/>
                <a:cs typeface="+mn-lt"/>
              </a:rPr>
              <a:t> for </a:t>
            </a:r>
            <a:r>
              <a:rPr lang="en-US" sz="2300" dirty="0" err="1">
                <a:ea typeface="+mn-lt"/>
                <a:cs typeface="+mn-lt"/>
              </a:rPr>
              <a:t>oss</a:t>
            </a:r>
            <a:endParaRPr lang="en-US" sz="23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300" dirty="0" err="1">
                <a:ea typeface="+mn-lt"/>
                <a:cs typeface="+mn-lt"/>
              </a:rPr>
              <a:t>Presenterte</a:t>
            </a:r>
            <a:r>
              <a:rPr lang="en-US" sz="2300" dirty="0">
                <a:ea typeface="+mn-lt"/>
                <a:cs typeface="+mn-lt"/>
              </a:rPr>
              <a:t> det </a:t>
            </a:r>
            <a:r>
              <a:rPr lang="en-US" sz="2300" dirty="0" err="1">
                <a:ea typeface="+mn-lt"/>
                <a:cs typeface="+mn-lt"/>
              </a:rPr>
              <a:t>sentrale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tilbudet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på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uu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som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etableres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høsten</a:t>
            </a:r>
            <a:r>
              <a:rPr lang="en-US" sz="2300" dirty="0">
                <a:ea typeface="+mn-lt"/>
                <a:cs typeface="+mn-lt"/>
              </a:rPr>
              <a:t> 2022</a:t>
            </a:r>
            <a:endParaRPr lang="en-US" sz="2300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300" dirty="0" err="1">
                <a:ea typeface="+mn-lt"/>
                <a:cs typeface="+mn-lt"/>
              </a:rPr>
              <a:t>Utarbeidet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>
                <a:ea typeface="+mn-lt"/>
                <a:cs typeface="+mn-lt"/>
                <a:hlinkClick r:id="rId3"/>
              </a:rPr>
              <a:t>informasjonssider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og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gjennomførte</a:t>
            </a:r>
            <a:r>
              <a:rPr lang="en-US" sz="2300">
                <a:ea typeface="+mn-lt"/>
                <a:cs typeface="+mn-lt"/>
              </a:rPr>
              <a:t> to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introkurs</a:t>
            </a:r>
            <a:r>
              <a:rPr lang="en-US" sz="2300" dirty="0">
                <a:ea typeface="+mn-lt"/>
                <a:cs typeface="+mn-lt"/>
              </a:rPr>
              <a:t> om </a:t>
            </a:r>
            <a:r>
              <a:rPr lang="en-US" sz="2300" dirty="0" err="1">
                <a:ea typeface="+mn-lt"/>
                <a:cs typeface="+mn-lt"/>
              </a:rPr>
              <a:t>uu</a:t>
            </a:r>
            <a:r>
              <a:rPr lang="en-US" sz="2300" dirty="0">
                <a:ea typeface="+mn-lt"/>
                <a:cs typeface="+mn-lt"/>
              </a:rPr>
              <a:t> med over 150 </a:t>
            </a:r>
            <a:r>
              <a:rPr lang="en-US" sz="2300" dirty="0" err="1">
                <a:ea typeface="+mn-lt"/>
                <a:cs typeface="+mn-lt"/>
              </a:rPr>
              <a:t>deltagere</a:t>
            </a:r>
            <a:endParaRPr lang="en-US" sz="23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300" dirty="0" err="1">
                <a:ea typeface="+mn-lt"/>
                <a:cs typeface="+mn-lt"/>
              </a:rPr>
              <a:t>Etablerte</a:t>
            </a:r>
            <a:r>
              <a:rPr lang="en-US" sz="2300" dirty="0">
                <a:ea typeface="+mn-lt"/>
                <a:cs typeface="+mn-lt"/>
              </a:rPr>
              <a:t> </a:t>
            </a:r>
            <a:r>
              <a:rPr lang="en-US" sz="2300" dirty="0" err="1">
                <a:ea typeface="+mn-lt"/>
                <a:cs typeface="+mn-lt"/>
              </a:rPr>
              <a:t>kontaktpunkt</a:t>
            </a:r>
            <a:r>
              <a:rPr lang="en-US" sz="2300" dirty="0">
                <a:ea typeface="+mn-lt"/>
                <a:cs typeface="+mn-lt"/>
              </a:rPr>
              <a:t> for </a:t>
            </a:r>
            <a:r>
              <a:rPr lang="en-US" sz="2300" dirty="0" err="1">
                <a:ea typeface="+mn-lt"/>
                <a:cs typeface="+mn-lt"/>
              </a:rPr>
              <a:t>uu-spørsmål</a:t>
            </a:r>
            <a:endParaRPr lang="en-US" sz="2300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300" dirty="0">
              <a:cs typeface="Arial"/>
            </a:endParaRPr>
          </a:p>
          <a:p>
            <a:pPr marL="125095" indent="-125095"/>
            <a:br>
              <a:rPr lang="en-US" dirty="0"/>
            </a:br>
            <a:endParaRPr lang="en-US" sz="2300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C8DDF-E959-46BB-9DD1-1BD71F7CDD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41B6A9-BD58-D9AE-13EF-A1D38A29F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79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FA9E32-8530-934C-A2AC-123CAB0A2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2782517"/>
            <a:ext cx="5358865" cy="1292631"/>
          </a:xfrm>
        </p:spPr>
        <p:txBody>
          <a:bodyPr/>
          <a:lstStyle/>
          <a:p>
            <a:r>
              <a:rPr lang="nb-NO" dirty="0"/>
              <a:t>Sentralt tilbud </a:t>
            </a:r>
            <a:br>
              <a:rPr lang="nb-NO" dirty="0"/>
            </a:br>
            <a:r>
              <a:rPr lang="nb-NO" dirty="0"/>
              <a:t>rundt </a:t>
            </a:r>
            <a:r>
              <a:rPr lang="nb-NO" dirty="0" err="1"/>
              <a:t>uu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5F58702-4A5E-CD48-AAE3-D873784EB8D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err="1">
                <a:ea typeface="+mn-lt"/>
                <a:cs typeface="+mn-lt"/>
              </a:rPr>
              <a:t>Bistå</a:t>
            </a:r>
            <a:r>
              <a:rPr lang="en-US" sz="2000" dirty="0">
                <a:ea typeface="+mn-lt"/>
                <a:cs typeface="+mn-lt"/>
              </a:rPr>
              <a:t> med </a:t>
            </a:r>
            <a:r>
              <a:rPr lang="en-US" sz="2000" dirty="0" err="1">
                <a:ea typeface="+mn-lt"/>
                <a:cs typeface="+mn-lt"/>
              </a:rPr>
              <a:t>uu-kompetanse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anskaffelser</a:t>
            </a:r>
            <a:r>
              <a:rPr lang="en-US" sz="2000" dirty="0">
                <a:ea typeface="+mn-lt"/>
                <a:cs typeface="+mn-lt"/>
              </a:rPr>
              <a:t> av </a:t>
            </a:r>
            <a:r>
              <a:rPr lang="en-US" sz="2000" dirty="0" err="1">
                <a:ea typeface="+mn-lt"/>
                <a:cs typeface="+mn-lt"/>
              </a:rPr>
              <a:t>digitale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løsninger</a:t>
            </a:r>
            <a:r>
              <a:rPr lang="en-US" sz="2000" dirty="0">
                <a:ea typeface="+mn-lt"/>
                <a:cs typeface="+mn-lt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err="1">
                <a:ea typeface="+mn-lt"/>
                <a:cs typeface="+mn-lt"/>
              </a:rPr>
              <a:t>Gjennomføre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uu-evalueringer</a:t>
            </a:r>
            <a:r>
              <a:rPr lang="en-US" sz="2000" dirty="0">
                <a:ea typeface="+mn-lt"/>
                <a:cs typeface="+mn-lt"/>
              </a:rPr>
              <a:t> av </a:t>
            </a:r>
            <a:r>
              <a:rPr lang="en-US" sz="2000" dirty="0" err="1">
                <a:ea typeface="+mn-lt"/>
                <a:cs typeface="+mn-lt"/>
              </a:rPr>
              <a:t>systemer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 err="1"/>
              <a:t>Rådgi</a:t>
            </a:r>
            <a:r>
              <a:rPr lang="en-GB" sz="2000" dirty="0"/>
              <a:t>, </a:t>
            </a:r>
            <a:r>
              <a:rPr lang="en-GB" sz="2000" dirty="0" err="1"/>
              <a:t>gjennomføre</a:t>
            </a:r>
            <a:r>
              <a:rPr lang="en-GB" sz="2000" dirty="0"/>
              <a:t> </a:t>
            </a:r>
            <a:r>
              <a:rPr lang="en-GB" sz="2000" dirty="0" err="1"/>
              <a:t>kurs</a:t>
            </a:r>
            <a:r>
              <a:rPr lang="en-GB" sz="2000" dirty="0"/>
              <a:t>/</a:t>
            </a:r>
            <a:r>
              <a:rPr lang="en-GB" sz="2000" dirty="0" err="1"/>
              <a:t>opplæring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</a:t>
            </a:r>
            <a:r>
              <a:rPr lang="en-GB" sz="2000" dirty="0" err="1"/>
              <a:t>koordinere</a:t>
            </a:r>
            <a:r>
              <a:rPr lang="en-GB" sz="2000" dirty="0"/>
              <a:t> </a:t>
            </a:r>
            <a:r>
              <a:rPr lang="en-GB" sz="2000" dirty="0" err="1"/>
              <a:t>uu-tiltak</a:t>
            </a:r>
            <a:endParaRPr lang="en-GB" sz="2000" dirty="0"/>
          </a:p>
          <a:p>
            <a:pPr marL="285750" indent="-285750">
              <a:buFont typeface="Arial"/>
              <a:buChar char="•"/>
            </a:pPr>
            <a:r>
              <a:rPr lang="nb-NO" sz="2000" dirty="0"/>
              <a:t>Svare på </a:t>
            </a:r>
            <a:r>
              <a:rPr lang="nb-NO" sz="2000" dirty="0" err="1"/>
              <a:t>uu</a:t>
            </a:r>
            <a:r>
              <a:rPr lang="nb-NO" sz="2000" dirty="0"/>
              <a:t>-henvendelser fra ansatte og studenter på: </a:t>
            </a:r>
            <a:r>
              <a:rPr lang="nb-NO" sz="2000" dirty="0">
                <a:hlinkClick r:id="rId3"/>
              </a:rPr>
              <a:t>uu-kontakt@usit.uio.no</a:t>
            </a:r>
            <a:endParaRPr lang="en-GB" sz="2000" dirty="0"/>
          </a:p>
          <a:p>
            <a:pPr marL="285750" indent="-285750">
              <a:buFont typeface="Arial"/>
              <a:buChar char="•"/>
            </a:pPr>
            <a:r>
              <a:rPr lang="en-GB" sz="2000" dirty="0" err="1"/>
              <a:t>Koordinere</a:t>
            </a:r>
            <a:r>
              <a:rPr lang="en-GB" sz="2000" dirty="0"/>
              <a:t> </a:t>
            </a:r>
            <a:r>
              <a:rPr lang="en-GB" sz="2000" dirty="0" err="1"/>
              <a:t>arbeidet</a:t>
            </a:r>
            <a:r>
              <a:rPr lang="en-GB" sz="2000" dirty="0"/>
              <a:t> med </a:t>
            </a:r>
            <a:r>
              <a:rPr lang="en-GB" sz="2000" dirty="0" err="1"/>
              <a:t>tilgjengelighetserklæringer</a:t>
            </a:r>
            <a:endParaRPr lang="en-GB" sz="2000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A2654F8-C8D2-AE43-B12D-3E1C104698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15A4BC-9C2F-5F44-AB08-53A9EED507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6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4050177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2B83A1F8-F648-9C4E-B5B5-F3B975CAD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46911"/>
            <a:ext cx="9144000" cy="748728"/>
          </a:xfrm>
        </p:spPr>
        <p:txBody>
          <a:bodyPr/>
          <a:lstStyle/>
          <a:p>
            <a:r>
              <a:rPr lang="nb-NO"/>
              <a:t>Hva er universell utforming?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3FD53CE-4C04-3F4B-B844-755AA9B5A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46592"/>
            <a:ext cx="9144000" cy="258031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4000"/>
              <a:t>Universell utforming bygger på tanken om </a:t>
            </a:r>
            <a:br>
              <a:rPr lang="nb-NO" sz="4000"/>
            </a:br>
            <a:r>
              <a:rPr lang="nb-NO" sz="4000"/>
              <a:t>at tjenester skal være tilgjengelig for alle.</a:t>
            </a:r>
            <a:br>
              <a:rPr lang="nb-NO" sz="4000"/>
            </a:br>
            <a:r>
              <a:rPr lang="nb-NO" sz="4000"/>
              <a:t>Uavhengig av alder, funksjonsevne </a:t>
            </a:r>
            <a:br>
              <a:rPr lang="nb-NO" sz="4000"/>
            </a:br>
            <a:r>
              <a:rPr lang="nb-NO" sz="4000"/>
              <a:t>og utdanningsnivå.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3F8AFB8-C603-C44F-ADD8-C60FBCA17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3B567E-9DCC-DA45-A3A6-550E2D45D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6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7FF479-4BF0-8A40-9248-14357719D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-1842291"/>
            <a:ext cx="10378609" cy="1547605"/>
          </a:xfrm>
        </p:spPr>
        <p:txBody>
          <a:bodyPr/>
          <a:lstStyle/>
          <a:p>
            <a:r>
              <a:rPr lang="nb-NO"/>
              <a:t>Eksempel på hvorfor universell</a:t>
            </a:r>
            <a:r>
              <a:rPr lang="nb-NO" baseline="0"/>
              <a:t> utforming er nødvendig (1)</a:t>
            </a:r>
            <a:endParaRPr lang="nb-NO"/>
          </a:p>
        </p:txBody>
      </p:sp>
      <p:pic>
        <p:nvPicPr>
          <p:cNvPr id="4" name="Bilde 4" descr="Skjermskudd av artikkel med oversriften «Petter (14) er blind: –Læremidla er ikkje gode nok». Blinde elevar slit med dei digitale verktøya i skulen. Likvel vil ikkje Kunnskapsdepartementet innføre ordninga som kan løyse problemet.">
            <a:extLst>
              <a:ext uri="{FF2B5EF4-FFF2-40B4-BE49-F238E27FC236}">
                <a16:creationId xmlns:a16="http://schemas.microsoft.com/office/drawing/2014/main" id="{C8F96377-A686-865A-5CE3-E1EA1C78B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233" y="116755"/>
            <a:ext cx="9573533" cy="6146774"/>
          </a:xfrm>
          <a:prstGeom prst="rect">
            <a:avLst/>
          </a:prstGeom>
          <a:noFill/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E5AB461E-AB0A-FF42-AA54-230F2CF22B59}"/>
              </a:ext>
            </a:extLst>
          </p:cNvPr>
          <p:cNvSpPr txBox="1"/>
          <p:nvPr/>
        </p:nvSpPr>
        <p:spPr>
          <a:xfrm>
            <a:off x="1646945" y="6280142"/>
            <a:ext cx="4140343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1050"/>
              <a:t>Skjermskudd fra </a:t>
            </a:r>
            <a:r>
              <a:rPr lang="nb-NO" sz="1050">
                <a:hlinkClick r:id="rId4"/>
              </a:rPr>
              <a:t>artikkel hos NRK, publisert 21. Mars 2022</a:t>
            </a:r>
            <a:endParaRPr lang="nb-NO" sz="1050">
              <a:cs typeface="Arial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360F4E9-26FC-2B43-AD78-C238562A4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81001" y="6280142"/>
            <a:ext cx="1021262" cy="202980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 </a:t>
            </a:r>
            <a:endParaRPr lang="en-US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6AD7396-9FC9-8583-B758-5623A4CEF6B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62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C7BF334-7A60-D845-A3B6-6D75FA34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69" y="-1929525"/>
            <a:ext cx="10963038" cy="1547605"/>
          </a:xfrm>
        </p:spPr>
        <p:txBody>
          <a:bodyPr/>
          <a:lstStyle/>
          <a:p>
            <a:r>
              <a:rPr lang="nb-NO"/>
              <a:t>Eksempel på hvorfor universell utforming er nødvendig (2)</a:t>
            </a:r>
          </a:p>
        </p:txBody>
      </p:sp>
      <p:pic>
        <p:nvPicPr>
          <p:cNvPr id="2" name="Bilde 5" descr="Skjermskudd av artikkel med overskriften «Ser at mange studenter med synshemming dessverre gir opp». Norges Blindeforbunds Ungdom krever bedre tilrettelegging for studenter med svaksynthet. Hvis ikke frykter de konsekvensene.">
            <a:extLst>
              <a:ext uri="{FF2B5EF4-FFF2-40B4-BE49-F238E27FC236}">
                <a16:creationId xmlns:a16="http://schemas.microsoft.com/office/drawing/2014/main" id="{475EDEC0-1F69-35DB-DC06-B621CAFB1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41" y="1895006"/>
            <a:ext cx="10761518" cy="2793063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82C38062-F23E-5B9B-3725-8DC7F22F14FB}"/>
              </a:ext>
            </a:extLst>
          </p:cNvPr>
          <p:cNvSpPr txBox="1"/>
          <p:nvPr/>
        </p:nvSpPr>
        <p:spPr>
          <a:xfrm>
            <a:off x="1646945" y="6280142"/>
            <a:ext cx="4140343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1050"/>
              <a:t>Skjermskudd fra </a:t>
            </a:r>
            <a:r>
              <a:rPr lang="nb-NO" sz="1050">
                <a:hlinkClick r:id="rId4"/>
              </a:rPr>
              <a:t>artikkel i Khrono, publisert 25. April 2021</a:t>
            </a:r>
            <a:endParaRPr lang="nb-NO" sz="1050">
              <a:cs typeface="Arial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50AC44F-6DA5-F24D-B2F6-81E60EEAA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81001" y="6280142"/>
            <a:ext cx="1021262" cy="202980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 </a:t>
            </a:r>
            <a:endParaRPr lang="en-US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6AD7396-9FC9-8583-B758-5623A4CEF6B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85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951253-D28C-174B-AF97-66997B61F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2671716"/>
            <a:ext cx="5358865" cy="1514230"/>
          </a:xfrm>
        </p:spPr>
        <p:txBody>
          <a:bodyPr/>
          <a:lstStyle/>
          <a:p>
            <a:r>
              <a:rPr lang="nb-NO" sz="3200"/>
              <a:t>I et digitalt samfunn bruker studentene mange digitale verktøy i hverdagen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EB567F0-2359-C44D-940C-14270FBFBDB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608965" indent="-456565"/>
            <a:r>
              <a:rPr lang="nb-NO" sz="2000">
                <a:cs typeface="Arial"/>
              </a:rPr>
              <a:t>Alt fra semesterregistrering til å sette nytt passord for brukeren sin</a:t>
            </a:r>
          </a:p>
          <a:p>
            <a:pPr marL="608965" indent="-456565"/>
            <a:r>
              <a:rPr lang="nb-NO" sz="2000">
                <a:cs typeface="Arial"/>
              </a:rPr>
              <a:t>Mye innenfor undervisning, blant annet:</a:t>
            </a:r>
          </a:p>
          <a:p>
            <a:pPr marL="1218565" lvl="1" indent="-422910"/>
            <a:r>
              <a:rPr lang="nb-NO" sz="1800">
                <a:cs typeface="Arial"/>
              </a:rPr>
              <a:t>Sjekke timeplan</a:t>
            </a:r>
          </a:p>
          <a:p>
            <a:pPr marL="1218565" lvl="1" indent="-422910"/>
            <a:r>
              <a:rPr lang="nb-NO" sz="1800">
                <a:cs typeface="Arial"/>
              </a:rPr>
              <a:t>Få beskjeder</a:t>
            </a:r>
          </a:p>
          <a:p>
            <a:pPr marL="1218565" lvl="1" indent="-422910"/>
            <a:r>
              <a:rPr lang="nb-NO" sz="1800">
                <a:solidFill>
                  <a:srgbClr val="000000"/>
                </a:solidFill>
                <a:cs typeface="Arial"/>
              </a:rPr>
              <a:t>Presentasjoner fra forelesning</a:t>
            </a:r>
          </a:p>
          <a:p>
            <a:pPr marL="1218565" lvl="1" indent="-422910"/>
            <a:r>
              <a:rPr lang="nb-NO" sz="1800">
                <a:solidFill>
                  <a:srgbClr val="000000"/>
                </a:solidFill>
                <a:cs typeface="Arial"/>
              </a:rPr>
              <a:t>Forelesningsvideo</a:t>
            </a:r>
          </a:p>
          <a:p>
            <a:pPr marL="1218565" lvl="1" indent="-422910"/>
            <a:r>
              <a:rPr lang="nb-NO" sz="1800">
                <a:solidFill>
                  <a:srgbClr val="000000"/>
                </a:solidFill>
                <a:cs typeface="Arial"/>
              </a:rPr>
              <a:t>Få og levere oppgaver </a:t>
            </a:r>
          </a:p>
          <a:p>
            <a:pPr marL="1218565" lvl="1" indent="-422910"/>
            <a:r>
              <a:rPr lang="nb-NO" sz="1800">
                <a:solidFill>
                  <a:srgbClr val="000000"/>
                </a:solidFill>
                <a:cs typeface="Arial"/>
              </a:rPr>
              <a:t>Eksamen</a:t>
            </a:r>
            <a:endParaRPr lang="nb-NO" sz="1800"/>
          </a:p>
          <a:p>
            <a:pPr marL="1218565" lvl="1" indent="-422910"/>
            <a:endParaRPr lang="nb-NO" sz="1400">
              <a:solidFill>
                <a:srgbClr val="000000"/>
              </a:solidFill>
              <a:cs typeface="Arial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8690476-B131-FB46-A8DB-8FD63FEA72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10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630998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9C2400-78EE-E410-D585-13349B9F5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Arial"/>
              </a:rPr>
              <a:t>Nødvendig for noen, bra for alle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4A21E2-22B3-A77D-CC4D-DB537DA4A49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1436057"/>
          </a:xfrm>
        </p:spPr>
        <p:txBody>
          <a:bodyPr vert="horz" lIns="0" tIns="0" rIns="0" bIns="0" rtlCol="0" anchor="t">
            <a:noAutofit/>
          </a:bodyPr>
          <a:lstStyle/>
          <a:p>
            <a:pPr marL="0" indent="0"/>
            <a:r>
              <a:rPr lang="nb-NO">
                <a:cs typeface="Arial"/>
              </a:rPr>
              <a:t>Nedsatt funksjonsevne kan være permanent, midlertidig eller situasjonsavhengig.</a:t>
            </a:r>
            <a:endParaRPr lang="nb-NO"/>
          </a:p>
          <a:p>
            <a:pPr marL="0" indent="0"/>
            <a:r>
              <a:rPr lang="nb-NO">
                <a:cs typeface="Arial"/>
              </a:rPr>
              <a:t>Funksjonsevner fordeles på fire områder:</a:t>
            </a:r>
            <a:endParaRPr lang="nb-NO"/>
          </a:p>
          <a:p>
            <a:pPr marL="125095" indent="-125095"/>
            <a:endParaRPr lang="nb-NO">
              <a:cs typeface="Arial"/>
            </a:endParaRPr>
          </a:p>
        </p:txBody>
      </p:sp>
      <p:sp>
        <p:nvSpPr>
          <p:cNvPr id="9" name="Plassholder for innhold 3">
            <a:extLst>
              <a:ext uri="{FF2B5EF4-FFF2-40B4-BE49-F238E27FC236}">
                <a16:creationId xmlns:a16="http://schemas.microsoft.com/office/drawing/2014/main" id="{C9E81021-9B84-0CDD-35B6-A2B789F10B4E}"/>
              </a:ext>
            </a:extLst>
          </p:cNvPr>
          <p:cNvSpPr txBox="1">
            <a:spLocks/>
          </p:cNvSpPr>
          <p:nvPr/>
        </p:nvSpPr>
        <p:spPr>
          <a:xfrm>
            <a:off x="1398598" y="2880060"/>
            <a:ext cx="1937901" cy="18096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8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nb-NO" sz="7200">
                <a:cs typeface="Arial"/>
              </a:rPr>
              <a:t>👁</a:t>
            </a:r>
          </a:p>
          <a:p>
            <a:pPr marL="0" indent="0" algn="ctr"/>
            <a:r>
              <a:rPr lang="nb-NO" sz="2000">
                <a:cs typeface="Arial"/>
              </a:rPr>
              <a:t>Syn</a:t>
            </a:r>
          </a:p>
        </p:txBody>
      </p:sp>
      <p:sp>
        <p:nvSpPr>
          <p:cNvPr id="10" name="Plassholder for innhold 4">
            <a:extLst>
              <a:ext uri="{FF2B5EF4-FFF2-40B4-BE49-F238E27FC236}">
                <a16:creationId xmlns:a16="http://schemas.microsoft.com/office/drawing/2014/main" id="{92424D28-5760-3360-0AA3-9F510422230B}"/>
              </a:ext>
            </a:extLst>
          </p:cNvPr>
          <p:cNvSpPr txBox="1">
            <a:spLocks/>
          </p:cNvSpPr>
          <p:nvPr/>
        </p:nvSpPr>
        <p:spPr>
          <a:xfrm>
            <a:off x="3629575" y="2880061"/>
            <a:ext cx="1946917" cy="18096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8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nb-NO" sz="7200">
                <a:cs typeface="Arial"/>
              </a:rPr>
              <a:t>👂</a:t>
            </a:r>
          </a:p>
          <a:p>
            <a:pPr marL="0" indent="0" algn="ctr"/>
            <a:r>
              <a:rPr lang="nb-NO" sz="2000">
                <a:cs typeface="Arial"/>
              </a:rPr>
              <a:t>Hørsel</a:t>
            </a:r>
          </a:p>
        </p:txBody>
      </p:sp>
      <p:sp>
        <p:nvSpPr>
          <p:cNvPr id="11" name="Plassholder for innhold 5">
            <a:extLst>
              <a:ext uri="{FF2B5EF4-FFF2-40B4-BE49-F238E27FC236}">
                <a16:creationId xmlns:a16="http://schemas.microsoft.com/office/drawing/2014/main" id="{87F2E78B-265E-755E-7B0A-1B9784C89540}"/>
              </a:ext>
            </a:extLst>
          </p:cNvPr>
          <p:cNvSpPr txBox="1">
            <a:spLocks/>
          </p:cNvSpPr>
          <p:nvPr/>
        </p:nvSpPr>
        <p:spPr>
          <a:xfrm>
            <a:off x="5869569" y="2879843"/>
            <a:ext cx="1946917" cy="18096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8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nb-NO" sz="7200">
                <a:cs typeface="Arial"/>
              </a:rPr>
              <a:t>⚙️</a:t>
            </a:r>
          </a:p>
          <a:p>
            <a:pPr marL="0" indent="0" algn="ctr"/>
            <a:r>
              <a:rPr lang="nb-NO" sz="2000">
                <a:cs typeface="Arial"/>
              </a:rPr>
              <a:t>Motorikk</a:t>
            </a:r>
          </a:p>
        </p:txBody>
      </p:sp>
      <p:sp>
        <p:nvSpPr>
          <p:cNvPr id="12" name="Plassholder for innhold 6">
            <a:extLst>
              <a:ext uri="{FF2B5EF4-FFF2-40B4-BE49-F238E27FC236}">
                <a16:creationId xmlns:a16="http://schemas.microsoft.com/office/drawing/2014/main" id="{88C089F1-FDBF-EFB3-5162-E8F7ED2F1461}"/>
              </a:ext>
            </a:extLst>
          </p:cNvPr>
          <p:cNvSpPr txBox="1">
            <a:spLocks/>
          </p:cNvSpPr>
          <p:nvPr/>
        </p:nvSpPr>
        <p:spPr>
          <a:xfrm>
            <a:off x="8109563" y="2879843"/>
            <a:ext cx="1946917" cy="18096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8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nb-NO" sz="7200">
                <a:cs typeface="Arial"/>
              </a:rPr>
              <a:t>🧠</a:t>
            </a:r>
          </a:p>
          <a:p>
            <a:pPr marL="0" indent="0" algn="ctr"/>
            <a:r>
              <a:rPr lang="nb-NO" sz="2000">
                <a:cs typeface="Arial"/>
              </a:rPr>
              <a:t>Kognisjon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296FBCC-D613-F8BF-B530-5792616CD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316E3BE-D990-510E-9AF7-9397AFEBA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78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F7FB97AB-5604-744E-9BDD-4F9B9B8FEE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6387" y="176568"/>
            <a:ext cx="10769979" cy="1325563"/>
          </a:xfrm>
        </p:spPr>
        <p:txBody>
          <a:bodyPr/>
          <a:lstStyle/>
          <a:p>
            <a:r>
              <a:rPr lang="nb-NO" sz="1600"/>
              <a:t>Eksempel:</a:t>
            </a:r>
            <a:br>
              <a:rPr lang="nb-NO"/>
            </a:br>
            <a:r>
              <a:rPr lang="nb-NO"/>
              <a:t>Hvordan sidetittel og overskriftsnivåer er nyttig for alle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24A7E4D2-68A4-F3A8-81B4-45C223D6C17B}"/>
              </a:ext>
            </a:extLst>
          </p:cNvPr>
          <p:cNvSpPr txBox="1">
            <a:spLocks/>
          </p:cNvSpPr>
          <p:nvPr/>
        </p:nvSpPr>
        <p:spPr>
          <a:xfrm>
            <a:off x="655728" y="2169234"/>
            <a:ext cx="6710389" cy="252109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000">
                <a:cs typeface="Arial"/>
              </a:rPr>
              <a:t>👱  Enklere for alle å få oversikt og finne innhold</a:t>
            </a:r>
            <a:endParaRPr lang="nb-NO" sz="2000" b="1">
              <a:cs typeface="Arial"/>
            </a:endParaRPr>
          </a:p>
          <a:p>
            <a:pPr marL="0" indent="0">
              <a:buNone/>
            </a:pPr>
            <a:r>
              <a:rPr lang="nb-NO" sz="2000">
                <a:cs typeface="Arial"/>
              </a:rPr>
              <a:t>👁  Enklere å navigere med skjermleser</a:t>
            </a:r>
          </a:p>
          <a:p>
            <a:pPr marL="0" indent="0">
              <a:buNone/>
            </a:pPr>
            <a:r>
              <a:rPr lang="nb-NO" sz="2000">
                <a:cs typeface="Arial"/>
              </a:rPr>
              <a:t>😰  Hjelper en stressa student å finne riktig </a:t>
            </a:r>
            <a:br>
              <a:rPr lang="nb-NO" sz="2000">
                <a:cs typeface="Arial"/>
              </a:rPr>
            </a:br>
            <a:r>
              <a:rPr lang="nb-NO" sz="2000">
                <a:cs typeface="Arial"/>
              </a:rPr>
              <a:t>      innhold i tide</a:t>
            </a:r>
          </a:p>
          <a:p>
            <a:pPr marL="0" indent="0">
              <a:buNone/>
            </a:pPr>
            <a:r>
              <a:rPr lang="nb-NO" sz="2000">
                <a:cs typeface="Arial"/>
              </a:rPr>
              <a:t>🔍  Gunstig for søkemotoroptimalisering</a:t>
            </a:r>
          </a:p>
          <a:p>
            <a:pPr marL="0" indent="0">
              <a:buNone/>
            </a:pPr>
            <a:endParaRPr lang="nb-NO" sz="2000">
              <a:cs typeface="Arial"/>
            </a:endParaRPr>
          </a:p>
          <a:p>
            <a:pPr marL="0" indent="0">
              <a:buNone/>
            </a:pPr>
            <a:endParaRPr lang="nb-NO" sz="2000">
              <a:cs typeface="Arial"/>
            </a:endParaRPr>
          </a:p>
        </p:txBody>
      </p:sp>
      <p:pic>
        <p:nvPicPr>
          <p:cNvPr id="4" name="Bilde 4" descr="Illustrasjon av to bolker med tekst. I den ene er teksten delt opp med overskrifter og viser en god struktur. Den andre viser en lang sammenhengende tekst sammen med et rødt kryss.">
            <a:extLst>
              <a:ext uri="{FF2B5EF4-FFF2-40B4-BE49-F238E27FC236}">
                <a16:creationId xmlns:a16="http://schemas.microsoft.com/office/drawing/2014/main" id="{2A06B0B6-5554-77AE-AD60-2B96BB1FF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744" y="2399917"/>
            <a:ext cx="3404781" cy="1769068"/>
          </a:xfrm>
          <a:prstGeom prst="rect">
            <a:avLst/>
          </a:prstGeom>
        </p:spPr>
      </p:pic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03EF625-F975-F1BA-C2D1-BBF21C7B9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B89FAF7-6305-C70A-B750-6718FF104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57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0EDB40-E2EE-CD47-8E22-CE8627F9D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2782517"/>
            <a:ext cx="5358865" cy="1292631"/>
          </a:xfrm>
        </p:spPr>
        <p:txBody>
          <a:bodyPr/>
          <a:lstStyle/>
          <a:p>
            <a:r>
              <a:rPr lang="nb-NO"/>
              <a:t>Hvilke krav gjelder </a:t>
            </a:r>
            <a:br>
              <a:rPr lang="nb-NO"/>
            </a:br>
            <a:r>
              <a:rPr lang="nb-NO"/>
              <a:t>for UiO?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FDC9B2C-E5AB-9C43-9C81-1DE0BDFDF6A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608965" indent="-456565"/>
            <a:r>
              <a:rPr lang="nb-NO" sz="2100">
                <a:cs typeface="Arial"/>
              </a:rPr>
              <a:t>Gjeldende regelverk: </a:t>
            </a:r>
            <a:br>
              <a:rPr lang="nb-NO" sz="2100">
                <a:cs typeface="Arial"/>
              </a:rPr>
            </a:br>
            <a:r>
              <a:rPr lang="nb-NO" sz="2100">
                <a:cs typeface="Arial"/>
                <a:hlinkClick r:id="rId3"/>
              </a:rPr>
              <a:t>WCAG 2.0 (uutilsynet.no)</a:t>
            </a:r>
            <a:r>
              <a:rPr lang="nb-NO" sz="2100">
                <a:cs typeface="Arial"/>
              </a:rPr>
              <a:t> </a:t>
            </a:r>
          </a:p>
          <a:p>
            <a:pPr marL="608965" indent="-456565"/>
            <a:r>
              <a:rPr lang="nb-NO" sz="2100">
                <a:cs typeface="Arial"/>
              </a:rPr>
              <a:t>Regelverk fra februar 2023: </a:t>
            </a:r>
            <a:br>
              <a:rPr lang="nb-NO" sz="2100">
                <a:cs typeface="Arial"/>
              </a:rPr>
            </a:br>
            <a:r>
              <a:rPr lang="nb-NO" sz="2100">
                <a:cs typeface="Arial"/>
                <a:hlinkClick r:id="rId3"/>
              </a:rPr>
              <a:t>WCAG 2.1</a:t>
            </a:r>
            <a:r>
              <a:rPr lang="nb-NO" sz="2100">
                <a:ea typeface="+mn-lt"/>
                <a:cs typeface="+mn-lt"/>
                <a:hlinkClick r:id="rId3"/>
              </a:rPr>
              <a:t> (uutilsynet.no) </a:t>
            </a:r>
            <a:r>
              <a:rPr lang="nb-NO" sz="2100">
                <a:ea typeface="+mn-lt"/>
                <a:cs typeface="+mn-lt"/>
              </a:rPr>
              <a:t>og </a:t>
            </a:r>
            <a:r>
              <a:rPr lang="nb-NO" sz="2100">
                <a:ea typeface="+mn-lt"/>
                <a:cs typeface="+mn-lt"/>
                <a:hlinkClick r:id="rId4"/>
              </a:rPr>
              <a:t>WAD (uutilsynet.no)</a:t>
            </a:r>
            <a:r>
              <a:rPr lang="nb-NO" sz="2100">
                <a:ea typeface="+mn-lt"/>
                <a:cs typeface="+mn-lt"/>
              </a:rPr>
              <a:t> </a:t>
            </a:r>
          </a:p>
          <a:p>
            <a:pPr marL="608965" indent="-456565"/>
            <a:r>
              <a:rPr lang="nb-NO" sz="2100">
                <a:cs typeface="Arial"/>
              </a:rPr>
              <a:t>Inkluderer blant annet </a:t>
            </a:r>
            <a:r>
              <a:rPr lang="nb-NO" sz="2100">
                <a:cs typeface="Arial"/>
                <a:hlinkClick r:id="rId5"/>
              </a:rPr>
              <a:t>krav om tilgjengelighetserklæring (uutilsynet.no)</a:t>
            </a:r>
            <a:r>
              <a:rPr lang="nb-NO" sz="2100">
                <a:cs typeface="Arial"/>
              </a:rPr>
              <a:t> fra februar 2023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DCCE25B-E522-EA44-B13E-6B1E994A3D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13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941749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9455696C-C273-39B0-EB13-6C0A982BCA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7154"/>
            <a:ext cx="9144000" cy="1655762"/>
          </a:xfrm>
        </p:spPr>
        <p:txBody>
          <a:bodyPr/>
          <a:lstStyle/>
          <a:p>
            <a:r>
              <a:rPr lang="nb-NO">
                <a:cs typeface="Arial"/>
              </a:rPr>
              <a:t>Hva må være universelt utformet?</a:t>
            </a:r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ABA55F4-B980-AB5C-5E03-0D941D0B2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93869"/>
            <a:ext cx="9144000" cy="1878763"/>
          </a:xfrm>
        </p:spPr>
        <p:txBody>
          <a:bodyPr/>
          <a:lstStyle/>
          <a:p>
            <a:r>
              <a:rPr lang="nb-NO" sz="4500">
                <a:cs typeface="Arial"/>
              </a:rPr>
              <a:t>Det som brukes i undervisning </a:t>
            </a:r>
            <a:br>
              <a:rPr lang="nb-NO" sz="4500">
                <a:cs typeface="Arial"/>
              </a:rPr>
            </a:br>
            <a:r>
              <a:rPr lang="nb-NO" sz="4500">
                <a:cs typeface="Arial"/>
              </a:rPr>
              <a:t>og/eller til informasjonsformidling</a:t>
            </a:r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CB741E-A842-798C-D692-B1BEC9720BD1}"/>
              </a:ext>
            </a:extLst>
          </p:cNvPr>
          <p:cNvSpPr txBox="1"/>
          <p:nvPr/>
        </p:nvSpPr>
        <p:spPr>
          <a:xfrm>
            <a:off x="1630021" y="4352780"/>
            <a:ext cx="936265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b-NO" sz="2400" dirty="0">
                <a:highlight>
                  <a:srgbClr val="FFFFFF"/>
                </a:highlight>
                <a:ea typeface="+mn-lt"/>
                <a:cs typeface="+mn-lt"/>
              </a:rPr>
              <a:t>*WAD spesifiserer at kommende krav også gjelder for nye intranett</a:t>
            </a:r>
            <a:endParaRPr lang="en-US" sz="2400" dirty="0" err="1">
              <a:ea typeface="+mn-lt"/>
              <a:cs typeface="+mn-lt"/>
            </a:endParaRPr>
          </a:p>
          <a:p>
            <a:pPr algn="ctr"/>
            <a:endParaRPr lang="en-US" sz="2400" dirty="0">
              <a:cs typeface="Arial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8FE486F-CE23-83B7-7175-854AA37163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125095" indent="-125095" algn="ctr"/>
            <a:endParaRPr lang="nb-NO">
              <a:cs typeface="Arial"/>
            </a:endParaRP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C2E1220-FF47-5361-901E-D7BB226A7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8859886-E438-249C-4DBC-01A48C5B5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/>
              <a:t>Side </a:t>
            </a:r>
            <a:fld id="{5251F420-7306-4E7C-A79E-F31A38F7D392}" type="slidenum">
              <a:rPr lang="en-US" smtClean="0"/>
              <a:pPr algn="ctr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46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FBF74-EF61-43E1-B502-A6941EF5C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Hva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må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være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universelt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utformet</a:t>
            </a:r>
            <a:r>
              <a:rPr lang="en-US">
                <a:cs typeface="Arial"/>
              </a:rPr>
              <a:t> – i </a:t>
            </a:r>
            <a:r>
              <a:rPr lang="en-US" err="1">
                <a:cs typeface="Arial"/>
              </a:rPr>
              <a:t>praksis</a:t>
            </a:r>
            <a:endParaRPr lang="en-US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194C5-2540-0665-3FD7-4BBB415A9D9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nb-NO" sz="2000">
                <a:ea typeface="+mn-lt"/>
                <a:cs typeface="+mn-lt"/>
              </a:rPr>
              <a:t>🔧  Tekniske rammeverk</a:t>
            </a:r>
            <a:endParaRPr lang="en-US" sz="2000">
              <a:ea typeface="+mn-lt"/>
              <a:cs typeface="+mn-lt"/>
            </a:endParaRPr>
          </a:p>
          <a:p>
            <a:pPr marL="846455" lvl="1" indent="-285750">
              <a:buFont typeface="Arial,Sans-Serif"/>
              <a:buChar char="•"/>
            </a:pPr>
            <a:r>
              <a:rPr lang="nb-NO">
                <a:ea typeface="+mn-lt"/>
                <a:cs typeface="+mn-lt"/>
              </a:rPr>
              <a:t>UiO har også ansvar for at løsninger fra tredjepartsleverandører (som for eksempel Canvas) imøtekommer lovkravene</a:t>
            </a:r>
            <a:br>
              <a:rPr lang="nb-NO">
                <a:ea typeface="+mn-lt"/>
                <a:cs typeface="+mn-lt"/>
              </a:rPr>
            </a:br>
            <a:endParaRPr lang="nb-NO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nb-NO" sz="2000">
                <a:ea typeface="+mn-lt"/>
                <a:cs typeface="+mn-lt"/>
              </a:rPr>
              <a:t>📄  Innhold – både dokumenter og innhold som legges ut i html (uio.no, Canvas ++). </a:t>
            </a:r>
          </a:p>
          <a:p>
            <a:pPr marL="846455" lvl="1" indent="-228600">
              <a:buFont typeface="Arial,Sans-Serif"/>
              <a:buChar char="•"/>
            </a:pPr>
            <a:r>
              <a:rPr lang="nb-NO">
                <a:ea typeface="+mn-lt"/>
                <a:cs typeface="+mn-lt"/>
              </a:rPr>
              <a:t>Overskriftsnivåer</a:t>
            </a:r>
          </a:p>
          <a:p>
            <a:pPr marL="846455" lvl="1" indent="-228600">
              <a:buFont typeface="Arial,Sans-Serif"/>
              <a:buChar char="•"/>
            </a:pPr>
            <a:r>
              <a:rPr lang="nb-NO">
                <a:ea typeface="+mn-lt"/>
                <a:cs typeface="+mn-lt"/>
              </a:rPr>
              <a:t>Legge til alternativ tekst på bilder og illustrasjoner</a:t>
            </a:r>
            <a:endParaRPr lang="en-US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>
                <a:ea typeface="+mn-lt"/>
                <a:cs typeface="+mn-lt"/>
              </a:rPr>
              <a:t>Skrive klarspråk</a:t>
            </a:r>
            <a:endParaRPr lang="en-US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>
                <a:ea typeface="+mn-lt"/>
                <a:cs typeface="+mn-lt"/>
              </a:rPr>
              <a:t>Beskrivende lenker</a:t>
            </a:r>
            <a:endParaRPr lang="en-US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>
                <a:ea typeface="+mn-lt"/>
                <a:cs typeface="+mn-lt"/>
              </a:rPr>
              <a:t>Tabell brukes til å presentere tabelldata, ikke styre layout og utseende</a:t>
            </a:r>
          </a:p>
          <a:p>
            <a:pPr marL="846455" lvl="1" indent="-228600">
              <a:buFont typeface="Arial,Sans-Serif"/>
              <a:buChar char="•"/>
            </a:pPr>
            <a:r>
              <a:rPr lang="nb-NO">
                <a:ea typeface="+mn-lt"/>
                <a:cs typeface="+mn-lt"/>
              </a:rPr>
              <a:t>Tekstalternativ for video og lyd</a:t>
            </a:r>
          </a:p>
          <a:p>
            <a:pPr marL="125095" indent="-125095">
              <a:buFont typeface="Arial"/>
              <a:buChar char="•"/>
            </a:pPr>
            <a:endParaRPr lang="nb-NO">
              <a:cs typeface="Arial"/>
            </a:endParaRPr>
          </a:p>
          <a:p>
            <a:pPr marL="125095" indent="-125095">
              <a:buFont typeface="Arial"/>
              <a:buChar char="•"/>
            </a:pPr>
            <a:endParaRPr lang="nb-NO">
              <a:cs typeface="Arial"/>
            </a:endParaRPr>
          </a:p>
          <a:p>
            <a:pPr marL="125095" indent="-125095">
              <a:buFont typeface="Arial"/>
              <a:buChar char="•"/>
            </a:pPr>
            <a:endParaRPr lang="nb-NO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nb-NO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9BEE24-3DC3-4839-F71C-8D59A6960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D93069-1002-6C49-6F1E-100499C90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410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FBF74-EF61-43E1-B502-A6941EF5C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Video </a:t>
            </a:r>
            <a:r>
              <a:rPr lang="en-US" err="1">
                <a:cs typeface="Arial"/>
              </a:rPr>
              <a:t>og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lyd</a:t>
            </a:r>
            <a:endParaRPr lang="nb-NO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194C5-2540-0665-3FD7-4BBB415A9D9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9443839" cy="4720030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nb-NO" dirty="0">
                <a:ea typeface="+mn-lt"/>
                <a:cs typeface="+mn-lt"/>
              </a:rPr>
              <a:t>Video og lyd skal ha et tekstalternativ. For eksempel ved at en video er tekstet.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nb-NO" dirty="0">
                <a:ea typeface="+mn-lt"/>
                <a:cs typeface="+mn-lt"/>
              </a:rPr>
              <a:t>Gjøres ikke forskjell på om det er noen med funksjonsnedsettelser eller ikke i emnet.</a:t>
            </a:r>
          </a:p>
          <a:p>
            <a:pPr marL="285750" indent="-285750">
              <a:buFont typeface="Arial,Sans-Serif"/>
              <a:buChar char="•"/>
            </a:pPr>
            <a:r>
              <a:rPr lang="nb-NO" dirty="0">
                <a:ea typeface="+mn-lt"/>
                <a:cs typeface="+mn-lt"/>
              </a:rPr>
              <a:t>Ulike hjelpemidler/verktøy kan benyttes</a:t>
            </a:r>
            <a:endParaRPr lang="en-US" dirty="0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 dirty="0">
                <a:ea typeface="+mn-lt"/>
                <a:cs typeface="+mn-lt"/>
                <a:hlinkClick r:id="rId2"/>
              </a:rPr>
              <a:t>Autotekst</a:t>
            </a:r>
            <a:r>
              <a:rPr lang="nb-NO" dirty="0">
                <a:ea typeface="+mn-lt"/>
                <a:cs typeface="+mn-lt"/>
              </a:rPr>
              <a:t> – automatisk transkribering fra tale til tekst, tjeneste utviklet av USIT.</a:t>
            </a:r>
            <a:endParaRPr lang="en-US" dirty="0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 dirty="0">
                <a:ea typeface="+mn-lt"/>
                <a:cs typeface="+mn-lt"/>
                <a:hlinkClick r:id="rId3"/>
              </a:rPr>
              <a:t>Panopto</a:t>
            </a:r>
            <a:r>
              <a:rPr lang="nb-NO" dirty="0">
                <a:ea typeface="+mn-lt"/>
                <a:cs typeface="+mn-lt"/>
              </a:rPr>
              <a:t> – tjeneste for å gjøre videopptak, redigere, publisere og kan generere automatisk tekst på video.</a:t>
            </a:r>
            <a:endParaRPr lang="nb-NO" dirty="0"/>
          </a:p>
          <a:p>
            <a:pPr marL="285750" indent="-285750">
              <a:buFont typeface="Arial"/>
              <a:buChar char="•"/>
            </a:pPr>
            <a:r>
              <a:rPr lang="nb-NO" dirty="0">
                <a:ea typeface="+mn-lt"/>
                <a:cs typeface="+mn-lt"/>
              </a:rPr>
              <a:t>Det er tidkrevende og nye rutiner må på plass. UiO jobber nå med retningslinjer rundt dette. Inntil gode nok støttefunksjoner/verktøy er på plass, er det per i dag tillatt å publisere forelesningsvideo uten tekstalternativ. NB: Dette unntaket gjelder kun forelesningsvideo. 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nb-NO" dirty="0">
                <a:ea typeface="+mn-lt"/>
                <a:cs typeface="+mn-lt"/>
              </a:rPr>
              <a:t>Les mer om </a:t>
            </a:r>
            <a:r>
              <a:rPr lang="nb-NO" dirty="0">
                <a:ea typeface="+mn-lt"/>
                <a:cs typeface="+mn-lt"/>
                <a:hlinkClick r:id="rId4"/>
              </a:rPr>
              <a:t>teksting av video i Vortex</a:t>
            </a:r>
            <a:r>
              <a:rPr lang="nb-NO" dirty="0">
                <a:ea typeface="+mn-lt"/>
                <a:cs typeface="+mn-lt"/>
              </a:rPr>
              <a:t> </a:t>
            </a:r>
          </a:p>
          <a:p>
            <a:pPr marL="285750" indent="-285750">
              <a:buFont typeface="Arial"/>
              <a:buChar char="•"/>
            </a:pPr>
            <a:endParaRPr lang="nb-NO" dirty="0">
              <a:cs typeface="Arial"/>
            </a:endParaRPr>
          </a:p>
          <a:p>
            <a:pPr marL="846455" lvl="1" indent="-228600">
              <a:buFont typeface="Arial"/>
              <a:buChar char="•"/>
            </a:pPr>
            <a:endParaRPr lang="nb-NO" dirty="0">
              <a:cs typeface="Arial"/>
            </a:endParaRPr>
          </a:p>
          <a:p>
            <a:pPr marL="846455" lvl="1" indent="-228600">
              <a:buFont typeface="Arial"/>
              <a:buChar char="•"/>
            </a:pPr>
            <a:endParaRPr lang="nb-NO" dirty="0">
              <a:cs typeface="Arial"/>
            </a:endParaRPr>
          </a:p>
          <a:p>
            <a:pPr marL="846455" lvl="1" indent="-228600">
              <a:buFont typeface="Arial"/>
              <a:buChar char="•"/>
            </a:pPr>
            <a:endParaRPr lang="nb-NO" dirty="0">
              <a:cs typeface="Arial"/>
            </a:endParaRPr>
          </a:p>
          <a:p>
            <a:pPr marL="125095" indent="-125095">
              <a:buFont typeface="Arial"/>
              <a:buChar char="•"/>
            </a:pPr>
            <a:endParaRPr lang="nb-NO" dirty="0">
              <a:cs typeface="Arial"/>
            </a:endParaRPr>
          </a:p>
          <a:p>
            <a:pPr marL="125095" indent="-125095">
              <a:buFont typeface="Arial"/>
              <a:buChar char="•"/>
            </a:pPr>
            <a:endParaRPr lang="nb-NO" dirty="0">
              <a:cs typeface="Arial"/>
            </a:endParaRPr>
          </a:p>
          <a:p>
            <a:pPr marL="125095" indent="-125095">
              <a:buFont typeface="Arial"/>
              <a:buChar char="•"/>
            </a:pPr>
            <a:endParaRPr lang="nb-NO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nb-NO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9BEE24-3DC3-4839-F71C-8D59A6960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D93069-1002-6C49-6F1E-100499C90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45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C3EFD8-22B0-3FCA-5A46-DF9D34ADD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67961"/>
            <a:ext cx="11431664" cy="754068"/>
          </a:xfrm>
        </p:spPr>
        <p:txBody>
          <a:bodyPr/>
          <a:lstStyle/>
          <a:p>
            <a:r>
              <a:rPr lang="nb-NO" dirty="0" err="1">
                <a:cs typeface="Arial"/>
              </a:rPr>
              <a:t>Uutilsynet</a:t>
            </a:r>
            <a:r>
              <a:rPr lang="nb-NO" dirty="0">
                <a:cs typeface="Arial"/>
              </a:rPr>
              <a:t> har rettet blikket mot UH-sektoren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390EA1-BC35-48BC-C0F8-D87685486689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392041"/>
            <a:ext cx="8199557" cy="4507997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nb-NO" sz="2200" dirty="0">
                <a:cs typeface="Arial"/>
              </a:rPr>
              <a:t>En av oppgavene til </a:t>
            </a:r>
            <a:r>
              <a:rPr lang="nb-NO" sz="2200" dirty="0" err="1">
                <a:cs typeface="Arial"/>
              </a:rPr>
              <a:t>uutilsynet</a:t>
            </a:r>
            <a:r>
              <a:rPr lang="nb-NO" sz="2200" dirty="0">
                <a:cs typeface="Arial"/>
              </a:rPr>
              <a:t> (Tilsynet for universell utforming av IKT, </a:t>
            </a:r>
            <a:r>
              <a:rPr lang="nb-NO" sz="2200" dirty="0">
                <a:cs typeface="Arial"/>
                <a:hlinkClick r:id="rId2"/>
              </a:rPr>
              <a:t>uutilsynet.no</a:t>
            </a:r>
            <a:r>
              <a:rPr lang="nb-NO" sz="2200" dirty="0">
                <a:cs typeface="Arial"/>
              </a:rPr>
              <a:t>) er å kontrollere om virksomheter oppfyller</a:t>
            </a:r>
            <a:r>
              <a:rPr lang="nb-NO" sz="2200" dirty="0">
                <a:ea typeface="+mn-lt"/>
                <a:cs typeface="+mn-lt"/>
              </a:rPr>
              <a:t> kravene for nettløsninger</a:t>
            </a:r>
            <a:endParaRPr lang="en-US" sz="2200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nb-NO" sz="2200" dirty="0">
                <a:ea typeface="+mn-lt"/>
                <a:cs typeface="+mn-lt"/>
              </a:rPr>
              <a:t>Tilsyn</a:t>
            </a:r>
            <a:r>
              <a:rPr lang="nb-NO" sz="2200" dirty="0">
                <a:cs typeface="Arial"/>
              </a:rPr>
              <a:t> hos UiB og BI i 2021</a:t>
            </a:r>
          </a:p>
          <a:p>
            <a:pPr marL="285750" indent="-285750">
              <a:buFont typeface="Arial"/>
              <a:buChar char="•"/>
            </a:pPr>
            <a:r>
              <a:rPr lang="nb-NO" sz="2200" dirty="0">
                <a:cs typeface="Arial"/>
              </a:rPr>
              <a:t>UiB fikk dagsbot på 150 000 (UiB holdt et </a:t>
            </a:r>
            <a:r>
              <a:rPr lang="nb-NO" sz="2200" dirty="0" err="1">
                <a:cs typeface="Arial"/>
              </a:rPr>
              <a:t>webinar</a:t>
            </a:r>
            <a:r>
              <a:rPr lang="nb-NO" sz="2200" dirty="0">
                <a:cs typeface="Arial"/>
              </a:rPr>
              <a:t> om dette 8. april)</a:t>
            </a:r>
          </a:p>
          <a:p>
            <a:pPr marL="285750" indent="-285750">
              <a:buFont typeface="Arial"/>
              <a:buChar char="•"/>
            </a:pPr>
            <a:r>
              <a:rPr lang="nb-NO" sz="2200" dirty="0">
                <a:cs typeface="Arial"/>
              </a:rPr>
              <a:t>Hva skjer om/når UiO får tilsyn?</a:t>
            </a:r>
            <a:endParaRPr lang="nb-NO" sz="2200" dirty="0">
              <a:ea typeface="+mn-lt"/>
              <a:cs typeface="+mn-lt"/>
            </a:endParaRPr>
          </a:p>
          <a:p>
            <a:pPr marL="846455" lvl="1" indent="-285750">
              <a:buFont typeface="Arial"/>
              <a:buChar char="•"/>
            </a:pPr>
            <a:r>
              <a:rPr lang="nb-NO" sz="2000" dirty="0">
                <a:ea typeface="+mn-lt"/>
                <a:cs typeface="+mn-lt"/>
              </a:rPr>
              <a:t>Varsling 14 dager før tilsynet starter</a:t>
            </a:r>
          </a:p>
          <a:p>
            <a:pPr marL="846455" lvl="1" indent="-285750">
              <a:buFont typeface="Arial"/>
              <a:buChar char="•"/>
            </a:pPr>
            <a:r>
              <a:rPr lang="nb-NO" sz="2000" dirty="0">
                <a:ea typeface="+mn-lt"/>
                <a:cs typeface="+mn-lt"/>
              </a:rPr>
              <a:t>Finner de ut at nettløsningen bryter regelverket, følger de opp virksomheten til feilene blir korrigerte. Om nødvendig bruker de pålegg om retting og dagbøter. </a:t>
            </a:r>
            <a:endParaRPr lang="nb-NO" dirty="0"/>
          </a:p>
          <a:p>
            <a:pPr marL="846455" lvl="1" indent="-285750">
              <a:buFont typeface="Arial"/>
              <a:buChar char="•"/>
            </a:pPr>
            <a:endParaRPr lang="nb-NO" sz="2000" dirty="0">
              <a:cs typeface="Arial"/>
            </a:endParaRPr>
          </a:p>
          <a:p>
            <a:pPr marL="846455" lvl="1" indent="-285750">
              <a:buFont typeface="Arial"/>
              <a:buChar char="•"/>
            </a:pPr>
            <a:endParaRPr lang="nb-NO" dirty="0">
              <a:cs typeface="Arial"/>
            </a:endParaRPr>
          </a:p>
        </p:txBody>
      </p:sp>
      <p:pic>
        <p:nvPicPr>
          <p:cNvPr id="6" name="Bilde 6" descr="Skjermskudd av nyhetsartikkel med overskriften «UiB får bot på 150000 – brøt lovverket på åtte punkt»">
            <a:extLst>
              <a:ext uri="{FF2B5EF4-FFF2-40B4-BE49-F238E27FC236}">
                <a16:creationId xmlns:a16="http://schemas.microsoft.com/office/drawing/2014/main" id="{7A8C2AEA-2FE5-43B1-F026-9CF7D285F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319" y="1068381"/>
            <a:ext cx="2679513" cy="4943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</p:pic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D6A4163-0FCC-9723-3F47-C38C7572B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72749D3-E924-7BB3-AE9C-734EC8FE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030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5782A5-D156-F558-BFD0-3FD206CD2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2782517"/>
            <a:ext cx="5358865" cy="1292631"/>
          </a:xfrm>
        </p:spPr>
        <p:txBody>
          <a:bodyPr/>
          <a:lstStyle/>
          <a:p>
            <a:r>
              <a:rPr lang="nb-NO">
                <a:cs typeface="Arial"/>
              </a:rPr>
              <a:t>Hvordan kommer </a:t>
            </a:r>
            <a:br>
              <a:rPr lang="nb-NO">
                <a:cs typeface="Arial"/>
              </a:rPr>
            </a:br>
            <a:r>
              <a:rPr lang="nb-NO">
                <a:cs typeface="Arial"/>
              </a:rPr>
              <a:t>vi i mål?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A08A9A6-D5CD-2BC1-2571-A56124C6DDFE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marL="495300" indent="-342900"/>
            <a:r>
              <a:rPr lang="nb-NO" sz="2100" dirty="0">
                <a:cs typeface="Arial"/>
              </a:rPr>
              <a:t>Noe løses teknisk</a:t>
            </a:r>
          </a:p>
          <a:p>
            <a:pPr marL="1217930" lvl="1" indent="-456565"/>
            <a:r>
              <a:rPr lang="nb-NO" sz="1450" dirty="0">
                <a:cs typeface="Arial"/>
              </a:rPr>
              <a:t>UiO sentralt har ansvar for de største tjenestene som </a:t>
            </a:r>
            <a:r>
              <a:rPr lang="nb-NO" sz="1450" dirty="0" err="1">
                <a:cs typeface="Arial"/>
              </a:rPr>
              <a:t>uio.no</a:t>
            </a:r>
            <a:r>
              <a:rPr lang="nb-NO" sz="1450" dirty="0">
                <a:cs typeface="Arial"/>
              </a:rPr>
              <a:t> og Canvas.</a:t>
            </a:r>
          </a:p>
          <a:p>
            <a:pPr marL="1217930" lvl="1" indent="-456565"/>
            <a:r>
              <a:rPr lang="nb-NO" sz="1450" dirty="0">
                <a:cs typeface="Arial"/>
              </a:rPr>
              <a:t>Lokale tjenester har enhetene selv ansvaret for.</a:t>
            </a:r>
            <a:br>
              <a:rPr lang="nb-NO" sz="1450" dirty="0">
                <a:cs typeface="Arial"/>
              </a:rPr>
            </a:br>
            <a:endParaRPr lang="nb-NO" sz="1467" dirty="0">
              <a:cs typeface="Arial"/>
            </a:endParaRPr>
          </a:p>
          <a:p>
            <a:pPr marL="608965" indent="-456565"/>
            <a:r>
              <a:rPr lang="nb-NO" sz="2100" dirty="0">
                <a:cs typeface="Arial"/>
              </a:rPr>
              <a:t>Hovedvekten ligger på innholdet som publiseres</a:t>
            </a:r>
          </a:p>
          <a:p>
            <a:pPr marL="1217930" lvl="1" indent="-456565"/>
            <a:r>
              <a:rPr lang="nb-NO" sz="1450" dirty="0">
                <a:cs typeface="Arial"/>
              </a:rPr>
              <a:t>Dette gjelder alle som publiserer og lager innhold som er rettet mot studentene eller offentligheten, både sentralt og lokalt.</a:t>
            </a:r>
          </a:p>
          <a:p>
            <a:pPr marL="1217930" lvl="1" indent="-456565"/>
            <a:r>
              <a:rPr lang="nb-NO" sz="1450" dirty="0">
                <a:cs typeface="Arial"/>
              </a:rPr>
              <a:t>Det finnes støtteverktøy som er knyttet til de tekniske rammeverkene (som </a:t>
            </a:r>
            <a:r>
              <a:rPr lang="nb-NO" sz="1450" dirty="0" err="1">
                <a:cs typeface="Arial"/>
              </a:rPr>
              <a:t>uu</a:t>
            </a:r>
            <a:r>
              <a:rPr lang="nb-NO" sz="1450" dirty="0">
                <a:cs typeface="Arial"/>
              </a:rPr>
              <a:t>-sjekk i </a:t>
            </a:r>
            <a:r>
              <a:rPr lang="nb-NO" sz="1450" dirty="0" err="1">
                <a:cs typeface="Arial"/>
              </a:rPr>
              <a:t>Vortex</a:t>
            </a:r>
            <a:r>
              <a:rPr lang="nb-NO" sz="1450" dirty="0">
                <a:cs typeface="Arial"/>
              </a:rPr>
              <a:t> og Canvas). Og spør gjerne om veiledning fra lokal </a:t>
            </a:r>
            <a:r>
              <a:rPr lang="nb-NO" sz="1450" dirty="0" err="1">
                <a:cs typeface="Arial"/>
              </a:rPr>
              <a:t>uu</a:t>
            </a:r>
            <a:r>
              <a:rPr lang="nb-NO" sz="1450" dirty="0">
                <a:cs typeface="Arial"/>
              </a:rPr>
              <a:t>-ekspertise eller USIT.</a:t>
            </a:r>
            <a:br>
              <a:rPr lang="nb-NO" sz="1450" dirty="0">
                <a:cs typeface="Arial"/>
              </a:rPr>
            </a:br>
            <a:endParaRPr lang="nb-NO" sz="1450" dirty="0">
              <a:cs typeface="Arial"/>
            </a:endParaRPr>
          </a:p>
          <a:p>
            <a:pPr marL="608965" indent="-456565"/>
            <a:r>
              <a:rPr lang="nb-NO" sz="2100" dirty="0">
                <a:cs typeface="Arial"/>
              </a:rPr>
              <a:t>Målet er at dette blir en del av måten alle jobber på, i alle ledd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042051F-9ACD-07BA-06C5-4D7A8E8A0E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18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4192612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04E91F-C478-EF4C-A4F7-891A9B20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67961"/>
            <a:ext cx="11431664" cy="754068"/>
          </a:xfrm>
        </p:spPr>
        <p:txBody>
          <a:bodyPr/>
          <a:lstStyle/>
          <a:p>
            <a:r>
              <a:rPr lang="nb-NO"/>
              <a:t>Hva bør dere starte med lokalt?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CBDE75-A518-6243-A7CD-62E88DFCB26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983118"/>
            <a:ext cx="9576360" cy="423656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/>
            <a:endParaRPr lang="nb-NO" sz="2100" dirty="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nb-NO" sz="2400" dirty="0"/>
              <a:t>Kartlegge situasjonen på fakultetet </a:t>
            </a:r>
            <a:endParaRPr lang="en-US" sz="2400" dirty="0">
              <a:cs typeface="Arial"/>
            </a:endParaRPr>
          </a:p>
          <a:p>
            <a:pPr marL="846455" lvl="1" indent="-228600"/>
            <a:r>
              <a:rPr lang="nb-NO" sz="2000" dirty="0"/>
              <a:t>Hvilke systemer har dere?</a:t>
            </a:r>
            <a:endParaRPr lang="en-US" sz="2000" dirty="0">
              <a:cs typeface="Arial"/>
            </a:endParaRPr>
          </a:p>
          <a:p>
            <a:pPr marL="846455" lvl="1" indent="-228600"/>
            <a:r>
              <a:rPr lang="nb-NO" sz="2000" dirty="0"/>
              <a:t>Hvordan står det til med innholdsforvaltningen? </a:t>
            </a:r>
            <a:endParaRPr lang="en-US" sz="2000" dirty="0">
              <a:cs typeface="Arial"/>
            </a:endParaRPr>
          </a:p>
          <a:p>
            <a:pPr marL="846455" lvl="1" indent="-228600"/>
            <a:r>
              <a:rPr lang="nb-NO" sz="2000" dirty="0"/>
              <a:t>Hvem sitter på kompetanse om </a:t>
            </a:r>
            <a:r>
              <a:rPr lang="nb-NO" sz="2000" dirty="0" err="1"/>
              <a:t>uu</a:t>
            </a:r>
            <a:r>
              <a:rPr lang="nb-NO" sz="2000" dirty="0"/>
              <a:t>, og hvem bør lære mer?</a:t>
            </a:r>
            <a:br>
              <a:rPr lang="nb-NO" sz="2000" dirty="0"/>
            </a:br>
            <a:endParaRPr lang="en-US" sz="2000" dirty="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nb-NO" sz="2400" dirty="0">
                <a:cs typeface="Arial"/>
              </a:rPr>
              <a:t>Bygge kompetanse hos faglærere og de som forvalter/utvikler systemer</a:t>
            </a:r>
          </a:p>
          <a:p>
            <a:pPr marL="846455" lvl="1" indent="-285750"/>
            <a:r>
              <a:rPr lang="nb-NO" sz="2000" dirty="0" err="1">
                <a:cs typeface="Arial"/>
              </a:rPr>
              <a:t>Uu</a:t>
            </a:r>
            <a:r>
              <a:rPr lang="nb-NO" sz="2000" dirty="0">
                <a:cs typeface="Arial"/>
              </a:rPr>
              <a:t>-prosjektgruppa/USIT vurderer å holde flere </a:t>
            </a:r>
            <a:r>
              <a:rPr lang="nb-NO" sz="2000" dirty="0" err="1">
                <a:cs typeface="Arial"/>
              </a:rPr>
              <a:t>webinarer</a:t>
            </a:r>
            <a:r>
              <a:rPr lang="nb-NO" sz="2000" dirty="0">
                <a:cs typeface="Arial"/>
              </a:rPr>
              <a:t> om ulike tema innenfor </a:t>
            </a:r>
            <a:r>
              <a:rPr lang="nb-NO" sz="2000" dirty="0" err="1">
                <a:cs typeface="Arial"/>
              </a:rPr>
              <a:t>uu</a:t>
            </a:r>
            <a:r>
              <a:rPr lang="nb-NO" sz="2000" dirty="0">
                <a:cs typeface="Arial"/>
              </a:rPr>
              <a:t>. Meld gjerne inn ønske om tema!</a:t>
            </a:r>
          </a:p>
          <a:p>
            <a:pPr marL="846455" lvl="1" indent="-285750"/>
            <a:r>
              <a:rPr lang="nb-NO" sz="2000" dirty="0">
                <a:cs typeface="Arial"/>
                <a:hlinkClick r:id="rId3"/>
              </a:rPr>
              <a:t>Nye infosider om universell utforming</a:t>
            </a:r>
            <a:r>
              <a:rPr lang="nb-NO" sz="2000" dirty="0">
                <a:cs typeface="Arial"/>
              </a:rPr>
              <a:t> er nå publisert</a:t>
            </a:r>
            <a:br>
              <a:rPr lang="nb-NO" sz="2000" dirty="0">
                <a:ea typeface="+mn-lt"/>
                <a:cs typeface="+mn-lt"/>
              </a:rPr>
            </a:br>
            <a:endParaRPr lang="nb-NO" sz="2000" dirty="0">
              <a:ea typeface="+mn-lt"/>
              <a:cs typeface="+mn-lt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1CFF35D-DC8B-6D4B-8C77-B352472B5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dirty="0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950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04E91F-C478-EF4C-A4F7-891A9B20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67961"/>
            <a:ext cx="11431664" cy="754068"/>
          </a:xfrm>
        </p:spPr>
        <p:txBody>
          <a:bodyPr/>
          <a:lstStyle/>
          <a:p>
            <a:r>
              <a:rPr lang="nb-NO" dirty="0"/>
              <a:t>Hva bør dere starte med lokalt? (forts.)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CBDE75-A518-6243-A7CD-62E88DFCB26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983118"/>
            <a:ext cx="9576360" cy="4236563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,Sans-Serif"/>
              <a:buChar char="•"/>
            </a:pPr>
            <a:endParaRPr lang="nb-NO" sz="24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nb-NO" sz="2400" dirty="0">
                <a:ea typeface="+mn-lt"/>
                <a:cs typeface="+mn-lt"/>
              </a:rPr>
              <a:t>Få det inn i planer og strategier</a:t>
            </a:r>
            <a:endParaRPr lang="en-US" sz="2400" dirty="0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 sz="2000" dirty="0">
                <a:cs typeface="Arial"/>
              </a:rPr>
              <a:t>Videreformidle informasjonen fra i dag til de som publiserer innhold på fakultetet (eller de som er nærmeste leder for publistene) </a:t>
            </a:r>
            <a:endParaRPr lang="en-US" sz="2000" dirty="0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 sz="2000" dirty="0">
                <a:cs typeface="Arial"/>
              </a:rPr>
              <a:t>Ta gjerne kontakt med </a:t>
            </a:r>
            <a:r>
              <a:rPr lang="nb-NO" sz="2000" dirty="0" err="1">
                <a:cs typeface="Arial"/>
              </a:rPr>
              <a:t>uu</a:t>
            </a:r>
            <a:r>
              <a:rPr lang="nb-NO" sz="2000" dirty="0">
                <a:cs typeface="Arial"/>
              </a:rPr>
              <a:t>-prosjektgruppa om dere ønsker innspill til dette arbeidet</a:t>
            </a:r>
            <a:endParaRPr lang="nb-NO" sz="2000" dirty="0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 sz="2000" dirty="0">
                <a:cs typeface="Arial"/>
              </a:rPr>
              <a:t>Hvilke rutiner har dere for kvalitetssikring av innholdet i dag?</a:t>
            </a:r>
            <a:endParaRPr lang="en-US" sz="2000" dirty="0">
              <a:ea typeface="+mn-lt"/>
              <a:cs typeface="+mn-lt"/>
            </a:endParaRPr>
          </a:p>
          <a:p>
            <a:pPr marL="846455" lvl="1" indent="-228600">
              <a:buFont typeface="Arial,Sans-Serif"/>
              <a:buChar char="•"/>
            </a:pPr>
            <a:r>
              <a:rPr lang="nb-NO" sz="2000" dirty="0" err="1">
                <a:cs typeface="Arial"/>
              </a:rPr>
              <a:t>Bake</a:t>
            </a:r>
            <a:r>
              <a:rPr lang="nb-NO" sz="2000" dirty="0">
                <a:cs typeface="Arial"/>
              </a:rPr>
              <a:t> det inn i eksisterende rutiner</a:t>
            </a:r>
            <a:br>
              <a:rPr lang="nb-NO" sz="2000" dirty="0">
                <a:cs typeface="Arial"/>
              </a:rPr>
            </a:br>
            <a:endParaRPr lang="en-US" sz="2000" dirty="0">
              <a:ea typeface="+mn-lt"/>
              <a:cs typeface="+mn-lt"/>
            </a:endParaRPr>
          </a:p>
          <a:p>
            <a:pPr marL="400050" indent="-342900">
              <a:buFont typeface="Arial,Sans-Serif"/>
              <a:buChar char="•"/>
            </a:pPr>
            <a:r>
              <a:rPr lang="nb-NO" sz="2400" dirty="0">
                <a:cs typeface="Arial"/>
              </a:rPr>
              <a:t>Start med det nye innholdet</a:t>
            </a:r>
            <a:endParaRPr lang="nb-NO" sz="2400" dirty="0">
              <a:ea typeface="+mn-lt"/>
              <a:cs typeface="+mn-lt"/>
            </a:endParaRPr>
          </a:p>
          <a:p>
            <a:pPr marL="125095" indent="-125095"/>
            <a:endParaRPr lang="en-US" dirty="0">
              <a:cs typeface="Arial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1CFF35D-DC8B-6D4B-8C77-B352472B5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dirty="0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02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AD74D9FC-6F35-4746-BBFD-150A8E3BB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2782517"/>
            <a:ext cx="5358865" cy="1292631"/>
          </a:xfrm>
        </p:spPr>
        <p:txBody>
          <a:bodyPr/>
          <a:lstStyle/>
          <a:p>
            <a:r>
              <a:rPr lang="nb-NO" dirty="0"/>
              <a:t>Videre plan for </a:t>
            </a:r>
            <a:br>
              <a:rPr lang="nb-NO" dirty="0"/>
            </a:br>
            <a:r>
              <a:rPr lang="nb-NO" dirty="0" err="1"/>
              <a:t>uu</a:t>
            </a:r>
            <a:r>
              <a:rPr lang="nb-NO" dirty="0"/>
              <a:t>-prosjektet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7505E282-9B3C-A34E-B917-A0D8C2300BF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608965" indent="-456565"/>
            <a:r>
              <a:rPr lang="nb-NO" sz="2000" dirty="0"/>
              <a:t>Forbedre innkjøpsprosessen av digitale løsninger </a:t>
            </a:r>
            <a:r>
              <a:rPr lang="nb-NO" sz="2000" dirty="0" err="1"/>
              <a:t>mtp</a:t>
            </a:r>
            <a:r>
              <a:rPr lang="nb-NO" sz="2000" dirty="0"/>
              <a:t>. universell utforming</a:t>
            </a:r>
            <a:endParaRPr lang="nb-NO" sz="2000" dirty="0">
              <a:cs typeface="Arial"/>
            </a:endParaRPr>
          </a:p>
          <a:p>
            <a:pPr marL="608965" indent="-456565"/>
            <a:r>
              <a:rPr lang="nb-NO" sz="2000" dirty="0"/>
              <a:t>Nødvendige tiltak på </a:t>
            </a:r>
            <a:r>
              <a:rPr lang="nb-NO" sz="2000" dirty="0" err="1"/>
              <a:t>uio.no</a:t>
            </a:r>
            <a:r>
              <a:rPr lang="nb-NO" sz="2000" dirty="0"/>
              <a:t> (nettsidene) – støtteverktøy for </a:t>
            </a:r>
            <a:r>
              <a:rPr lang="nb-NO" sz="2000" dirty="0" err="1"/>
              <a:t>uu</a:t>
            </a:r>
            <a:r>
              <a:rPr lang="nb-NO" sz="2000" dirty="0"/>
              <a:t> og organisering</a:t>
            </a:r>
          </a:p>
          <a:p>
            <a:pPr marL="608965" indent="-456565"/>
            <a:r>
              <a:rPr lang="nb-NO" sz="2000" dirty="0">
                <a:cs typeface="Arial"/>
              </a:rPr>
              <a:t>Nødvendige tiltak i Canvas – støtteverktøy for </a:t>
            </a:r>
            <a:r>
              <a:rPr lang="nb-NO" sz="2000" dirty="0" err="1">
                <a:cs typeface="Arial"/>
              </a:rPr>
              <a:t>uu</a:t>
            </a:r>
            <a:r>
              <a:rPr lang="nb-NO" sz="2000" dirty="0">
                <a:cs typeface="Arial"/>
              </a:rPr>
              <a:t> og organisering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6336BA8-3BC8-084B-B636-79E2850525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21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582508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729F4FF-A17C-104E-AC86-19E1C034E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43752"/>
            <a:ext cx="9144000" cy="2733991"/>
          </a:xfrm>
        </p:spPr>
        <p:txBody>
          <a:bodyPr/>
          <a:lstStyle/>
          <a:p>
            <a:r>
              <a:rPr lang="nb-NO" sz="4500" dirty="0"/>
              <a:t>Spørsmål? 🖐</a:t>
            </a:r>
            <a:br>
              <a:rPr lang="nb-NO" sz="4500" dirty="0"/>
            </a:br>
            <a:br>
              <a:rPr lang="nb-NO" sz="2400" dirty="0"/>
            </a:br>
            <a:br>
              <a:rPr lang="nb-NO" sz="1200" dirty="0"/>
            </a:br>
            <a:r>
              <a:rPr lang="nb-NO" sz="2400" dirty="0">
                <a:cs typeface="Arial"/>
                <a:hlinkClick r:id="rId3"/>
              </a:rPr>
              <a:t>uu-kontakt@usit.uio.no</a:t>
            </a:r>
            <a:br>
              <a:rPr lang="nb-NO" sz="2400" dirty="0">
                <a:cs typeface="Arial"/>
              </a:rPr>
            </a:br>
            <a:endParaRPr lang="nb-NO" sz="2400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1633BC1-526A-DF4B-8852-E6EF33CC3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3820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68f4273-c4da-440e-960b-d6f894e49039">
      <UserInfo>
        <DisplayName>Tomm Eriksen</DisplayName>
        <AccountId>15</AccountId>
        <AccountType/>
      </UserInfo>
      <UserInfo>
        <DisplayName>Thao Elizabeth Nguyen</DisplayName>
        <AccountId>95</AccountId>
        <AccountType/>
      </UserInfo>
    </SharedWithUsers>
    <lcf76f155ced4ddcb4097134ff3c332f xmlns="89c5bc90-11d7-4047-bb37-5ee2e2782ee6">
      <Terms xmlns="http://schemas.microsoft.com/office/infopath/2007/PartnerControls"/>
    </lcf76f155ced4ddcb4097134ff3c332f>
    <TaxCatchAll xmlns="e68f4273-c4da-440e-960b-d6f894e4903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470267AB6D6A24992FE1A9C0C78A9C3" ma:contentTypeVersion="16" ma:contentTypeDescription="Opprett et nytt dokument." ma:contentTypeScope="" ma:versionID="286a22102d19229e40f5c340cc1b5794">
  <xsd:schema xmlns:xsd="http://www.w3.org/2001/XMLSchema" xmlns:xs="http://www.w3.org/2001/XMLSchema" xmlns:p="http://schemas.microsoft.com/office/2006/metadata/properties" xmlns:ns2="89c5bc90-11d7-4047-bb37-5ee2e2782ee6" xmlns:ns3="e68f4273-c4da-440e-960b-d6f894e49039" targetNamespace="http://schemas.microsoft.com/office/2006/metadata/properties" ma:root="true" ma:fieldsID="fe920939ed6105d8702f0b8bfeadf956" ns2:_="" ns3:_="">
    <xsd:import namespace="89c5bc90-11d7-4047-bb37-5ee2e2782ee6"/>
    <xsd:import namespace="e68f4273-c4da-440e-960b-d6f894e490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c5bc90-11d7-4047-bb37-5ee2e2782e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8f4273-c4da-440e-960b-d6f894e4903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f97bfa7-07e2-4ec2-931f-36235630fd40}" ma:internalName="TaxCatchAll" ma:showField="CatchAllData" ma:web="e68f4273-c4da-440e-960b-d6f894e49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89c5bc90-11d7-4047-bb37-5ee2e2782ee6"/>
    <ds:schemaRef ds:uri="e68f4273-c4da-440e-960b-d6f894e4903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22A19BE-A9F5-49A5-9C69-3CE10C99B100}">
  <ds:schemaRefs>
    <ds:schemaRef ds:uri="89c5bc90-11d7-4047-bb37-5ee2e2782ee6"/>
    <ds:schemaRef ds:uri="e68f4273-c4da-440e-960b-d6f894e490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171</TotalTime>
  <Words>1253</Words>
  <Application>Microsoft Macintosh PowerPoint</Application>
  <PresentationFormat>Widescreen</PresentationFormat>
  <Paragraphs>176</Paragraphs>
  <Slides>22</Slides>
  <Notes>17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7" baseType="lpstr">
      <vt:lpstr>Arial</vt:lpstr>
      <vt:lpstr>Arial, sans-serif</vt:lpstr>
      <vt:lpstr>Arial,Sans-Serif</vt:lpstr>
      <vt:lpstr>Calibri</vt:lpstr>
      <vt:lpstr>Office-tema</vt:lpstr>
      <vt:lpstr>Universell utforming av IKT på UiO</vt:lpstr>
      <vt:lpstr>Innhold</vt:lpstr>
      <vt:lpstr>Organisering av arbeidet med universell utforming</vt:lpstr>
      <vt:lpstr>Fase 1: Kartlegging, organisering og bemanning</vt:lpstr>
      <vt:lpstr>Fase 2: Bevisstgjøring og opplæring ute på enhetene   </vt:lpstr>
      <vt:lpstr>Sentralt tilbud  rundt uu</vt:lpstr>
      <vt:lpstr>Universell utforming bygger på tanken om  at tjenester skal være tilgjengelig for alle. Uavhengig av alder, funksjonsevne  og utdanningsnivå.</vt:lpstr>
      <vt:lpstr>Eksempel på hvorfor universell utforming er nødvendig (1)</vt:lpstr>
      <vt:lpstr>Eksempel på hvorfor universell utforming er nødvendig (2)</vt:lpstr>
      <vt:lpstr>I et digitalt samfunn bruker studentene mange digitale verktøy i hverdagen</vt:lpstr>
      <vt:lpstr>Nødvendig for noen, bra for alle</vt:lpstr>
      <vt:lpstr>Eksempel: Hvordan sidetittel og overskriftsnivåer er nyttig for alle</vt:lpstr>
      <vt:lpstr>Hvilke krav gjelder  for UiO?</vt:lpstr>
      <vt:lpstr>Det som brukes i undervisning  og/eller til informasjonsformidling</vt:lpstr>
      <vt:lpstr>Hva må være universelt utformet – i praksis</vt:lpstr>
      <vt:lpstr>Video og lyd</vt:lpstr>
      <vt:lpstr>Uutilsynet har rettet blikket mot UH-sektoren</vt:lpstr>
      <vt:lpstr>Hvordan kommer  vi i mål?</vt:lpstr>
      <vt:lpstr>Hva bør dere starte med lokalt?</vt:lpstr>
      <vt:lpstr>Hva bør dere starte med lokalt? (forts.)</vt:lpstr>
      <vt:lpstr>Videre plan for  uu-prosjektet</vt:lpstr>
      <vt:lpstr>Spørsmål? 🖐   uu-kontakt@usit.uio.no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Faglig fredag: Farger og kontrast</dc:title>
  <dc:creator>Ida Marie Solås</dc:creator>
  <cp:lastModifiedBy>Ida Marie Solås</cp:lastModifiedBy>
  <cp:revision>40</cp:revision>
  <dcterms:created xsi:type="dcterms:W3CDTF">2021-10-19T05:46:05Z</dcterms:created>
  <dcterms:modified xsi:type="dcterms:W3CDTF">2022-12-13T14:52:29Z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0x010100A470267AB6D6A24992FE1A9C0C78A9C3</vt:lpwstr>
  </property>
  <property fmtid="{D5CDD505-2E9C-101B-9397-08002B2CF9AE}" pid="3" name="MediaServiceImageTags">
    <vt:lpwstr/>
  </property>
</Properties>
</file>