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7" r:id="rId2"/>
    <p:sldId id="267" r:id="rId3"/>
    <p:sldId id="263" r:id="rId4"/>
    <p:sldId id="453" r:id="rId5"/>
    <p:sldId id="264" r:id="rId6"/>
    <p:sldId id="258" r:id="rId7"/>
    <p:sldId id="454" r:id="rId8"/>
    <p:sldId id="266" r:id="rId9"/>
    <p:sldId id="268" r:id="rId10"/>
    <p:sldId id="269" r:id="rId11"/>
    <p:sldId id="259" r:id="rId12"/>
    <p:sldId id="260" r:id="rId13"/>
    <p:sldId id="451" r:id="rId14"/>
    <p:sldId id="452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5CB445-BDCF-5A48-9AEF-5C36C8CB83F3}" v="15" dt="2025-09-04T11:26:55.4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91"/>
  </p:normalViewPr>
  <p:slideViewPr>
    <p:cSldViewPr snapToGrid="0">
      <p:cViewPr>
        <p:scale>
          <a:sx n="78" d="100"/>
          <a:sy n="78" d="100"/>
        </p:scale>
        <p:origin x="1760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60E00E-68AC-1B40-B73B-CC40F6747050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C958FB-962B-484B-BCDE-59102157B7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0321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132F1-33DE-34F3-C806-D9ABD0FED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3A8409-6C25-B9E6-B34F-2DC52831F7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09E540-CB78-CFCC-6442-7FC2D85476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nn-NO" b="1" i="0">
                <a:solidFill>
                  <a:srgbClr val="2C3E50"/>
                </a:solidFill>
                <a:effectLst/>
                <a:latin typeface="-apple-system"/>
              </a:rPr>
              <a:t>Tekstanalyse</a:t>
            </a:r>
          </a:p>
          <a:p>
            <a:pPr algn="l"/>
            <a:r>
              <a:rPr lang="nn-NO" b="0" i="0">
                <a:solidFill>
                  <a:srgbClr val="2C3E50"/>
                </a:solidFill>
                <a:effectLst/>
                <a:latin typeface="-apple-system"/>
              </a:rPr>
              <a:t>Det kan vere nyttig å analysere teksten for å finne ut kvifor han er skriven og kva formål forfattaren har hatt. Du bør du ha eit blikk på korleis forfattaren formidlar sitt materiale eller sine resultat.</a:t>
            </a:r>
          </a:p>
          <a:p>
            <a:pPr algn="l"/>
            <a:r>
              <a:rPr lang="nn-NO" b="0" i="0">
                <a:solidFill>
                  <a:srgbClr val="2C3E50"/>
                </a:solidFill>
                <a:effectLst/>
                <a:latin typeface="-apple-system"/>
              </a:rPr>
              <a:t>Det dreier seg om å finne ut kva forfattaren ønskjer å formidle til deg som lesar. Du kan finne ut korleis forfattaren formidlar resultata sine ved å sjå på retoriske grep. Til slutt set tekstanalysen deg i stand til å sjå kva faglege </a:t>
            </a:r>
            <a:r>
              <a:rPr lang="nn-NO" b="0" i="0" err="1">
                <a:solidFill>
                  <a:srgbClr val="2C3E50"/>
                </a:solidFill>
                <a:effectLst/>
                <a:latin typeface="-apple-system"/>
              </a:rPr>
              <a:t>samanhenger</a:t>
            </a:r>
            <a:r>
              <a:rPr lang="nn-NO" b="0" i="0">
                <a:solidFill>
                  <a:srgbClr val="2C3E50"/>
                </a:solidFill>
                <a:effectLst/>
                <a:latin typeface="-apple-system"/>
              </a:rPr>
              <a:t> forfattaren har utvikla teksten innanfor. Korleis er teksten satt i </a:t>
            </a:r>
            <a:r>
              <a:rPr lang="nn-NO" b="0" i="0" err="1">
                <a:solidFill>
                  <a:srgbClr val="2C3E50"/>
                </a:solidFill>
                <a:effectLst/>
                <a:latin typeface="-apple-system"/>
              </a:rPr>
              <a:t>samaheng</a:t>
            </a:r>
            <a:r>
              <a:rPr lang="nn-NO" b="0" i="0">
                <a:solidFill>
                  <a:srgbClr val="2C3E50"/>
                </a:solidFill>
                <a:effectLst/>
                <a:latin typeface="-apple-system"/>
              </a:rPr>
              <a:t> med andre tekstar? Korleis er språket?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n-NO" b="0" i="0">
                <a:solidFill>
                  <a:srgbClr val="2C3E50"/>
                </a:solidFill>
                <a:effectLst/>
                <a:latin typeface="-apple-system"/>
              </a:rPr>
              <a:t>Kva finn forskaren i materialet sitt?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n-NO" b="0" i="0">
                <a:solidFill>
                  <a:srgbClr val="2C3E50"/>
                </a:solidFill>
                <a:effectLst/>
                <a:latin typeface="-apple-system"/>
              </a:rPr>
              <a:t>Kva materiale baserer forskaren seg på? Kva type empiri ligg til grunn?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n-NO" b="0" i="0">
                <a:solidFill>
                  <a:srgbClr val="2C3E50"/>
                </a:solidFill>
                <a:effectLst/>
                <a:latin typeface="-apple-system"/>
              </a:rPr>
              <a:t>Har forskaren tilstrekkeleg teoretisk og empirisk dokumentasjon for det han/ho hevdar?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n-NO" b="0" i="0">
                <a:solidFill>
                  <a:srgbClr val="2C3E50"/>
                </a:solidFill>
                <a:effectLst/>
                <a:latin typeface="-apple-system"/>
              </a:rPr>
              <a:t>Trekkjer forskaren fram noko i materialet som særleg sentralt i forhold til argumentasjonen han/ho legg fram?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n-NO" b="0" i="0">
                <a:solidFill>
                  <a:srgbClr val="2C3E50"/>
                </a:solidFill>
                <a:effectLst/>
                <a:latin typeface="-apple-system"/>
              </a:rPr>
              <a:t>Ut frå kva fagleg perspektiv arbeidar han/ho?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n-NO" b="0" i="0">
                <a:solidFill>
                  <a:srgbClr val="2C3E50"/>
                </a:solidFill>
                <a:effectLst/>
                <a:latin typeface="-apple-system"/>
              </a:rPr>
              <a:t>Korleis kan du nytte resultata i oppgåva?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A95DD-AF39-6A06-42CE-6C7E4AEB9E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9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skriv et kort avsnitt om bruk av personopplysninger til målrettet markedsføring</a:t>
            </a:r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638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8FF53B-BEFB-251E-73F3-3648AB085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07B14B2-4A0D-838B-7375-2ADDC3BCD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F87A27-E898-1962-4ADA-27AF0FEDE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35E68-5C8B-3947-8D14-6EC771EB0C54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DCB524-D358-BECE-696C-75D031591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A8EA2E0-2FA7-2F56-1E32-74B99B6C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8B5E3-44AE-CF48-AAE7-70535EC030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0640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61CAA3-ECA9-0DE3-6D5E-83165F104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32BD0D-A9DA-69BC-05A1-14031C69E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33AE5B-C2F5-6FC8-C1AF-CC47A6230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35E68-5C8B-3947-8D14-6EC771EB0C54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A9332FC-344F-37E1-7FC0-FB4147DCA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EBB17E9-5ED5-B046-8565-68191DE44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8B5E3-44AE-CF48-AAE7-70535EC030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044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336FF6-0B0E-4DC8-5AF2-6E443C1E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C2EF98B-1C2D-B8FE-E8A9-2AD850A251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8615E9-67FF-426D-A517-C0BA5160E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35E68-5C8B-3947-8D14-6EC771EB0C54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46811AA-AF01-AC99-A9C5-D5BB19153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1CF6C62-EE79-CCDB-A40A-490D6C4A0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8B5E3-44AE-CF48-AAE7-70535EC030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5350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34801F-5DF4-CB7E-9749-214C4034C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DAB5D7-E9F0-FD62-019D-BFF14AA314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C811FBB-168F-439B-4B2B-C15E1E5C8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3A6798B-5ADF-EBA6-AA86-5F47A12CD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35E68-5C8B-3947-8D14-6EC771EB0C54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B8A3BAB-1100-3E70-1C69-3DF18DEC8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FF0DCAB-28FC-DFA1-0D20-0B5FBECEA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8B5E3-44AE-CF48-AAE7-70535EC030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1752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A6C22D-5608-A19B-3593-E0E0DB7BE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72EDD7E-77FE-E642-AA68-F7550AFE3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BB4F8F3-D495-301B-176F-DF00CD96F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A710DC9-BE87-EA85-D4FD-E59E09C4D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58AE02C-B297-A78F-517C-F3BB262863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783ABF5-0A3B-C157-1117-544FB949E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35E68-5C8B-3947-8D14-6EC771EB0C54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D75D448-FF64-659B-4E18-CDFE3EE57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C21549F-FC8C-AF9F-D9A5-4CEC198D3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8B5E3-44AE-CF48-AAE7-70535EC030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8702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E6354E-16E4-CA18-C98C-31E106C35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3E7DDAF-10AD-78F9-6CCB-5B61FD806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35E68-5C8B-3947-8D14-6EC771EB0C54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0669A9C-5F73-E9E5-4B26-95F30E3DC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10C9F97-E968-4219-A38F-11D3BF5E3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8B5E3-44AE-CF48-AAE7-70535EC030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476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38DEA4A-857A-2475-FB06-50CA9D58E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35E68-5C8B-3947-8D14-6EC771EB0C54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FE1147F-20FB-B3DC-10AD-215D5662E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B9127A8-743E-0B5C-B98F-E37DC04D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8B5E3-44AE-CF48-AAE7-70535EC030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4686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BDA6C5-B03E-E53B-8F82-069A0733F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5FDE6A-7FB6-2DB5-FC9E-286D99D3C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6FC91C7-A7B3-D54E-765E-6FE3634EA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FB45EAD-45D3-6D9D-8259-85A381CDB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35E68-5C8B-3947-8D14-6EC771EB0C54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B3B5960-740F-2D19-83EF-19B48F8CA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659017A-D091-E366-D4D1-9301DE8AE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8B5E3-44AE-CF48-AAE7-70535EC030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4161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0D643D-4479-64BB-5FEA-35ABE6E9C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902CE2F-067B-0FE9-00AF-9511150D09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08AEBAC-8A6B-A928-3445-7661130EE7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AA86FE1-0831-04F8-3A4A-C0BA3FD1C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35E68-5C8B-3947-8D14-6EC771EB0C54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2FF5182-103A-97E2-B4EC-81C36D336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7BD9432-11DB-50CE-84EB-D677FFC70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8B5E3-44AE-CF48-AAE7-70535EC030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9988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05827D-CB4C-7C63-431D-5734CA1A3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A1A7AFD-7DD8-DDD0-1238-F785E28946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34AD02D-EE75-CA76-731D-0FA558FF7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35E68-5C8B-3947-8D14-6EC771EB0C54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AAC976F-9A7B-7E71-2003-55104BF57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CFB8B59-60A3-DEB1-45C8-28949BDD2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8B5E3-44AE-CF48-AAE7-70535EC030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9170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A9F1BA6-2DE5-0798-D08C-35AC976823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F3C2EDF-50F3-00EB-197E-7577F16D06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0DFE00-B545-9F8C-ED1F-1DDC4BBD0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35E68-5C8B-3947-8D14-6EC771EB0C54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60CF58-6F0E-1F46-0BC4-E8AED3282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06C9DE-18B4-B14D-54E5-4B522B800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8B5E3-44AE-CF48-AAE7-70535EC030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7536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040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373770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739603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DE008FD-FDFB-B640-A88C-63F420A4C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39A0C9F-E615-19B5-0576-683C9273F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1371C74-9165-06B8-FE2F-11BF2EEFA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435E68-5C8B-3947-8D14-6EC771EB0C54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7BFAA02-9EF8-9198-E343-E4FAF66679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6F65D0-F42C-B429-58F2-5116483150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88B5E3-44AE-CF48-AAE7-70535EC030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8390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khrono.no/studie-11-av-14-fagfeller-skjonte-ikke-at-denne-artikkelen-var-ki-generert/989860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184195"/>
            <a:ext cx="5716962" cy="1254107"/>
          </a:xfrm>
        </p:spPr>
        <p:txBody>
          <a:bodyPr>
            <a:normAutofit fontScale="90000"/>
          </a:bodyPr>
          <a:lstStyle/>
          <a:p>
            <a:r>
              <a:rPr lang="en-US" sz="4000" dirty="0" err="1">
                <a:solidFill>
                  <a:srgbClr val="000000"/>
                </a:solidFill>
              </a:rPr>
              <a:t>Forskningsetikk</a:t>
            </a:r>
            <a:r>
              <a:rPr lang="en-US" sz="4000" dirty="0">
                <a:solidFill>
                  <a:srgbClr val="000000"/>
                </a:solidFill>
              </a:rPr>
              <a:t>, </a:t>
            </a:r>
            <a:r>
              <a:rPr lang="en-US" sz="4000" dirty="0" err="1">
                <a:solidFill>
                  <a:srgbClr val="000000"/>
                </a:solidFill>
              </a:rPr>
              <a:t>metoder</a:t>
            </a:r>
            <a:r>
              <a:rPr lang="en-US" sz="4000" dirty="0">
                <a:solidFill>
                  <a:srgbClr val="000000"/>
                </a:solidFill>
              </a:rPr>
              <a:t>, </a:t>
            </a:r>
            <a:r>
              <a:rPr lang="en-US" sz="4000" dirty="0" err="1">
                <a:solidFill>
                  <a:srgbClr val="000000"/>
                </a:solidFill>
              </a:rPr>
              <a:t>kildekritikk</a:t>
            </a:r>
            <a:r>
              <a:rPr lang="en-US" sz="4000" dirty="0">
                <a:solidFill>
                  <a:srgbClr val="000000"/>
                </a:solidFill>
              </a:rPr>
              <a:t> </a:t>
            </a:r>
            <a:r>
              <a:rPr lang="en-US" sz="4000" dirty="0" err="1">
                <a:solidFill>
                  <a:srgbClr val="000000"/>
                </a:solidFill>
              </a:rPr>
              <a:t>og</a:t>
            </a:r>
            <a:r>
              <a:rPr lang="en-US" sz="4000" dirty="0">
                <a:solidFill>
                  <a:srgbClr val="000000"/>
                </a:solidFill>
              </a:rPr>
              <a:t> bruk av </a:t>
            </a:r>
            <a:r>
              <a:rPr lang="en-US" sz="4000" dirty="0" err="1">
                <a:solidFill>
                  <a:srgbClr val="000000"/>
                </a:solidFill>
              </a:rPr>
              <a:t>verktøy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Clr>
                <a:srgbClr val="000000"/>
              </a:buClr>
            </a:pPr>
            <a:r>
              <a:rPr lang="nb-NO" sz="1800" dirty="0">
                <a:solidFill>
                  <a:srgbClr val="000000"/>
                </a:solidFill>
              </a:rPr>
              <a:t>Hilde Westbye</a:t>
            </a:r>
            <a:endParaRPr lang="en-US" sz="1800" dirty="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9038" y="5569999"/>
            <a:ext cx="5716962" cy="226283"/>
          </a:xfrm>
        </p:spPr>
        <p:txBody>
          <a:bodyPr>
            <a:normAutofit fontScale="62500" lnSpcReduction="20000"/>
          </a:bodyPr>
          <a:lstStyle/>
          <a:p>
            <a:pPr>
              <a:buClr>
                <a:srgbClr val="000000"/>
              </a:buClr>
            </a:pPr>
            <a:r>
              <a:rPr lang="en-US" dirty="0" err="1">
                <a:solidFill>
                  <a:srgbClr val="000000"/>
                </a:solidFill>
              </a:rPr>
              <a:t>Juridisk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bibliotek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 sz="1200" dirty="0">
                <a:solidFill>
                  <a:srgbClr val="000000"/>
                </a:solidFill>
              </a:rPr>
              <a:t>12.09.2025</a:t>
            </a:r>
          </a:p>
        </p:txBody>
      </p:sp>
      <p:pic>
        <p:nvPicPr>
          <p:cNvPr id="8" name="Plassholder for bilde 7" descr="Et bilde som inneholder utendørs, tre, plante, by&#10;&#10;KI-generert innhold kan være feil.">
            <a:extLst>
              <a:ext uri="{FF2B5EF4-FFF2-40B4-BE49-F238E27FC236}">
                <a16:creationId xmlns:a16="http://schemas.microsoft.com/office/drawing/2014/main" id="{442907E3-1F5A-07D9-716C-69019771DE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4" b="117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826539-BE54-49AB-93FC-6E70ABF81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Kanskje et utgangspunkt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93D731-8136-81CC-709E-CC57B05E2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 fleste studentene synes det er vanskelig å skrive oppgave</a:t>
            </a:r>
          </a:p>
          <a:p>
            <a:r>
              <a:rPr lang="nb-NO" dirty="0"/>
              <a:t>Skrivingen er en læringsprosess</a:t>
            </a:r>
          </a:p>
          <a:p>
            <a:r>
              <a:rPr lang="nb-NO" dirty="0"/>
              <a:t>Mye læring i å skrive og formidle jus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85214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F6F401-40BB-F4F6-EE79-908D8B5A1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Ikke så mye vekt på, men likevel viktig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43709C-0909-1D58-D9B7-A6F15B58A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Noen vil ta snarveier</a:t>
            </a:r>
          </a:p>
          <a:p>
            <a:r>
              <a:rPr lang="nb-NO" dirty="0"/>
              <a:t>Vi kan mistenke at noen har jukset</a:t>
            </a:r>
          </a:p>
          <a:p>
            <a:r>
              <a:rPr lang="nb-NO" dirty="0"/>
              <a:t>Si ifra til administrasjonen</a:t>
            </a:r>
          </a:p>
        </p:txBody>
      </p:sp>
    </p:spTree>
    <p:extLst>
      <p:ext uri="{BB962C8B-B14F-4D97-AF65-F5344CB8AC3E}">
        <p14:creationId xmlns:p14="http://schemas.microsoft.com/office/powerpoint/2010/main" val="3713065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A32017-F697-1441-C63D-5F128C30E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vil vi studentene skal lære? </a:t>
            </a:r>
            <a:r>
              <a:rPr lang="nb-NO" sz="2000" dirty="0"/>
              <a:t>(Erik Winge, Juridisk bibliotek)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72F29C-967F-832D-0525-9A17A7F02E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41351"/>
            <a:ext cx="10515600" cy="291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918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727AB1-D3AD-6DCF-C947-79A416372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Men: «Dårlig kildebruk»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5286F4-3E44-923D-23CF-3E07D1902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Ramser opp kilder</a:t>
            </a:r>
          </a:p>
          <a:p>
            <a:r>
              <a:rPr lang="nb-NO" dirty="0"/>
              <a:t>Overdriver fotnoter – redde for å bli tatt i plagiat</a:t>
            </a:r>
          </a:p>
          <a:p>
            <a:r>
              <a:rPr lang="nb-NO" dirty="0"/>
              <a:t>Forklarer ikke godt nok bruken av kilder i teksten</a:t>
            </a:r>
          </a:p>
          <a:p>
            <a:endParaRPr lang="nb-NO" dirty="0"/>
          </a:p>
          <a:p>
            <a:r>
              <a:rPr lang="nb-NO" dirty="0"/>
              <a:t>Skal studentene henvise der de har brukt et verktøy?</a:t>
            </a:r>
          </a:p>
          <a:p>
            <a:pPr lvl="1"/>
            <a:r>
              <a:rPr lang="nb-NO" dirty="0"/>
              <a:t>Brukt som et metodisk grep?</a:t>
            </a:r>
          </a:p>
          <a:p>
            <a:pPr lvl="1"/>
            <a:r>
              <a:rPr lang="nb-NO" dirty="0"/>
              <a:t>Teksten er skrevet av verktøyet ved at studenten har «matet» verktøyet med informasjon</a:t>
            </a:r>
          </a:p>
          <a:p>
            <a:pPr lvl="1"/>
            <a:r>
              <a:rPr lang="nb-NO" dirty="0"/>
              <a:t>«Pyntet på» språket</a:t>
            </a:r>
          </a:p>
        </p:txBody>
      </p:sp>
    </p:spTree>
    <p:extLst>
      <p:ext uri="{BB962C8B-B14F-4D97-AF65-F5344CB8AC3E}">
        <p14:creationId xmlns:p14="http://schemas.microsoft.com/office/powerpoint/2010/main" val="3944944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5A5BD0-D8B6-5158-4770-EE0091F50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Eksempler fra virkeligheten: Trenger jeg å henvise når jeg har brukt et verktøy? Jeg brukte verktøyet til å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5B8B78-86E8-50A2-DF71-2760EB478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finne ut hva som er formålet til loven</a:t>
            </a:r>
          </a:p>
          <a:p>
            <a:r>
              <a:rPr lang="nb-NO" dirty="0"/>
              <a:t>skrive om flere avsnitt for å få bedre språk i oppgaven</a:t>
            </a:r>
          </a:p>
          <a:p>
            <a:r>
              <a:rPr lang="nb-NO" dirty="0"/>
              <a:t>skrive om tekst fra forarbeider eller artikler som jeg bruker inn i oppgaven</a:t>
            </a:r>
          </a:p>
          <a:p>
            <a:r>
              <a:rPr lang="nb-NO" dirty="0"/>
              <a:t>oppsummere dommer, og brukte oppsummeringene i oppgaven</a:t>
            </a:r>
          </a:p>
          <a:p>
            <a:r>
              <a:rPr lang="nb-NO" dirty="0"/>
              <a:t>sparre for å finne et godt formulert forskningsspørsmål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4622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0CB2A6-854E-99A6-EADF-D8910FAF9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 retningslinjer gjelder</a:t>
            </a:r>
          </a:p>
        </p:txBody>
      </p:sp>
      <p:pic>
        <p:nvPicPr>
          <p:cNvPr id="5" name="Plassholder for innhold 4" descr="Et bilde som inneholder tekst, skjermbilde, Font, dokument&#10;&#10;KI-generert innhold kan være feil.">
            <a:extLst>
              <a:ext uri="{FF2B5EF4-FFF2-40B4-BE49-F238E27FC236}">
                <a16:creationId xmlns:a16="http://schemas.microsoft.com/office/drawing/2014/main" id="{2EDA210E-6965-D1DA-8894-02E9ADE603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4457" y="1374284"/>
            <a:ext cx="5651933" cy="4802679"/>
          </a:xfrm>
        </p:spPr>
      </p:pic>
    </p:spTree>
    <p:extLst>
      <p:ext uri="{BB962C8B-B14F-4D97-AF65-F5344CB8AC3E}">
        <p14:creationId xmlns:p14="http://schemas.microsoft.com/office/powerpoint/2010/main" val="2617330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2A4E38-3F33-5D79-76E5-940D4F1F8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Undervisningen – hva lærer studentene?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2E43CF-7C59-5B84-0925-70AB89339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Utgangspunkt: Studentene bruker verktøy som hjelp i skriveprosessen</a:t>
            </a:r>
          </a:p>
          <a:p>
            <a:pPr lvl="1"/>
            <a:r>
              <a:rPr lang="nb-NO" dirty="0"/>
              <a:t>Hvordan kan de ta verktøyene i bruk på en god måte?</a:t>
            </a:r>
          </a:p>
          <a:p>
            <a:r>
              <a:rPr lang="nb-NO" dirty="0"/>
              <a:t>Reflekterer tydelig over spørsmål om kildebruk og bruk av verktøy i undervisningen</a:t>
            </a:r>
          </a:p>
          <a:p>
            <a:pPr lvl="1"/>
            <a:r>
              <a:rPr lang="nb-NO" dirty="0"/>
              <a:t>Oversiktsforelesning</a:t>
            </a:r>
          </a:p>
          <a:p>
            <a:pPr lvl="1"/>
            <a:r>
              <a:rPr lang="nb-NO" dirty="0"/>
              <a:t>God henvisningsteknikk</a:t>
            </a:r>
          </a:p>
          <a:p>
            <a:pPr lvl="1"/>
            <a:r>
              <a:rPr lang="nb-NO" dirty="0"/>
              <a:t>Kildesøk og kildebruk</a:t>
            </a:r>
          </a:p>
          <a:p>
            <a:pPr lvl="1"/>
            <a:r>
              <a:rPr lang="nb-NO" dirty="0"/>
              <a:t>Kurs og fellesveiledninger</a:t>
            </a:r>
          </a:p>
        </p:txBody>
      </p:sp>
    </p:spTree>
    <p:extLst>
      <p:ext uri="{BB962C8B-B14F-4D97-AF65-F5344CB8AC3E}">
        <p14:creationId xmlns:p14="http://schemas.microsoft.com/office/powerpoint/2010/main" val="1741322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2D8748-D3B4-9152-AE46-D381ECA46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Skal ha opplegg for KI i høst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C49AFB-69DF-FC1B-9439-3130FFC5E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Grunnleggende om kunstig intelligens, hvordan språkmodeller fungerer og utprøving av verktøy i fellesskap</a:t>
            </a:r>
          </a:p>
        </p:txBody>
      </p:sp>
    </p:spTree>
    <p:extLst>
      <p:ext uri="{BB962C8B-B14F-4D97-AF65-F5344CB8AC3E}">
        <p14:creationId xmlns:p14="http://schemas.microsoft.com/office/powerpoint/2010/main" val="3327881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A50783-6982-4EDE-EBFD-64FD01413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Informasjon og nettsider </a:t>
            </a:r>
            <a:r>
              <a:rPr lang="nb-NO" sz="2700" dirty="0" err="1"/>
              <a:t>https</a:t>
            </a:r>
            <a:r>
              <a:rPr lang="nb-NO" sz="2700" dirty="0"/>
              <a:t>://</a:t>
            </a:r>
            <a:r>
              <a:rPr lang="nb-NO" sz="2700" dirty="0" err="1"/>
              <a:t>www.uio.no</a:t>
            </a:r>
            <a:r>
              <a:rPr lang="nb-NO" sz="2700" dirty="0"/>
              <a:t>/studier/ressurser/</a:t>
            </a:r>
            <a:r>
              <a:rPr lang="nb-NO" sz="2700" dirty="0" err="1"/>
              <a:t>ki_student.html</a:t>
            </a:r>
            <a:endParaRPr lang="nb-NO" sz="2700" dirty="0"/>
          </a:p>
        </p:txBody>
      </p:sp>
      <p:pic>
        <p:nvPicPr>
          <p:cNvPr id="5" name="Plassholder for innhold 4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67DE0C86-7738-2D61-69B6-A7805E366E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6129" y="1825625"/>
            <a:ext cx="8479742" cy="4351338"/>
          </a:xfrm>
        </p:spPr>
      </p:pic>
    </p:spTree>
    <p:extLst>
      <p:ext uri="{BB962C8B-B14F-4D97-AF65-F5344CB8AC3E}">
        <p14:creationId xmlns:p14="http://schemas.microsoft.com/office/powerpoint/2010/main" val="2262438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D82387-10DF-18EF-B6F5-DE1125B09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Henvise til at KI er brukt? </a:t>
            </a:r>
          </a:p>
        </p:txBody>
      </p:sp>
      <p:pic>
        <p:nvPicPr>
          <p:cNvPr id="5" name="Plassholder for innhold 4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6B37A6D5-6120-4658-450D-639D4837D1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481" y="1825625"/>
            <a:ext cx="8635038" cy="4351338"/>
          </a:xfrm>
        </p:spPr>
      </p:pic>
    </p:spTree>
    <p:extLst>
      <p:ext uri="{BB962C8B-B14F-4D97-AF65-F5344CB8AC3E}">
        <p14:creationId xmlns:p14="http://schemas.microsoft.com/office/powerpoint/2010/main" val="2031319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C40D1F-A8B0-A4BF-6A08-B6A18B619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Henvise til at KI er brukt?</a:t>
            </a:r>
          </a:p>
        </p:txBody>
      </p:sp>
      <p:pic>
        <p:nvPicPr>
          <p:cNvPr id="5" name="Plassholder for innhold 4" descr="Et bilde som inneholder tekst, skjermbilde, Font, Nettside&#10;&#10;KI-generert innhold kan være feil.">
            <a:extLst>
              <a:ext uri="{FF2B5EF4-FFF2-40B4-BE49-F238E27FC236}">
                <a16:creationId xmlns:a16="http://schemas.microsoft.com/office/drawing/2014/main" id="{83D0073D-1C19-EE26-3B14-859D8AD622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4625" y="1825625"/>
            <a:ext cx="7242749" cy="4351338"/>
          </a:xfrm>
        </p:spPr>
      </p:pic>
    </p:spTree>
    <p:extLst>
      <p:ext uri="{BB962C8B-B14F-4D97-AF65-F5344CB8AC3E}">
        <p14:creationId xmlns:p14="http://schemas.microsoft.com/office/powerpoint/2010/main" val="982084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C706F-FF9C-4546-4027-E4CCEC793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DE209-2C91-2A23-1E2F-FBD8F3437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Klarer vi se/finne ut om studenten har brukt et verktøy? 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31C1A-4744-094D-A4E0-BAD3B7E37BF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Juridisk bibliotek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2BE0D-B229-348C-A492-73100A95283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6C698DD3-7F47-3ABA-6211-37B838D56D82}"/>
              </a:ext>
            </a:extLst>
          </p:cNvPr>
          <p:cNvSpPr/>
          <p:nvPr/>
        </p:nvSpPr>
        <p:spPr>
          <a:xfrm>
            <a:off x="360044" y="902703"/>
            <a:ext cx="7254240" cy="127764"/>
          </a:xfrm>
          <a:prstGeom prst="rect">
            <a:avLst/>
          </a:prstGeom>
          <a:solidFill>
            <a:srgbClr val="BD8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srgbClr val="8CA0D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063EE84F-CB4B-42B0-2CFA-ADC5176F9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882" y="1757498"/>
            <a:ext cx="10390770" cy="3760796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863D32FE-20F9-F25A-48E5-BB9C90032A08}"/>
              </a:ext>
            </a:extLst>
          </p:cNvPr>
          <p:cNvSpPr txBox="1"/>
          <p:nvPr/>
        </p:nvSpPr>
        <p:spPr>
          <a:xfrm>
            <a:off x="5901267" y="5566162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4"/>
              </a:rPr>
              <a:t>Studie: 11 av 14 fagfeller skjønte ikke at denne artikkelen var KI-generert</a:t>
            </a:r>
            <a:endParaRPr lang="en-GB" dirty="0"/>
          </a:p>
        </p:txBody>
      </p:sp>
      <p:sp>
        <p:nvSpPr>
          <p:cNvPr id="16" name="Undertittel 15">
            <a:extLst>
              <a:ext uri="{FF2B5EF4-FFF2-40B4-BE49-F238E27FC236}">
                <a16:creationId xmlns:a16="http://schemas.microsoft.com/office/drawing/2014/main" id="{B8D90239-5F95-23E5-A0F5-91A06A137EB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298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E224B837-9052-576E-9454-B8C7284BE8D9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C0EE7DA-EAD9-432B-5189-C7A38C0A479A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65CD120D-D695-4913-16ED-369BD55AE8B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261459"/>
            <a:ext cx="5489213" cy="494749"/>
          </a:xfrm>
        </p:spPr>
        <p:txBody>
          <a:bodyPr/>
          <a:lstStyle/>
          <a:p>
            <a:r>
              <a:rPr lang="en-GB" dirty="0"/>
              <a:t>ALTERNATIV 1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F2B2452D-E38E-518D-60D3-FD680B12749D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6" y="1011768"/>
            <a:ext cx="5261822" cy="5046834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Bruk av personopplysninger til målrettet markedsføring innebærer at virksomheter samler inn og analyserer data om enkeltpersoners interesser, atferd og demografi for å tilpasse reklame og tilbud. Dette kan inkludere informasjon som kjøpshistorikk, nettleseraktivitet eller geografisk plassering. Målet er å gjøre markedsføringen mer relevant og effektiv, men det reiser også viktige spørsmål om personvern og samtykke. Ifølge personvernlovgivningen, som GDPR i EU, må virksomheter informere brukere tydelig om hvordan dataene brukes og innhente gyldig samtykke før slik behandling skjer.</a:t>
            </a:r>
            <a:endParaRPr lang="en-GB" sz="2000" dirty="0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45D8720E-2510-8231-970A-13EF94F1D10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0" y="261458"/>
            <a:ext cx="5489213" cy="494749"/>
          </a:xfrm>
        </p:spPr>
        <p:txBody>
          <a:bodyPr/>
          <a:lstStyle/>
          <a:p>
            <a:r>
              <a:rPr lang="en-GB" dirty="0"/>
              <a:t>ALTERNATIV 2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90DC1402-8C88-9092-8EBF-45CA047B94EB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011768"/>
            <a:ext cx="5324326" cy="5047125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Personopplysninger brukes ofte til målrettet markedsføring. Ved å samle inn og analysere data kan man utarbeide modeller for profilering, og man kan plassere forbrukere i de ulike profilene. Profilene kan forutse forbrukernes preferanser eller tankesett. Deretter kan budskap tilpasses til de enkelte medlemmene av en gitt profil.</a:t>
            </a:r>
            <a:endParaRPr lang="en-GB" sz="2000" dirty="0"/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82C57BC7-EDDC-671A-AA6E-FDAF1C531209}"/>
              </a:ext>
            </a:extLst>
          </p:cNvPr>
          <p:cNvSpPr/>
          <p:nvPr/>
        </p:nvSpPr>
        <p:spPr>
          <a:xfrm rot="5400000">
            <a:off x="2404997" y="3563238"/>
            <a:ext cx="7254240" cy="127764"/>
          </a:xfrm>
          <a:prstGeom prst="rect">
            <a:avLst/>
          </a:prstGeom>
          <a:solidFill>
            <a:srgbClr val="BD8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srgbClr val="8CA0D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4069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3668</TotalTime>
  <Words>680</Words>
  <Application>Microsoft Macintosh PowerPoint</Application>
  <PresentationFormat>Widescreen</PresentationFormat>
  <Paragraphs>63</Paragraphs>
  <Slides>14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9" baseType="lpstr">
      <vt:lpstr>-apple-system</vt:lpstr>
      <vt:lpstr>Aptos</vt:lpstr>
      <vt:lpstr>Aptos Display</vt:lpstr>
      <vt:lpstr>Arial</vt:lpstr>
      <vt:lpstr>Office-tema</vt:lpstr>
      <vt:lpstr>Forskningsetikk, metoder, kildekritikk og bruk av verktøy</vt:lpstr>
      <vt:lpstr>Kanskje et utgangspunkt</vt:lpstr>
      <vt:lpstr>Ikke så mye vekt på, men likevel viktig</vt:lpstr>
      <vt:lpstr>Hva vil vi studentene skal lære? (Erik Winge, Juridisk bibliotek)</vt:lpstr>
      <vt:lpstr>Men: «Dårlig kildebruk»</vt:lpstr>
      <vt:lpstr>Eksempler fra virkeligheten: Trenger jeg å henvise når jeg har brukt et verktøy? Jeg brukte verktøyet til å</vt:lpstr>
      <vt:lpstr>Hvilke retningslinjer gjelder</vt:lpstr>
      <vt:lpstr>Undervisningen – hva lærer studentene?</vt:lpstr>
      <vt:lpstr>Skal ha opplegg for KI i høst</vt:lpstr>
      <vt:lpstr>Informasjon og nettsider https://www.uio.no/studier/ressurser/ki_student.html</vt:lpstr>
      <vt:lpstr>Henvise til at KI er brukt? </vt:lpstr>
      <vt:lpstr>Henvise til at KI er brukt?</vt:lpstr>
      <vt:lpstr>Klarer vi se/finne ut om studenten har brukt et verktøy? 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Hilde Westbye</dc:creator>
  <cp:lastModifiedBy>Hilde Westbye</cp:lastModifiedBy>
  <cp:revision>2</cp:revision>
  <dcterms:created xsi:type="dcterms:W3CDTF">2025-09-01T22:20:25Z</dcterms:created>
  <dcterms:modified xsi:type="dcterms:W3CDTF">2025-09-04T11:29:24Z</dcterms:modified>
</cp:coreProperties>
</file>