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628" r:id="rId2"/>
    <p:sldId id="629" r:id="rId3"/>
    <p:sldId id="614" r:id="rId4"/>
    <p:sldId id="615" r:id="rId5"/>
    <p:sldId id="627" r:id="rId6"/>
    <p:sldId id="618" r:id="rId7"/>
    <p:sldId id="621" r:id="rId8"/>
    <p:sldId id="619" r:id="rId9"/>
    <p:sldId id="622" r:id="rId10"/>
    <p:sldId id="620" r:id="rId11"/>
    <p:sldId id="623" r:id="rId12"/>
    <p:sldId id="617" r:id="rId13"/>
    <p:sldId id="624" r:id="rId14"/>
    <p:sldId id="625" r:id="rId15"/>
    <p:sldId id="626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56"/>
    <p:restoredTop sz="75034"/>
  </p:normalViewPr>
  <p:slideViewPr>
    <p:cSldViewPr snapToGrid="0" snapToObjects="1">
      <p:cViewPr varScale="1">
        <p:scale>
          <a:sx n="96" d="100"/>
          <a:sy n="96" d="100"/>
        </p:scale>
        <p:origin x="91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0D24F7-1212-4324-8D68-3121F9BBEA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AEC138E-9266-40E1-B27B-1AA0CC80B89B}">
      <dgm:prSet/>
      <dgm:spPr/>
      <dgm:t>
        <a:bodyPr/>
        <a:lstStyle/>
        <a:p>
          <a:r>
            <a:rPr lang="en-GB"/>
            <a:t>2 251 079  - mottatte svar</a:t>
          </a:r>
          <a:endParaRPr lang="en-US"/>
        </a:p>
      </dgm:t>
    </dgm:pt>
    <dgm:pt modelId="{A43024BE-F78E-4391-8D44-5858FC96690D}" type="parTrans" cxnId="{088BD156-C39B-40A2-981B-B6F1CCA078BB}">
      <dgm:prSet/>
      <dgm:spPr/>
      <dgm:t>
        <a:bodyPr/>
        <a:lstStyle/>
        <a:p>
          <a:endParaRPr lang="en-US"/>
        </a:p>
      </dgm:t>
    </dgm:pt>
    <dgm:pt modelId="{147F859D-0E7F-4FB6-9648-A757B61BEAFC}" type="sibTrans" cxnId="{088BD156-C39B-40A2-981B-B6F1CCA078BB}">
      <dgm:prSet/>
      <dgm:spPr/>
      <dgm:t>
        <a:bodyPr/>
        <a:lstStyle/>
        <a:p>
          <a:endParaRPr lang="en-US"/>
        </a:p>
      </dgm:t>
    </dgm:pt>
    <dgm:pt modelId="{DC4AB27B-0028-4515-AADC-2E2150D95EAD}">
      <dgm:prSet/>
      <dgm:spPr/>
      <dgm:t>
        <a:bodyPr/>
        <a:lstStyle/>
        <a:p>
          <a:r>
            <a:rPr lang="en-GB" b="0" i="0"/>
            <a:t>206 579 - aktive skjema</a:t>
          </a:r>
          <a:endParaRPr lang="en-US"/>
        </a:p>
      </dgm:t>
    </dgm:pt>
    <dgm:pt modelId="{B48E75D6-C9F0-43FE-8DEA-36DA590B1E1C}" type="parTrans" cxnId="{7D892A9C-8556-4205-BCA9-CE8C7022AAC7}">
      <dgm:prSet/>
      <dgm:spPr/>
      <dgm:t>
        <a:bodyPr/>
        <a:lstStyle/>
        <a:p>
          <a:endParaRPr lang="en-US"/>
        </a:p>
      </dgm:t>
    </dgm:pt>
    <dgm:pt modelId="{5DC7F56D-A6E6-4702-8617-3921D14B58A6}" type="sibTrans" cxnId="{7D892A9C-8556-4205-BCA9-CE8C7022AAC7}">
      <dgm:prSet/>
      <dgm:spPr/>
      <dgm:t>
        <a:bodyPr/>
        <a:lstStyle/>
        <a:p>
          <a:endParaRPr lang="en-US"/>
        </a:p>
      </dgm:t>
    </dgm:pt>
    <dgm:pt modelId="{4A6BB490-C08D-445B-9235-E0F46D2D1B71}">
      <dgm:prSet/>
      <dgm:spPr/>
      <dgm:t>
        <a:bodyPr/>
        <a:lstStyle/>
        <a:p>
          <a:r>
            <a:rPr lang="en-GB" b="0" i="0"/>
            <a:t>16 568 - signerte samtykker</a:t>
          </a:r>
          <a:endParaRPr lang="en-US"/>
        </a:p>
      </dgm:t>
    </dgm:pt>
    <dgm:pt modelId="{82103610-96D4-46AC-81D6-AC65D90E434E}" type="parTrans" cxnId="{7097D975-BBC4-4810-ACA4-7E63CF4E4BD2}">
      <dgm:prSet/>
      <dgm:spPr/>
      <dgm:t>
        <a:bodyPr/>
        <a:lstStyle/>
        <a:p>
          <a:endParaRPr lang="en-US"/>
        </a:p>
      </dgm:t>
    </dgm:pt>
    <dgm:pt modelId="{511048BD-204A-479D-B9FC-4E363D503019}" type="sibTrans" cxnId="{7097D975-BBC4-4810-ACA4-7E63CF4E4BD2}">
      <dgm:prSet/>
      <dgm:spPr/>
      <dgm:t>
        <a:bodyPr/>
        <a:lstStyle/>
        <a:p>
          <a:endParaRPr lang="en-US"/>
        </a:p>
      </dgm:t>
    </dgm:pt>
    <dgm:pt modelId="{D242C194-DAAF-4360-8328-B3627A510F5F}">
      <dgm:prSet/>
      <dgm:spPr/>
      <dgm:t>
        <a:bodyPr/>
        <a:lstStyle/>
        <a:p>
          <a:r>
            <a:rPr lang="en-GB" b="0" i="0"/>
            <a:t>45 500 - sendt SMS</a:t>
          </a:r>
          <a:endParaRPr lang="en-US"/>
        </a:p>
      </dgm:t>
    </dgm:pt>
    <dgm:pt modelId="{AD96F135-205D-4CC2-8B97-328F4871F40D}" type="parTrans" cxnId="{1CCA0C5D-751C-456E-ABE3-CED5DE79C1A5}">
      <dgm:prSet/>
      <dgm:spPr/>
      <dgm:t>
        <a:bodyPr/>
        <a:lstStyle/>
        <a:p>
          <a:endParaRPr lang="en-US"/>
        </a:p>
      </dgm:t>
    </dgm:pt>
    <dgm:pt modelId="{3B18926B-4399-445C-A2F6-208F4317951B}" type="sibTrans" cxnId="{1CCA0C5D-751C-456E-ABE3-CED5DE79C1A5}">
      <dgm:prSet/>
      <dgm:spPr/>
      <dgm:t>
        <a:bodyPr/>
        <a:lstStyle/>
        <a:p>
          <a:endParaRPr lang="en-US"/>
        </a:p>
      </dgm:t>
    </dgm:pt>
    <dgm:pt modelId="{8EFD1834-298E-4289-ABAC-CD6AA1E47760}">
      <dgm:prSet/>
      <dgm:spPr/>
      <dgm:t>
        <a:bodyPr/>
        <a:lstStyle/>
        <a:p>
          <a:r>
            <a:rPr lang="en-GB" b="0" i="0"/>
            <a:t>215 - Nye versjoner av Nettskjema</a:t>
          </a:r>
          <a:endParaRPr lang="en-US"/>
        </a:p>
      </dgm:t>
    </dgm:pt>
    <dgm:pt modelId="{E231C9BD-BE96-4B5E-AD08-98CFAA8F8A12}" type="parTrans" cxnId="{5A4BB928-59E6-4699-B972-EDD146E77209}">
      <dgm:prSet/>
      <dgm:spPr/>
      <dgm:t>
        <a:bodyPr/>
        <a:lstStyle/>
        <a:p>
          <a:endParaRPr lang="en-US"/>
        </a:p>
      </dgm:t>
    </dgm:pt>
    <dgm:pt modelId="{E7776F0E-E86C-4914-9B6C-4A9369198277}" type="sibTrans" cxnId="{5A4BB928-59E6-4699-B972-EDD146E77209}">
      <dgm:prSet/>
      <dgm:spPr/>
      <dgm:t>
        <a:bodyPr/>
        <a:lstStyle/>
        <a:p>
          <a:endParaRPr lang="en-US"/>
        </a:p>
      </dgm:t>
    </dgm:pt>
    <dgm:pt modelId="{62AFD7A6-887C-8046-AC2A-3777170AA719}" type="pres">
      <dgm:prSet presAssocID="{F40D24F7-1212-4324-8D68-3121F9BBEA5C}" presName="linear" presStyleCnt="0">
        <dgm:presLayoutVars>
          <dgm:animLvl val="lvl"/>
          <dgm:resizeHandles val="exact"/>
        </dgm:presLayoutVars>
      </dgm:prSet>
      <dgm:spPr/>
    </dgm:pt>
    <dgm:pt modelId="{57577241-F61C-8B42-BDB4-BBB8CCB06D61}" type="pres">
      <dgm:prSet presAssocID="{3AEC138E-9266-40E1-B27B-1AA0CC80B89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009C2EB-C70C-C841-AC23-2830F1C59659}" type="pres">
      <dgm:prSet presAssocID="{147F859D-0E7F-4FB6-9648-A757B61BEAFC}" presName="spacer" presStyleCnt="0"/>
      <dgm:spPr/>
    </dgm:pt>
    <dgm:pt modelId="{50A96500-1E56-8346-9D7F-B86F49DFBFDA}" type="pres">
      <dgm:prSet presAssocID="{DC4AB27B-0028-4515-AADC-2E2150D95EA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17F02C9-7052-8C41-ABBF-5330FA8FDF77}" type="pres">
      <dgm:prSet presAssocID="{5DC7F56D-A6E6-4702-8617-3921D14B58A6}" presName="spacer" presStyleCnt="0"/>
      <dgm:spPr/>
    </dgm:pt>
    <dgm:pt modelId="{6EBFAD67-9567-6443-BEF9-6EE7E6DB4AE8}" type="pres">
      <dgm:prSet presAssocID="{4A6BB490-C08D-445B-9235-E0F46D2D1B7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09D461E-4EB7-EB49-ABE1-F1AE95A3482F}" type="pres">
      <dgm:prSet presAssocID="{511048BD-204A-479D-B9FC-4E363D503019}" presName="spacer" presStyleCnt="0"/>
      <dgm:spPr/>
    </dgm:pt>
    <dgm:pt modelId="{0AB9DAF0-0EAE-8C43-B475-57EA6D494115}" type="pres">
      <dgm:prSet presAssocID="{D242C194-DAAF-4360-8328-B3627A510F5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432323B-5636-E647-A91C-044F21636105}" type="pres">
      <dgm:prSet presAssocID="{3B18926B-4399-445C-A2F6-208F4317951B}" presName="spacer" presStyleCnt="0"/>
      <dgm:spPr/>
    </dgm:pt>
    <dgm:pt modelId="{CE5E742F-5EC2-7947-9855-B9E310AF9FAD}" type="pres">
      <dgm:prSet presAssocID="{8EFD1834-298E-4289-ABAC-CD6AA1E4776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BC80301-1504-7147-8F01-3DB9BCD62C1C}" type="presOf" srcId="{D242C194-DAAF-4360-8328-B3627A510F5F}" destId="{0AB9DAF0-0EAE-8C43-B475-57EA6D494115}" srcOrd="0" destOrd="0" presId="urn:microsoft.com/office/officeart/2005/8/layout/vList2"/>
    <dgm:cxn modelId="{5A4BB928-59E6-4699-B972-EDD146E77209}" srcId="{F40D24F7-1212-4324-8D68-3121F9BBEA5C}" destId="{8EFD1834-298E-4289-ABAC-CD6AA1E47760}" srcOrd="4" destOrd="0" parTransId="{E231C9BD-BE96-4B5E-AD08-98CFAA8F8A12}" sibTransId="{E7776F0E-E86C-4914-9B6C-4A9369198277}"/>
    <dgm:cxn modelId="{088BD156-C39B-40A2-981B-B6F1CCA078BB}" srcId="{F40D24F7-1212-4324-8D68-3121F9BBEA5C}" destId="{3AEC138E-9266-40E1-B27B-1AA0CC80B89B}" srcOrd="0" destOrd="0" parTransId="{A43024BE-F78E-4391-8D44-5858FC96690D}" sibTransId="{147F859D-0E7F-4FB6-9648-A757B61BEAFC}"/>
    <dgm:cxn modelId="{1CCA0C5D-751C-456E-ABE3-CED5DE79C1A5}" srcId="{F40D24F7-1212-4324-8D68-3121F9BBEA5C}" destId="{D242C194-DAAF-4360-8328-B3627A510F5F}" srcOrd="3" destOrd="0" parTransId="{AD96F135-205D-4CC2-8B97-328F4871F40D}" sibTransId="{3B18926B-4399-445C-A2F6-208F4317951B}"/>
    <dgm:cxn modelId="{D6C66C6F-29FF-7A4B-B42E-8696ABA57DF8}" type="presOf" srcId="{4A6BB490-C08D-445B-9235-E0F46D2D1B71}" destId="{6EBFAD67-9567-6443-BEF9-6EE7E6DB4AE8}" srcOrd="0" destOrd="0" presId="urn:microsoft.com/office/officeart/2005/8/layout/vList2"/>
    <dgm:cxn modelId="{7097D975-BBC4-4810-ACA4-7E63CF4E4BD2}" srcId="{F40D24F7-1212-4324-8D68-3121F9BBEA5C}" destId="{4A6BB490-C08D-445B-9235-E0F46D2D1B71}" srcOrd="2" destOrd="0" parTransId="{82103610-96D4-46AC-81D6-AC65D90E434E}" sibTransId="{511048BD-204A-479D-B9FC-4E363D503019}"/>
    <dgm:cxn modelId="{B61F6288-D647-E54C-8D4E-25DF91BACAF9}" type="presOf" srcId="{8EFD1834-298E-4289-ABAC-CD6AA1E47760}" destId="{CE5E742F-5EC2-7947-9855-B9E310AF9FAD}" srcOrd="0" destOrd="0" presId="urn:microsoft.com/office/officeart/2005/8/layout/vList2"/>
    <dgm:cxn modelId="{C14A409B-7A45-6943-912F-11443022325C}" type="presOf" srcId="{3AEC138E-9266-40E1-B27B-1AA0CC80B89B}" destId="{57577241-F61C-8B42-BDB4-BBB8CCB06D61}" srcOrd="0" destOrd="0" presId="urn:microsoft.com/office/officeart/2005/8/layout/vList2"/>
    <dgm:cxn modelId="{7D892A9C-8556-4205-BCA9-CE8C7022AAC7}" srcId="{F40D24F7-1212-4324-8D68-3121F9BBEA5C}" destId="{DC4AB27B-0028-4515-AADC-2E2150D95EAD}" srcOrd="1" destOrd="0" parTransId="{B48E75D6-C9F0-43FE-8DEA-36DA590B1E1C}" sibTransId="{5DC7F56D-A6E6-4702-8617-3921D14B58A6}"/>
    <dgm:cxn modelId="{924273A4-4C8F-CD4E-A6BD-EB8128B448BE}" type="presOf" srcId="{F40D24F7-1212-4324-8D68-3121F9BBEA5C}" destId="{62AFD7A6-887C-8046-AC2A-3777170AA719}" srcOrd="0" destOrd="0" presId="urn:microsoft.com/office/officeart/2005/8/layout/vList2"/>
    <dgm:cxn modelId="{4845F1EF-7177-4C49-8774-A40C9EA30618}" type="presOf" srcId="{DC4AB27B-0028-4515-AADC-2E2150D95EAD}" destId="{50A96500-1E56-8346-9D7F-B86F49DFBFDA}" srcOrd="0" destOrd="0" presId="urn:microsoft.com/office/officeart/2005/8/layout/vList2"/>
    <dgm:cxn modelId="{56DE6EC1-1399-DA40-A2CF-6CD6126AB7ED}" type="presParOf" srcId="{62AFD7A6-887C-8046-AC2A-3777170AA719}" destId="{57577241-F61C-8B42-BDB4-BBB8CCB06D61}" srcOrd="0" destOrd="0" presId="urn:microsoft.com/office/officeart/2005/8/layout/vList2"/>
    <dgm:cxn modelId="{85BFBDD9-E4A1-FC43-928A-E94AC29B6082}" type="presParOf" srcId="{62AFD7A6-887C-8046-AC2A-3777170AA719}" destId="{0009C2EB-C70C-C841-AC23-2830F1C59659}" srcOrd="1" destOrd="0" presId="urn:microsoft.com/office/officeart/2005/8/layout/vList2"/>
    <dgm:cxn modelId="{A4389074-CA14-894C-ACDE-68BFEA009911}" type="presParOf" srcId="{62AFD7A6-887C-8046-AC2A-3777170AA719}" destId="{50A96500-1E56-8346-9D7F-B86F49DFBFDA}" srcOrd="2" destOrd="0" presId="urn:microsoft.com/office/officeart/2005/8/layout/vList2"/>
    <dgm:cxn modelId="{E9BFC47D-66FE-B94F-B93A-FC5F9DB74D35}" type="presParOf" srcId="{62AFD7A6-887C-8046-AC2A-3777170AA719}" destId="{217F02C9-7052-8C41-ABBF-5330FA8FDF77}" srcOrd="3" destOrd="0" presId="urn:microsoft.com/office/officeart/2005/8/layout/vList2"/>
    <dgm:cxn modelId="{82302265-EBD0-EC42-A1D3-F7023648C4A7}" type="presParOf" srcId="{62AFD7A6-887C-8046-AC2A-3777170AA719}" destId="{6EBFAD67-9567-6443-BEF9-6EE7E6DB4AE8}" srcOrd="4" destOrd="0" presId="urn:microsoft.com/office/officeart/2005/8/layout/vList2"/>
    <dgm:cxn modelId="{222B6EAF-9305-AD47-AA8D-B859ABA40155}" type="presParOf" srcId="{62AFD7A6-887C-8046-AC2A-3777170AA719}" destId="{609D461E-4EB7-EB49-ABE1-F1AE95A3482F}" srcOrd="5" destOrd="0" presId="urn:microsoft.com/office/officeart/2005/8/layout/vList2"/>
    <dgm:cxn modelId="{4F7D9746-FFF0-5840-BFF1-78BFEBC681D0}" type="presParOf" srcId="{62AFD7A6-887C-8046-AC2A-3777170AA719}" destId="{0AB9DAF0-0EAE-8C43-B475-57EA6D494115}" srcOrd="6" destOrd="0" presId="urn:microsoft.com/office/officeart/2005/8/layout/vList2"/>
    <dgm:cxn modelId="{B4CDCD93-F78E-D845-AFCF-B31B338D9056}" type="presParOf" srcId="{62AFD7A6-887C-8046-AC2A-3777170AA719}" destId="{6432323B-5636-E647-A91C-044F21636105}" srcOrd="7" destOrd="0" presId="urn:microsoft.com/office/officeart/2005/8/layout/vList2"/>
    <dgm:cxn modelId="{06B63A80-08F0-9744-8F58-52DD92BE84E2}" type="presParOf" srcId="{62AFD7A6-887C-8046-AC2A-3777170AA719}" destId="{CE5E742F-5EC2-7947-9855-B9E310AF9FA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77241-F61C-8B42-BDB4-BBB8CCB06D61}">
      <dsp:nvSpPr>
        <dsp:cNvPr id="0" name=""/>
        <dsp:cNvSpPr/>
      </dsp:nvSpPr>
      <dsp:spPr>
        <a:xfrm>
          <a:off x="0" y="6826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2 251 079  - mottatte svar</a:t>
          </a:r>
          <a:endParaRPr lang="en-US" sz="3300" kern="1200"/>
        </a:p>
      </dsp:txBody>
      <dsp:txXfrm>
        <a:off x="38638" y="45464"/>
        <a:ext cx="10438324" cy="714229"/>
      </dsp:txXfrm>
    </dsp:sp>
    <dsp:sp modelId="{50A96500-1E56-8346-9D7F-B86F49DFBFDA}">
      <dsp:nvSpPr>
        <dsp:cNvPr id="0" name=""/>
        <dsp:cNvSpPr/>
      </dsp:nvSpPr>
      <dsp:spPr>
        <a:xfrm>
          <a:off x="0" y="893371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i="0" kern="1200"/>
            <a:t>206 579 - aktive skjema</a:t>
          </a:r>
          <a:endParaRPr lang="en-US" sz="3300" kern="1200"/>
        </a:p>
      </dsp:txBody>
      <dsp:txXfrm>
        <a:off x="38638" y="932009"/>
        <a:ext cx="10438324" cy="714229"/>
      </dsp:txXfrm>
    </dsp:sp>
    <dsp:sp modelId="{6EBFAD67-9567-6443-BEF9-6EE7E6DB4AE8}">
      <dsp:nvSpPr>
        <dsp:cNvPr id="0" name=""/>
        <dsp:cNvSpPr/>
      </dsp:nvSpPr>
      <dsp:spPr>
        <a:xfrm>
          <a:off x="0" y="1779916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i="0" kern="1200"/>
            <a:t>16 568 - signerte samtykker</a:t>
          </a:r>
          <a:endParaRPr lang="en-US" sz="3300" kern="1200"/>
        </a:p>
      </dsp:txBody>
      <dsp:txXfrm>
        <a:off x="38638" y="1818554"/>
        <a:ext cx="10438324" cy="714229"/>
      </dsp:txXfrm>
    </dsp:sp>
    <dsp:sp modelId="{0AB9DAF0-0EAE-8C43-B475-57EA6D494115}">
      <dsp:nvSpPr>
        <dsp:cNvPr id="0" name=""/>
        <dsp:cNvSpPr/>
      </dsp:nvSpPr>
      <dsp:spPr>
        <a:xfrm>
          <a:off x="0" y="2666461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i="0" kern="1200"/>
            <a:t>45 500 - sendt SMS</a:t>
          </a:r>
          <a:endParaRPr lang="en-US" sz="3300" kern="1200"/>
        </a:p>
      </dsp:txBody>
      <dsp:txXfrm>
        <a:off x="38638" y="2705099"/>
        <a:ext cx="10438324" cy="714229"/>
      </dsp:txXfrm>
    </dsp:sp>
    <dsp:sp modelId="{CE5E742F-5EC2-7947-9855-B9E310AF9FAD}">
      <dsp:nvSpPr>
        <dsp:cNvPr id="0" name=""/>
        <dsp:cNvSpPr/>
      </dsp:nvSpPr>
      <dsp:spPr>
        <a:xfrm>
          <a:off x="0" y="3553006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i="0" kern="1200"/>
            <a:t>215 - Nye versjoner av Nettskjema</a:t>
          </a:r>
          <a:endParaRPr lang="en-US" sz="3300" kern="1200"/>
        </a:p>
      </dsp:txBody>
      <dsp:txXfrm>
        <a:off x="38638" y="3591644"/>
        <a:ext cx="10438324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FD23C-78D4-2945-B5D2-5C7AC256C61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A6325-FCEB-634F-A821-7347F33B0C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465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sz="1800" dirty="0"/>
              <a:t>TSD storage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631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Nettskjemasvar så langt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år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5378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Antall studenter som har brukt minestudier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år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863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Antall websider på Vortex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6537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Menge minne </a:t>
            </a:r>
            <a:r>
              <a:rPr lang="en-GB" dirty="0" err="1"/>
              <a:t>i</a:t>
            </a:r>
            <a:r>
              <a:rPr lang="en-GB" dirty="0"/>
              <a:t> Fox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6717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069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/>
              <a:t>Timer video transcribert på autotekst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742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F74838-2760-5A4C-9AA3-08BE229BF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B899F-69AF-5549-BE73-C39321B09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740DB6-6013-3046-8061-8B82FA22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77CAE5-9348-0247-B77F-3270D110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828E24-16B3-6B4E-9ACA-93DBE4BA2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649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605C6A-C606-F144-8786-4F940FED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5541A6-9E84-6749-8AEF-439FD90A9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BDA07B-E977-F746-81D6-8DFF67441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76B87E-27C7-DE4B-864D-E85DEB60A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340AEB-D1FD-0C47-9CEF-98DF4D7A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55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159477-1DDF-7243-9FB0-B1A849DE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9CFD41-AAE5-0343-93E8-061328B9A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1B0D36-A451-864E-BFBF-1B13A2BF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338428-24FD-1444-8DE6-292676FC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C2D747-6FCC-6544-97A0-36E4A6F6D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9048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E3A9A7-AC52-A94E-922B-6866F814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EC99E9-0014-FC41-93FB-28320EE38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2E41C2C-963B-6B4D-BDE2-F1148408F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440096-7DE8-5C47-8554-CD2CD00CD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25256C-0D55-2040-9B1F-E3BB4B23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071032F-4B11-1140-8317-ECC75864E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74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063CC3-CF43-8F4A-84C1-504F60728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C8916D2-05B3-254F-82BD-51D173B1B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1C816B-6EC5-8E43-A7E8-684B7A87B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7A240C1-8E02-8D45-9520-A59D6478B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FF34A4C-0C81-E745-969A-E254DAE68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99E6421-F496-3E43-9582-8DFA7B02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7D74585-3E96-3249-BB26-76822FB9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3D29284-85FB-9542-BD37-5F09D251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057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2F2E7E-4904-3848-899A-CAFDA903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99E4034-52BE-CD43-8C22-57BE4CB4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9512E3C-7475-6E48-81D4-49FD10678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A7C7B0-7091-6849-B951-03CD2374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41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502A5F1-CF44-C641-B041-FC476328B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7CE3FFE-0581-104A-968F-C52210FC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6070E81-B5DD-3A4F-991E-A03D81CDB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51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BB416C-66D0-1147-894D-4FFBDB5C1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942BBF-505D-D64D-B2F2-0BC783027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46E532-1C96-5444-B716-6FF316D23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1569690-A711-7A45-9DE5-6864AA907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1211AD-48C1-384E-9849-D6181A116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8E9C2C5-F8B8-094D-BF32-C96DD1B2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60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1292BE-DA96-054C-B14F-3D922956B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F8968A-DBB2-EC44-A31A-5D646B606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634022-21A4-3248-B3C3-7F20A35B0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25762B1-F8A8-0D4C-96B2-93995221D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8D6D50-5368-1445-A63C-BDAE5CB0C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316EBFB-BA9A-C844-AF6F-7FE22752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330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1EBDEE-F2E9-CD4C-886D-B1E1A63D0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66726DE-6270-E84A-ABB0-98D76CCF6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3D0609-82E1-6544-B690-A7F6200D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876591-6406-4C4F-97A1-A22E0C6E7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F4A171-5C53-C14B-9608-20F08C6C5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991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1ABE529-808C-0B47-A083-F88DC78F72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8DA961-D5EA-5445-B09C-40DEC9FCA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D39C09-47F2-8F42-AF08-72107892D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77750B-49EA-1C49-9B07-6251FACCB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A4E142-F94E-FE41-9A8B-6921DCB0B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859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A0372A8-96D0-0042-BD2F-363B1F272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F8ECF0-4E26-514E-BF57-8CFB0E3FF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C490A86-D211-9F49-A023-4800A0DD8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B6647-1908-FB41-BBB3-485649A2FC79}" type="datetimeFigureOut">
              <a:rPr lang="nb-NO" smtClean="0"/>
              <a:t>31.05.2023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26CA72-1422-9E4F-B361-34263D1B58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D28F07-1B94-9344-A566-1C4AC4DA46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728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83D129-7B24-AD04-C733-07C09446DE62}"/>
              </a:ext>
            </a:extLst>
          </p:cNvPr>
          <p:cNvSpPr txBox="1"/>
          <p:nvPr/>
        </p:nvSpPr>
        <p:spPr>
          <a:xfrm>
            <a:off x="2855521" y="6632953"/>
            <a:ext cx="116976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1200" dirty="0">
                <a:latin typeface="Arial" panose="020B0604020202020204" pitchFamily="34" charset="0"/>
              </a:rPr>
              <a:t>NB Workshop </a:t>
            </a:r>
            <a:r>
              <a:rPr lang="en-GB" sz="1200" dirty="0" err="1">
                <a:latin typeface="Arial" panose="020B0604020202020204" pitchFamily="34" charset="0"/>
              </a:rPr>
              <a:t>nede</a:t>
            </a:r>
            <a:r>
              <a:rPr lang="en-GB" sz="1200" dirty="0">
                <a:latin typeface="Arial" panose="020B0604020202020204" pitchFamily="34" charset="0"/>
              </a:rPr>
              <a:t> her </a:t>
            </a:r>
            <a:r>
              <a:rPr lang="en-GB" sz="1200" dirty="0" err="1">
                <a:latin typeface="Arial" panose="020B0604020202020204" pitchFamily="34" charset="0"/>
              </a:rPr>
              <a:t>i</a:t>
            </a:r>
            <a:r>
              <a:rPr lang="en-GB" sz="1200" dirty="0">
                <a:latin typeface="Arial" panose="020B0604020202020204" pitchFamily="34" charset="0"/>
              </a:rPr>
              <a:t> morgen, </a:t>
            </a:r>
            <a:r>
              <a:rPr lang="en-GB" sz="1200" dirty="0" err="1">
                <a:latin typeface="Arial" panose="020B0604020202020204" pitchFamily="34" charset="0"/>
              </a:rPr>
              <a:t>og</a:t>
            </a:r>
            <a:r>
              <a:rPr lang="en-GB" sz="1200" dirty="0">
                <a:latin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</a:rPr>
              <a:t>få</a:t>
            </a:r>
            <a:r>
              <a:rPr lang="en-GB" sz="1200" dirty="0">
                <a:latin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</a:rPr>
              <a:t>også</a:t>
            </a:r>
            <a:r>
              <a:rPr lang="en-GB" sz="1200" dirty="0">
                <a:latin typeface="Arial" panose="020B0604020202020204" pitchFamily="34" charset="0"/>
              </a:rPr>
              <a:t> med </a:t>
            </a:r>
            <a:r>
              <a:rPr lang="en-GB" sz="1200" dirty="0" err="1">
                <a:latin typeface="Arial" panose="020B0604020202020204" pitchFamily="34" charset="0"/>
              </a:rPr>
              <a:t>deg</a:t>
            </a:r>
            <a:r>
              <a:rPr lang="en-GB" sz="1200" dirty="0">
                <a:latin typeface="Arial" panose="020B0604020202020204" pitchFamily="34" charset="0"/>
              </a:rPr>
              <a:t> FFUs </a:t>
            </a:r>
            <a:r>
              <a:rPr lang="en-GB" sz="1200" dirty="0" err="1">
                <a:latin typeface="Arial" panose="020B0604020202020204" pitchFamily="34" charset="0"/>
              </a:rPr>
              <a:t>tjeneste-dag</a:t>
            </a:r>
            <a:r>
              <a:rPr lang="en-GB" sz="1200" dirty="0">
                <a:latin typeface="Arial" panose="020B0604020202020204" pitchFamily="34" charset="0"/>
              </a:rPr>
              <a:t> “</a:t>
            </a:r>
            <a:r>
              <a:rPr lang="en-GB" sz="1200" dirty="0" err="1">
                <a:latin typeface="Arial" panose="020B0604020202020204" pitchFamily="34" charset="0"/>
              </a:rPr>
              <a:t>data@UIO</a:t>
            </a:r>
            <a:r>
              <a:rPr lang="en-GB" sz="1200" dirty="0">
                <a:latin typeface="Arial" panose="020B0604020202020204" pitchFamily="34" charset="0"/>
              </a:rPr>
              <a:t>” 12 </a:t>
            </a:r>
            <a:r>
              <a:rPr lang="en-GB" sz="1200" dirty="0" err="1">
                <a:latin typeface="Arial" panose="020B0604020202020204" pitchFamily="34" charset="0"/>
              </a:rPr>
              <a:t>juni</a:t>
            </a:r>
            <a:r>
              <a:rPr lang="en-GB" sz="1200" dirty="0">
                <a:latin typeface="Arial" panose="020B0604020202020204" pitchFamily="34" charset="0"/>
              </a:rPr>
              <a:t>.</a:t>
            </a:r>
            <a:endParaRPr lang="en-GB" sz="1200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E383AC-82D8-5B82-00DD-16986E05A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52" y="657070"/>
            <a:ext cx="2434342" cy="212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a Learning Management System | What is an LMS | Mintbook">
            <a:extLst>
              <a:ext uri="{FF2B5EF4-FFF2-40B4-BE49-F238E27FC236}">
                <a16:creationId xmlns:a16="http://schemas.microsoft.com/office/drawing/2014/main" id="{54F0FF4F-BE66-4BC4-5D5E-DCAC6CF1F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472" y="805915"/>
            <a:ext cx="2789539" cy="197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 OnDemand Makes Using Supercomputers Super Simple - Access">
            <a:extLst>
              <a:ext uri="{FF2B5EF4-FFF2-40B4-BE49-F238E27FC236}">
                <a16:creationId xmlns:a16="http://schemas.microsoft.com/office/drawing/2014/main" id="{F8EE68A7-AA8B-7694-5E2F-CC51C721B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52" y="3631659"/>
            <a:ext cx="3378355" cy="196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41A147-7223-41E9-7B67-C9A326248E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653" y="4133464"/>
            <a:ext cx="3759347" cy="12693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055F84-9EF9-C30B-48E5-7278533937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136" y="3816865"/>
            <a:ext cx="1789644" cy="1771194"/>
          </a:xfrm>
          <a:prstGeom prst="rect">
            <a:avLst/>
          </a:prstGeom>
        </p:spPr>
      </p:pic>
      <p:sp>
        <p:nvSpPr>
          <p:cNvPr id="11" name="6-point Star 10">
            <a:extLst>
              <a:ext uri="{FF2B5EF4-FFF2-40B4-BE49-F238E27FC236}">
                <a16:creationId xmlns:a16="http://schemas.microsoft.com/office/drawing/2014/main" id="{22F359F6-1C6B-D3E6-2194-C6F4865882F5}"/>
              </a:ext>
            </a:extLst>
          </p:cNvPr>
          <p:cNvSpPr/>
          <p:nvPr/>
        </p:nvSpPr>
        <p:spPr>
          <a:xfrm>
            <a:off x="4087852" y="657070"/>
            <a:ext cx="3327710" cy="3072161"/>
          </a:xfrm>
          <a:prstGeom prst="star6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D2EFCA-F852-3826-FC47-78709B3F34BA}"/>
              </a:ext>
            </a:extLst>
          </p:cNvPr>
          <p:cNvSpPr txBox="1"/>
          <p:nvPr/>
        </p:nvSpPr>
        <p:spPr>
          <a:xfrm>
            <a:off x="4627756" y="1796461"/>
            <a:ext cx="2027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4000" b="1" dirty="0"/>
              <a:t>FFU </a:t>
            </a:r>
            <a:r>
              <a:rPr lang="en-GB" sz="4000" b="1" dirty="0" err="1"/>
              <a:t>i</a:t>
            </a:r>
            <a:r>
              <a:rPr lang="en-GB" sz="4000" b="1" dirty="0"/>
              <a:t> tall</a:t>
            </a:r>
            <a:endParaRPr lang="en-NO" sz="4000" b="1" dirty="0"/>
          </a:p>
        </p:txBody>
      </p:sp>
    </p:spTree>
    <p:extLst>
      <p:ext uri="{BB962C8B-B14F-4D97-AF65-F5344CB8AC3E}">
        <p14:creationId xmlns:p14="http://schemas.microsoft.com/office/powerpoint/2010/main" val="2336411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1D21F5-3499-AD1E-F9D2-D5F6ED8E8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"/>
            <a:ext cx="12286727" cy="6858000"/>
          </a:xfrm>
        </p:spPr>
      </p:pic>
    </p:spTree>
    <p:extLst>
      <p:ext uri="{BB962C8B-B14F-4D97-AF65-F5344CB8AC3E}">
        <p14:creationId xmlns:p14="http://schemas.microsoft.com/office/powerpoint/2010/main" val="3469405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909B-B079-F3EB-BFAF-2ACC66B4F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05" y="1122362"/>
            <a:ext cx="11710737" cy="3465680"/>
          </a:xfrm>
        </p:spPr>
        <p:txBody>
          <a:bodyPr>
            <a:normAutofit/>
          </a:bodyPr>
          <a:lstStyle/>
          <a:p>
            <a:r>
              <a:rPr lang="en-GB" sz="11500" b="1" i="0" dirty="0">
                <a:solidFill>
                  <a:schemeClr val="bg1"/>
                </a:solidFill>
                <a:effectLst/>
                <a:latin typeface="Courier New" panose="02070309020205020404" pitchFamily="49" charset="0"/>
              </a:rPr>
              <a:t>7 864 320 GB</a:t>
            </a:r>
            <a:endParaRPr lang="nb-NO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60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D0932-3AF8-C026-4714-54A7A224B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TSD   7,5 petabyte med sensitive data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A05227-E833-8367-B758-86FAF525F0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6526" y="16546"/>
            <a:ext cx="7900416" cy="632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87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BM GT mai 2023.pptx">
            <a:extLst>
              <a:ext uri="{FF2B5EF4-FFF2-40B4-BE49-F238E27FC236}">
                <a16:creationId xmlns:a16="http://schemas.microsoft.com/office/drawing/2014/main" id="{507D4651-F482-BB4C-AD87-41C7174612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" r="-1" b="-1"/>
          <a:stretch/>
        </p:blipFill>
        <p:spPr bwMode="auto">
          <a:xfrm>
            <a:off x="20" y="10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46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909B-B079-F3EB-BFAF-2ACC66B4F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05" y="1122362"/>
            <a:ext cx="11710737" cy="3465680"/>
          </a:xfrm>
        </p:spPr>
        <p:txBody>
          <a:bodyPr>
            <a:normAutofit/>
          </a:bodyPr>
          <a:lstStyle/>
          <a:p>
            <a:r>
              <a:rPr lang="en-GB" sz="11500" b="1" i="0" dirty="0">
                <a:solidFill>
                  <a:schemeClr val="bg1"/>
                </a:solidFill>
                <a:effectLst/>
                <a:latin typeface="Courier New" panose="02070309020205020404" pitchFamily="49" charset="0"/>
              </a:rPr>
              <a:t>2 251 07</a:t>
            </a:r>
            <a:endParaRPr lang="nb-NO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594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44BE-3A5D-3E8F-49BF-8AE793AE9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Nettskjema.no</a:t>
            </a:r>
            <a:r>
              <a:rPr lang="nb-NO" dirty="0"/>
              <a:t> i år: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5C0DF6-5C08-94D3-4FE1-34AC66D4E5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0730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909B-B079-F3EB-BFAF-2ACC66B4F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05" y="1122362"/>
            <a:ext cx="11710737" cy="3465680"/>
          </a:xfrm>
        </p:spPr>
        <p:txBody>
          <a:bodyPr>
            <a:normAutofit/>
          </a:bodyPr>
          <a:lstStyle/>
          <a:p>
            <a:r>
              <a:rPr lang="en-GB" sz="11500" b="1" i="0" dirty="0">
                <a:solidFill>
                  <a:schemeClr val="bg1"/>
                </a:solidFill>
                <a:effectLst/>
                <a:latin typeface="Courier New" panose="02070309020205020404" pitchFamily="49" charset="0"/>
              </a:rPr>
              <a:t>19 322</a:t>
            </a:r>
            <a:endParaRPr lang="nb-NO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11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2" name="Rectangle 41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B2B85-F1BF-9258-02F4-1EB5CB61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b-NO" sz="4200" b="1"/>
              <a:t>Minestudier.no</a:t>
            </a:r>
            <a:br>
              <a:rPr lang="nb-NO" sz="4200"/>
            </a:br>
            <a:r>
              <a:rPr lang="nb-NO" sz="4200"/>
              <a:t>-UiOs mest populære tjeneste</a:t>
            </a:r>
          </a:p>
        </p:txBody>
      </p:sp>
      <p:sp>
        <p:nvSpPr>
          <p:cNvPr id="41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7" name="Content Placeholder 2">
            <a:extLst>
              <a:ext uri="{FF2B5EF4-FFF2-40B4-BE49-F238E27FC236}">
                <a16:creationId xmlns:a16="http://schemas.microsoft.com/office/drawing/2014/main" id="{298D303B-E0FD-A7B9-5067-2D1DAB766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endParaRPr lang="en-GB" sz="2200" b="0" i="0" dirty="0">
              <a:effectLst/>
              <a:latin typeface="Helvetica" pitchFamily="2" charset="0"/>
            </a:endParaRPr>
          </a:p>
          <a:p>
            <a:pPr marL="285750" indent="-285750" fontAlgn="base"/>
            <a:r>
              <a:rPr lang="en-GB" sz="2200" b="0" i="0" dirty="0">
                <a:effectLst/>
                <a:latin typeface="Helvetica" pitchFamily="2" charset="0"/>
              </a:rPr>
              <a:t>19322 -  </a:t>
            </a:r>
            <a:r>
              <a:rPr lang="en-GB" sz="2200" b="0" i="0" dirty="0" err="1">
                <a:effectLst/>
                <a:latin typeface="Helvetica" pitchFamily="2" charset="0"/>
              </a:rPr>
              <a:t>antall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studenter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som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har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brukt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minestudier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i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år</a:t>
            </a:r>
            <a:endParaRPr lang="en-GB" sz="2200" b="0" i="0" dirty="0">
              <a:effectLst/>
              <a:latin typeface="Helvetica" pitchFamily="2" charset="0"/>
            </a:endParaRPr>
          </a:p>
          <a:p>
            <a:pPr marL="285750" indent="-285750" fontAlgn="base"/>
            <a:r>
              <a:rPr lang="en-GB" sz="2200" b="0" i="0" dirty="0">
                <a:effectLst/>
                <a:latin typeface="Helvetica" pitchFamily="2" charset="0"/>
              </a:rPr>
              <a:t>10287 – </a:t>
            </a:r>
            <a:r>
              <a:rPr lang="en-GB" sz="2200" b="0" i="0" dirty="0" err="1">
                <a:effectLst/>
                <a:latin typeface="Helvetica" pitchFamily="2" charset="0"/>
              </a:rPr>
              <a:t>brukere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av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mobilappen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minstudier</a:t>
            </a:r>
            <a:endParaRPr lang="en-GB" sz="2200" b="0" i="0" dirty="0">
              <a:effectLst/>
              <a:latin typeface="Helvetica" pitchFamily="2" charset="0"/>
            </a:endParaRPr>
          </a:p>
          <a:p>
            <a:pPr marL="285750" indent="-285750" fontAlgn="base"/>
            <a:r>
              <a:rPr lang="en-GB" sz="2200" b="0" i="0" dirty="0">
                <a:effectLst/>
                <a:latin typeface="Helvetica" pitchFamily="2" charset="0"/>
              </a:rPr>
              <a:t>3208 - </a:t>
            </a:r>
            <a:r>
              <a:rPr lang="en-GB" sz="2200" b="0" i="0" dirty="0" err="1">
                <a:effectLst/>
                <a:latin typeface="Helvetica" pitchFamily="2" charset="0"/>
              </a:rPr>
              <a:t>varsler</a:t>
            </a:r>
            <a:r>
              <a:rPr lang="en-GB" sz="2200" b="0" i="0" dirty="0">
                <a:effectLst/>
                <a:latin typeface="Helvetica" pitchFamily="2" charset="0"/>
              </a:rPr>
              <a:t> om </a:t>
            </a:r>
            <a:r>
              <a:rPr lang="en-GB" sz="2200" b="0" i="0" dirty="0" err="1">
                <a:effectLst/>
                <a:latin typeface="Helvetica" pitchFamily="2" charset="0"/>
              </a:rPr>
              <a:t>endringer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i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undervisning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som</a:t>
            </a:r>
            <a:r>
              <a:rPr lang="en-GB" sz="2200" b="0" i="0" dirty="0">
                <a:effectLst/>
                <a:latin typeface="Helvetica" pitchFamily="2" charset="0"/>
              </a:rPr>
              <a:t> er </a:t>
            </a:r>
            <a:r>
              <a:rPr lang="en-GB" sz="2200" b="0" i="0" dirty="0" err="1">
                <a:effectLst/>
                <a:latin typeface="Helvetica" pitchFamily="2" charset="0"/>
              </a:rPr>
              <a:t>sendt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ut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i</a:t>
            </a:r>
            <a:r>
              <a:rPr lang="en-GB" sz="2200" b="0" i="0" dirty="0">
                <a:effectLst/>
                <a:latin typeface="Helvetica" pitchFamily="2" charset="0"/>
              </a:rPr>
              <a:t> </a:t>
            </a:r>
            <a:r>
              <a:rPr lang="en-GB" sz="2200" b="0" i="0" dirty="0" err="1">
                <a:effectLst/>
                <a:latin typeface="Helvetica" pitchFamily="2" charset="0"/>
              </a:rPr>
              <a:t>år</a:t>
            </a:r>
            <a:r>
              <a:rPr lang="en-GB" sz="2200" b="0" i="0" dirty="0">
                <a:effectLst/>
                <a:latin typeface="Helvetica" pitchFamily="2" charset="0"/>
              </a:rPr>
              <a:t> (push </a:t>
            </a:r>
            <a:r>
              <a:rPr lang="en-GB" sz="2200" b="0" i="0" dirty="0" err="1">
                <a:effectLst/>
                <a:latin typeface="Helvetica" pitchFamily="2" charset="0"/>
              </a:rPr>
              <a:t>notifikasjoner</a:t>
            </a:r>
            <a:r>
              <a:rPr lang="en-GB" sz="2200" b="0" i="0" dirty="0">
                <a:effectLst/>
                <a:latin typeface="Helvetica" pitchFamily="2" charset="0"/>
              </a:rPr>
              <a:t>)</a:t>
            </a:r>
            <a:br>
              <a:rPr lang="en-GB" sz="2200" dirty="0"/>
            </a:br>
            <a:endParaRPr lang="nb-NO" sz="22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EF15224-44E9-9EAB-B4D9-8258BA874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4" b="-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61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909B-B079-F3EB-BFAF-2ACC66B4F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05" y="1122362"/>
            <a:ext cx="11710737" cy="3465680"/>
          </a:xfrm>
        </p:spPr>
        <p:txBody>
          <a:bodyPr>
            <a:normAutofit/>
          </a:bodyPr>
          <a:lstStyle/>
          <a:p>
            <a:r>
              <a:rPr lang="en-GB" sz="11500" b="1" i="0" dirty="0">
                <a:solidFill>
                  <a:schemeClr val="bg1"/>
                </a:solidFill>
                <a:effectLst/>
                <a:latin typeface="Courier New" panose="02070309020205020404" pitchFamily="49" charset="0"/>
              </a:rPr>
              <a:t>1 373 804 </a:t>
            </a:r>
            <a:endParaRPr lang="nb-NO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17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844ED5-DAE1-8C2F-EFA0-B33FA8433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nb-NO" sz="6600" b="1" dirty="0" err="1"/>
              <a:t>Vortex</a:t>
            </a:r>
            <a:br>
              <a:rPr lang="nb-NO" sz="6600" b="1" dirty="0"/>
            </a:br>
            <a:br>
              <a:rPr lang="nb-NO" sz="3400" dirty="0"/>
            </a:br>
            <a:r>
              <a:rPr lang="en-GB" sz="3400" dirty="0" err="1">
                <a:latin typeface="Helvetica" pitchFamily="2" charset="0"/>
              </a:rPr>
              <a:t>Mest</a:t>
            </a:r>
            <a:r>
              <a:rPr lang="en-GB" sz="3400" dirty="0">
                <a:latin typeface="Helvetica" pitchFamily="2" charset="0"/>
              </a:rPr>
              <a:t> </a:t>
            </a:r>
            <a:r>
              <a:rPr lang="en-GB" sz="3400" dirty="0" err="1">
                <a:latin typeface="Helvetica" pitchFamily="2" charset="0"/>
              </a:rPr>
              <a:t>brukte</a:t>
            </a:r>
            <a:r>
              <a:rPr lang="en-GB" sz="3400" dirty="0">
                <a:latin typeface="Helvetica" pitchFamily="2" charset="0"/>
              </a:rPr>
              <a:t> </a:t>
            </a:r>
            <a:r>
              <a:rPr lang="en-GB" sz="3400" dirty="0" err="1">
                <a:latin typeface="Helvetica" pitchFamily="2" charset="0"/>
              </a:rPr>
              <a:t>publiseringsløsning</a:t>
            </a:r>
            <a:r>
              <a:rPr lang="en-GB" sz="3400" dirty="0">
                <a:latin typeface="Helvetica" pitchFamily="2" charset="0"/>
              </a:rPr>
              <a:t> </a:t>
            </a:r>
            <a:r>
              <a:rPr lang="en-GB" sz="3400" dirty="0" err="1">
                <a:latin typeface="Helvetica" pitchFamily="2" charset="0"/>
              </a:rPr>
              <a:t>i</a:t>
            </a:r>
            <a:r>
              <a:rPr lang="en-GB" sz="3400" dirty="0">
                <a:latin typeface="Helvetica" pitchFamily="2" charset="0"/>
              </a:rPr>
              <a:t> </a:t>
            </a:r>
            <a:r>
              <a:rPr lang="en-GB" sz="3400" dirty="0" err="1">
                <a:latin typeface="Helvetica" pitchFamily="2" charset="0"/>
              </a:rPr>
              <a:t>sektoren</a:t>
            </a:r>
            <a:br>
              <a:rPr lang="en-GB" sz="3400" dirty="0">
                <a:latin typeface="Helvetica" pitchFamily="2" charset="0"/>
              </a:rPr>
            </a:br>
            <a:endParaRPr lang="nb-NO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07D4D-A04C-7CE9-D657-D0DA61BA5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GB" sz="2000" b="0" i="0" dirty="0" err="1">
                <a:effectLst/>
                <a:latin typeface="Helvetica" pitchFamily="2" charset="0"/>
              </a:rPr>
              <a:t>Nettsider</a:t>
            </a:r>
            <a:r>
              <a:rPr lang="en-GB" sz="2000" b="0" i="0" dirty="0">
                <a:effectLst/>
                <a:latin typeface="Helvetica" pitchFamily="2" charset="0"/>
              </a:rPr>
              <a:t>: 1 373 804</a:t>
            </a:r>
          </a:p>
          <a:p>
            <a:r>
              <a:rPr lang="en-NO" sz="2000" b="0" i="0" dirty="0">
                <a:effectLst/>
                <a:latin typeface="Helvetica" pitchFamily="2" charset="0"/>
              </a:rPr>
              <a:t>4 637</a:t>
            </a:r>
            <a:r>
              <a:rPr lang="en-GB" sz="2000" b="0" i="0" dirty="0">
                <a:effectLst/>
                <a:latin typeface="Helvetica" pitchFamily="2" charset="0"/>
              </a:rPr>
              <a:t> </a:t>
            </a:r>
            <a:r>
              <a:rPr lang="en-GB" sz="2000" b="0" i="0" dirty="0" err="1">
                <a:effectLst/>
                <a:latin typeface="Helvetica" pitchFamily="2" charset="0"/>
              </a:rPr>
              <a:t>personer</a:t>
            </a:r>
            <a:r>
              <a:rPr lang="en-GB" sz="2000" b="0" i="0" dirty="0">
                <a:effectLst/>
                <a:latin typeface="Helvetica" pitchFamily="2" charset="0"/>
              </a:rPr>
              <a:t> </a:t>
            </a:r>
            <a:r>
              <a:rPr lang="en-GB" sz="2000" b="0" i="0" dirty="0" err="1">
                <a:effectLst/>
                <a:latin typeface="Helvetica" pitchFamily="2" charset="0"/>
              </a:rPr>
              <a:t>har</a:t>
            </a:r>
            <a:r>
              <a:rPr lang="en-GB" sz="2000" b="0" i="0" dirty="0">
                <a:effectLst/>
                <a:latin typeface="Helvetica" pitchFamily="2" charset="0"/>
              </a:rPr>
              <a:t> </a:t>
            </a:r>
            <a:r>
              <a:rPr lang="en-GB" sz="2000" b="0" i="0" dirty="0" err="1">
                <a:effectLst/>
                <a:latin typeface="Helvetica" pitchFamily="2" charset="0"/>
              </a:rPr>
              <a:t>publisert</a:t>
            </a:r>
            <a:r>
              <a:rPr lang="en-GB" sz="2000" b="0" i="0" dirty="0">
                <a:effectLst/>
                <a:latin typeface="Helvetica" pitchFamily="2" charset="0"/>
              </a:rPr>
              <a:t> </a:t>
            </a:r>
            <a:r>
              <a:rPr lang="en-GB" sz="2000" b="0" i="0" dirty="0" err="1">
                <a:effectLst/>
                <a:latin typeface="Helvetica" pitchFamily="2" charset="0"/>
              </a:rPr>
              <a:t>noe</a:t>
            </a:r>
            <a:r>
              <a:rPr lang="en-GB" sz="2000" b="0" i="0" dirty="0">
                <a:effectLst/>
                <a:latin typeface="Helvetica" pitchFamily="2" charset="0"/>
              </a:rPr>
              <a:t> </a:t>
            </a:r>
            <a:r>
              <a:rPr lang="en-GB" sz="2000" b="0" i="0" dirty="0" err="1">
                <a:effectLst/>
                <a:latin typeface="Helvetica" pitchFamily="2" charset="0"/>
              </a:rPr>
              <a:t>i</a:t>
            </a:r>
            <a:r>
              <a:rPr lang="en-GB" sz="2000" b="0" i="0" dirty="0">
                <a:effectLst/>
                <a:latin typeface="Helvetica" pitchFamily="2" charset="0"/>
              </a:rPr>
              <a:t> </a:t>
            </a:r>
            <a:r>
              <a:rPr lang="en-GB" sz="2000" b="0" i="0" dirty="0" err="1">
                <a:effectLst/>
                <a:latin typeface="Helvetica" pitchFamily="2" charset="0"/>
              </a:rPr>
              <a:t>år</a:t>
            </a:r>
            <a:endParaRPr lang="en-GB" sz="2000" dirty="0">
              <a:latin typeface="Helvetica" pitchFamily="2" charset="0"/>
            </a:endParaRPr>
          </a:p>
          <a:p>
            <a:r>
              <a:rPr lang="en-GB" sz="2000" b="0" i="0" dirty="0">
                <a:effectLst/>
                <a:latin typeface="Helvetica" pitchFamily="2" charset="0"/>
              </a:rPr>
              <a:t>320 285 283 hits </a:t>
            </a:r>
            <a:r>
              <a:rPr lang="en-GB" sz="2000" b="0" i="0" dirty="0" err="1">
                <a:effectLst/>
                <a:latin typeface="Helvetica" pitchFamily="2" charset="0"/>
              </a:rPr>
              <a:t>i</a:t>
            </a:r>
            <a:r>
              <a:rPr lang="en-GB" sz="2000" b="0" i="0" dirty="0">
                <a:effectLst/>
                <a:latin typeface="Helvetica" pitchFamily="2" charset="0"/>
              </a:rPr>
              <a:t> </a:t>
            </a:r>
            <a:r>
              <a:rPr lang="en-GB" sz="2000" b="0" i="0" dirty="0" err="1">
                <a:effectLst/>
                <a:latin typeface="Helvetica" pitchFamily="2" charset="0"/>
              </a:rPr>
              <a:t>mai</a:t>
            </a:r>
            <a:endParaRPr lang="en-GB" sz="2000" b="0" i="0" dirty="0">
              <a:effectLst/>
              <a:latin typeface="Helvetica" pitchFamily="2" charset="0"/>
            </a:endParaRPr>
          </a:p>
          <a:p>
            <a:r>
              <a:rPr lang="nb-NO" sz="2000" dirty="0"/>
              <a:t>113 domener</a:t>
            </a:r>
          </a:p>
          <a:p>
            <a:r>
              <a:rPr lang="nb-NO" sz="20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Mange nye nettsteder</a:t>
            </a:r>
          </a:p>
          <a:p>
            <a:pPr lvl="1"/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Høgskolen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Molde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,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Helvetica" pitchFamily="2" charset="0"/>
              </a:rPr>
              <a:t>himolde.no</a:t>
            </a:r>
            <a:endParaRPr lang="en-GB" sz="1600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lvl="1"/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Høgskolen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Østfold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,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hiof.no</a:t>
            </a:r>
            <a:endParaRPr lang="en-GB" sz="1600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lvl="1"/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Norges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idrettshøgskole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–</a:t>
            </a:r>
            <a:r>
              <a:rPr lang="en-GB" sz="1600" dirty="0" err="1">
                <a:solidFill>
                  <a:srgbClr val="000000"/>
                </a:solidFill>
                <a:latin typeface="Helvetica" pitchFamily="2" charset="0"/>
              </a:rPr>
              <a:t>igang</a:t>
            </a:r>
            <a:endParaRPr lang="en-GB" sz="1600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lvl="1"/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Universitetet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Agder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-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igang</a:t>
            </a:r>
            <a:endParaRPr lang="en-GB" sz="1600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lvl="1"/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Høgskolen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Innlandet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,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inn.no</a:t>
            </a:r>
            <a:endParaRPr lang="en-GB" sz="1600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lvl="1"/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Arkitektur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-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og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designhøgskolen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-</a:t>
            </a:r>
            <a:r>
              <a:rPr lang="en-GB" sz="1600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igang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3338503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909B-B079-F3EB-BFAF-2ACC66B4F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05" y="1122362"/>
            <a:ext cx="11710737" cy="3465680"/>
          </a:xfrm>
        </p:spPr>
        <p:txBody>
          <a:bodyPr>
            <a:normAutofit/>
          </a:bodyPr>
          <a:lstStyle/>
          <a:p>
            <a:r>
              <a:rPr lang="en-GB" sz="11500" b="1" i="0" dirty="0">
                <a:solidFill>
                  <a:schemeClr val="bg1"/>
                </a:solidFill>
                <a:effectLst/>
                <a:latin typeface="Courier New" panose="02070309020205020404" pitchFamily="49" charset="0"/>
              </a:rPr>
              <a:t>4 TiB</a:t>
            </a:r>
            <a:endParaRPr lang="nb-NO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403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1C12F-6C89-5AD7-452A-9312942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DC88-FF4E-3BA1-DA3E-8EDE504C8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Colossus - 5136 cores</a:t>
            </a:r>
          </a:p>
          <a:p>
            <a:pPr lvl="1" fontAlgn="base"/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64 compute nodes</a:t>
            </a:r>
          </a:p>
          <a:p>
            <a:pPr lvl="1" fontAlgn="base"/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 6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gpu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nodes (2-4 GPUs each)</a:t>
            </a:r>
          </a:p>
          <a:p>
            <a:pPr lvl="1" fontAlgn="base"/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 4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bigmed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nodes (4 TiB ram)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Fox - 4384 cores</a:t>
            </a:r>
          </a:p>
          <a:p>
            <a:pPr lvl="1" fontAlgn="base"/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24 compute nodes</a:t>
            </a:r>
          </a:p>
          <a:p>
            <a:pPr lvl="1" fontAlgn="base"/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8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gpu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nodes (4 GPUs each)</a:t>
            </a:r>
          </a:p>
          <a:p>
            <a:pPr fontAlgn="base"/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~2M jobs submitted over the last year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4133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909B-B079-F3EB-BFAF-2ACC66B4F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05" y="1122362"/>
            <a:ext cx="11710737" cy="3465680"/>
          </a:xfrm>
        </p:spPr>
        <p:txBody>
          <a:bodyPr>
            <a:normAutofit/>
          </a:bodyPr>
          <a:lstStyle/>
          <a:p>
            <a:r>
              <a:rPr lang="en-GB" sz="11500" b="1" i="0" dirty="0">
                <a:solidFill>
                  <a:schemeClr val="bg1"/>
                </a:solidFill>
                <a:effectLst/>
                <a:latin typeface="Courier New" panose="02070309020205020404" pitchFamily="49" charset="0"/>
              </a:rPr>
              <a:t>5 597</a:t>
            </a:r>
            <a:endParaRPr lang="nb-NO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61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C8165-A5A2-26BE-0FDC-960CDFA95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040A-81EE-5B79-9924-8FC73960A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Bilde av nettsiden digi.no med nyheten om Auttekst slått opp stort">
            <a:extLst>
              <a:ext uri="{FF2B5EF4-FFF2-40B4-BE49-F238E27FC236}">
                <a16:creationId xmlns:a16="http://schemas.microsoft.com/office/drawing/2014/main" id="{87A0DC85-BF13-EFEE-865F-48F6EF288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12192000" cy="681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018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{688CD6F0-0286-2948-8D3B-5B159B9241B1}tf16401369</Template>
  <TotalTime>21504</TotalTime>
  <Words>275</Words>
  <Application>Microsoft Macintosh PowerPoint</Application>
  <PresentationFormat>Widescreen</PresentationFormat>
  <Paragraphs>54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Helvetica</vt:lpstr>
      <vt:lpstr>Office-tema</vt:lpstr>
      <vt:lpstr>PowerPoint Presentation</vt:lpstr>
      <vt:lpstr>PowerPoint Presentation</vt:lpstr>
      <vt:lpstr>7 864 320 GB</vt:lpstr>
      <vt:lpstr>TSD   7,5 petabyte med sensitive data</vt:lpstr>
      <vt:lpstr>PowerPoint Presentation</vt:lpstr>
      <vt:lpstr>2 251 07</vt:lpstr>
      <vt:lpstr>Nettskjema.no i år:</vt:lpstr>
      <vt:lpstr>19 322</vt:lpstr>
      <vt:lpstr>Minestudier.no -UiOs mest populære tjeneste</vt:lpstr>
      <vt:lpstr>1 373 804 </vt:lpstr>
      <vt:lpstr>Vortex  Mest brukte publiseringsløsning i sektoren </vt:lpstr>
      <vt:lpstr>4 TiB</vt:lpstr>
      <vt:lpstr>HPC</vt:lpstr>
      <vt:lpstr>5 597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Dagfinn Bergsager</dc:creator>
  <cp:lastModifiedBy>Microsoft Office User</cp:lastModifiedBy>
  <cp:revision>20</cp:revision>
  <dcterms:created xsi:type="dcterms:W3CDTF">2021-11-11T09:18:53Z</dcterms:created>
  <dcterms:modified xsi:type="dcterms:W3CDTF">2023-05-31T11:43:46Z</dcterms:modified>
</cp:coreProperties>
</file>