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3" r:id="rId4"/>
  </p:sldMasterIdLst>
  <p:notesMasterIdLst>
    <p:notesMasterId r:id="rId23"/>
  </p:notesMasterIdLst>
  <p:handoutMasterIdLst>
    <p:handoutMasterId r:id="rId24"/>
  </p:handoutMasterIdLst>
  <p:sldIdLst>
    <p:sldId id="259" r:id="rId5"/>
    <p:sldId id="260" r:id="rId6"/>
    <p:sldId id="261" r:id="rId7"/>
    <p:sldId id="297" r:id="rId8"/>
    <p:sldId id="262" r:id="rId9"/>
    <p:sldId id="263" r:id="rId10"/>
    <p:sldId id="295" r:id="rId11"/>
    <p:sldId id="296" r:id="rId12"/>
    <p:sldId id="264" r:id="rId13"/>
    <p:sldId id="286" r:id="rId14"/>
    <p:sldId id="265" r:id="rId15"/>
    <p:sldId id="266" r:id="rId16"/>
    <p:sldId id="267" r:id="rId17"/>
    <p:sldId id="293" r:id="rId18"/>
    <p:sldId id="270" r:id="rId19"/>
    <p:sldId id="294" r:id="rId20"/>
    <p:sldId id="274" r:id="rId21"/>
    <p:sldId id="273" r:id="rId22"/>
  </p:sldIdLst>
  <p:sldSz cx="12192000" cy="6858000"/>
  <p:notesSz cx="6858000" cy="9144000"/>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85A523-D4FD-8E4D-9D56-A57BEB09AA4D}" v="223" dt="2022-05-31T07:52:10.0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56" autoAdjust="0"/>
    <p:restoredTop sz="61679"/>
  </p:normalViewPr>
  <p:slideViewPr>
    <p:cSldViewPr snapToGrid="0">
      <p:cViewPr varScale="1">
        <p:scale>
          <a:sx n="67" d="100"/>
          <a:sy n="67" d="100"/>
        </p:scale>
        <p:origin x="2752" y="176"/>
      </p:cViewPr>
      <p:guideLst/>
    </p:cSldViewPr>
  </p:slideViewPr>
  <p:notesTextViewPr>
    <p:cViewPr>
      <p:scale>
        <a:sx n="1" d="1"/>
        <a:sy n="1" d="1"/>
      </p:scale>
      <p:origin x="0" y="0"/>
    </p:cViewPr>
  </p:notesText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5/31/22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Jeg har noen ord før jeg starter presentasjonen...</a:t>
            </a:r>
          </a:p>
          <a:p>
            <a:endParaRPr lang="nb-NO" dirty="0"/>
          </a:p>
          <a:p>
            <a:r>
              <a:rPr lang="nb-NO" dirty="0"/>
              <a:t>Jeg vil rette en stor takk til alle dere som direkte eller indirekte har vært involvert i prosjektet.</a:t>
            </a:r>
          </a:p>
          <a:p>
            <a:endParaRPr lang="nb-NO" dirty="0"/>
          </a:p>
          <a:p>
            <a:r>
              <a:rPr lang="nb-NO" dirty="0"/>
              <a:t>Dette er IT-teknisk et lite, fille prosjekt.</a:t>
            </a:r>
          </a:p>
          <a:p>
            <a:endParaRPr lang="nb-NO" dirty="0"/>
          </a:p>
          <a:p>
            <a:r>
              <a:rPr lang="nb-NO" dirty="0"/>
              <a:t>Men det involverer en stor del av IT-organisasjonen når vi ruller ut </a:t>
            </a:r>
            <a:r>
              <a:rPr lang="nb-NO" dirty="0" err="1"/>
              <a:t>tofaktorautentisering</a:t>
            </a:r>
            <a:r>
              <a:rPr lang="nb-NO" dirty="0"/>
              <a:t> til alle ansatte, studenter og tilknyttede.</a:t>
            </a:r>
          </a:p>
          <a:p>
            <a:endParaRPr lang="nb-NO" dirty="0"/>
          </a:p>
          <a:p>
            <a:r>
              <a:rPr lang="nb-NO" dirty="0"/>
              <a:t>Prosjektet har vært og er helt avhengig av alle i IT-organisasjonen. </a:t>
            </a:r>
          </a:p>
          <a:p>
            <a:endParaRPr lang="nb-NO" dirty="0"/>
          </a:p>
          <a:p>
            <a:r>
              <a:rPr lang="nb-NO" dirty="0"/>
              <a:t>Vi trenger dere som ambassadører også på veien videre, nå som vi skal </a:t>
            </a:r>
          </a:p>
          <a:p>
            <a:pPr marL="171450" indent="-171450">
              <a:buFontTx/>
              <a:buChar char="-"/>
            </a:pPr>
            <a:r>
              <a:rPr lang="nb-NO" dirty="0"/>
              <a:t>aktivere 2FA for tilknyttede og studenter, og </a:t>
            </a:r>
          </a:p>
          <a:p>
            <a:pPr marL="171450" indent="-171450">
              <a:buFontTx/>
              <a:buChar char="-"/>
            </a:pPr>
            <a:r>
              <a:rPr lang="nb-NO" dirty="0"/>
              <a:t>2FA for alle tjenester som man logger seg på med Feide. </a:t>
            </a:r>
          </a:p>
          <a:p>
            <a:pPr marL="171450" indent="-171450">
              <a:buFontTx/>
              <a:buChar char="-"/>
            </a:pPr>
            <a:endParaRPr lang="nb-NO" dirty="0"/>
          </a:p>
          <a:p>
            <a:pPr marL="0" indent="0">
              <a:buFontTx/>
              <a:buNone/>
            </a:pPr>
            <a:r>
              <a:rPr lang="nb-NO" dirty="0"/>
              <a:t>Prosjektet trenger at dere alle snakker nødvendigheten av 2FA opp! </a:t>
            </a:r>
          </a:p>
          <a:p>
            <a:endParaRPr lang="nb-NO" dirty="0"/>
          </a:p>
          <a:p>
            <a:r>
              <a:rPr lang="nb-NO" dirty="0"/>
              <a:t>Ved spørsmål, så anbefal brukerne å gå til </a:t>
            </a:r>
            <a:r>
              <a:rPr lang="nb-NO" dirty="0" err="1"/>
              <a:t>uio.no</a:t>
            </a:r>
            <a:r>
              <a:rPr lang="nb-NO" dirty="0"/>
              <a:t>/</a:t>
            </a:r>
            <a:r>
              <a:rPr lang="nb-NO" dirty="0" err="1"/>
              <a:t>tofaktor</a:t>
            </a:r>
            <a:r>
              <a:rPr lang="nb-NO" dirty="0"/>
              <a:t> for å lese mer.</a:t>
            </a:r>
          </a:p>
        </p:txBody>
      </p:sp>
      <p:sp>
        <p:nvSpPr>
          <p:cNvPr id="4" name="Slide Number Placeholder 3"/>
          <p:cNvSpPr>
            <a:spLocks noGrp="1"/>
          </p:cNvSpPr>
          <p:nvPr>
            <p:ph type="sldNum" sz="quarter" idx="5"/>
          </p:nvPr>
        </p:nvSpPr>
        <p:spPr/>
        <p:txBody>
          <a:bodyPr/>
          <a:lstStyle/>
          <a:p>
            <a:fld id="{EA72985F-36CD-4D87-8C89-674A558E8057}" type="slidenum">
              <a:rPr lang="en-US" smtClean="0"/>
              <a:t>2</a:t>
            </a:fld>
            <a:endParaRPr lang="en-US"/>
          </a:p>
        </p:txBody>
      </p:sp>
    </p:spTree>
    <p:extLst>
      <p:ext uri="{BB962C8B-B14F-4D97-AF65-F5344CB8AC3E}">
        <p14:creationId xmlns:p14="http://schemas.microsoft.com/office/powerpoint/2010/main" val="3910192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Bare passord er ikke lenger tilstrekkelig.</a:t>
            </a:r>
          </a:p>
          <a:p>
            <a:endParaRPr lang="nb-NO" dirty="0"/>
          </a:p>
          <a:p>
            <a:r>
              <a:rPr lang="nb-NO" dirty="0"/>
              <a:t>Man snakker </a:t>
            </a:r>
            <a:r>
              <a:rPr lang="nb-NO" b="1" dirty="0"/>
              <a:t>ikke lenger om gode og dårlige passord </a:t>
            </a:r>
            <a:r>
              <a:rPr lang="nb-NO" dirty="0"/>
              <a:t>– et </a:t>
            </a:r>
            <a:r>
              <a:rPr lang="nb-NO" b="1" dirty="0"/>
              <a:t>passord på avveie er på avveie </a:t>
            </a:r>
            <a:r>
              <a:rPr lang="nb-NO" dirty="0"/>
              <a:t>uansett om det er godt eller dårlig! På UiO bruker vi stort sett samme brukernavn og passord på alle våre tjenester, og det gjør oss utsatt. </a:t>
            </a:r>
          </a:p>
          <a:p>
            <a:endParaRPr lang="nb-NO" dirty="0"/>
          </a:p>
          <a:p>
            <a:r>
              <a:rPr lang="nb-NO" dirty="0" err="1"/>
              <a:t>Tofaktorautentisering</a:t>
            </a:r>
            <a:r>
              <a:rPr lang="nb-NO" dirty="0"/>
              <a:t> eller multifaktor autentisering er </a:t>
            </a:r>
            <a:r>
              <a:rPr lang="nb-NO" b="1" dirty="0"/>
              <a:t>to stegs verifisering</a:t>
            </a:r>
            <a:r>
              <a:rPr lang="nb-NO" dirty="0"/>
              <a:t>, hvor </a:t>
            </a:r>
            <a:r>
              <a:rPr lang="nb-NO" b="1" dirty="0"/>
              <a:t>passordet er noe du vet </a:t>
            </a:r>
            <a:r>
              <a:rPr lang="nb-NO" dirty="0"/>
              <a:t>og det første steget, og så </a:t>
            </a:r>
            <a:r>
              <a:rPr lang="nb-NO" b="1" dirty="0"/>
              <a:t>er telefonen noe du har </a:t>
            </a:r>
            <a:r>
              <a:rPr lang="nb-NO" dirty="0"/>
              <a:t>og det andre steget. </a:t>
            </a:r>
          </a:p>
          <a:p>
            <a:endParaRPr lang="nb-NO" dirty="0"/>
          </a:p>
          <a:p>
            <a:r>
              <a:rPr lang="nb-NO" dirty="0"/>
              <a:t>For noen brukere kan dette helt sikkert virke som noe nytt, men jeg ber dere da bruke enkle eksempler fra hverdagen: Be dem tenke tenke på sitt bankkort (de har en pinkode og selve bankkortet – det er 2FA og verifiseringen skjer i to trinn).</a:t>
            </a:r>
          </a:p>
          <a:p>
            <a:endParaRPr lang="nb-NO" dirty="0"/>
          </a:p>
          <a:p>
            <a:r>
              <a:rPr lang="nb-NO" b="1" dirty="0"/>
              <a:t>NSM har siden 2019 </a:t>
            </a:r>
            <a:r>
              <a:rPr lang="nb-NO" dirty="0"/>
              <a:t>kommet med anbefalinger om bruk av 2FA, og i forbindelse med krigen i Ukraina så har disse anbefalingene blitt gjentatt. </a:t>
            </a:r>
          </a:p>
          <a:p>
            <a:endParaRPr lang="nb-NO" dirty="0"/>
          </a:p>
          <a:p>
            <a:r>
              <a:rPr lang="nb-NO" dirty="0"/>
              <a:t>En stor del av sektoren har alt fått på plass krav om </a:t>
            </a:r>
            <a:r>
              <a:rPr lang="nb-NO" dirty="0" err="1"/>
              <a:t>tofaktorautentisering</a:t>
            </a:r>
            <a:r>
              <a:rPr lang="nb-NO" dirty="0"/>
              <a:t>. </a:t>
            </a:r>
            <a:r>
              <a:rPr lang="nb-NO" b="1" dirty="0"/>
              <a:t>Felles for alle i sektoren er at de bruker </a:t>
            </a:r>
            <a:r>
              <a:rPr lang="nb-NO" b="1" dirty="0" err="1"/>
              <a:t>Azure</a:t>
            </a:r>
            <a:r>
              <a:rPr lang="nb-NO" b="1" dirty="0"/>
              <a:t> AD til å kreve 2FA av brukerne</a:t>
            </a:r>
            <a:r>
              <a:rPr lang="nb-NO" dirty="0"/>
              <a:t>.</a:t>
            </a:r>
          </a:p>
          <a:p>
            <a:endParaRPr lang="nb-NO" dirty="0"/>
          </a:p>
          <a:p>
            <a:r>
              <a:rPr lang="nb-NO" dirty="0"/>
              <a:t>Prosjektet ble nevnt som en av </a:t>
            </a:r>
            <a:r>
              <a:rPr lang="nb-NO" b="1" dirty="0"/>
              <a:t>sikkerhetssatsingene i den årlige sikkerhetsorienteringen som ble avholdt for universitetets styret </a:t>
            </a:r>
            <a:r>
              <a:rPr lang="nb-NO" dirty="0"/>
              <a:t>tidligere i denne måneden.</a:t>
            </a:r>
          </a:p>
          <a:p>
            <a:endParaRPr lang="nb-NO" dirty="0"/>
          </a:p>
          <a:p>
            <a:r>
              <a:rPr lang="nb-NO" dirty="0"/>
              <a:t>Prosjektet har tre hovedaktiviteter:</a:t>
            </a:r>
          </a:p>
          <a:p>
            <a:pPr marL="171450" indent="-171450">
              <a:buFontTx/>
              <a:buChar char="-"/>
            </a:pPr>
            <a:r>
              <a:rPr lang="nb-NO" dirty="0" err="1"/>
              <a:t>Atkivere</a:t>
            </a:r>
            <a:r>
              <a:rPr lang="nb-NO" dirty="0"/>
              <a:t> krav om 2FA mot MS 365</a:t>
            </a:r>
          </a:p>
          <a:p>
            <a:pPr marL="171450" indent="-171450">
              <a:buFontTx/>
              <a:buChar char="-"/>
            </a:pPr>
            <a:r>
              <a:rPr lang="nb-NO" dirty="0"/>
              <a:t>Aktivere </a:t>
            </a:r>
            <a:r>
              <a:rPr lang="nb-NO" dirty="0" err="1"/>
              <a:t>Azure</a:t>
            </a:r>
            <a:r>
              <a:rPr lang="nb-NO" dirty="0"/>
              <a:t> AD og dens 2FA i Feide</a:t>
            </a:r>
          </a:p>
          <a:p>
            <a:pPr marL="171450" indent="-171450">
              <a:buFontTx/>
              <a:buChar char="-"/>
            </a:pPr>
            <a:r>
              <a:rPr lang="nb-NO" dirty="0"/>
              <a:t>Aktivere 2FA på epost og kalender ved UiO</a:t>
            </a:r>
          </a:p>
          <a:p>
            <a:pPr marL="0" indent="0">
              <a:buFontTx/>
              <a:buNone/>
            </a:pPr>
            <a:endParaRPr lang="nb-NO" dirty="0"/>
          </a:p>
          <a:p>
            <a:pPr marL="0" indent="0">
              <a:buFontTx/>
              <a:buNone/>
            </a:pPr>
            <a:r>
              <a:rPr lang="nb-NO" dirty="0"/>
              <a:t>Prosjektets </a:t>
            </a:r>
            <a:r>
              <a:rPr lang="nb-NO" b="1" dirty="0"/>
              <a:t>overordne mål </a:t>
            </a:r>
            <a:r>
              <a:rPr lang="nb-NO" dirty="0"/>
              <a:t>med disse hovedaktivitetene er at det skal legges et grunnlag for:</a:t>
            </a:r>
          </a:p>
          <a:p>
            <a:pPr marL="228600" indent="-228600">
              <a:buFont typeface="+mj-lt"/>
              <a:buAutoNum type="arabicPeriod"/>
            </a:pPr>
            <a:r>
              <a:rPr lang="nb-NO" dirty="0"/>
              <a:t>Et ønske om at det skal være 2FA på flest mulig tjenester</a:t>
            </a:r>
          </a:p>
          <a:p>
            <a:pPr marL="228600" indent="-228600">
              <a:buFont typeface="+mj-lt"/>
              <a:buAutoNum type="arabicPeriod"/>
            </a:pPr>
            <a:r>
              <a:rPr lang="nb-NO" dirty="0"/>
              <a:t>Samtidig som UiO klarer å holde antallet kodegeneratorer i autentiseringsapper som en vanlig bruker må ha til et minimum</a:t>
            </a:r>
          </a:p>
          <a:p>
            <a:pPr marL="0" indent="0">
              <a:buFont typeface="+mj-lt"/>
              <a:buNone/>
            </a:pPr>
            <a:endParaRPr lang="nb-NO" dirty="0"/>
          </a:p>
          <a:p>
            <a:pPr marL="0" indent="0">
              <a:buFont typeface="+mj-lt"/>
              <a:buNone/>
            </a:pPr>
            <a:endParaRPr lang="nb-NO" dirty="0"/>
          </a:p>
          <a:p>
            <a:endParaRPr lang="nb-NO" dirty="0"/>
          </a:p>
          <a:p>
            <a:endParaRPr lang="nb-NO" dirty="0"/>
          </a:p>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3</a:t>
            </a:fld>
            <a:endParaRPr lang="en-US"/>
          </a:p>
        </p:txBody>
      </p:sp>
    </p:spTree>
    <p:extLst>
      <p:ext uri="{BB962C8B-B14F-4D97-AF65-F5344CB8AC3E}">
        <p14:creationId xmlns:p14="http://schemas.microsoft.com/office/powerpoint/2010/main" val="2066461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Microsoft sin </a:t>
            </a:r>
            <a:r>
              <a:rPr lang="nb-NO" dirty="0" err="1"/>
              <a:t>Director</a:t>
            </a:r>
            <a:r>
              <a:rPr lang="nb-NO" dirty="0"/>
              <a:t> </a:t>
            </a:r>
            <a:r>
              <a:rPr lang="nb-NO" dirty="0" err="1"/>
              <a:t>of</a:t>
            </a:r>
            <a:r>
              <a:rPr lang="nb-NO" dirty="0"/>
              <a:t> Identity Security at Microsoft, Alex </a:t>
            </a:r>
            <a:r>
              <a:rPr lang="nb-NO" dirty="0" err="1"/>
              <a:t>Weinart</a:t>
            </a:r>
            <a:r>
              <a:rPr lang="nb-NO" dirty="0"/>
              <a:t> at Microsoft aktiverer </a:t>
            </a:r>
            <a:r>
              <a:rPr lang="nb-NO" dirty="0" err="1"/>
              <a:t>security</a:t>
            </a:r>
            <a:r>
              <a:rPr lang="nb-NO" dirty="0"/>
              <a:t> </a:t>
            </a:r>
            <a:r>
              <a:rPr lang="nb-NO" dirty="0" err="1"/>
              <a:t>defaults</a:t>
            </a:r>
            <a:r>
              <a:rPr lang="nb-NO" dirty="0"/>
              <a:t> for alle de organisasjoner som ikke har aktivert </a:t>
            </a:r>
            <a:r>
              <a:rPr lang="nb-NO" dirty="0" err="1"/>
              <a:t>security</a:t>
            </a:r>
            <a:r>
              <a:rPr lang="nb-NO" dirty="0"/>
              <a:t> </a:t>
            </a:r>
            <a:r>
              <a:rPr lang="nb-NO" dirty="0" err="1"/>
              <a:t>defaults</a:t>
            </a:r>
            <a:r>
              <a:rPr lang="nb-NO" dirty="0"/>
              <a:t> eller </a:t>
            </a:r>
            <a:r>
              <a:rPr lang="nb-NO" dirty="0" err="1"/>
              <a:t>conditional</a:t>
            </a:r>
            <a:r>
              <a:rPr lang="nb-NO" dirty="0"/>
              <a:t> </a:t>
            </a:r>
            <a:r>
              <a:rPr lang="nb-NO" dirty="0" err="1"/>
              <a:t>access</a:t>
            </a:r>
            <a:r>
              <a:rPr lang="nb-NO" dirty="0"/>
              <a:t>. </a:t>
            </a:r>
          </a:p>
          <a:p>
            <a:endParaRPr lang="nb-NO" dirty="0"/>
          </a:p>
          <a:p>
            <a:r>
              <a:rPr lang="nb-NO" dirty="0"/>
              <a:t>Dette gjelder tilsammen 60 millioner brukerkontoer i </a:t>
            </a:r>
            <a:r>
              <a:rPr lang="nb-NO" dirty="0" err="1"/>
              <a:t>Azure</a:t>
            </a:r>
            <a:r>
              <a:rPr lang="nb-NO" dirty="0"/>
              <a:t> – tilsvarende Storbritannias befolkning!</a:t>
            </a:r>
          </a:p>
          <a:p>
            <a:endParaRPr lang="nb-NO" dirty="0"/>
          </a:p>
          <a:p>
            <a:r>
              <a:rPr lang="nb-NO" dirty="0"/>
              <a:t>Dette gjør Microsoft da de ser at for hackede kontoer, så har mer enn 99,9 % av kontoene ikke MFA på påloggingen til Microsofts skytjenester.</a:t>
            </a:r>
          </a:p>
          <a:p>
            <a:endParaRPr lang="nb-NO" dirty="0"/>
          </a:p>
          <a:p>
            <a:r>
              <a:rPr lang="nb-NO" b="1" dirty="0"/>
              <a:t>Kanskje kan vi med Microsofts beslutning nå si at 2FA har blitt et et krav?</a:t>
            </a:r>
          </a:p>
          <a:p>
            <a:endParaRPr lang="nb-NO" dirty="0"/>
          </a:p>
          <a:p>
            <a:r>
              <a:rPr lang="nb-NO" dirty="0" err="1"/>
              <a:t>https</a:t>
            </a:r>
            <a:r>
              <a:rPr lang="nb-NO" dirty="0"/>
              <a:t>://</a:t>
            </a:r>
            <a:r>
              <a:rPr lang="nb-NO" dirty="0" err="1"/>
              <a:t>techcommunity.microsoft.com</a:t>
            </a:r>
            <a:r>
              <a:rPr lang="nb-NO" dirty="0"/>
              <a:t>/t5/</a:t>
            </a:r>
            <a:r>
              <a:rPr lang="nb-NO" dirty="0" err="1"/>
              <a:t>azure-active-directory-identity</a:t>
            </a:r>
            <a:r>
              <a:rPr lang="nb-NO" dirty="0"/>
              <a:t>/raising-the-baseline-security-for-all-organizations-in-the-world/ba-p/3299048</a:t>
            </a:r>
          </a:p>
        </p:txBody>
      </p:sp>
      <p:sp>
        <p:nvSpPr>
          <p:cNvPr id="4" name="Slide Number Placeholder 3"/>
          <p:cNvSpPr>
            <a:spLocks noGrp="1"/>
          </p:cNvSpPr>
          <p:nvPr>
            <p:ph type="sldNum" sz="quarter" idx="5"/>
          </p:nvPr>
        </p:nvSpPr>
        <p:spPr/>
        <p:txBody>
          <a:bodyPr/>
          <a:lstStyle/>
          <a:p>
            <a:fld id="{EA72985F-36CD-4D87-8C89-674A558E8057}" type="slidenum">
              <a:rPr lang="en-US" smtClean="0"/>
              <a:t>4</a:t>
            </a:fld>
            <a:endParaRPr lang="en-US"/>
          </a:p>
        </p:txBody>
      </p:sp>
    </p:spTree>
    <p:extLst>
      <p:ext uri="{BB962C8B-B14F-4D97-AF65-F5344CB8AC3E}">
        <p14:creationId xmlns:p14="http://schemas.microsoft.com/office/powerpoint/2010/main" val="4218520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GB" sz="1800" dirty="0">
                <a:effectLst/>
                <a:latin typeface="CharterBT"/>
              </a:rPr>
              <a:t>Med “</a:t>
            </a:r>
            <a:r>
              <a:rPr lang="en-GB" sz="1800" dirty="0" err="1">
                <a:effectLst/>
                <a:latin typeface="CharterBT"/>
              </a:rPr>
              <a:t>kodebærer</a:t>
            </a:r>
            <a:r>
              <a:rPr lang="en-GB" sz="1800" dirty="0">
                <a:effectLst/>
                <a:latin typeface="CharterBT"/>
              </a:rPr>
              <a:t>” </a:t>
            </a:r>
            <a:r>
              <a:rPr lang="en-GB" sz="1800" dirty="0" err="1">
                <a:effectLst/>
                <a:latin typeface="CharterBT"/>
              </a:rPr>
              <a:t>menes</a:t>
            </a:r>
            <a:r>
              <a:rPr lang="en-GB" sz="1800" dirty="0">
                <a:effectLst/>
                <a:latin typeface="CharterBT"/>
              </a:rPr>
              <a:t> </a:t>
            </a:r>
            <a:r>
              <a:rPr lang="en-GB" sz="1800" dirty="0" err="1">
                <a:effectLst/>
                <a:latin typeface="CharterBT"/>
              </a:rPr>
              <a:t>en</a:t>
            </a:r>
            <a:r>
              <a:rPr lang="en-GB" sz="1800" dirty="0">
                <a:effectLst/>
                <a:latin typeface="CharterBT"/>
              </a:rPr>
              <a:t> </a:t>
            </a:r>
            <a:r>
              <a:rPr lang="en-GB" sz="1800" dirty="0" err="1">
                <a:effectLst/>
                <a:latin typeface="CharterBT"/>
              </a:rPr>
              <a:t>teknologi</a:t>
            </a:r>
            <a:r>
              <a:rPr lang="en-GB" sz="1800" dirty="0">
                <a:effectLst/>
                <a:latin typeface="CharterBT"/>
              </a:rPr>
              <a:t> </a:t>
            </a:r>
            <a:r>
              <a:rPr lang="en-GB" sz="1800" dirty="0" err="1">
                <a:effectLst/>
                <a:latin typeface="CharterBT"/>
              </a:rPr>
              <a:t>som</a:t>
            </a:r>
            <a:r>
              <a:rPr lang="en-GB" sz="1800" dirty="0">
                <a:effectLst/>
                <a:latin typeface="CharterBT"/>
              </a:rPr>
              <a:t> </a:t>
            </a:r>
            <a:r>
              <a:rPr lang="en-GB" sz="1800" dirty="0" err="1">
                <a:effectLst/>
                <a:latin typeface="CharterBT"/>
              </a:rPr>
              <a:t>kan</a:t>
            </a:r>
            <a:r>
              <a:rPr lang="en-GB" sz="1800" dirty="0">
                <a:effectLst/>
                <a:latin typeface="CharterBT"/>
              </a:rPr>
              <a:t> </a:t>
            </a:r>
            <a:r>
              <a:rPr lang="en-GB" sz="1800" dirty="0" err="1">
                <a:effectLst/>
                <a:latin typeface="CharterBT"/>
              </a:rPr>
              <a:t>autentisere</a:t>
            </a:r>
            <a:r>
              <a:rPr lang="en-GB" sz="1800" dirty="0">
                <a:effectLst/>
                <a:latin typeface="CharterBT"/>
              </a:rPr>
              <a:t> </a:t>
            </a:r>
            <a:r>
              <a:rPr lang="en-GB" sz="1800" dirty="0" err="1">
                <a:effectLst/>
                <a:latin typeface="CharterBT"/>
              </a:rPr>
              <a:t>brukeren</a:t>
            </a:r>
            <a:r>
              <a:rPr lang="en-GB" sz="1800" dirty="0">
                <a:effectLst/>
                <a:latin typeface="CharterBT"/>
              </a:rPr>
              <a:t> </a:t>
            </a:r>
            <a:r>
              <a:rPr lang="en-GB" sz="1800" dirty="0" err="1">
                <a:effectLst/>
                <a:latin typeface="CharterBT"/>
              </a:rPr>
              <a:t>gjennom</a:t>
            </a:r>
            <a:r>
              <a:rPr lang="en-GB" sz="1800" dirty="0">
                <a:effectLst/>
                <a:latin typeface="CharterBT"/>
              </a:rPr>
              <a:t> et </a:t>
            </a:r>
            <a:r>
              <a:rPr lang="en-GB" sz="1800" dirty="0" err="1">
                <a:effectLst/>
                <a:latin typeface="CharterBT"/>
              </a:rPr>
              <a:t>annet</a:t>
            </a:r>
            <a:r>
              <a:rPr lang="en-GB" sz="1800" dirty="0">
                <a:effectLst/>
                <a:latin typeface="CharterBT"/>
              </a:rPr>
              <a:t> </a:t>
            </a:r>
            <a:r>
              <a:rPr lang="en-GB" sz="1800" dirty="0" err="1">
                <a:effectLst/>
                <a:latin typeface="CharterBT"/>
              </a:rPr>
              <a:t>medie</a:t>
            </a:r>
            <a:r>
              <a:rPr lang="en-GB" sz="1800" dirty="0">
                <a:effectLst/>
                <a:latin typeface="CharterBT"/>
              </a:rPr>
              <a:t> </a:t>
            </a:r>
            <a:r>
              <a:rPr lang="en-GB" sz="1800" dirty="0" err="1">
                <a:effectLst/>
                <a:latin typeface="CharterBT"/>
              </a:rPr>
              <a:t>enn</a:t>
            </a:r>
            <a:r>
              <a:rPr lang="en-GB" sz="1800" dirty="0">
                <a:effectLst/>
                <a:latin typeface="CharterBT"/>
              </a:rPr>
              <a:t> </a:t>
            </a:r>
            <a:r>
              <a:rPr lang="en-GB" sz="1800" dirty="0" err="1">
                <a:effectLst/>
                <a:latin typeface="CharterBT"/>
              </a:rPr>
              <a:t>mediet</a:t>
            </a:r>
            <a:r>
              <a:rPr lang="en-GB" sz="1800" dirty="0">
                <a:effectLst/>
                <a:latin typeface="CharterBT"/>
              </a:rPr>
              <a:t> der </a:t>
            </a:r>
            <a:r>
              <a:rPr lang="en-GB" sz="1800" dirty="0" err="1">
                <a:effectLst/>
                <a:latin typeface="CharterBT"/>
              </a:rPr>
              <a:t>brukeren</a:t>
            </a:r>
            <a:r>
              <a:rPr lang="en-GB" sz="1800" dirty="0">
                <a:effectLst/>
                <a:latin typeface="CharterBT"/>
              </a:rPr>
              <a:t> </a:t>
            </a:r>
            <a:r>
              <a:rPr lang="en-GB" sz="1800" dirty="0" err="1">
                <a:effectLst/>
                <a:latin typeface="CharterBT"/>
              </a:rPr>
              <a:t>startet</a:t>
            </a:r>
            <a:r>
              <a:rPr lang="en-GB" sz="1800" dirty="0">
                <a:effectLst/>
                <a:latin typeface="CharterBT"/>
              </a:rPr>
              <a:t> </a:t>
            </a:r>
            <a:r>
              <a:rPr lang="en-GB" sz="1800" dirty="0" err="1">
                <a:effectLst/>
                <a:latin typeface="CharterBT"/>
              </a:rPr>
              <a:t>autentiseringen</a:t>
            </a:r>
            <a:r>
              <a:rPr lang="en-GB" sz="1800" dirty="0">
                <a:effectLst/>
                <a:latin typeface="CharterBT"/>
              </a:rPr>
              <a:t>. </a:t>
            </a:r>
            <a:endParaRPr lang="en-GB" dirty="0"/>
          </a:p>
          <a:p>
            <a:pPr marL="0" marR="0" lvl="0" indent="0" algn="l" defTabSz="914263" rtl="0" eaLnBrk="1" fontAlgn="auto" latinLnBrk="0" hangingPunct="1">
              <a:lnSpc>
                <a:spcPct val="100000"/>
              </a:lnSpc>
              <a:spcBef>
                <a:spcPts val="0"/>
              </a:spcBef>
              <a:spcAft>
                <a:spcPts val="0"/>
              </a:spcAft>
              <a:buClrTx/>
              <a:buSzTx/>
              <a:buFontTx/>
              <a:buNone/>
              <a:tabLst/>
              <a:defRPr/>
            </a:pPr>
            <a:endParaRPr lang="en-GB" sz="1200" kern="1200" dirty="0">
              <a:solidFill>
                <a:schemeClr val="dk1"/>
              </a:solidFill>
              <a:effectLst/>
              <a:latin typeface="+mn-lt"/>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lang="en-GB" sz="1200" kern="1200" dirty="0">
              <a:solidFill>
                <a:schemeClr val="dk1"/>
              </a:solidFill>
              <a:effectLst/>
              <a:latin typeface="+mn-lt"/>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mn-lt"/>
                <a:ea typeface="+mn-ea"/>
                <a:cs typeface="+mn-cs"/>
              </a:rPr>
              <a:t>SMS - Dette er </a:t>
            </a:r>
            <a:r>
              <a:rPr lang="en-GB" sz="1200" kern="1200" dirty="0" err="1">
                <a:solidFill>
                  <a:schemeClr val="dk1"/>
                </a:solidFill>
                <a:effectLst/>
                <a:latin typeface="+mn-lt"/>
                <a:ea typeface="+mn-ea"/>
                <a:cs typeface="+mn-cs"/>
              </a:rPr>
              <a:t>grunnen</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til</a:t>
            </a:r>
            <a:r>
              <a:rPr lang="en-GB" sz="1200" kern="1200" dirty="0">
                <a:solidFill>
                  <a:schemeClr val="dk1"/>
                </a:solidFill>
                <a:effectLst/>
                <a:latin typeface="+mn-lt"/>
                <a:ea typeface="+mn-ea"/>
                <a:cs typeface="+mn-cs"/>
              </a:rPr>
              <a:t> at </a:t>
            </a:r>
            <a:r>
              <a:rPr lang="en-GB" sz="1200" kern="1200" dirty="0" err="1">
                <a:solidFill>
                  <a:schemeClr val="dk1"/>
                </a:solidFill>
                <a:effectLst/>
                <a:latin typeface="+mn-lt"/>
                <a:ea typeface="+mn-ea"/>
                <a:cs typeface="+mn-cs"/>
              </a:rPr>
              <a:t>flere</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aktører</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kaller</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autentisering</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ved</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hjelp</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av</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passord</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og</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engangskoder</a:t>
            </a:r>
            <a:r>
              <a:rPr lang="en-GB" sz="1200" kern="1200" dirty="0">
                <a:solidFill>
                  <a:schemeClr val="dk1"/>
                </a:solidFill>
                <a:effectLst/>
                <a:latin typeface="+mn-lt"/>
                <a:ea typeface="+mn-ea"/>
                <a:cs typeface="+mn-cs"/>
              </a:rPr>
              <a:t> via SMS for to-</a:t>
            </a:r>
            <a:r>
              <a:rPr lang="en-GB" sz="1200" kern="1200" dirty="0" err="1">
                <a:solidFill>
                  <a:schemeClr val="dk1"/>
                </a:solidFill>
                <a:effectLst/>
                <a:latin typeface="+mn-lt"/>
                <a:ea typeface="+mn-ea"/>
                <a:cs typeface="+mn-cs"/>
              </a:rPr>
              <a:t>trinns</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verifisering</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og</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ikke</a:t>
            </a:r>
            <a:r>
              <a:rPr lang="en-GB" sz="1200" kern="1200" dirty="0">
                <a:solidFill>
                  <a:schemeClr val="dk1"/>
                </a:solidFill>
                <a:effectLst/>
                <a:latin typeface="+mn-lt"/>
                <a:ea typeface="+mn-ea"/>
                <a:cs typeface="+mn-cs"/>
              </a:rPr>
              <a:t> to-</a:t>
            </a:r>
            <a:r>
              <a:rPr lang="en-GB" sz="1200" kern="1200" dirty="0" err="1">
                <a:solidFill>
                  <a:schemeClr val="dk1"/>
                </a:solidFill>
                <a:effectLst/>
                <a:latin typeface="+mn-lt"/>
                <a:ea typeface="+mn-ea"/>
                <a:cs typeface="+mn-cs"/>
              </a:rPr>
              <a:t>faktor</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autentisering</a:t>
            </a:r>
            <a:r>
              <a:rPr lang="en-GB" sz="1200" kern="1200" dirty="0">
                <a:solidFill>
                  <a:schemeClr val="dk1"/>
                </a:solidFill>
                <a:effectLst/>
                <a:latin typeface="+mn-lt"/>
                <a:ea typeface="+mn-ea"/>
                <a:cs typeface="+mn-cs"/>
              </a:rPr>
              <a:t> </a:t>
            </a:r>
          </a:p>
          <a:p>
            <a:pPr marL="0" marR="0" lvl="0" indent="0" algn="l" defTabSz="914263" rtl="0" eaLnBrk="1" fontAlgn="auto" latinLnBrk="0" hangingPunct="1">
              <a:lnSpc>
                <a:spcPct val="100000"/>
              </a:lnSpc>
              <a:spcBef>
                <a:spcPts val="0"/>
              </a:spcBef>
              <a:spcAft>
                <a:spcPts val="0"/>
              </a:spcAft>
              <a:buClrTx/>
              <a:buSzTx/>
              <a:buFontTx/>
              <a:buNone/>
              <a:tabLst/>
              <a:defRPr/>
            </a:pPr>
            <a:endParaRPr lang="en-GB" sz="1200" kern="1200" dirty="0">
              <a:solidFill>
                <a:schemeClr val="dk1"/>
              </a:solidFill>
              <a:effectLst/>
              <a:latin typeface="+mn-lt"/>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lang="en-GB" sz="1800" dirty="0" err="1">
                <a:effectLst/>
                <a:latin typeface="CharterBT"/>
              </a:rPr>
              <a:t>En</a:t>
            </a:r>
            <a:r>
              <a:rPr lang="en-GB" sz="1800" dirty="0">
                <a:effectLst/>
                <a:latin typeface="CharterBT"/>
              </a:rPr>
              <a:t> </a:t>
            </a:r>
            <a:r>
              <a:rPr lang="en-GB" sz="1800" dirty="0" err="1">
                <a:effectLst/>
                <a:latin typeface="CharterBT"/>
              </a:rPr>
              <a:t>angriper</a:t>
            </a:r>
            <a:r>
              <a:rPr lang="en-GB" sz="1800" dirty="0">
                <a:effectLst/>
                <a:latin typeface="CharterBT"/>
              </a:rPr>
              <a:t> </a:t>
            </a:r>
            <a:r>
              <a:rPr lang="en-GB" sz="1800" dirty="0" err="1">
                <a:effectLst/>
                <a:latin typeface="CharterBT"/>
              </a:rPr>
              <a:t>kan</a:t>
            </a:r>
            <a:r>
              <a:rPr lang="en-GB" sz="1800" dirty="0">
                <a:effectLst/>
                <a:latin typeface="CharterBT"/>
              </a:rPr>
              <a:t> </a:t>
            </a:r>
            <a:r>
              <a:rPr lang="en-GB" sz="1800" dirty="0" err="1">
                <a:effectLst/>
                <a:latin typeface="CharterBT"/>
              </a:rPr>
              <a:t>i</a:t>
            </a:r>
            <a:r>
              <a:rPr lang="en-GB" sz="1800" dirty="0">
                <a:effectLst/>
                <a:latin typeface="CharterBT"/>
              </a:rPr>
              <a:t> mange </a:t>
            </a:r>
            <a:r>
              <a:rPr lang="en-GB" sz="1800" dirty="0" err="1">
                <a:effectLst/>
                <a:latin typeface="CharterBT"/>
              </a:rPr>
              <a:t>tilfeller</a:t>
            </a:r>
            <a:r>
              <a:rPr lang="en-GB" sz="1800" dirty="0">
                <a:effectLst/>
                <a:latin typeface="CharterBT"/>
              </a:rPr>
              <a:t> </a:t>
            </a:r>
            <a:r>
              <a:rPr lang="en-GB" sz="1800" dirty="0" err="1">
                <a:effectLst/>
                <a:latin typeface="CharterBT"/>
              </a:rPr>
              <a:t>finne</a:t>
            </a:r>
            <a:r>
              <a:rPr lang="en-GB" sz="1800" dirty="0">
                <a:effectLst/>
                <a:latin typeface="CharterBT"/>
              </a:rPr>
              <a:t> </a:t>
            </a:r>
            <a:r>
              <a:rPr lang="en-GB" sz="1800" dirty="0" err="1">
                <a:effectLst/>
                <a:latin typeface="CharterBT"/>
              </a:rPr>
              <a:t>nok</a:t>
            </a:r>
            <a:r>
              <a:rPr lang="en-GB" sz="1800" dirty="0">
                <a:effectLst/>
                <a:latin typeface="CharterBT"/>
              </a:rPr>
              <a:t> </a:t>
            </a:r>
            <a:r>
              <a:rPr lang="en-GB" sz="1800" dirty="0" err="1">
                <a:effectLst/>
                <a:latin typeface="CharterBT"/>
              </a:rPr>
              <a:t>informasjon</a:t>
            </a:r>
            <a:r>
              <a:rPr lang="en-GB" sz="1800" dirty="0">
                <a:effectLst/>
                <a:latin typeface="CharterBT"/>
              </a:rPr>
              <a:t> om et offer </a:t>
            </a:r>
            <a:r>
              <a:rPr lang="en-GB" sz="1800" dirty="0" err="1">
                <a:effectLst/>
                <a:latin typeface="CharterBT"/>
              </a:rPr>
              <a:t>fra</a:t>
            </a:r>
            <a:r>
              <a:rPr lang="en-GB" sz="1800" dirty="0">
                <a:effectLst/>
                <a:latin typeface="CharterBT"/>
              </a:rPr>
              <a:t> Facebook, LinkedIn </a:t>
            </a:r>
            <a:r>
              <a:rPr lang="en-GB" sz="1800" dirty="0" err="1">
                <a:effectLst/>
                <a:latin typeface="CharterBT"/>
              </a:rPr>
              <a:t>og</a:t>
            </a:r>
            <a:r>
              <a:rPr lang="en-GB" sz="1800" dirty="0">
                <a:effectLst/>
                <a:latin typeface="CharterBT"/>
              </a:rPr>
              <a:t> </a:t>
            </a:r>
            <a:r>
              <a:rPr lang="en-GB" sz="1800" dirty="0" err="1">
                <a:effectLst/>
                <a:latin typeface="CharterBT"/>
              </a:rPr>
              <a:t>andre</a:t>
            </a:r>
            <a:r>
              <a:rPr lang="en-GB" sz="1800" dirty="0">
                <a:effectLst/>
                <a:latin typeface="CharterBT"/>
              </a:rPr>
              <a:t> </a:t>
            </a:r>
            <a:r>
              <a:rPr lang="en-GB" sz="1800" dirty="0" err="1">
                <a:effectLst/>
                <a:latin typeface="CharterBT"/>
              </a:rPr>
              <a:t>kilder</a:t>
            </a:r>
            <a:r>
              <a:rPr lang="en-GB" sz="1800" dirty="0">
                <a:effectLst/>
                <a:latin typeface="CharterBT"/>
              </a:rPr>
              <a:t> på </a:t>
            </a:r>
            <a:r>
              <a:rPr lang="en-GB" sz="1800" dirty="0" err="1">
                <a:effectLst/>
                <a:latin typeface="CharterBT"/>
              </a:rPr>
              <a:t>internett</a:t>
            </a:r>
            <a:r>
              <a:rPr lang="en-GB" sz="1800" dirty="0">
                <a:effectLst/>
                <a:latin typeface="CharterBT"/>
              </a:rPr>
              <a:t>. Dersom man </a:t>
            </a:r>
            <a:r>
              <a:rPr lang="en-GB" sz="1800" dirty="0" err="1">
                <a:effectLst/>
                <a:latin typeface="CharterBT"/>
              </a:rPr>
              <a:t>klarer</a:t>
            </a:r>
            <a:r>
              <a:rPr lang="en-GB" sz="1800" dirty="0">
                <a:effectLst/>
                <a:latin typeface="CharterBT"/>
              </a:rPr>
              <a:t> å få </a:t>
            </a:r>
            <a:r>
              <a:rPr lang="en-GB" sz="1800" dirty="0" err="1">
                <a:effectLst/>
                <a:latin typeface="CharterBT"/>
              </a:rPr>
              <a:t>tak</a:t>
            </a:r>
            <a:r>
              <a:rPr lang="en-GB" sz="1800" dirty="0">
                <a:effectLst/>
                <a:latin typeface="CharterBT"/>
              </a:rPr>
              <a:t> </a:t>
            </a:r>
            <a:r>
              <a:rPr lang="en-GB" sz="1800" dirty="0" err="1">
                <a:effectLst/>
                <a:latin typeface="CharterBT"/>
              </a:rPr>
              <a:t>i</a:t>
            </a:r>
            <a:r>
              <a:rPr lang="en-GB" sz="1800" dirty="0">
                <a:effectLst/>
                <a:latin typeface="CharterBT"/>
              </a:rPr>
              <a:t> et SIM-</a:t>
            </a:r>
            <a:r>
              <a:rPr lang="en-GB" sz="1800" dirty="0" err="1">
                <a:effectLst/>
                <a:latin typeface="CharterBT"/>
              </a:rPr>
              <a:t>kort</a:t>
            </a:r>
            <a:r>
              <a:rPr lang="en-GB" sz="1800" dirty="0">
                <a:effectLst/>
                <a:latin typeface="CharterBT"/>
              </a:rPr>
              <a:t> med </a:t>
            </a:r>
            <a:r>
              <a:rPr lang="en-GB" sz="1800" dirty="0" err="1">
                <a:effectLst/>
                <a:latin typeface="CharterBT"/>
              </a:rPr>
              <a:t>telefonnummeret</a:t>
            </a:r>
            <a:r>
              <a:rPr lang="en-GB" sz="1800" dirty="0">
                <a:effectLst/>
                <a:latin typeface="CharterBT"/>
              </a:rPr>
              <a:t> </a:t>
            </a:r>
            <a:r>
              <a:rPr lang="en-GB" sz="1800" dirty="0" err="1">
                <a:effectLst/>
                <a:latin typeface="CharterBT"/>
              </a:rPr>
              <a:t>til</a:t>
            </a:r>
            <a:r>
              <a:rPr lang="en-GB" sz="1800" dirty="0">
                <a:effectLst/>
                <a:latin typeface="CharterBT"/>
              </a:rPr>
              <a:t> </a:t>
            </a:r>
            <a:r>
              <a:rPr lang="en-GB" sz="1800" dirty="0" err="1">
                <a:effectLst/>
                <a:latin typeface="CharterBT"/>
              </a:rPr>
              <a:t>offeret</a:t>
            </a:r>
            <a:r>
              <a:rPr lang="en-GB" sz="1800" dirty="0">
                <a:effectLst/>
                <a:latin typeface="CharterBT"/>
              </a:rPr>
              <a:t>, </a:t>
            </a:r>
            <a:r>
              <a:rPr lang="en-GB" sz="1800" dirty="0" err="1">
                <a:effectLst/>
                <a:latin typeface="CharterBT"/>
              </a:rPr>
              <a:t>trenger</a:t>
            </a:r>
            <a:r>
              <a:rPr lang="en-GB" sz="1800" dirty="0">
                <a:effectLst/>
                <a:latin typeface="CharterBT"/>
              </a:rPr>
              <a:t> man bare </a:t>
            </a:r>
            <a:r>
              <a:rPr lang="en-GB" sz="1800" dirty="0" err="1">
                <a:effectLst/>
                <a:latin typeface="CharterBT"/>
              </a:rPr>
              <a:t>sette</a:t>
            </a:r>
            <a:r>
              <a:rPr lang="en-GB" sz="1800" dirty="0">
                <a:effectLst/>
                <a:latin typeface="CharterBT"/>
              </a:rPr>
              <a:t> SIM-</a:t>
            </a:r>
            <a:r>
              <a:rPr lang="en-GB" sz="1800" dirty="0" err="1">
                <a:effectLst/>
                <a:latin typeface="CharterBT"/>
              </a:rPr>
              <a:t>kortet</a:t>
            </a:r>
            <a:r>
              <a:rPr lang="en-GB" sz="1800" dirty="0">
                <a:effectLst/>
                <a:latin typeface="CharterBT"/>
              </a:rPr>
              <a:t> inn </a:t>
            </a:r>
            <a:r>
              <a:rPr lang="en-GB" sz="1800" dirty="0" err="1">
                <a:effectLst/>
                <a:latin typeface="CharterBT"/>
              </a:rPr>
              <a:t>i</a:t>
            </a:r>
            <a:r>
              <a:rPr lang="en-GB" sz="1800" dirty="0">
                <a:effectLst/>
                <a:latin typeface="CharterBT"/>
              </a:rPr>
              <a:t> </a:t>
            </a:r>
            <a:r>
              <a:rPr lang="en-GB" sz="1800" dirty="0" err="1">
                <a:effectLst/>
                <a:latin typeface="CharterBT"/>
              </a:rPr>
              <a:t>en</a:t>
            </a:r>
            <a:r>
              <a:rPr lang="en-GB" sz="1800" dirty="0">
                <a:effectLst/>
                <a:latin typeface="CharterBT"/>
              </a:rPr>
              <a:t> </a:t>
            </a:r>
            <a:r>
              <a:rPr lang="en-GB" sz="1800" dirty="0" err="1">
                <a:effectLst/>
                <a:latin typeface="CharterBT"/>
              </a:rPr>
              <a:t>mobiltelefon</a:t>
            </a:r>
            <a:r>
              <a:rPr lang="en-GB" sz="1800" dirty="0">
                <a:effectLst/>
                <a:latin typeface="CharterBT"/>
              </a:rPr>
              <a:t> </a:t>
            </a:r>
            <a:r>
              <a:rPr lang="en-GB" sz="1800" dirty="0" err="1">
                <a:effectLst/>
                <a:latin typeface="CharterBT"/>
              </a:rPr>
              <a:t>og</a:t>
            </a:r>
            <a:r>
              <a:rPr lang="en-GB" sz="1800" dirty="0">
                <a:effectLst/>
                <a:latin typeface="CharterBT"/>
              </a:rPr>
              <a:t> lese alle </a:t>
            </a:r>
            <a:r>
              <a:rPr lang="en-GB" sz="1800" dirty="0" err="1">
                <a:effectLst/>
                <a:latin typeface="CharterBT"/>
              </a:rPr>
              <a:t>meldinger</a:t>
            </a:r>
            <a:r>
              <a:rPr lang="en-GB" sz="1800" dirty="0">
                <a:effectLst/>
                <a:latin typeface="CharterBT"/>
              </a:rPr>
              <a:t> </a:t>
            </a:r>
            <a:r>
              <a:rPr lang="en-GB" sz="1800" dirty="0" err="1">
                <a:effectLst/>
                <a:latin typeface="CharterBT"/>
              </a:rPr>
              <a:t>som</a:t>
            </a:r>
            <a:r>
              <a:rPr lang="en-GB" sz="1800" dirty="0">
                <a:effectLst/>
                <a:latin typeface="CharterBT"/>
              </a:rPr>
              <a:t> </a:t>
            </a:r>
            <a:r>
              <a:rPr lang="en-GB" sz="1800" dirty="0" err="1">
                <a:effectLst/>
                <a:latin typeface="CharterBT"/>
              </a:rPr>
              <a:t>kommer</a:t>
            </a:r>
            <a:r>
              <a:rPr lang="en-GB" sz="1800" dirty="0">
                <a:effectLst/>
                <a:latin typeface="CharterBT"/>
              </a:rPr>
              <a:t> inn. Det er lite man </a:t>
            </a:r>
            <a:r>
              <a:rPr lang="en-GB" sz="1800" dirty="0" err="1">
                <a:effectLst/>
                <a:latin typeface="CharterBT"/>
              </a:rPr>
              <a:t>kan</a:t>
            </a:r>
            <a:r>
              <a:rPr lang="en-GB" sz="1800" dirty="0">
                <a:effectLst/>
                <a:latin typeface="CharterBT"/>
              </a:rPr>
              <a:t> </a:t>
            </a:r>
            <a:r>
              <a:rPr lang="en-GB" sz="1800" dirty="0" err="1">
                <a:effectLst/>
                <a:latin typeface="CharterBT"/>
              </a:rPr>
              <a:t>gjøre</a:t>
            </a:r>
            <a:r>
              <a:rPr lang="en-GB" sz="1800" dirty="0">
                <a:effectLst/>
                <a:latin typeface="CharterBT"/>
              </a:rPr>
              <a:t> for å </a:t>
            </a:r>
            <a:r>
              <a:rPr lang="en-GB" sz="1800" dirty="0" err="1">
                <a:effectLst/>
                <a:latin typeface="CharterBT"/>
              </a:rPr>
              <a:t>beskytte</a:t>
            </a:r>
            <a:r>
              <a:rPr lang="en-GB" sz="1800" dirty="0">
                <a:effectLst/>
                <a:latin typeface="CharterBT"/>
              </a:rPr>
              <a:t> seg mot </a:t>
            </a:r>
            <a:r>
              <a:rPr lang="en-GB" sz="1800" dirty="0" err="1">
                <a:effectLst/>
                <a:latin typeface="CharterBT"/>
              </a:rPr>
              <a:t>slike</a:t>
            </a:r>
            <a:r>
              <a:rPr lang="en-GB" sz="1800" dirty="0">
                <a:effectLst/>
                <a:latin typeface="CharterBT"/>
              </a:rPr>
              <a:t> </a:t>
            </a:r>
            <a:r>
              <a:rPr lang="en-GB" sz="1800" dirty="0" err="1">
                <a:effectLst/>
                <a:latin typeface="CharterBT"/>
              </a:rPr>
              <a:t>angrep</a:t>
            </a:r>
            <a:r>
              <a:rPr lang="en-GB" sz="1800" dirty="0">
                <a:effectLst/>
                <a:latin typeface="CharterBT"/>
              </a:rPr>
              <a:t> </a:t>
            </a:r>
            <a:r>
              <a:rPr lang="en-GB" sz="1800" dirty="0" err="1">
                <a:effectLst/>
                <a:latin typeface="CharterBT"/>
              </a:rPr>
              <a:t>annet</a:t>
            </a:r>
            <a:r>
              <a:rPr lang="en-GB" sz="1800" dirty="0">
                <a:effectLst/>
                <a:latin typeface="CharterBT"/>
              </a:rPr>
              <a:t> </a:t>
            </a:r>
            <a:r>
              <a:rPr lang="en-GB" sz="1800" dirty="0" err="1">
                <a:effectLst/>
                <a:latin typeface="CharterBT"/>
              </a:rPr>
              <a:t>enn</a:t>
            </a:r>
            <a:r>
              <a:rPr lang="en-GB" sz="1800" dirty="0">
                <a:effectLst/>
                <a:latin typeface="CharterBT"/>
              </a:rPr>
              <a:t> å </a:t>
            </a:r>
            <a:r>
              <a:rPr lang="en-GB" sz="1800" dirty="0" err="1">
                <a:effectLst/>
                <a:latin typeface="CharterBT"/>
              </a:rPr>
              <a:t>beskytte</a:t>
            </a:r>
            <a:r>
              <a:rPr lang="en-GB" sz="1800" dirty="0">
                <a:effectLst/>
                <a:latin typeface="CharterBT"/>
              </a:rPr>
              <a:t> </a:t>
            </a:r>
            <a:r>
              <a:rPr lang="en-GB" sz="1800" dirty="0" err="1">
                <a:effectLst/>
                <a:latin typeface="CharterBT"/>
              </a:rPr>
              <a:t>personinformasjonen</a:t>
            </a:r>
            <a:r>
              <a:rPr lang="en-GB" sz="1800" dirty="0">
                <a:effectLst/>
                <a:latin typeface="CharterBT"/>
              </a:rPr>
              <a:t> sin. </a:t>
            </a:r>
            <a:endParaRPr lang="en-GB" dirty="0"/>
          </a:p>
          <a:p>
            <a:pPr marL="0" marR="0" lvl="0" indent="0" algn="l" defTabSz="914263" rtl="0" eaLnBrk="1" fontAlgn="auto" latinLnBrk="0" hangingPunct="1">
              <a:lnSpc>
                <a:spcPct val="100000"/>
              </a:lnSpc>
              <a:spcBef>
                <a:spcPts val="0"/>
              </a:spcBef>
              <a:spcAft>
                <a:spcPts val="0"/>
              </a:spcAft>
              <a:buClrTx/>
              <a:buSzTx/>
              <a:buFontTx/>
              <a:buNone/>
              <a:tabLst/>
              <a:defRPr/>
            </a:pPr>
            <a:endParaRPr lang="en-GB" sz="1200" kern="1200" dirty="0">
              <a:solidFill>
                <a:schemeClr val="dk1"/>
              </a:solidFill>
              <a:effectLst/>
              <a:latin typeface="+mn-lt"/>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lang="en-GB" sz="1200" kern="1200" dirty="0">
              <a:solidFill>
                <a:schemeClr val="dk1"/>
              </a:solidFill>
              <a:effectLst/>
              <a:latin typeface="+mn-lt"/>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lang="en-GB" sz="1200" kern="1200" dirty="0" err="1">
                <a:solidFill>
                  <a:schemeClr val="dk1"/>
                </a:solidFill>
                <a:effectLst/>
                <a:latin typeface="+mn-lt"/>
                <a:ea typeface="+mn-ea"/>
                <a:cs typeface="+mn-cs"/>
              </a:rPr>
              <a:t>Hvorfor</a:t>
            </a:r>
            <a:r>
              <a:rPr lang="en-GB" sz="1200" kern="1200" dirty="0">
                <a:solidFill>
                  <a:schemeClr val="dk1"/>
                </a:solidFill>
                <a:effectLst/>
                <a:latin typeface="+mn-lt"/>
                <a:ea typeface="+mn-ea"/>
                <a:cs typeface="+mn-cs"/>
              </a:rPr>
              <a:t> SMS? 2FA </a:t>
            </a:r>
            <a:r>
              <a:rPr lang="en-GB" sz="1200" kern="1200" dirty="0" err="1">
                <a:solidFill>
                  <a:schemeClr val="dk1"/>
                </a:solidFill>
                <a:effectLst/>
                <a:latin typeface="+mn-lt"/>
                <a:ea typeface="+mn-ea"/>
                <a:cs typeface="+mn-cs"/>
              </a:rPr>
              <a:t>har</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eksistert</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i</a:t>
            </a:r>
            <a:r>
              <a:rPr lang="en-GB" sz="1200" kern="1200" dirty="0">
                <a:solidFill>
                  <a:schemeClr val="dk1"/>
                </a:solidFill>
                <a:effectLst/>
                <a:latin typeface="+mn-lt"/>
                <a:ea typeface="+mn-ea"/>
                <a:cs typeface="+mn-cs"/>
              </a:rPr>
              <a:t> mange </a:t>
            </a:r>
            <a:r>
              <a:rPr lang="en-GB" sz="1200" kern="1200" dirty="0" err="1">
                <a:solidFill>
                  <a:schemeClr val="dk1"/>
                </a:solidFill>
                <a:effectLst/>
                <a:latin typeface="+mn-lt"/>
                <a:ea typeface="+mn-ea"/>
                <a:cs typeface="+mn-cs"/>
              </a:rPr>
              <a:t>år</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og</a:t>
            </a:r>
            <a:r>
              <a:rPr lang="en-GB" sz="1200" kern="1200" dirty="0">
                <a:solidFill>
                  <a:schemeClr val="dk1"/>
                </a:solidFill>
                <a:effectLst/>
                <a:latin typeface="+mn-lt"/>
                <a:ea typeface="+mn-ea"/>
                <a:cs typeface="+mn-cs"/>
              </a:rPr>
              <a:t> det er </a:t>
            </a:r>
            <a:r>
              <a:rPr lang="en-GB" sz="1200" kern="1200" dirty="0" err="1">
                <a:solidFill>
                  <a:schemeClr val="dk1"/>
                </a:solidFill>
                <a:effectLst/>
                <a:latin typeface="+mn-lt"/>
                <a:ea typeface="+mn-ea"/>
                <a:cs typeface="+mn-cs"/>
              </a:rPr>
              <a:t>ikke</a:t>
            </a:r>
            <a:r>
              <a:rPr lang="en-GB" sz="1200" kern="1200" dirty="0">
                <a:solidFill>
                  <a:schemeClr val="dk1"/>
                </a:solidFill>
                <a:effectLst/>
                <a:latin typeface="+mn-lt"/>
                <a:ea typeface="+mn-ea"/>
                <a:cs typeface="+mn-cs"/>
              </a:rPr>
              <a:t> mange </a:t>
            </a:r>
            <a:r>
              <a:rPr lang="en-GB" sz="1200" kern="1200" dirty="0" err="1">
                <a:solidFill>
                  <a:schemeClr val="dk1"/>
                </a:solidFill>
                <a:effectLst/>
                <a:latin typeface="+mn-lt"/>
                <a:ea typeface="+mn-ea"/>
                <a:cs typeface="+mn-cs"/>
              </a:rPr>
              <a:t>år</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siden</a:t>
            </a:r>
            <a:r>
              <a:rPr lang="en-GB" sz="1200" kern="1200" dirty="0">
                <a:solidFill>
                  <a:schemeClr val="dk1"/>
                </a:solidFill>
                <a:effectLst/>
                <a:latin typeface="+mn-lt"/>
                <a:ea typeface="+mn-ea"/>
                <a:cs typeface="+mn-cs"/>
              </a:rPr>
              <a:t> mange bare </a:t>
            </a:r>
            <a:r>
              <a:rPr lang="en-GB" sz="1200" kern="1200" dirty="0" err="1">
                <a:solidFill>
                  <a:schemeClr val="dk1"/>
                </a:solidFill>
                <a:effectLst/>
                <a:latin typeface="+mn-lt"/>
                <a:ea typeface="+mn-ea"/>
                <a:cs typeface="+mn-cs"/>
              </a:rPr>
              <a:t>hadde</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tradisjonell</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telefon</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Nå</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har</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stort</a:t>
            </a:r>
            <a:r>
              <a:rPr lang="en-GB" sz="1200" kern="1200" dirty="0">
                <a:solidFill>
                  <a:schemeClr val="dk1"/>
                </a:solidFill>
                <a:effectLst/>
                <a:latin typeface="+mn-lt"/>
                <a:ea typeface="+mn-ea"/>
                <a:cs typeface="+mn-cs"/>
              </a:rPr>
              <a:t> sett hele </a:t>
            </a:r>
            <a:r>
              <a:rPr lang="en-GB" sz="1200" kern="1200" dirty="0" err="1">
                <a:solidFill>
                  <a:schemeClr val="dk1"/>
                </a:solidFill>
                <a:effectLst/>
                <a:latin typeface="+mn-lt"/>
                <a:ea typeface="+mn-ea"/>
                <a:cs typeface="+mn-cs"/>
              </a:rPr>
              <a:t>befolkning</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smarttelefon</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Og</a:t>
            </a:r>
            <a:r>
              <a:rPr lang="en-GB" sz="1200" kern="1200" dirty="0">
                <a:solidFill>
                  <a:schemeClr val="dk1"/>
                </a:solidFill>
                <a:effectLst/>
                <a:latin typeface="+mn-lt"/>
                <a:ea typeface="+mn-ea"/>
                <a:cs typeface="+mn-cs"/>
              </a:rPr>
              <a:t> husk SMS er </a:t>
            </a:r>
            <a:r>
              <a:rPr lang="en-GB" sz="1200" kern="1200" dirty="0" err="1">
                <a:solidFill>
                  <a:schemeClr val="dk1"/>
                </a:solidFill>
                <a:effectLst/>
                <a:latin typeface="+mn-lt"/>
                <a:ea typeface="+mn-ea"/>
                <a:cs typeface="+mn-cs"/>
              </a:rPr>
              <a:t>bedre</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enn</a:t>
            </a:r>
            <a:r>
              <a:rPr lang="en-GB" sz="1200" kern="1200" dirty="0">
                <a:solidFill>
                  <a:schemeClr val="dk1"/>
                </a:solidFill>
                <a:effectLst/>
                <a:latin typeface="+mn-lt"/>
                <a:ea typeface="+mn-ea"/>
                <a:cs typeface="+mn-cs"/>
              </a:rPr>
              <a:t> </a:t>
            </a:r>
            <a:r>
              <a:rPr lang="en-GB" sz="1200" kern="1200" dirty="0" err="1">
                <a:solidFill>
                  <a:schemeClr val="dk1"/>
                </a:solidFill>
                <a:effectLst/>
                <a:latin typeface="+mn-lt"/>
                <a:ea typeface="+mn-ea"/>
                <a:cs typeface="+mn-cs"/>
              </a:rPr>
              <a:t>ingenting</a:t>
            </a:r>
            <a:r>
              <a:rPr lang="en-GB" sz="1200" kern="1200" dirty="0">
                <a:solidFill>
                  <a:schemeClr val="dk1"/>
                </a:solidFill>
                <a:effectLst/>
                <a:latin typeface="+mn-lt"/>
                <a:ea typeface="+mn-ea"/>
                <a:cs typeface="+mn-cs"/>
              </a:rPr>
              <a:t>!</a:t>
            </a:r>
          </a:p>
          <a:p>
            <a:pPr marL="0" marR="0" lvl="0" indent="0" algn="l" defTabSz="914263" rtl="0" eaLnBrk="1" fontAlgn="auto" latinLnBrk="0" hangingPunct="1">
              <a:lnSpc>
                <a:spcPct val="100000"/>
              </a:lnSpc>
              <a:spcBef>
                <a:spcPts val="0"/>
              </a:spcBef>
              <a:spcAft>
                <a:spcPts val="0"/>
              </a:spcAft>
              <a:buClrTx/>
              <a:buSzTx/>
              <a:buFontTx/>
              <a:buNone/>
              <a:tabLst/>
              <a:defRPr/>
            </a:pPr>
            <a:endParaRPr lang="en-GB" sz="1200" kern="1200" dirty="0">
              <a:solidFill>
                <a:schemeClr val="dk1"/>
              </a:solidFill>
              <a:effectLst/>
              <a:latin typeface="+mn-lt"/>
              <a:ea typeface="+mn-ea"/>
              <a:cs typeface="+mn-cs"/>
            </a:endParaRPr>
          </a:p>
          <a:p>
            <a:r>
              <a:rPr lang="en-GB" sz="1800" dirty="0" err="1">
                <a:effectLst/>
                <a:latin typeface="CharterBT"/>
              </a:rPr>
              <a:t>Når</a:t>
            </a:r>
            <a:r>
              <a:rPr lang="en-GB" sz="1800" dirty="0">
                <a:effectLst/>
                <a:latin typeface="CharterBT"/>
              </a:rPr>
              <a:t> man </a:t>
            </a:r>
            <a:r>
              <a:rPr lang="en-GB" sz="1800" dirty="0" err="1">
                <a:effectLst/>
                <a:latin typeface="CharterBT"/>
              </a:rPr>
              <a:t>knytter</a:t>
            </a:r>
            <a:r>
              <a:rPr lang="en-GB" sz="1800" dirty="0">
                <a:effectLst/>
                <a:latin typeface="CharterBT"/>
              </a:rPr>
              <a:t> </a:t>
            </a:r>
            <a:r>
              <a:rPr lang="en-GB" sz="1800" dirty="0" err="1">
                <a:effectLst/>
                <a:latin typeface="CharterBT"/>
              </a:rPr>
              <a:t>en</a:t>
            </a:r>
            <a:r>
              <a:rPr lang="en-GB" sz="1800" dirty="0">
                <a:effectLst/>
                <a:latin typeface="CharterBT"/>
              </a:rPr>
              <a:t> </a:t>
            </a:r>
            <a:r>
              <a:rPr lang="en-GB" sz="1800" dirty="0" err="1">
                <a:effectLst/>
                <a:latin typeface="CharterBT"/>
              </a:rPr>
              <a:t>sikkerhetsnøkkel</a:t>
            </a:r>
            <a:r>
              <a:rPr lang="en-GB" sz="1800" dirty="0">
                <a:effectLst/>
                <a:latin typeface="CharterBT"/>
              </a:rPr>
              <a:t> </a:t>
            </a:r>
            <a:r>
              <a:rPr lang="en-GB" sz="1800" dirty="0" err="1">
                <a:effectLst/>
                <a:latin typeface="CharterBT"/>
              </a:rPr>
              <a:t>opp</a:t>
            </a:r>
            <a:r>
              <a:rPr lang="en-GB" sz="1800" dirty="0">
                <a:effectLst/>
                <a:latin typeface="CharterBT"/>
              </a:rPr>
              <a:t> mot </a:t>
            </a:r>
            <a:r>
              <a:rPr lang="en-GB" sz="1800" dirty="0" err="1">
                <a:effectLst/>
                <a:latin typeface="CharterBT"/>
              </a:rPr>
              <a:t>brukeren</a:t>
            </a:r>
            <a:r>
              <a:rPr lang="en-GB" sz="1800" dirty="0">
                <a:effectLst/>
                <a:latin typeface="CharterBT"/>
              </a:rPr>
              <a:t> sin på et </a:t>
            </a:r>
            <a:r>
              <a:rPr lang="en-GB" sz="1800" dirty="0" err="1">
                <a:effectLst/>
                <a:latin typeface="CharterBT"/>
              </a:rPr>
              <a:t>domene</a:t>
            </a:r>
            <a:r>
              <a:rPr lang="en-GB" sz="1800" dirty="0">
                <a:effectLst/>
                <a:latin typeface="CharterBT"/>
              </a:rPr>
              <a:t>, </a:t>
            </a:r>
            <a:r>
              <a:rPr lang="en-GB" sz="1800" dirty="0" err="1">
                <a:effectLst/>
                <a:latin typeface="CharterBT"/>
              </a:rPr>
              <a:t>vil</a:t>
            </a:r>
            <a:r>
              <a:rPr lang="en-GB" sz="1800" dirty="0">
                <a:effectLst/>
                <a:latin typeface="CharterBT"/>
              </a:rPr>
              <a:t> </a:t>
            </a:r>
            <a:r>
              <a:rPr lang="en-GB" sz="1800" dirty="0" err="1">
                <a:effectLst/>
                <a:latin typeface="CharterBT"/>
              </a:rPr>
              <a:t>sikker</a:t>
            </a:r>
            <a:r>
              <a:rPr lang="en-GB" sz="1800" dirty="0">
                <a:effectLst/>
                <a:latin typeface="CharterBT"/>
              </a:rPr>
              <a:t>- </a:t>
            </a:r>
            <a:r>
              <a:rPr lang="en-GB" sz="1800" dirty="0" err="1">
                <a:effectLst/>
                <a:latin typeface="CharterBT"/>
              </a:rPr>
              <a:t>hetsnøkkelen</a:t>
            </a:r>
            <a:r>
              <a:rPr lang="en-GB" sz="1800" dirty="0">
                <a:effectLst/>
                <a:latin typeface="CharterBT"/>
              </a:rPr>
              <a:t> </a:t>
            </a:r>
            <a:r>
              <a:rPr lang="en-GB" sz="1800" dirty="0" err="1">
                <a:effectLst/>
                <a:latin typeface="CharterBT"/>
              </a:rPr>
              <a:t>overføre</a:t>
            </a:r>
            <a:r>
              <a:rPr lang="en-GB" sz="1800" dirty="0">
                <a:effectLst/>
                <a:latin typeface="CharterBT"/>
              </a:rPr>
              <a:t> </a:t>
            </a:r>
            <a:r>
              <a:rPr lang="en-GB" sz="1800" dirty="0" err="1">
                <a:effectLst/>
                <a:latin typeface="CharterBT"/>
              </a:rPr>
              <a:t>en</a:t>
            </a:r>
            <a:r>
              <a:rPr lang="en-GB" sz="1800" dirty="0">
                <a:effectLst/>
                <a:latin typeface="CharterBT"/>
              </a:rPr>
              <a:t> </a:t>
            </a:r>
            <a:r>
              <a:rPr lang="en-GB" sz="1800" dirty="0" err="1">
                <a:effectLst/>
                <a:latin typeface="CharterBT"/>
              </a:rPr>
              <a:t>offentlig</a:t>
            </a:r>
            <a:r>
              <a:rPr lang="en-GB" sz="1800" dirty="0">
                <a:effectLst/>
                <a:latin typeface="CharterBT"/>
              </a:rPr>
              <a:t> </a:t>
            </a:r>
            <a:r>
              <a:rPr lang="en-GB" sz="1800" dirty="0" err="1">
                <a:effectLst/>
                <a:latin typeface="CharterBT"/>
              </a:rPr>
              <a:t>nøkkel</a:t>
            </a:r>
            <a:r>
              <a:rPr lang="en-GB" sz="1800" dirty="0">
                <a:effectLst/>
                <a:latin typeface="CharterBT"/>
              </a:rPr>
              <a:t> </a:t>
            </a:r>
            <a:r>
              <a:rPr lang="en-GB" sz="1800" dirty="0" err="1">
                <a:effectLst/>
                <a:latin typeface="CharterBT"/>
              </a:rPr>
              <a:t>til</a:t>
            </a:r>
            <a:r>
              <a:rPr lang="en-GB" sz="1800" dirty="0">
                <a:effectLst/>
                <a:latin typeface="CharterBT"/>
              </a:rPr>
              <a:t> </a:t>
            </a:r>
            <a:r>
              <a:rPr lang="en-GB" sz="1800" dirty="0" err="1">
                <a:effectLst/>
                <a:latin typeface="CharterBT"/>
              </a:rPr>
              <a:t>serveren</a:t>
            </a:r>
            <a:r>
              <a:rPr lang="en-GB" sz="1800" dirty="0">
                <a:effectLst/>
                <a:latin typeface="CharterBT"/>
              </a:rPr>
              <a:t> </a:t>
            </a:r>
            <a:r>
              <a:rPr lang="en-GB" sz="1800" dirty="0" err="1">
                <a:effectLst/>
                <a:latin typeface="CharterBT"/>
              </a:rPr>
              <a:t>og</a:t>
            </a:r>
            <a:r>
              <a:rPr lang="en-GB" sz="1800" dirty="0">
                <a:effectLst/>
                <a:latin typeface="CharterBT"/>
              </a:rPr>
              <a:t> </a:t>
            </a:r>
            <a:r>
              <a:rPr lang="en-GB" sz="1800" dirty="0" err="1">
                <a:effectLst/>
                <a:latin typeface="CharterBT"/>
              </a:rPr>
              <a:t>lagre</a:t>
            </a:r>
            <a:r>
              <a:rPr lang="en-GB" sz="1800" dirty="0">
                <a:effectLst/>
                <a:latin typeface="CharterBT"/>
              </a:rPr>
              <a:t> </a:t>
            </a:r>
            <a:r>
              <a:rPr lang="en-GB" sz="1800" dirty="0" err="1">
                <a:effectLst/>
                <a:latin typeface="CharterBT"/>
              </a:rPr>
              <a:t>en</a:t>
            </a:r>
            <a:r>
              <a:rPr lang="en-GB" sz="1800" dirty="0">
                <a:effectLst/>
                <a:latin typeface="CharterBT"/>
              </a:rPr>
              <a:t> </a:t>
            </a:r>
            <a:r>
              <a:rPr lang="en-GB" sz="1800" dirty="0" err="1">
                <a:effectLst/>
                <a:latin typeface="CharterBT"/>
              </a:rPr>
              <a:t>tilkobling</a:t>
            </a:r>
            <a:r>
              <a:rPr lang="en-GB" sz="1800" dirty="0">
                <a:effectLst/>
                <a:latin typeface="CharterBT"/>
              </a:rPr>
              <a:t> </a:t>
            </a:r>
            <a:r>
              <a:rPr lang="en-GB" sz="1800" dirty="0" err="1">
                <a:effectLst/>
                <a:latin typeface="CharterBT"/>
              </a:rPr>
              <a:t>mellom</a:t>
            </a:r>
            <a:r>
              <a:rPr lang="en-GB" sz="1800" dirty="0">
                <a:effectLst/>
                <a:latin typeface="CharterBT"/>
              </a:rPr>
              <a:t> det </a:t>
            </a:r>
            <a:r>
              <a:rPr lang="en-GB" sz="1800" dirty="0" err="1">
                <a:effectLst/>
                <a:latin typeface="CharterBT"/>
              </a:rPr>
              <a:t>akutelle</a:t>
            </a:r>
            <a:r>
              <a:rPr lang="en-GB" sz="1800" dirty="0">
                <a:effectLst/>
                <a:latin typeface="CharterBT"/>
              </a:rPr>
              <a:t> </a:t>
            </a:r>
            <a:r>
              <a:rPr lang="en-GB" sz="1800" dirty="0" err="1">
                <a:effectLst/>
                <a:latin typeface="CharterBT"/>
              </a:rPr>
              <a:t>nøkkelparet</a:t>
            </a:r>
            <a:r>
              <a:rPr lang="en-GB" sz="1800" dirty="0">
                <a:effectLst/>
                <a:latin typeface="CharterBT"/>
              </a:rPr>
              <a:t> </a:t>
            </a:r>
            <a:r>
              <a:rPr lang="en-GB" sz="1800" dirty="0" err="1">
                <a:effectLst/>
                <a:latin typeface="CharterBT"/>
              </a:rPr>
              <a:t>og</a:t>
            </a:r>
            <a:r>
              <a:rPr lang="en-GB" sz="1800" dirty="0">
                <a:effectLst/>
                <a:latin typeface="CharterBT"/>
              </a:rPr>
              <a:t> </a:t>
            </a:r>
            <a:r>
              <a:rPr lang="en-GB" sz="1800" dirty="0" err="1">
                <a:effectLst/>
                <a:latin typeface="CharterBT"/>
              </a:rPr>
              <a:t>domenet</a:t>
            </a:r>
            <a:r>
              <a:rPr lang="en-GB" sz="1800" dirty="0">
                <a:effectLst/>
                <a:latin typeface="CharterBT"/>
              </a:rPr>
              <a:t>. </a:t>
            </a:r>
            <a:endParaRPr lang="en-GB" dirty="0"/>
          </a:p>
          <a:p>
            <a:r>
              <a:rPr lang="en-GB" sz="1800" dirty="0" err="1">
                <a:effectLst/>
                <a:latin typeface="CharterBT"/>
              </a:rPr>
              <a:t>Når</a:t>
            </a:r>
            <a:r>
              <a:rPr lang="en-GB" sz="1800" dirty="0">
                <a:effectLst/>
                <a:latin typeface="CharterBT"/>
              </a:rPr>
              <a:t> man </a:t>
            </a:r>
            <a:r>
              <a:rPr lang="en-GB" sz="1800" dirty="0" err="1">
                <a:effectLst/>
                <a:latin typeface="CharterBT"/>
              </a:rPr>
              <a:t>skal</a:t>
            </a:r>
            <a:r>
              <a:rPr lang="en-GB" sz="1800" dirty="0">
                <a:effectLst/>
                <a:latin typeface="CharterBT"/>
              </a:rPr>
              <a:t> </a:t>
            </a:r>
            <a:r>
              <a:rPr lang="en-GB" sz="1800" dirty="0" err="1">
                <a:effectLst/>
                <a:latin typeface="CharterBT"/>
              </a:rPr>
              <a:t>autentisere</a:t>
            </a:r>
            <a:r>
              <a:rPr lang="en-GB" sz="1800" dirty="0">
                <a:effectLst/>
                <a:latin typeface="CharterBT"/>
              </a:rPr>
              <a:t> seg med </a:t>
            </a:r>
            <a:r>
              <a:rPr lang="en-GB" sz="1800" dirty="0" err="1">
                <a:effectLst/>
                <a:latin typeface="CharterBT"/>
              </a:rPr>
              <a:t>en</a:t>
            </a:r>
            <a:r>
              <a:rPr lang="en-GB" sz="1800" dirty="0">
                <a:effectLst/>
                <a:latin typeface="CharterBT"/>
              </a:rPr>
              <a:t> </a:t>
            </a:r>
            <a:r>
              <a:rPr lang="en-GB" sz="1800" dirty="0" err="1">
                <a:effectLst/>
                <a:latin typeface="CharterBT"/>
              </a:rPr>
              <a:t>sikkerhetsnøkkel</a:t>
            </a:r>
            <a:r>
              <a:rPr lang="en-GB" sz="1800" dirty="0">
                <a:effectLst/>
                <a:latin typeface="CharterBT"/>
              </a:rPr>
              <a:t>, </a:t>
            </a:r>
            <a:r>
              <a:rPr lang="en-GB" sz="1800" dirty="0" err="1">
                <a:effectLst/>
                <a:latin typeface="CharterBT"/>
              </a:rPr>
              <a:t>vil</a:t>
            </a:r>
            <a:r>
              <a:rPr lang="en-GB" sz="1800" dirty="0">
                <a:effectLst/>
                <a:latin typeface="CharterBT"/>
              </a:rPr>
              <a:t> </a:t>
            </a:r>
            <a:r>
              <a:rPr lang="en-GB" sz="1800" dirty="0" err="1">
                <a:effectLst/>
                <a:latin typeface="CharterBT"/>
              </a:rPr>
              <a:t>sikkerhetsnøkkelen</a:t>
            </a:r>
            <a:r>
              <a:rPr lang="en-GB" sz="1800" dirty="0">
                <a:effectLst/>
                <a:latin typeface="CharterBT"/>
              </a:rPr>
              <a:t> </a:t>
            </a:r>
            <a:r>
              <a:rPr lang="en-GB" sz="1800" dirty="0" err="1">
                <a:effectLst/>
                <a:latin typeface="CharterBT"/>
              </a:rPr>
              <a:t>finne</a:t>
            </a:r>
            <a:r>
              <a:rPr lang="en-GB" sz="1800" dirty="0">
                <a:effectLst/>
                <a:latin typeface="CharterBT"/>
              </a:rPr>
              <a:t> </a:t>
            </a:r>
            <a:r>
              <a:rPr lang="en-GB" sz="1800" dirty="0" err="1">
                <a:effectLst/>
                <a:latin typeface="CharterBT"/>
              </a:rPr>
              <a:t>frem</a:t>
            </a:r>
            <a:r>
              <a:rPr lang="en-GB" sz="1800" dirty="0">
                <a:effectLst/>
                <a:latin typeface="CharterBT"/>
              </a:rPr>
              <a:t> den private </a:t>
            </a:r>
            <a:r>
              <a:rPr lang="en-GB" sz="1800" dirty="0" err="1">
                <a:effectLst/>
                <a:latin typeface="CharterBT"/>
              </a:rPr>
              <a:t>nøkkelen</a:t>
            </a:r>
            <a:r>
              <a:rPr lang="en-GB" sz="1800" dirty="0">
                <a:effectLst/>
                <a:latin typeface="CharterBT"/>
              </a:rPr>
              <a:t> </a:t>
            </a:r>
            <a:r>
              <a:rPr lang="en-GB" sz="1800" dirty="0" err="1">
                <a:effectLst/>
                <a:latin typeface="CharterBT"/>
              </a:rPr>
              <a:t>som</a:t>
            </a:r>
            <a:r>
              <a:rPr lang="en-GB" sz="1800" dirty="0">
                <a:effectLst/>
                <a:latin typeface="CharterBT"/>
              </a:rPr>
              <a:t> er </a:t>
            </a:r>
            <a:r>
              <a:rPr lang="en-GB" sz="1800" dirty="0" err="1">
                <a:effectLst/>
                <a:latin typeface="CharterBT"/>
              </a:rPr>
              <a:t>knyttet</a:t>
            </a:r>
            <a:r>
              <a:rPr lang="en-GB" sz="1800" dirty="0">
                <a:effectLst/>
                <a:latin typeface="CharterBT"/>
              </a:rPr>
              <a:t> </a:t>
            </a:r>
            <a:r>
              <a:rPr lang="en-GB" sz="1800" dirty="0" err="1">
                <a:effectLst/>
                <a:latin typeface="CharterBT"/>
              </a:rPr>
              <a:t>til</a:t>
            </a:r>
            <a:r>
              <a:rPr lang="en-GB" sz="1800" dirty="0">
                <a:effectLst/>
                <a:latin typeface="CharterBT"/>
              </a:rPr>
              <a:t> </a:t>
            </a:r>
            <a:r>
              <a:rPr lang="en-GB" sz="1800" dirty="0" err="1">
                <a:effectLst/>
                <a:latin typeface="CharterBT"/>
              </a:rPr>
              <a:t>domenet</a:t>
            </a:r>
            <a:r>
              <a:rPr lang="en-GB" sz="1800" dirty="0">
                <a:effectLst/>
                <a:latin typeface="CharterBT"/>
              </a:rPr>
              <a:t> </a:t>
            </a:r>
            <a:r>
              <a:rPr lang="en-GB" sz="1800" dirty="0" err="1">
                <a:effectLst/>
                <a:latin typeface="CharterBT"/>
              </a:rPr>
              <a:t>brukeren</a:t>
            </a:r>
            <a:r>
              <a:rPr lang="en-GB" sz="1800" dirty="0">
                <a:effectLst/>
                <a:latin typeface="CharterBT"/>
              </a:rPr>
              <a:t> </a:t>
            </a:r>
            <a:r>
              <a:rPr lang="en-GB" sz="1800" dirty="0" err="1">
                <a:effectLst/>
                <a:latin typeface="CharterBT"/>
              </a:rPr>
              <a:t>prøver</a:t>
            </a:r>
            <a:r>
              <a:rPr lang="en-GB" sz="1800" dirty="0">
                <a:effectLst/>
                <a:latin typeface="CharterBT"/>
              </a:rPr>
              <a:t> å </a:t>
            </a:r>
            <a:r>
              <a:rPr lang="en-GB" sz="1800" dirty="0" err="1">
                <a:effectLst/>
                <a:latin typeface="CharterBT"/>
              </a:rPr>
              <a:t>autentisere</a:t>
            </a:r>
            <a:r>
              <a:rPr lang="en-GB" sz="1800" dirty="0">
                <a:effectLst/>
                <a:latin typeface="CharterBT"/>
              </a:rPr>
              <a:t> seg for, </a:t>
            </a:r>
            <a:r>
              <a:rPr lang="en-GB" sz="1800" dirty="0" err="1">
                <a:effectLst/>
                <a:latin typeface="CharterBT"/>
              </a:rPr>
              <a:t>og</a:t>
            </a:r>
            <a:r>
              <a:rPr lang="en-GB" sz="1800" dirty="0">
                <a:effectLst/>
                <a:latin typeface="CharterBT"/>
              </a:rPr>
              <a:t> </a:t>
            </a:r>
            <a:r>
              <a:rPr lang="en-GB" sz="1800" dirty="0" err="1">
                <a:effectLst/>
                <a:latin typeface="CharterBT"/>
              </a:rPr>
              <a:t>deretter</a:t>
            </a:r>
            <a:r>
              <a:rPr lang="en-GB" sz="1800" dirty="0">
                <a:effectLst/>
                <a:latin typeface="CharterBT"/>
              </a:rPr>
              <a:t> </a:t>
            </a:r>
            <a:r>
              <a:rPr lang="en-GB" sz="1800" dirty="0" err="1">
                <a:effectLst/>
                <a:latin typeface="CharterBT"/>
              </a:rPr>
              <a:t>benytte</a:t>
            </a:r>
            <a:r>
              <a:rPr lang="en-GB" sz="1800" dirty="0">
                <a:effectLst/>
                <a:latin typeface="CharterBT"/>
              </a:rPr>
              <a:t> den private </a:t>
            </a:r>
            <a:r>
              <a:rPr lang="en-GB" sz="1800" dirty="0" err="1">
                <a:effectLst/>
                <a:latin typeface="CharterBT"/>
              </a:rPr>
              <a:t>nøkkelen</a:t>
            </a:r>
            <a:r>
              <a:rPr lang="en-GB" sz="1800" dirty="0">
                <a:effectLst/>
                <a:latin typeface="CharterBT"/>
              </a:rPr>
              <a:t> </a:t>
            </a:r>
            <a:r>
              <a:rPr lang="en-GB" sz="1800" dirty="0" err="1">
                <a:effectLst/>
                <a:latin typeface="CharterBT"/>
              </a:rPr>
              <a:t>til</a:t>
            </a:r>
            <a:r>
              <a:rPr lang="en-GB" sz="1800" dirty="0">
                <a:effectLst/>
                <a:latin typeface="CharterBT"/>
              </a:rPr>
              <a:t> å </a:t>
            </a:r>
            <a:r>
              <a:rPr lang="en-GB" sz="1800" dirty="0" err="1">
                <a:effectLst/>
                <a:latin typeface="CharterBT"/>
              </a:rPr>
              <a:t>signere</a:t>
            </a:r>
            <a:r>
              <a:rPr lang="en-GB" sz="1800" dirty="0">
                <a:effectLst/>
                <a:latin typeface="CharterBT"/>
              </a:rPr>
              <a:t> data </a:t>
            </a:r>
            <a:r>
              <a:rPr lang="en-GB" sz="1800" dirty="0" err="1">
                <a:effectLst/>
                <a:latin typeface="CharterBT"/>
              </a:rPr>
              <a:t>som</a:t>
            </a:r>
            <a:r>
              <a:rPr lang="en-GB" sz="1800" dirty="0">
                <a:effectLst/>
                <a:latin typeface="CharterBT"/>
              </a:rPr>
              <a:t> </a:t>
            </a:r>
            <a:r>
              <a:rPr lang="en-GB" sz="1800" dirty="0" err="1">
                <a:effectLst/>
                <a:latin typeface="CharterBT"/>
              </a:rPr>
              <a:t>brukes</a:t>
            </a:r>
            <a:r>
              <a:rPr lang="en-GB" sz="1800" dirty="0">
                <a:effectLst/>
                <a:latin typeface="CharterBT"/>
              </a:rPr>
              <a:t> </a:t>
            </a:r>
            <a:r>
              <a:rPr lang="en-GB" sz="1800" dirty="0" err="1">
                <a:effectLst/>
                <a:latin typeface="CharterBT"/>
              </a:rPr>
              <a:t>til</a:t>
            </a:r>
            <a:r>
              <a:rPr lang="en-GB" sz="1800" dirty="0">
                <a:effectLst/>
                <a:latin typeface="CharterBT"/>
              </a:rPr>
              <a:t> </a:t>
            </a:r>
            <a:r>
              <a:rPr lang="en-GB" sz="1800" dirty="0" err="1">
                <a:effectLst/>
                <a:latin typeface="CharterBT"/>
              </a:rPr>
              <a:t>autentise</a:t>
            </a:r>
            <a:r>
              <a:rPr lang="en-GB" sz="1800" dirty="0">
                <a:effectLst/>
                <a:latin typeface="CharterBT"/>
              </a:rPr>
              <a:t>- ring [</a:t>
            </a:r>
            <a:r>
              <a:rPr lang="en-GB" sz="1800" dirty="0">
                <a:solidFill>
                  <a:srgbClr val="0000FF"/>
                </a:solidFill>
                <a:effectLst/>
                <a:latin typeface="CharterBT"/>
              </a:rPr>
              <a:t>93</a:t>
            </a:r>
            <a:r>
              <a:rPr lang="en-GB" sz="1800" dirty="0">
                <a:effectLst/>
                <a:latin typeface="CharterBT"/>
              </a:rPr>
              <a:t>]. </a:t>
            </a:r>
            <a:endParaRPr lang="en-GB" dirty="0"/>
          </a:p>
          <a:p>
            <a:pPr marL="0" marR="0" lvl="0" indent="0" algn="l" defTabSz="914263" rtl="0" eaLnBrk="1" fontAlgn="auto" latinLnBrk="0" hangingPunct="1">
              <a:lnSpc>
                <a:spcPct val="100000"/>
              </a:lnSpc>
              <a:spcBef>
                <a:spcPts val="0"/>
              </a:spcBef>
              <a:spcAft>
                <a:spcPts val="0"/>
              </a:spcAft>
              <a:buClrTx/>
              <a:buSzTx/>
              <a:buFontTx/>
              <a:buNone/>
              <a:tabLst/>
              <a:defRPr/>
            </a:pPr>
            <a:endParaRPr lang="en-GB" dirty="0"/>
          </a:p>
          <a:p>
            <a:endParaRPr lang="en-NO" dirty="0"/>
          </a:p>
        </p:txBody>
      </p:sp>
      <p:sp>
        <p:nvSpPr>
          <p:cNvPr id="4" name="Slide Number Placeholder 3"/>
          <p:cNvSpPr>
            <a:spLocks noGrp="1"/>
          </p:cNvSpPr>
          <p:nvPr>
            <p:ph type="sldNum" sz="quarter" idx="5"/>
          </p:nvPr>
        </p:nvSpPr>
        <p:spPr/>
        <p:txBody>
          <a:bodyPr/>
          <a:lstStyle/>
          <a:p>
            <a:fld id="{EA72985F-36CD-4D87-8C89-674A558E8057}" type="slidenum">
              <a:rPr lang="en-US" smtClean="0"/>
              <a:t>5</a:t>
            </a:fld>
            <a:endParaRPr lang="en-US"/>
          </a:p>
        </p:txBody>
      </p:sp>
    </p:spTree>
    <p:extLst>
      <p:ext uri="{BB962C8B-B14F-4D97-AF65-F5344CB8AC3E}">
        <p14:creationId xmlns:p14="http://schemas.microsoft.com/office/powerpoint/2010/main" val="3188655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Prosjektet har ikke hatt til oppgave å se nærmere på hvilke autentiseringsapplikasjoner som bør være tilgjengelig for brukere på UiO.</a:t>
            </a:r>
          </a:p>
          <a:p>
            <a:endParaRPr lang="nb-NO" dirty="0"/>
          </a:p>
          <a:p>
            <a:r>
              <a:rPr lang="nb-NO" dirty="0"/>
              <a:t>Prosjektet har lagt til grunn at de autentiseringsapplikasjoner som IT-sikkerhet har godkjent i LSIS skal brukes.</a:t>
            </a:r>
          </a:p>
          <a:p>
            <a:endParaRPr lang="nb-NO" dirty="0"/>
          </a:p>
          <a:p>
            <a:pPr marL="0" marR="0" lvl="0" indent="0" algn="l" defTabSz="914263" rtl="0" eaLnBrk="1" fontAlgn="auto" latinLnBrk="0" hangingPunct="1">
              <a:lnSpc>
                <a:spcPct val="100000"/>
              </a:lnSpc>
              <a:spcBef>
                <a:spcPts val="0"/>
              </a:spcBef>
              <a:spcAft>
                <a:spcPts val="0"/>
              </a:spcAft>
              <a:buClrTx/>
              <a:buSzTx/>
              <a:buFontTx/>
              <a:buNone/>
              <a:tabLst/>
              <a:defRPr/>
            </a:pPr>
            <a:r>
              <a:rPr lang="nb-NO" dirty="0"/>
              <a:t>Prosjektet kan telle på en hånd, de henvendelser prosjektet og IT </a:t>
            </a:r>
            <a:r>
              <a:rPr lang="nb-NO" dirty="0" err="1"/>
              <a:t>helpdesk</a:t>
            </a:r>
            <a:r>
              <a:rPr lang="nb-NO" dirty="0"/>
              <a:t> har mottatt om bruk av annen autentiseringsapp enn de som det er laget veiledninger for. Prosjektet mener ut fra henvendelsene mottatt så langt, at applikasjonene som IT-sikkerhet har listet opp i sikkerhetshåndboken dekker behovene til brukerne.</a:t>
            </a:r>
          </a:p>
          <a:p>
            <a:pPr marL="0" marR="0" lvl="0" indent="0" algn="l" defTabSz="914263"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263" rtl="0" eaLnBrk="1" fontAlgn="auto" latinLnBrk="0" hangingPunct="1">
              <a:lnSpc>
                <a:spcPct val="100000"/>
              </a:lnSpc>
              <a:spcBef>
                <a:spcPts val="0"/>
              </a:spcBef>
              <a:spcAft>
                <a:spcPts val="0"/>
              </a:spcAft>
              <a:buClrTx/>
              <a:buSzTx/>
              <a:buFontTx/>
              <a:buNone/>
              <a:tabLst/>
              <a:defRPr/>
            </a:pPr>
            <a:r>
              <a:rPr lang="nb-NO" dirty="0"/>
              <a:t>Prosjektet utfordret IT-sikkerhet tidlig i prosjektet om at det som sto om </a:t>
            </a:r>
            <a:r>
              <a:rPr lang="nb-NO" dirty="0" err="1"/>
              <a:t>Password</a:t>
            </a:r>
            <a:r>
              <a:rPr lang="nb-NO" dirty="0"/>
              <a:t> Managere ikke måtte endres. Og det har blitt gjort for driftskontoer. Det er ikke lenger lov å lagre passord og kodegeneratorer bak samme </a:t>
            </a:r>
            <a:r>
              <a:rPr lang="nb-NO" dirty="0" err="1"/>
              <a:t>masterpassword</a:t>
            </a:r>
            <a:r>
              <a:rPr lang="nb-NO" dirty="0"/>
              <a:t> og i samme hvelv for driftskontoer ved UiO.</a:t>
            </a:r>
          </a:p>
          <a:p>
            <a:pPr marL="0" marR="0" lvl="0" indent="0" algn="l" defTabSz="914263"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263" rtl="0" eaLnBrk="1" fontAlgn="auto" latinLnBrk="0" hangingPunct="1">
              <a:lnSpc>
                <a:spcPct val="100000"/>
              </a:lnSpc>
              <a:spcBef>
                <a:spcPts val="0"/>
              </a:spcBef>
              <a:spcAft>
                <a:spcPts val="0"/>
              </a:spcAft>
              <a:buClrTx/>
              <a:buSzTx/>
              <a:buFontTx/>
              <a:buNone/>
              <a:tabLst/>
              <a:defRPr/>
            </a:pPr>
            <a:r>
              <a:rPr lang="nb-NO" dirty="0"/>
              <a:t>IT-sikkerhet slet med å finne fram til firma som kunne levere </a:t>
            </a:r>
            <a:r>
              <a:rPr lang="nb-NO" dirty="0" err="1"/>
              <a:t>kodebriker</a:t>
            </a:r>
            <a:r>
              <a:rPr lang="nb-NO" dirty="0"/>
              <a:t>. Valget landet på sveitsiske Token2. Firmaet spesialiserer seg på hardware token, og kodebrikken som ble valgt er programmerbar. Den som har behov for slik brikke må besøke IT </a:t>
            </a:r>
            <a:r>
              <a:rPr lang="nb-NO" dirty="0" err="1"/>
              <a:t>helpdesk</a:t>
            </a:r>
            <a:r>
              <a:rPr lang="nb-NO" dirty="0"/>
              <a:t> som der og da kan programmere opp en brikke til vedkommende og så laste brikkens hemmelige nøkkel inn i </a:t>
            </a:r>
            <a:r>
              <a:rPr lang="nb-NO" dirty="0" err="1"/>
              <a:t>Azure</a:t>
            </a:r>
            <a:r>
              <a:rPr lang="nb-NO" dirty="0"/>
              <a:t> AD.</a:t>
            </a:r>
          </a:p>
          <a:p>
            <a:pPr marL="0" marR="0" lvl="0" indent="0" algn="l" defTabSz="914263" rtl="0" eaLnBrk="1" fontAlgn="auto" latinLnBrk="0" hangingPunct="1">
              <a:lnSpc>
                <a:spcPct val="100000"/>
              </a:lnSpc>
              <a:spcBef>
                <a:spcPts val="0"/>
              </a:spcBef>
              <a:spcAft>
                <a:spcPts val="0"/>
              </a:spcAft>
              <a:buClrTx/>
              <a:buSzTx/>
              <a:buFontTx/>
              <a:buNone/>
              <a:tabLst/>
              <a:defRPr/>
            </a:pPr>
            <a:endParaRPr lang="nb-NO" dirty="0"/>
          </a:p>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6</a:t>
            </a:fld>
            <a:endParaRPr lang="en-US"/>
          </a:p>
        </p:txBody>
      </p:sp>
    </p:spTree>
    <p:extLst>
      <p:ext uri="{BB962C8B-B14F-4D97-AF65-F5344CB8AC3E}">
        <p14:creationId xmlns:p14="http://schemas.microsoft.com/office/powerpoint/2010/main" val="100778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800" b="0" dirty="0"/>
              <a:t>Noen ord bør sies om </a:t>
            </a:r>
            <a:r>
              <a:rPr lang="nb-NO" sz="1800" b="0" dirty="0" err="1"/>
              <a:t>Azure</a:t>
            </a:r>
            <a:r>
              <a:rPr lang="nb-NO" sz="1800" b="0" dirty="0"/>
              <a:t> AD. </a:t>
            </a:r>
            <a:r>
              <a:rPr lang="nb-NO" sz="1800" b="0" dirty="0" err="1"/>
              <a:t>Azure</a:t>
            </a:r>
            <a:r>
              <a:rPr lang="nb-NO" sz="1800" b="0" dirty="0"/>
              <a:t> AD ligger til grunn for prosjektets aktiviteter.</a:t>
            </a:r>
          </a:p>
          <a:p>
            <a:endParaRPr lang="nb-NO" sz="1800" b="0" dirty="0"/>
          </a:p>
          <a:p>
            <a:r>
              <a:rPr lang="nb-NO" sz="1800" b="0" dirty="0" err="1"/>
              <a:t>Azure</a:t>
            </a:r>
            <a:r>
              <a:rPr lang="nb-NO" sz="1800" b="0" dirty="0"/>
              <a:t> Active Directory (AD) er Microsofts </a:t>
            </a:r>
            <a:r>
              <a:rPr lang="nb-NO" sz="1800" b="1" dirty="0"/>
              <a:t>skybaserte katalogtjeneste for identitets- og tilgangsstyring</a:t>
            </a:r>
            <a:r>
              <a:rPr lang="nb-NO" sz="1800" b="0" dirty="0"/>
              <a:t>, ikke bare for MS 365 og dens applikasjoner, men får en rekke skybaserte applikasjoner. </a:t>
            </a:r>
          </a:p>
          <a:p>
            <a:endParaRPr lang="nb-NO" sz="1800" b="0" dirty="0"/>
          </a:p>
          <a:p>
            <a:r>
              <a:rPr lang="nb-NO" sz="1800" b="0" dirty="0"/>
              <a:t>I dag synkroniserer UiO opp brukere og grupper fra AD og Cerebrum til </a:t>
            </a:r>
            <a:r>
              <a:rPr lang="nb-NO" sz="1800" b="0" dirty="0" err="1"/>
              <a:t>Azure</a:t>
            </a:r>
            <a:r>
              <a:rPr lang="nb-NO" sz="1800" b="0" dirty="0"/>
              <a:t> AD, og vi bruker i dag </a:t>
            </a:r>
            <a:r>
              <a:rPr lang="nb-NO" sz="1800" b="0" dirty="0" err="1"/>
              <a:t>Azure</a:t>
            </a:r>
            <a:r>
              <a:rPr lang="nb-NO" sz="1800" b="0" dirty="0"/>
              <a:t> AD til å </a:t>
            </a:r>
            <a:r>
              <a:rPr lang="en-GB" sz="2800" b="0" i="0" u="none" strike="noStrike" dirty="0" err="1">
                <a:solidFill>
                  <a:srgbClr val="626262"/>
                </a:solidFill>
                <a:effectLst/>
                <a:latin typeface="Roboto" panose="02000000000000000000" pitchFamily="2" charset="0"/>
              </a:rPr>
              <a:t>godkjenne</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pålogginger</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og</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administrere</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brukere</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og</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gruppers</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tilganger</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og</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rettigheter</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i</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skyen</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fortrinnvis</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i</a:t>
            </a:r>
            <a:r>
              <a:rPr lang="en-GB" sz="2800" b="0" i="0" u="none" strike="noStrike" dirty="0">
                <a:solidFill>
                  <a:srgbClr val="626262"/>
                </a:solidFill>
                <a:effectLst/>
                <a:latin typeface="Roboto" panose="02000000000000000000" pitchFamily="2" charset="0"/>
              </a:rPr>
              <a:t> MS 365. Det </a:t>
            </a:r>
            <a:r>
              <a:rPr lang="en-GB" sz="2800" b="0" i="0" u="none" strike="noStrike" dirty="0" err="1">
                <a:solidFill>
                  <a:srgbClr val="626262"/>
                </a:solidFill>
                <a:effectLst/>
                <a:latin typeface="Roboto" panose="02000000000000000000" pitchFamily="2" charset="0"/>
              </a:rPr>
              <a:t>finnes</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hundretusenvis</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av</a:t>
            </a:r>
            <a:r>
              <a:rPr lang="en-GB" sz="2800" b="0" i="0" u="none" strike="noStrike" dirty="0">
                <a:solidFill>
                  <a:srgbClr val="626262"/>
                </a:solidFill>
                <a:effectLst/>
                <a:latin typeface="Roboto" panose="02000000000000000000" pitchFamily="2" charset="0"/>
              </a:rPr>
              <a:t> Enterprise </a:t>
            </a:r>
            <a:r>
              <a:rPr lang="en-GB" sz="2800" b="0" i="0" u="none" strike="noStrike" dirty="0" err="1">
                <a:solidFill>
                  <a:srgbClr val="626262"/>
                </a:solidFill>
                <a:effectLst/>
                <a:latin typeface="Roboto" panose="02000000000000000000" pitchFamily="2" charset="0"/>
              </a:rPr>
              <a:t>applikasjoner</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som</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kan</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brukes</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sammen</a:t>
            </a:r>
            <a:r>
              <a:rPr lang="en-GB" sz="2800" b="0" i="0" u="none" strike="noStrike" dirty="0">
                <a:solidFill>
                  <a:srgbClr val="626262"/>
                </a:solidFill>
                <a:effectLst/>
                <a:latin typeface="Roboto" panose="02000000000000000000" pitchFamily="2" charset="0"/>
              </a:rPr>
              <a:t> med Azure AD for </a:t>
            </a:r>
            <a:r>
              <a:rPr lang="en-GB" sz="2800" b="0" i="0" u="none" strike="noStrike" dirty="0" err="1">
                <a:solidFill>
                  <a:srgbClr val="626262"/>
                </a:solidFill>
                <a:effectLst/>
                <a:latin typeface="Roboto" panose="02000000000000000000" pitchFamily="2" charset="0"/>
              </a:rPr>
              <a:t>å</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styre</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tilganger</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til</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andre</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skytjenester</a:t>
            </a:r>
            <a:r>
              <a:rPr lang="en-GB" sz="2800" b="0" i="0" u="none" strike="noStrike" dirty="0">
                <a:solidFill>
                  <a:srgbClr val="626262"/>
                </a:solidFill>
                <a:effectLst/>
                <a:latin typeface="Roboto" panose="02000000000000000000" pitchFamily="2" charset="0"/>
              </a:rPr>
              <a:t>. Det er </a:t>
            </a:r>
            <a:r>
              <a:rPr lang="en-GB" sz="2800" b="0" i="0" u="none" strike="noStrike" dirty="0" err="1">
                <a:solidFill>
                  <a:srgbClr val="626262"/>
                </a:solidFill>
                <a:effectLst/>
                <a:latin typeface="Roboto" panose="02000000000000000000" pitchFamily="2" charset="0"/>
              </a:rPr>
              <a:t>en</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slik</a:t>
            </a:r>
            <a:r>
              <a:rPr lang="en-GB" sz="2800" b="0" i="0" u="none" strike="noStrike" dirty="0">
                <a:solidFill>
                  <a:srgbClr val="626262"/>
                </a:solidFill>
                <a:effectLst/>
                <a:latin typeface="Roboto" panose="02000000000000000000" pitchFamily="2" charset="0"/>
              </a:rPr>
              <a:t> Enterprise app </a:t>
            </a:r>
            <a:r>
              <a:rPr lang="en-GB" sz="2800" b="0" i="0" u="none" strike="noStrike" dirty="0" err="1">
                <a:solidFill>
                  <a:srgbClr val="626262"/>
                </a:solidFill>
                <a:effectLst/>
                <a:latin typeface="Roboto" panose="02000000000000000000" pitchFamily="2" charset="0"/>
              </a:rPr>
              <a:t>som</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prosjektet</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har</a:t>
            </a:r>
            <a:r>
              <a:rPr lang="en-GB" sz="2800" b="0" i="0" u="none" strike="noStrike" dirty="0">
                <a:solidFill>
                  <a:srgbClr val="626262"/>
                </a:solidFill>
                <a:effectLst/>
                <a:latin typeface="Roboto" panose="02000000000000000000" pitchFamily="2" charset="0"/>
              </a:rPr>
              <a:t> tatt </a:t>
            </a:r>
            <a:r>
              <a:rPr lang="en-GB" sz="2800" b="0" i="0" u="none" strike="noStrike" dirty="0" err="1">
                <a:solidFill>
                  <a:srgbClr val="626262"/>
                </a:solidFill>
                <a:effectLst/>
                <a:latin typeface="Roboto" panose="02000000000000000000" pitchFamily="2" charset="0"/>
              </a:rPr>
              <a:t>i</a:t>
            </a:r>
            <a:r>
              <a:rPr lang="en-GB" sz="2800" b="0" i="0" u="none" strike="noStrike" dirty="0">
                <a:solidFill>
                  <a:srgbClr val="626262"/>
                </a:solidFill>
                <a:effectLst/>
                <a:latin typeface="Roboto" panose="02000000000000000000" pitchFamily="2" charset="0"/>
              </a:rPr>
              <a:t> bruk </a:t>
            </a:r>
            <a:r>
              <a:rPr lang="en-GB" sz="2800" b="0" i="0" u="none" strike="noStrike" dirty="0" err="1">
                <a:solidFill>
                  <a:srgbClr val="626262"/>
                </a:solidFill>
                <a:effectLst/>
                <a:latin typeface="Roboto" panose="02000000000000000000" pitchFamily="2" charset="0"/>
              </a:rPr>
              <a:t>når</a:t>
            </a:r>
            <a:r>
              <a:rPr lang="en-GB" sz="2800" b="0" i="0" u="none" strike="noStrike" dirty="0">
                <a:solidFill>
                  <a:srgbClr val="626262"/>
                </a:solidFill>
                <a:effectLst/>
                <a:latin typeface="Roboto" panose="02000000000000000000" pitchFamily="2" charset="0"/>
              </a:rPr>
              <a:t> vi </a:t>
            </a:r>
            <a:r>
              <a:rPr lang="en-GB" sz="2800" b="0" i="0" u="none" strike="noStrike" dirty="0" err="1">
                <a:solidFill>
                  <a:srgbClr val="626262"/>
                </a:solidFill>
                <a:effectLst/>
                <a:latin typeface="Roboto" panose="02000000000000000000" pitchFamily="2" charset="0"/>
              </a:rPr>
              <a:t>nå</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introduserer</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en</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ny</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måte</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å</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logge</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oss</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på</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Feide</a:t>
            </a:r>
            <a:r>
              <a:rPr lang="en-GB" sz="2800" b="0" i="0" u="none" strike="noStrike" dirty="0">
                <a:solidFill>
                  <a:srgbClr val="626262"/>
                </a:solidFill>
                <a:effectLst/>
                <a:latin typeface="Roboto" panose="02000000000000000000" pitchFamily="2" charset="0"/>
              </a:rPr>
              <a:t> med, </a:t>
            </a:r>
            <a:r>
              <a:rPr lang="en-GB" sz="2800" b="0" i="0" u="none" strike="noStrike" dirty="0" err="1">
                <a:solidFill>
                  <a:srgbClr val="626262"/>
                </a:solidFill>
                <a:effectLst/>
                <a:latin typeface="Roboto" panose="02000000000000000000" pitchFamily="2" charset="0"/>
              </a:rPr>
              <a:t>hvor</a:t>
            </a:r>
            <a:r>
              <a:rPr lang="en-GB" sz="2800" b="0" i="0" u="none" strike="noStrike" dirty="0">
                <a:solidFill>
                  <a:srgbClr val="626262"/>
                </a:solidFill>
                <a:effectLst/>
                <a:latin typeface="Roboto" panose="02000000000000000000" pitchFamily="2" charset="0"/>
              </a:rPr>
              <a:t> 2FA er </a:t>
            </a:r>
            <a:r>
              <a:rPr lang="en-GB" sz="2800" b="0" i="0" u="none" strike="noStrike" dirty="0" err="1">
                <a:solidFill>
                  <a:srgbClr val="626262"/>
                </a:solidFill>
                <a:effectLst/>
                <a:latin typeface="Roboto" panose="02000000000000000000" pitchFamily="2" charset="0"/>
              </a:rPr>
              <a:t>aktivert</a:t>
            </a:r>
            <a:r>
              <a:rPr lang="en-GB" sz="2800" b="0" i="0" u="none" strike="noStrike" dirty="0">
                <a:solidFill>
                  <a:srgbClr val="626262"/>
                </a:solidFill>
                <a:effectLst/>
                <a:latin typeface="Roboto" panose="02000000000000000000" pitchFamily="2" charset="0"/>
              </a:rPr>
              <a:t>. Mange </a:t>
            </a:r>
            <a:r>
              <a:rPr lang="en-GB" sz="2800" b="0" i="0" u="none" strike="noStrike" dirty="0" err="1">
                <a:solidFill>
                  <a:srgbClr val="626262"/>
                </a:solidFill>
                <a:effectLst/>
                <a:latin typeface="Roboto" panose="02000000000000000000" pitchFamily="2" charset="0"/>
              </a:rPr>
              <a:t>av</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UiOs</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tjenesteleverandører</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har</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nok</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en</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slik</a:t>
            </a:r>
            <a:r>
              <a:rPr lang="en-GB" sz="2800" b="0" i="0" u="none" strike="noStrike" dirty="0">
                <a:solidFill>
                  <a:srgbClr val="626262"/>
                </a:solidFill>
                <a:effectLst/>
                <a:latin typeface="Roboto" panose="02000000000000000000" pitchFamily="2" charset="0"/>
              </a:rPr>
              <a:t> enterprise app.</a:t>
            </a:r>
          </a:p>
          <a:p>
            <a:endParaRPr lang="en-GB" sz="2800" b="0" i="0" u="none" strike="noStrike" dirty="0">
              <a:solidFill>
                <a:srgbClr val="626262"/>
              </a:solidFill>
              <a:effectLst/>
              <a:latin typeface="Roboto" panose="02000000000000000000" pitchFamily="2" charset="0"/>
            </a:endParaRPr>
          </a:p>
          <a:p>
            <a:pPr marL="0" marR="0" lvl="0" indent="0" algn="l" defTabSz="914263" rtl="0" eaLnBrk="1" fontAlgn="auto" latinLnBrk="0" hangingPunct="1">
              <a:lnSpc>
                <a:spcPct val="100000"/>
              </a:lnSpc>
              <a:spcBef>
                <a:spcPts val="0"/>
              </a:spcBef>
              <a:spcAft>
                <a:spcPts val="0"/>
              </a:spcAft>
              <a:buClrTx/>
              <a:buSzTx/>
              <a:buFontTx/>
              <a:buNone/>
              <a:tabLst/>
              <a:defRPr/>
            </a:pPr>
            <a:r>
              <a:rPr lang="en-GB" sz="2800" b="0" i="0" u="none" strike="noStrike" dirty="0">
                <a:solidFill>
                  <a:srgbClr val="000000"/>
                </a:solidFill>
                <a:effectLst/>
                <a:latin typeface="Segoe UI" panose="020B0502040204020203" pitchFamily="34" charset="0"/>
              </a:rPr>
              <a:t>Azure AD </a:t>
            </a:r>
            <a:r>
              <a:rPr lang="en-GB" sz="2800" b="0" i="0" u="none" strike="noStrike" dirty="0" err="1">
                <a:solidFill>
                  <a:srgbClr val="000000"/>
                </a:solidFill>
                <a:effectLst/>
                <a:latin typeface="Segoe UI" panose="020B0502040204020203" pitchFamily="34" charset="0"/>
              </a:rPr>
              <a:t>har</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også</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funksjonalitet</a:t>
            </a:r>
            <a:r>
              <a:rPr lang="en-GB" sz="2800" b="0" i="0" u="none" strike="noStrike" dirty="0">
                <a:solidFill>
                  <a:srgbClr val="000000"/>
                </a:solidFill>
                <a:effectLst/>
                <a:latin typeface="Segoe UI" panose="020B0502040204020203" pitchFamily="34" charset="0"/>
              </a:rPr>
              <a:t> for </a:t>
            </a:r>
            <a:r>
              <a:rPr lang="en-GB" sz="2800" b="0" i="0" u="none" strike="noStrike" dirty="0" err="1">
                <a:solidFill>
                  <a:srgbClr val="000000"/>
                </a:solidFill>
                <a:effectLst/>
                <a:latin typeface="Segoe UI" panose="020B0502040204020203" pitchFamily="34" charset="0"/>
              </a:rPr>
              <a:t>å</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administrere</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gjester</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og</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samarbeidspartnere</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og</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dermed</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gi</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oss</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måter</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å</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samhandle</a:t>
            </a:r>
            <a:r>
              <a:rPr lang="en-GB" sz="2800" b="0" i="0" u="none" strike="noStrike" dirty="0">
                <a:solidFill>
                  <a:srgbClr val="000000"/>
                </a:solidFill>
                <a:effectLst/>
                <a:latin typeface="Segoe UI" panose="020B0502040204020203" pitchFamily="34" charset="0"/>
              </a:rPr>
              <a:t>, dele </a:t>
            </a:r>
            <a:r>
              <a:rPr lang="en-GB" sz="2800" b="0" i="0" u="none" strike="noStrike" dirty="0" err="1">
                <a:solidFill>
                  <a:srgbClr val="000000"/>
                </a:solidFill>
                <a:effectLst/>
                <a:latin typeface="Segoe UI" panose="020B0502040204020203" pitchFamily="34" charset="0"/>
              </a:rPr>
              <a:t>ressurser</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og</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apper</a:t>
            </a:r>
            <a:r>
              <a:rPr lang="en-GB" sz="2800" b="0" i="0" u="none" strike="noStrike" dirty="0">
                <a:solidFill>
                  <a:srgbClr val="000000"/>
                </a:solidFill>
                <a:effectLst/>
                <a:latin typeface="Segoe UI" panose="020B0502040204020203" pitchFamily="34" charset="0"/>
              </a:rPr>
              <a:t> med </a:t>
            </a:r>
            <a:r>
              <a:rPr lang="en-GB" sz="2800" b="0" i="0" u="none" strike="noStrike" dirty="0" err="1">
                <a:solidFill>
                  <a:srgbClr val="000000"/>
                </a:solidFill>
                <a:effectLst/>
                <a:latin typeface="Segoe UI" panose="020B0502040204020203" pitchFamily="34" charset="0"/>
              </a:rPr>
              <a:t>eksterne</a:t>
            </a:r>
            <a:r>
              <a:rPr lang="en-GB" sz="2800" b="0" i="0" u="none" strike="noStrike" dirty="0">
                <a:solidFill>
                  <a:srgbClr val="000000"/>
                </a:solidFill>
                <a:effectLst/>
                <a:latin typeface="Segoe UI" panose="020B0502040204020203" pitchFamily="34" charset="0"/>
              </a:rPr>
              <a:t>.</a:t>
            </a:r>
          </a:p>
          <a:p>
            <a:pPr marL="0" marR="0" lvl="0" indent="0" algn="l" defTabSz="914263" rtl="0" eaLnBrk="1" fontAlgn="auto" latinLnBrk="0" hangingPunct="1">
              <a:lnSpc>
                <a:spcPct val="100000"/>
              </a:lnSpc>
              <a:spcBef>
                <a:spcPts val="0"/>
              </a:spcBef>
              <a:spcAft>
                <a:spcPts val="0"/>
              </a:spcAft>
              <a:buClrTx/>
              <a:buSzTx/>
              <a:buFontTx/>
              <a:buNone/>
              <a:tabLst/>
              <a:defRPr/>
            </a:pPr>
            <a:endParaRPr lang="en-GB" sz="2800" b="0" i="0" u="none" strike="noStrike" dirty="0">
              <a:solidFill>
                <a:srgbClr val="000000"/>
              </a:solidFill>
              <a:effectLst/>
              <a:latin typeface="Segoe UI" panose="020B0502040204020203" pitchFamily="34" charset="0"/>
            </a:endParaRPr>
          </a:p>
          <a:p>
            <a:pPr marL="0" marR="0" lvl="0" indent="0" algn="l" defTabSz="914263" rtl="0" eaLnBrk="1" fontAlgn="auto" latinLnBrk="0" hangingPunct="1">
              <a:lnSpc>
                <a:spcPct val="100000"/>
              </a:lnSpc>
              <a:spcBef>
                <a:spcPts val="0"/>
              </a:spcBef>
              <a:spcAft>
                <a:spcPts val="0"/>
              </a:spcAft>
              <a:buClrTx/>
              <a:buSzTx/>
              <a:buFontTx/>
              <a:buNone/>
              <a:tabLst/>
              <a:defRPr/>
            </a:pPr>
            <a:r>
              <a:rPr lang="nb-NO" sz="2800" b="0" dirty="0"/>
              <a:t>For de som har Xbox eller </a:t>
            </a:r>
            <a:r>
              <a:rPr lang="nb-NO" sz="2800" b="0" dirty="0" err="1"/>
              <a:t>Outlook.com</a:t>
            </a:r>
            <a:r>
              <a:rPr lang="nb-NO" sz="2800" b="0" dirty="0"/>
              <a:t> (</a:t>
            </a:r>
            <a:r>
              <a:rPr lang="nb-NO" sz="2800" b="0" dirty="0" err="1"/>
              <a:t>hotmail</a:t>
            </a:r>
            <a:r>
              <a:rPr lang="nb-NO" sz="2800" b="0" dirty="0"/>
              <a:t>), så er det </a:t>
            </a:r>
            <a:r>
              <a:rPr lang="nb-NO" sz="2800" b="0" dirty="0" err="1"/>
              <a:t>Azure</a:t>
            </a:r>
            <a:r>
              <a:rPr lang="nb-NO" sz="2800" b="0" dirty="0"/>
              <a:t> AD som også da håndterer din pålogging.</a:t>
            </a:r>
            <a:endParaRPr lang="en-GB" sz="2800" b="0" i="0" u="none" strike="noStrike" dirty="0">
              <a:solidFill>
                <a:srgbClr val="000000"/>
              </a:solidFill>
              <a:effectLst/>
              <a:latin typeface="Segoe UI" panose="020B0502040204020203" pitchFamily="34" charset="0"/>
            </a:endParaRPr>
          </a:p>
          <a:p>
            <a:endParaRPr lang="en-GB" sz="2800" b="0" i="0" u="none" strike="noStrike" dirty="0">
              <a:solidFill>
                <a:srgbClr val="626262"/>
              </a:solidFill>
              <a:effectLst/>
              <a:latin typeface="Roboto" panose="02000000000000000000" pitchFamily="2" charset="0"/>
            </a:endParaRPr>
          </a:p>
          <a:p>
            <a:r>
              <a:rPr lang="en-GB" sz="2800" b="0" i="0" u="none" strike="noStrike" dirty="0">
                <a:solidFill>
                  <a:srgbClr val="626262"/>
                </a:solidFill>
                <a:effectLst/>
                <a:latin typeface="Roboto" panose="02000000000000000000" pitchFamily="2" charset="0"/>
              </a:rPr>
              <a:t>I god Microsoft-</a:t>
            </a:r>
            <a:r>
              <a:rPr lang="en-GB" sz="2800" b="0" i="0" u="none" strike="noStrike" dirty="0" err="1">
                <a:solidFill>
                  <a:srgbClr val="626262"/>
                </a:solidFill>
                <a:effectLst/>
                <a:latin typeface="Roboto" panose="02000000000000000000" pitchFamily="2" charset="0"/>
              </a:rPr>
              <a:t>stil</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kommer</a:t>
            </a:r>
            <a:r>
              <a:rPr lang="en-GB" sz="2800" b="0" i="0" u="none" strike="noStrike" dirty="0">
                <a:solidFill>
                  <a:srgbClr val="626262"/>
                </a:solidFill>
                <a:effectLst/>
                <a:latin typeface="Roboto" panose="02000000000000000000" pitchFamily="2" charset="0"/>
              </a:rPr>
              <a:t> Azure AD </a:t>
            </a:r>
            <a:r>
              <a:rPr lang="en-GB" sz="2800" b="0" i="0" u="none" strike="noStrike" dirty="0" err="1">
                <a:solidFill>
                  <a:srgbClr val="626262"/>
                </a:solidFill>
                <a:effectLst/>
                <a:latin typeface="Roboto" panose="02000000000000000000" pitchFamily="2" charset="0"/>
              </a:rPr>
              <a:t>i</a:t>
            </a:r>
            <a:r>
              <a:rPr lang="en-GB" sz="2800" b="0" i="0" u="none" strike="noStrike" dirty="0">
                <a:solidFill>
                  <a:srgbClr val="626262"/>
                </a:solidFill>
                <a:effectLst/>
                <a:latin typeface="Roboto" panose="02000000000000000000" pitchFamily="2" charset="0"/>
              </a:rPr>
              <a:t> fire </a:t>
            </a:r>
            <a:r>
              <a:rPr lang="en-GB" sz="2800" b="0" i="0" u="none" strike="noStrike" dirty="0" err="1">
                <a:solidFill>
                  <a:srgbClr val="626262"/>
                </a:solidFill>
                <a:effectLst/>
                <a:latin typeface="Roboto" panose="02000000000000000000" pitchFamily="2" charset="0"/>
              </a:rPr>
              <a:t>forskjellige</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utgaver</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avhengig</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av</a:t>
            </a:r>
            <a:r>
              <a:rPr lang="en-GB" sz="2800" b="0" i="0" u="none" strike="noStrike" dirty="0">
                <a:solidFill>
                  <a:srgbClr val="626262"/>
                </a:solidFill>
                <a:effectLst/>
                <a:latin typeface="Roboto" panose="02000000000000000000" pitchFamily="2" charset="0"/>
              </a:rPr>
              <a:t> din </a:t>
            </a:r>
            <a:r>
              <a:rPr lang="en-GB" sz="2800" b="0" i="0" u="none" strike="noStrike" dirty="0" err="1">
                <a:solidFill>
                  <a:srgbClr val="626262"/>
                </a:solidFill>
                <a:effectLst/>
                <a:latin typeface="Roboto" panose="02000000000000000000" pitchFamily="2" charset="0"/>
              </a:rPr>
              <a:t>organisasjons</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lisenser</a:t>
            </a:r>
            <a:r>
              <a:rPr lang="en-GB" sz="2800" b="0" i="0" u="none" strike="noStrike" dirty="0">
                <a:solidFill>
                  <a:srgbClr val="626262"/>
                </a:solidFill>
                <a:effectLst/>
                <a:latin typeface="Roboto" panose="02000000000000000000" pitchFamily="2" charset="0"/>
              </a:rPr>
              <a:t> - Gratis, Office 365-apper, Premium P1 </a:t>
            </a:r>
            <a:r>
              <a:rPr lang="en-GB" sz="2800" b="0" i="0" u="none" strike="noStrike" dirty="0" err="1">
                <a:solidFill>
                  <a:srgbClr val="626262"/>
                </a:solidFill>
                <a:effectLst/>
                <a:latin typeface="Roboto" panose="02000000000000000000" pitchFamily="2" charset="0"/>
              </a:rPr>
              <a:t>og</a:t>
            </a:r>
            <a:r>
              <a:rPr lang="en-GB" sz="2800" b="0" i="0" u="none" strike="noStrike" dirty="0">
                <a:solidFill>
                  <a:srgbClr val="626262"/>
                </a:solidFill>
                <a:effectLst/>
                <a:latin typeface="Roboto" panose="02000000000000000000" pitchFamily="2" charset="0"/>
              </a:rPr>
              <a:t> Premium P2. </a:t>
            </a:r>
          </a:p>
          <a:p>
            <a:endParaRPr lang="en-GB" sz="2800" b="0" i="0" u="none" strike="noStrike" dirty="0">
              <a:solidFill>
                <a:srgbClr val="626262"/>
              </a:solidFill>
              <a:effectLst/>
              <a:latin typeface="Roboto" panose="02000000000000000000" pitchFamily="2" charset="0"/>
            </a:endParaRPr>
          </a:p>
          <a:p>
            <a:r>
              <a:rPr lang="en-GB" sz="2800" b="0" i="0" u="none" strike="noStrike" dirty="0">
                <a:solidFill>
                  <a:srgbClr val="626262"/>
                </a:solidFill>
                <a:effectLst/>
                <a:latin typeface="Roboto" panose="02000000000000000000" pitchFamily="2" charset="0"/>
              </a:rPr>
              <a:t>UiO </a:t>
            </a:r>
            <a:r>
              <a:rPr lang="en-GB" sz="2800" b="0" i="0" u="none" strike="noStrike" dirty="0" err="1">
                <a:solidFill>
                  <a:srgbClr val="626262"/>
                </a:solidFill>
                <a:effectLst/>
                <a:latin typeface="Roboto" panose="02000000000000000000" pitchFamily="2" charset="0"/>
              </a:rPr>
              <a:t>har</a:t>
            </a:r>
            <a:r>
              <a:rPr lang="en-GB" sz="2800" b="0" i="0" u="none" strike="noStrike" dirty="0">
                <a:solidFill>
                  <a:srgbClr val="626262"/>
                </a:solidFill>
                <a:effectLst/>
                <a:latin typeface="Roboto" panose="02000000000000000000" pitchFamily="2" charset="0"/>
              </a:rPr>
              <a:t> Premium P1 – </a:t>
            </a:r>
            <a:r>
              <a:rPr lang="en-GB" sz="2800" b="0" i="0" u="none" strike="noStrike" dirty="0" err="1">
                <a:solidFill>
                  <a:srgbClr val="626262"/>
                </a:solidFill>
                <a:effectLst/>
                <a:latin typeface="Roboto" panose="02000000000000000000" pitchFamily="2" charset="0"/>
              </a:rPr>
              <a:t>en</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lisens</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som</a:t>
            </a:r>
            <a:r>
              <a:rPr lang="en-GB" sz="2800" b="0" i="0" u="none" strike="noStrike" dirty="0">
                <a:solidFill>
                  <a:srgbClr val="626262"/>
                </a:solidFill>
                <a:effectLst/>
                <a:latin typeface="Roboto" panose="02000000000000000000" pitchFamily="2" charset="0"/>
              </a:rPr>
              <a:t> er </a:t>
            </a:r>
            <a:r>
              <a:rPr lang="en-GB" sz="2800" b="0" i="0" u="none" strike="noStrike" dirty="0" err="1">
                <a:solidFill>
                  <a:srgbClr val="626262"/>
                </a:solidFill>
                <a:effectLst/>
                <a:latin typeface="Roboto" panose="02000000000000000000" pitchFamily="2" charset="0"/>
              </a:rPr>
              <a:t>tenkt</a:t>
            </a:r>
            <a:r>
              <a:rPr lang="en-GB" sz="2800" b="0" i="0" u="none" strike="noStrike" dirty="0">
                <a:solidFill>
                  <a:srgbClr val="626262"/>
                </a:solidFill>
                <a:effectLst/>
                <a:latin typeface="Roboto" panose="02000000000000000000" pitchFamily="2" charset="0"/>
              </a:rPr>
              <a:t> for </a:t>
            </a:r>
            <a:r>
              <a:rPr lang="en-GB" sz="2800" b="0" i="0" u="none" strike="noStrike" dirty="0" err="1">
                <a:solidFill>
                  <a:srgbClr val="626262"/>
                </a:solidFill>
                <a:effectLst/>
                <a:latin typeface="Roboto" panose="02000000000000000000" pitchFamily="2" charset="0"/>
              </a:rPr>
              <a:t>organisasjoner</a:t>
            </a:r>
            <a:r>
              <a:rPr lang="en-GB" sz="2800" b="0" i="0" u="none" strike="noStrike" dirty="0">
                <a:solidFill>
                  <a:srgbClr val="626262"/>
                </a:solidFill>
                <a:effectLst/>
                <a:latin typeface="Roboto" panose="02000000000000000000" pitchFamily="2" charset="0"/>
              </a:rPr>
              <a:t> med </a:t>
            </a:r>
            <a:r>
              <a:rPr lang="en-GB" sz="2800" b="0" i="0" u="none" strike="noStrike" dirty="0" err="1">
                <a:solidFill>
                  <a:srgbClr val="626262"/>
                </a:solidFill>
                <a:effectLst/>
                <a:latin typeface="Roboto" panose="02000000000000000000" pitchFamily="2" charset="0"/>
              </a:rPr>
              <a:t>mer</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krevende</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behov</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og</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har</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en</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rekke</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funksjoner</a:t>
            </a:r>
            <a:r>
              <a:rPr lang="en-GB" sz="2800" b="0" i="0" u="none" strike="noStrike" dirty="0">
                <a:solidFill>
                  <a:srgbClr val="626262"/>
                </a:solidFill>
                <a:effectLst/>
                <a:latin typeface="Roboto" panose="02000000000000000000" pitchFamily="2" charset="0"/>
              </a:rPr>
              <a:t> for </a:t>
            </a:r>
            <a:r>
              <a:rPr lang="en-GB" sz="2800" b="0" i="0" u="none" strike="noStrike" dirty="0" err="1">
                <a:solidFill>
                  <a:srgbClr val="626262"/>
                </a:solidFill>
                <a:effectLst/>
                <a:latin typeface="Roboto" panose="02000000000000000000" pitchFamily="2" charset="0"/>
              </a:rPr>
              <a:t>å</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beskytte</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brukere</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og</a:t>
            </a:r>
            <a:r>
              <a:rPr lang="en-GB" sz="2800" b="0" i="0" u="none" strike="noStrike" dirty="0">
                <a:solidFill>
                  <a:srgbClr val="626262"/>
                </a:solidFill>
                <a:effectLst/>
                <a:latin typeface="Roboto" panose="02000000000000000000" pitchFamily="2" charset="0"/>
              </a:rPr>
              <a:t> for </a:t>
            </a:r>
            <a:r>
              <a:rPr lang="en-GB" sz="2800" b="0" i="0" u="none" strike="noStrike" dirty="0" err="1">
                <a:solidFill>
                  <a:srgbClr val="626262"/>
                </a:solidFill>
                <a:effectLst/>
                <a:latin typeface="Roboto" panose="02000000000000000000" pitchFamily="2" charset="0"/>
              </a:rPr>
              <a:t>å</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gi</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sømløs</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tilgang</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til</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tjenester</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i</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skyen</a:t>
            </a:r>
            <a:r>
              <a:rPr lang="en-GB" sz="2800" b="0" i="0" u="none" strike="noStrike" dirty="0">
                <a:solidFill>
                  <a:srgbClr val="626262"/>
                </a:solidFill>
                <a:effectLst/>
                <a:latin typeface="Roboto" panose="02000000000000000000" pitchFamily="2" charset="0"/>
              </a:rPr>
              <a:t>.</a:t>
            </a:r>
          </a:p>
          <a:p>
            <a:endParaRPr lang="en-GB" sz="2800" b="0" i="0" u="none" strike="noStrike" dirty="0">
              <a:solidFill>
                <a:srgbClr val="626262"/>
              </a:solidFill>
              <a:effectLst/>
              <a:latin typeface="Roboto" panose="02000000000000000000" pitchFamily="2" charset="0"/>
            </a:endParaRPr>
          </a:p>
          <a:p>
            <a:pPr marL="0" marR="0" lvl="0" indent="0" algn="l" defTabSz="914263" rtl="0" eaLnBrk="1" fontAlgn="auto" latinLnBrk="0" hangingPunct="1">
              <a:lnSpc>
                <a:spcPct val="100000"/>
              </a:lnSpc>
              <a:spcBef>
                <a:spcPts val="0"/>
              </a:spcBef>
              <a:spcAft>
                <a:spcPts val="0"/>
              </a:spcAft>
              <a:buClrTx/>
              <a:buSzTx/>
              <a:buFontTx/>
              <a:buNone/>
              <a:tabLst/>
              <a:defRPr/>
            </a:pPr>
            <a:r>
              <a:rPr lang="en-GB" sz="2800" b="0" i="0" u="none" strike="noStrike" dirty="0">
                <a:solidFill>
                  <a:srgbClr val="626262"/>
                </a:solidFill>
                <a:effectLst/>
                <a:latin typeface="Roboto" panose="02000000000000000000" pitchFamily="2" charset="0"/>
              </a:rPr>
              <a:t>Det er </a:t>
            </a:r>
            <a:r>
              <a:rPr lang="en-GB" sz="2800" b="0" i="0" u="none" strike="noStrike" dirty="0" err="1">
                <a:solidFill>
                  <a:srgbClr val="626262"/>
                </a:solidFill>
                <a:effectLst/>
                <a:latin typeface="Roboto" panose="02000000000000000000" pitchFamily="2" charset="0"/>
              </a:rPr>
              <a:t>i</a:t>
            </a:r>
            <a:r>
              <a:rPr lang="en-GB" sz="2800" b="0" i="0" u="none" strike="noStrike" dirty="0">
                <a:solidFill>
                  <a:srgbClr val="626262"/>
                </a:solidFill>
                <a:effectLst/>
                <a:latin typeface="Roboto" panose="02000000000000000000" pitchFamily="2" charset="0"/>
              </a:rPr>
              <a:t> </a:t>
            </a:r>
            <a:r>
              <a:rPr lang="en-GB" sz="2800" b="1" i="0" u="none" strike="noStrike" dirty="0">
                <a:solidFill>
                  <a:srgbClr val="626262"/>
                </a:solidFill>
                <a:effectLst/>
                <a:latin typeface="Roboto" panose="02000000000000000000" pitchFamily="2" charset="0"/>
              </a:rPr>
              <a:t>Azure AD Premium P1</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som</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gir</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oss</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tilgang</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til</a:t>
            </a:r>
            <a:r>
              <a:rPr lang="en-GB" sz="2800" b="0" i="0" u="none" strike="noStrike" dirty="0">
                <a:solidFill>
                  <a:srgbClr val="626262"/>
                </a:solidFill>
                <a:effectLst/>
                <a:latin typeface="Roboto" panose="02000000000000000000" pitchFamily="2" charset="0"/>
              </a:rPr>
              <a:t> conditional access-</a:t>
            </a:r>
            <a:r>
              <a:rPr lang="en-GB" sz="2800" b="0" i="0" u="none" strike="noStrike" dirty="0" err="1">
                <a:solidFill>
                  <a:srgbClr val="626262"/>
                </a:solidFill>
                <a:effectLst/>
                <a:latin typeface="Roboto" panose="02000000000000000000" pitchFamily="2" charset="0"/>
              </a:rPr>
              <a:t>funksjonalitet</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og</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selvbetjent</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tilbakestilling</a:t>
            </a:r>
            <a:r>
              <a:rPr lang="en-GB" sz="2800" b="0" i="0" u="none" strike="noStrike" dirty="0">
                <a:solidFill>
                  <a:srgbClr val="626262"/>
                </a:solidFill>
                <a:effectLst/>
                <a:latin typeface="Roboto" panose="02000000000000000000" pitchFamily="2" charset="0"/>
              </a:rPr>
              <a:t> </a:t>
            </a:r>
            <a:r>
              <a:rPr lang="en-GB" sz="2800" b="0" i="0" u="none" strike="noStrike" dirty="0" err="1">
                <a:solidFill>
                  <a:srgbClr val="626262"/>
                </a:solidFill>
                <a:effectLst/>
                <a:latin typeface="Roboto" panose="02000000000000000000" pitchFamily="2" charset="0"/>
              </a:rPr>
              <a:t>av</a:t>
            </a:r>
            <a:r>
              <a:rPr lang="en-GB" sz="2800" b="0" i="0" u="none" strike="noStrike" dirty="0">
                <a:solidFill>
                  <a:srgbClr val="626262"/>
                </a:solidFill>
                <a:effectLst/>
                <a:latin typeface="Roboto" panose="02000000000000000000" pitchFamily="2" charset="0"/>
              </a:rPr>
              <a:t> 2FA-oppsett.</a:t>
            </a:r>
          </a:p>
          <a:p>
            <a:pPr marL="0" marR="0" lvl="0" indent="0" algn="l" defTabSz="914263" rtl="0" eaLnBrk="1" fontAlgn="auto" latinLnBrk="0" hangingPunct="1">
              <a:lnSpc>
                <a:spcPct val="100000"/>
              </a:lnSpc>
              <a:spcBef>
                <a:spcPts val="0"/>
              </a:spcBef>
              <a:spcAft>
                <a:spcPts val="0"/>
              </a:spcAft>
              <a:buClrTx/>
              <a:buSzTx/>
              <a:buFontTx/>
              <a:buNone/>
              <a:tabLst/>
              <a:defRPr/>
            </a:pPr>
            <a:endParaRPr lang="en-GB" sz="2800" b="0" i="0" u="none" strike="noStrike" dirty="0">
              <a:solidFill>
                <a:srgbClr val="626262"/>
              </a:solidFill>
              <a:effectLst/>
              <a:latin typeface="Roboto" panose="02000000000000000000" pitchFamily="2" charset="0"/>
            </a:endParaRPr>
          </a:p>
          <a:p>
            <a:pPr algn="l"/>
            <a:r>
              <a:rPr lang="en-GB" sz="2800" b="0" i="0" u="none" strike="noStrike" dirty="0" err="1">
                <a:solidFill>
                  <a:srgbClr val="000000"/>
                </a:solidFill>
                <a:effectLst/>
                <a:latin typeface="Segoe UI" panose="020B0502040204020203" pitchFamily="34" charset="0"/>
              </a:rPr>
              <a:t>Prosjektet</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har</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i</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utrullingen</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brukt</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gruppestyring</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som</a:t>
            </a:r>
            <a:r>
              <a:rPr lang="en-GB" sz="2800" b="0" i="0" u="none" strike="noStrike" dirty="0">
                <a:solidFill>
                  <a:srgbClr val="000000"/>
                </a:solidFill>
                <a:effectLst/>
                <a:latin typeface="Segoe UI" panose="020B0502040204020203" pitchFamily="34" charset="0"/>
              </a:rPr>
              <a:t> del </a:t>
            </a:r>
            <a:r>
              <a:rPr lang="en-GB" sz="2800" b="0" i="0" u="none" strike="noStrike" dirty="0" err="1">
                <a:solidFill>
                  <a:srgbClr val="000000"/>
                </a:solidFill>
                <a:effectLst/>
                <a:latin typeface="Segoe UI" panose="020B0502040204020203" pitchFamily="34" charset="0"/>
              </a:rPr>
              <a:t>av</a:t>
            </a:r>
            <a:r>
              <a:rPr lang="en-GB" sz="2800" b="0" i="0" u="none" strike="noStrike" dirty="0">
                <a:solidFill>
                  <a:srgbClr val="000000"/>
                </a:solidFill>
                <a:effectLst/>
                <a:latin typeface="Segoe UI" panose="020B0502040204020203" pitchFamily="34" charset="0"/>
              </a:rPr>
              <a:t> conditional access, </a:t>
            </a:r>
            <a:r>
              <a:rPr lang="en-GB" sz="2800" b="0" i="0" u="none" strike="noStrike" dirty="0" err="1">
                <a:solidFill>
                  <a:srgbClr val="000000"/>
                </a:solidFill>
                <a:effectLst/>
                <a:latin typeface="Segoe UI" panose="020B0502040204020203" pitchFamily="34" charset="0"/>
              </a:rPr>
              <a:t>altså</a:t>
            </a:r>
            <a:r>
              <a:rPr lang="en-GB" sz="2800" b="0" i="0" u="none" strike="noStrike" dirty="0">
                <a:solidFill>
                  <a:srgbClr val="000000"/>
                </a:solidFill>
                <a:effectLst/>
                <a:latin typeface="Segoe UI" panose="020B0502040204020203" pitchFamily="34" charset="0"/>
              </a:rPr>
              <a:t> at </a:t>
            </a:r>
            <a:r>
              <a:rPr lang="en-GB" sz="2800" b="0" i="0" u="none" strike="noStrike" dirty="0" err="1">
                <a:solidFill>
                  <a:srgbClr val="000000"/>
                </a:solidFill>
                <a:effectLst/>
                <a:latin typeface="Segoe UI" panose="020B0502040204020203" pitchFamily="34" charset="0"/>
              </a:rPr>
              <a:t>betingelsen</a:t>
            </a:r>
            <a:r>
              <a:rPr lang="en-GB" sz="2800" b="0" i="0" u="none" strike="noStrike" dirty="0">
                <a:solidFill>
                  <a:srgbClr val="000000"/>
                </a:solidFill>
                <a:effectLst/>
                <a:latin typeface="Segoe UI" panose="020B0502040204020203" pitchFamily="34" charset="0"/>
              </a:rPr>
              <a:t> for at du </a:t>
            </a:r>
            <a:r>
              <a:rPr lang="en-GB" sz="2800" b="0" i="0" u="none" strike="noStrike" dirty="0" err="1">
                <a:solidFill>
                  <a:srgbClr val="000000"/>
                </a:solidFill>
                <a:effectLst/>
                <a:latin typeface="Segoe UI" panose="020B0502040204020203" pitchFamily="34" charset="0"/>
              </a:rPr>
              <a:t>blir</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avkrevd</a:t>
            </a:r>
            <a:r>
              <a:rPr lang="en-GB" sz="2800" b="0" i="0" u="none" strike="noStrike" dirty="0">
                <a:solidFill>
                  <a:srgbClr val="000000"/>
                </a:solidFill>
                <a:effectLst/>
                <a:latin typeface="Segoe UI" panose="020B0502040204020203" pitchFamily="34" charset="0"/>
              </a:rPr>
              <a:t> 2FA er at du er </a:t>
            </a:r>
            <a:r>
              <a:rPr lang="en-GB" sz="2800" b="0" i="0" u="none" strike="noStrike" dirty="0" err="1">
                <a:solidFill>
                  <a:srgbClr val="000000"/>
                </a:solidFill>
                <a:effectLst/>
                <a:latin typeface="Segoe UI" panose="020B0502040204020203" pitchFamily="34" charset="0"/>
              </a:rPr>
              <a:t>medlem</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av</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en</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gruppe</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hvor</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dette</a:t>
            </a:r>
            <a:r>
              <a:rPr lang="en-GB" sz="2800" b="0" i="0" u="none" strike="noStrike" dirty="0">
                <a:solidFill>
                  <a:srgbClr val="000000"/>
                </a:solidFill>
                <a:effectLst/>
                <a:latin typeface="Segoe UI" panose="020B0502040204020203" pitchFamily="34" charset="0"/>
              </a:rPr>
              <a:t> er et </a:t>
            </a:r>
            <a:r>
              <a:rPr lang="en-GB" sz="2800" b="0" i="0" u="none" strike="noStrike" dirty="0" err="1">
                <a:solidFill>
                  <a:srgbClr val="000000"/>
                </a:solidFill>
                <a:effectLst/>
                <a:latin typeface="Segoe UI" panose="020B0502040204020203" pitchFamily="34" charset="0"/>
              </a:rPr>
              <a:t>krav</a:t>
            </a:r>
            <a:r>
              <a:rPr lang="en-GB" sz="2800" b="0" i="0" u="none" strike="noStrike" dirty="0">
                <a:solidFill>
                  <a:srgbClr val="000000"/>
                </a:solidFill>
                <a:effectLst/>
                <a:latin typeface="Segoe UI" panose="020B0502040204020203" pitchFamily="34" charset="0"/>
              </a:rPr>
              <a:t>. For </a:t>
            </a:r>
            <a:r>
              <a:rPr lang="en-GB" sz="2800" b="0" i="0" u="none" strike="noStrike" dirty="0" err="1">
                <a:solidFill>
                  <a:srgbClr val="000000"/>
                </a:solidFill>
                <a:effectLst/>
                <a:latin typeface="Segoe UI" panose="020B0502040204020203" pitchFamily="34" charset="0"/>
              </a:rPr>
              <a:t>Feide</a:t>
            </a:r>
            <a:r>
              <a:rPr lang="en-GB" sz="2800" b="0" i="0" u="none" strike="noStrike" dirty="0">
                <a:solidFill>
                  <a:srgbClr val="000000"/>
                </a:solidFill>
                <a:effectLst/>
                <a:latin typeface="Segoe UI" panose="020B0502040204020203" pitchFamily="34" charset="0"/>
              </a:rPr>
              <a:t> Enterprise app </a:t>
            </a:r>
            <a:r>
              <a:rPr lang="en-GB" sz="2800" b="0" i="0" u="none" strike="noStrike" dirty="0" err="1">
                <a:solidFill>
                  <a:srgbClr val="000000"/>
                </a:solidFill>
                <a:effectLst/>
                <a:latin typeface="Segoe UI" panose="020B0502040204020203" pitchFamily="34" charset="0"/>
              </a:rPr>
              <a:t>bruker</a:t>
            </a:r>
            <a:r>
              <a:rPr lang="en-GB" sz="2800" b="0" i="0" u="none" strike="noStrike" dirty="0">
                <a:solidFill>
                  <a:srgbClr val="000000"/>
                </a:solidFill>
                <a:effectLst/>
                <a:latin typeface="Segoe UI" panose="020B0502040204020203" pitchFamily="34" charset="0"/>
              </a:rPr>
              <a:t> vi </a:t>
            </a:r>
            <a:r>
              <a:rPr lang="en-GB" sz="2800" b="0" i="0" u="none" strike="noStrike" dirty="0" err="1">
                <a:solidFill>
                  <a:srgbClr val="000000"/>
                </a:solidFill>
                <a:effectLst/>
                <a:latin typeface="Segoe UI" panose="020B0502040204020203" pitchFamily="34" charset="0"/>
              </a:rPr>
              <a:t>også</a:t>
            </a:r>
            <a:r>
              <a:rPr lang="en-GB" sz="2800" b="0" i="0" u="none" strike="noStrike" dirty="0">
                <a:solidFill>
                  <a:srgbClr val="000000"/>
                </a:solidFill>
                <a:effectLst/>
                <a:latin typeface="Segoe UI" panose="020B0502040204020203" pitchFamily="34" charset="0"/>
              </a:rPr>
              <a:t> Cloud applications. Et </a:t>
            </a:r>
            <a:r>
              <a:rPr lang="en-GB" sz="2800" b="0" i="0" u="none" strike="noStrike" dirty="0" err="1">
                <a:solidFill>
                  <a:srgbClr val="000000"/>
                </a:solidFill>
                <a:effectLst/>
                <a:latin typeface="Segoe UI" panose="020B0502040204020203" pitchFamily="34" charset="0"/>
              </a:rPr>
              <a:t>unntak</a:t>
            </a:r>
            <a:r>
              <a:rPr lang="en-GB" sz="2800" b="0" i="0" u="none" strike="noStrike" dirty="0">
                <a:solidFill>
                  <a:srgbClr val="000000"/>
                </a:solidFill>
                <a:effectLst/>
                <a:latin typeface="Segoe UI" panose="020B0502040204020203" pitchFamily="34" charset="0"/>
              </a:rPr>
              <a:t> for </a:t>
            </a:r>
            <a:r>
              <a:rPr lang="en-GB" sz="2800" b="0" i="0" u="none" strike="noStrike" dirty="0" err="1">
                <a:solidFill>
                  <a:srgbClr val="000000"/>
                </a:solidFill>
                <a:effectLst/>
                <a:latin typeface="Segoe UI" panose="020B0502040204020203" pitchFamily="34" charset="0"/>
              </a:rPr>
              <a:t>Silurveien</a:t>
            </a:r>
            <a:r>
              <a:rPr lang="en-GB" sz="2800" b="0" i="0" u="none" strike="noStrike" dirty="0">
                <a:solidFill>
                  <a:srgbClr val="000000"/>
                </a:solidFill>
                <a:effectLst/>
                <a:latin typeface="Segoe UI" panose="020B0502040204020203" pitchFamily="34" charset="0"/>
              </a:rPr>
              <a:t> er </a:t>
            </a:r>
            <a:r>
              <a:rPr lang="en-GB" sz="2800" b="0" i="0" u="none" strike="noStrike" dirty="0" err="1">
                <a:solidFill>
                  <a:srgbClr val="000000"/>
                </a:solidFill>
                <a:effectLst/>
                <a:latin typeface="Segoe UI" panose="020B0502040204020203" pitchFamily="34" charset="0"/>
              </a:rPr>
              <a:t>implementert</a:t>
            </a:r>
            <a:r>
              <a:rPr lang="en-GB" sz="2800" b="0" i="0" u="none" strike="noStrike" dirty="0">
                <a:solidFill>
                  <a:srgbClr val="000000"/>
                </a:solidFill>
                <a:effectLst/>
                <a:latin typeface="Segoe UI" panose="020B0502040204020203" pitchFamily="34" charset="0"/>
              </a:rPr>
              <a:t> med IP-ranger. De </a:t>
            </a:r>
            <a:r>
              <a:rPr lang="en-GB" sz="2800" b="0" i="0" u="none" strike="noStrike" dirty="0" err="1">
                <a:solidFill>
                  <a:srgbClr val="000000"/>
                </a:solidFill>
                <a:effectLst/>
                <a:latin typeface="Segoe UI" panose="020B0502040204020203" pitchFamily="34" charset="0"/>
              </a:rPr>
              <a:t>andre</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mulige</a:t>
            </a:r>
            <a:r>
              <a:rPr lang="en-GB" sz="2800" b="0" i="0" u="none" strike="noStrike" dirty="0">
                <a:solidFill>
                  <a:srgbClr val="000000"/>
                </a:solidFill>
                <a:effectLst/>
                <a:latin typeface="Segoe UI" panose="020B0502040204020203" pitchFamily="34" charset="0"/>
              </a:rPr>
              <a:t> conditional access-</a:t>
            </a:r>
            <a:r>
              <a:rPr lang="en-GB" sz="2800" b="0" i="0" u="none" strike="noStrike" dirty="0" err="1">
                <a:solidFill>
                  <a:srgbClr val="000000"/>
                </a:solidFill>
                <a:effectLst/>
                <a:latin typeface="Segoe UI" panose="020B0502040204020203" pitchFamily="34" charset="0"/>
              </a:rPr>
              <a:t>mulighetene</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har</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ikke</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vært</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noe</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som</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prosjektet</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har</a:t>
            </a:r>
            <a:r>
              <a:rPr lang="en-GB" sz="2800" b="0" i="0" u="none" strike="noStrike" dirty="0">
                <a:solidFill>
                  <a:srgbClr val="000000"/>
                </a:solidFill>
                <a:effectLst/>
                <a:latin typeface="Segoe UI" panose="020B0502040204020203" pitchFamily="34" charset="0"/>
              </a:rPr>
              <a:t> sett </a:t>
            </a:r>
            <a:r>
              <a:rPr lang="en-GB" sz="2800" b="0" i="0" u="none" strike="noStrike" dirty="0" err="1">
                <a:solidFill>
                  <a:srgbClr val="000000"/>
                </a:solidFill>
                <a:effectLst/>
                <a:latin typeface="Segoe UI" panose="020B0502040204020203" pitchFamily="34" charset="0"/>
              </a:rPr>
              <a:t>nærmere</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på</a:t>
            </a:r>
            <a:r>
              <a:rPr lang="en-GB" sz="2800" b="0" i="0" u="none" strike="noStrike" dirty="0">
                <a:solidFill>
                  <a:srgbClr val="000000"/>
                </a:solidFill>
                <a:effectLst/>
                <a:latin typeface="Segoe UI" panose="020B0502040204020203" pitchFamily="34" charset="0"/>
              </a:rPr>
              <a:t>. Device state handler om compliance </a:t>
            </a:r>
            <a:r>
              <a:rPr lang="en-GB" sz="2800" b="0" i="0" u="none" strike="noStrike" dirty="0" err="1">
                <a:solidFill>
                  <a:srgbClr val="000000"/>
                </a:solidFill>
                <a:effectLst/>
                <a:latin typeface="Segoe UI" panose="020B0502040204020203" pitchFamily="34" charset="0"/>
              </a:rPr>
              <a:t>og</a:t>
            </a:r>
            <a:r>
              <a:rPr lang="en-GB" sz="2800" b="0" i="0" u="none" strike="noStrike" dirty="0">
                <a:solidFill>
                  <a:srgbClr val="000000"/>
                </a:solidFill>
                <a:effectLst/>
                <a:latin typeface="Segoe UI" panose="020B0502040204020203" pitchFamily="34" charset="0"/>
              </a:rPr>
              <a:t> om </a:t>
            </a:r>
            <a:r>
              <a:rPr lang="en-GB" sz="2800" b="0" i="0" u="none" strike="noStrike" dirty="0" err="1">
                <a:solidFill>
                  <a:srgbClr val="000000"/>
                </a:solidFill>
                <a:effectLst/>
                <a:latin typeface="Segoe UI" panose="020B0502040204020203" pitchFamily="34" charset="0"/>
              </a:rPr>
              <a:t>datamaskinen</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til</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brukeren</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har</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nødvendige</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sikkerhetsoppdateringer</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og</a:t>
            </a:r>
            <a:r>
              <a:rPr lang="en-GB" sz="2800" b="0" i="0" u="none" strike="noStrike" dirty="0">
                <a:solidFill>
                  <a:srgbClr val="000000"/>
                </a:solidFill>
                <a:effectLst/>
                <a:latin typeface="Segoe UI" panose="020B0502040204020203" pitchFamily="34" charset="0"/>
              </a:rPr>
              <a:t> Sign-in risks </a:t>
            </a:r>
            <a:r>
              <a:rPr lang="en-GB" sz="2800" b="0" i="0" u="none" strike="noStrike" dirty="0" err="1">
                <a:solidFill>
                  <a:srgbClr val="000000"/>
                </a:solidFill>
                <a:effectLst/>
                <a:latin typeface="Segoe UI" panose="020B0502040204020203" pitchFamily="34" charset="0"/>
              </a:rPr>
              <a:t>styrer</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kravet</a:t>
            </a:r>
            <a:r>
              <a:rPr lang="en-GB" sz="2800" b="0" i="0" u="none" strike="noStrike" dirty="0">
                <a:solidFill>
                  <a:srgbClr val="000000"/>
                </a:solidFill>
                <a:effectLst/>
                <a:latin typeface="Segoe UI" panose="020B0502040204020203" pitchFamily="34" charset="0"/>
              </a:rPr>
              <a:t> om 2FA </a:t>
            </a:r>
            <a:r>
              <a:rPr lang="en-GB" sz="2800" b="0" i="0" u="none" strike="noStrike" dirty="0" err="1">
                <a:solidFill>
                  <a:srgbClr val="000000"/>
                </a:solidFill>
                <a:effectLst/>
                <a:latin typeface="Segoe UI" panose="020B0502040204020203" pitchFamily="34" charset="0"/>
              </a:rPr>
              <a:t>etter</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gjeldende</a:t>
            </a:r>
            <a:r>
              <a:rPr lang="en-GB" sz="2800" b="0" i="0" u="none" strike="noStrike" dirty="0">
                <a:solidFill>
                  <a:srgbClr val="000000"/>
                </a:solidFill>
                <a:effectLst/>
                <a:latin typeface="Segoe UI" panose="020B0502040204020203" pitchFamily="34" charset="0"/>
              </a:rPr>
              <a:t> </a:t>
            </a:r>
            <a:r>
              <a:rPr lang="en-GB" sz="2800" b="0" i="0" u="none" strike="noStrike" dirty="0" err="1">
                <a:solidFill>
                  <a:srgbClr val="000000"/>
                </a:solidFill>
                <a:effectLst/>
                <a:latin typeface="Segoe UI" panose="020B0502040204020203" pitchFamily="34" charset="0"/>
              </a:rPr>
              <a:t>sikkerhetsnivå</a:t>
            </a:r>
            <a:r>
              <a:rPr lang="en-GB" sz="2800" b="0" i="0" u="none" strike="noStrike" dirty="0">
                <a:solidFill>
                  <a:srgbClr val="000000"/>
                </a:solidFill>
                <a:effectLst/>
                <a:latin typeface="Segoe UI" panose="020B0502040204020203" pitchFamily="34" charset="0"/>
              </a:rPr>
              <a:t>.</a:t>
            </a:r>
            <a:br>
              <a:rPr lang="en-GB" sz="2800" dirty="0"/>
            </a:br>
            <a:endParaRPr lang="nb-NO" sz="1800" b="0" dirty="0"/>
          </a:p>
          <a:p>
            <a:endParaRPr lang="nb-NO" sz="1800" b="0" dirty="0"/>
          </a:p>
          <a:p>
            <a:endParaRPr lang="nb-NO" sz="1800" b="0" dirty="0"/>
          </a:p>
        </p:txBody>
      </p:sp>
      <p:sp>
        <p:nvSpPr>
          <p:cNvPr id="4" name="Slide Number Placeholder 3"/>
          <p:cNvSpPr>
            <a:spLocks noGrp="1"/>
          </p:cNvSpPr>
          <p:nvPr>
            <p:ph type="sldNum" sz="quarter" idx="5"/>
          </p:nvPr>
        </p:nvSpPr>
        <p:spPr/>
        <p:txBody>
          <a:bodyPr/>
          <a:lstStyle/>
          <a:p>
            <a:fld id="{EA72985F-36CD-4D87-8C89-674A558E8057}" type="slidenum">
              <a:rPr lang="en-US" smtClean="0"/>
              <a:t>7</a:t>
            </a:fld>
            <a:endParaRPr lang="en-US"/>
          </a:p>
        </p:txBody>
      </p:sp>
    </p:spTree>
    <p:extLst>
      <p:ext uri="{BB962C8B-B14F-4D97-AF65-F5344CB8AC3E}">
        <p14:creationId xmlns:p14="http://schemas.microsoft.com/office/powerpoint/2010/main" val="2266804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Det som er selve kjernen i Microsofts utforming av </a:t>
            </a:r>
            <a:r>
              <a:rPr lang="nb-NO" dirty="0" err="1"/>
              <a:t>Azure</a:t>
            </a:r>
            <a:r>
              <a:rPr lang="nb-NO" dirty="0"/>
              <a:t> AD er at det skal være enklere for bruken å få tilgang til Microsofts egne og andres skytjenester i form av Single </a:t>
            </a:r>
            <a:r>
              <a:rPr lang="nb-NO" dirty="0" err="1"/>
              <a:t>Sign</a:t>
            </a:r>
            <a:r>
              <a:rPr lang="nb-NO" dirty="0"/>
              <a:t> On.</a:t>
            </a:r>
          </a:p>
          <a:p>
            <a:endParaRPr lang="nb-NO" dirty="0"/>
          </a:p>
          <a:p>
            <a:r>
              <a:rPr lang="nb-NO" dirty="0" err="1"/>
              <a:t>Azure</a:t>
            </a:r>
            <a:r>
              <a:rPr lang="nb-NO" dirty="0"/>
              <a:t> AD baseres på åpne standarder, noe som gir en mulighet for en exit om det skulle være nødvendig.</a:t>
            </a:r>
          </a:p>
        </p:txBody>
      </p:sp>
      <p:sp>
        <p:nvSpPr>
          <p:cNvPr id="4" name="Slide Number Placeholder 3"/>
          <p:cNvSpPr>
            <a:spLocks noGrp="1"/>
          </p:cNvSpPr>
          <p:nvPr>
            <p:ph type="sldNum" sz="quarter" idx="5"/>
          </p:nvPr>
        </p:nvSpPr>
        <p:spPr/>
        <p:txBody>
          <a:bodyPr/>
          <a:lstStyle/>
          <a:p>
            <a:fld id="{EA72985F-36CD-4D87-8C89-674A558E8057}" type="slidenum">
              <a:rPr lang="en-US" smtClean="0"/>
              <a:t>8</a:t>
            </a:fld>
            <a:endParaRPr lang="en-US"/>
          </a:p>
        </p:txBody>
      </p:sp>
    </p:spTree>
    <p:extLst>
      <p:ext uri="{BB962C8B-B14F-4D97-AF65-F5344CB8AC3E}">
        <p14:creationId xmlns:p14="http://schemas.microsoft.com/office/powerpoint/2010/main" val="3809734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Status i prosjektet så langt er at et krav om 2FA for ansatte er aktivert.</a:t>
            </a:r>
          </a:p>
          <a:p>
            <a:endParaRPr lang="nb-NO" dirty="0"/>
          </a:p>
          <a:p>
            <a:r>
              <a:rPr lang="nb-NO" dirty="0"/>
              <a:t>Det er ca. 5.000 ansatte som har satt opp 2FA for å kunne fortsette å bruke MS 365.</a:t>
            </a:r>
          </a:p>
          <a:p>
            <a:endParaRPr lang="nb-NO" dirty="0"/>
          </a:p>
          <a:p>
            <a:r>
              <a:rPr lang="nb-NO" dirty="0"/>
              <a:t>Som nevnt kreves 2FA er et </a:t>
            </a:r>
            <a:r>
              <a:rPr lang="nb-NO" dirty="0" err="1"/>
              <a:t>conditional</a:t>
            </a:r>
            <a:r>
              <a:rPr lang="nb-NO" dirty="0"/>
              <a:t> </a:t>
            </a:r>
            <a:r>
              <a:rPr lang="nb-NO" dirty="0" err="1"/>
              <a:t>access</a:t>
            </a:r>
            <a:r>
              <a:rPr lang="nb-NO" dirty="0"/>
              <a:t>-regelsett, og per i dag så avkreves 2FA hver 30. dag for tjenester som primærbrukere logger seg på. Det avkreves imidlertid for hver enhet primærbrukere logger seg på fra. Så i sum blir det allikevel en del flere 2FA-pålogginger enn hver 30. dag.</a:t>
            </a:r>
          </a:p>
          <a:p>
            <a:endParaRPr lang="nb-NO" dirty="0"/>
          </a:p>
          <a:p>
            <a:r>
              <a:rPr lang="nb-NO" dirty="0"/>
              <a:t>For driftsbrukere så har kravet blitt satt til en gang i døgnet.</a:t>
            </a:r>
          </a:p>
        </p:txBody>
      </p:sp>
      <p:sp>
        <p:nvSpPr>
          <p:cNvPr id="4" name="Slide Number Placeholder 3"/>
          <p:cNvSpPr>
            <a:spLocks noGrp="1"/>
          </p:cNvSpPr>
          <p:nvPr>
            <p:ph type="sldNum" sz="quarter" idx="5"/>
          </p:nvPr>
        </p:nvSpPr>
        <p:spPr/>
        <p:txBody>
          <a:bodyPr/>
          <a:lstStyle/>
          <a:p>
            <a:fld id="{EA72985F-36CD-4D87-8C89-674A558E8057}" type="slidenum">
              <a:rPr lang="en-US" smtClean="0"/>
              <a:t>9</a:t>
            </a:fld>
            <a:endParaRPr lang="en-US"/>
          </a:p>
        </p:txBody>
      </p:sp>
    </p:spTree>
    <p:extLst>
      <p:ext uri="{BB962C8B-B14F-4D97-AF65-F5344CB8AC3E}">
        <p14:creationId xmlns:p14="http://schemas.microsoft.com/office/powerpoint/2010/main" val="431406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Så hvordan brukes 2FA ved UiO</a:t>
            </a:r>
          </a:p>
          <a:p>
            <a:endParaRPr lang="nb-NO" dirty="0"/>
          </a:p>
          <a:p>
            <a:r>
              <a:rPr lang="nb-NO" dirty="0"/>
              <a:t>Prosjektet har satt opp et </a:t>
            </a:r>
            <a:r>
              <a:rPr lang="nb-NO" dirty="0" err="1"/>
              <a:t>dashboard</a:t>
            </a:r>
            <a:r>
              <a:rPr lang="nb-NO" dirty="0"/>
              <a:t> i Log Analytics som leverer live data for bruken av 2FA på UiO.</a:t>
            </a:r>
          </a:p>
          <a:p>
            <a:endParaRPr lang="nb-NO" dirty="0"/>
          </a:p>
          <a:p>
            <a:r>
              <a:rPr lang="nb-NO" dirty="0"/>
              <a:t>Ca. 82% av alle 2FA-avkrevinger blir besvart med bekreftelse av brukeren fra Microsoft </a:t>
            </a:r>
            <a:r>
              <a:rPr lang="nb-NO" dirty="0" err="1"/>
              <a:t>Authenticator</a:t>
            </a:r>
            <a:r>
              <a:rPr lang="nb-NO" dirty="0"/>
              <a:t>. Noe misvisende kan vi si at 82% av brukerne bruker Microsoft </a:t>
            </a:r>
            <a:r>
              <a:rPr lang="nb-NO" dirty="0" err="1"/>
              <a:t>Authenticator</a:t>
            </a:r>
            <a:r>
              <a:rPr lang="nb-NO" dirty="0"/>
              <a:t>. Det er nok ikke langt fra </a:t>
            </a:r>
            <a:r>
              <a:rPr lang="nb-NO" dirty="0" err="1"/>
              <a:t>sannhenten</a:t>
            </a:r>
            <a:r>
              <a:rPr lang="nb-NO" dirty="0"/>
              <a:t>.</a:t>
            </a:r>
          </a:p>
          <a:p>
            <a:endParaRPr lang="nb-NO" dirty="0"/>
          </a:p>
          <a:p>
            <a:r>
              <a:rPr lang="nb-NO" dirty="0"/>
              <a:t>I underkant av 12% av 2FA-avkrevingene blir besvart med en verifiseringskode sendt ut med SMS</a:t>
            </a:r>
          </a:p>
          <a:p>
            <a:endParaRPr lang="nb-NO" dirty="0"/>
          </a:p>
          <a:p>
            <a:r>
              <a:rPr lang="nb-NO" dirty="0"/>
              <a:t>Resterende krav om verifiseringskode blir besvart med Google </a:t>
            </a:r>
            <a:r>
              <a:rPr lang="nb-NO" dirty="0" err="1"/>
              <a:t>Authenticator</a:t>
            </a:r>
            <a:r>
              <a:rPr lang="nb-NO" dirty="0"/>
              <a:t>, </a:t>
            </a:r>
            <a:r>
              <a:rPr lang="nb-NO" dirty="0" err="1"/>
              <a:t>Authy</a:t>
            </a:r>
            <a:r>
              <a:rPr lang="nb-NO" dirty="0"/>
              <a:t> og </a:t>
            </a:r>
            <a:r>
              <a:rPr lang="nb-NO" dirty="0" err="1"/>
              <a:t>Enpass</a:t>
            </a:r>
            <a:r>
              <a:rPr lang="nb-NO" dirty="0"/>
              <a:t>, samt de få kodebrikkene vi har levert ut.</a:t>
            </a:r>
          </a:p>
          <a:p>
            <a:endParaRPr lang="nb-NO" dirty="0"/>
          </a:p>
          <a:p>
            <a:r>
              <a:rPr lang="nb-NO" dirty="0"/>
              <a:t>De aller fleste møter kravet om 2FA når de er på vei inn i et Teams-møte, enten det er med app eller i nettleseren.</a:t>
            </a:r>
          </a:p>
          <a:p>
            <a:endParaRPr lang="nb-NO" dirty="0"/>
          </a:p>
          <a:p>
            <a:r>
              <a:rPr lang="nb-NO" dirty="0"/>
              <a:t>Så har vi etter hvert fått en del autopilotmaskiner og mange møter derfor et krav fra </a:t>
            </a:r>
            <a:r>
              <a:rPr lang="nb-NO" dirty="0" err="1"/>
              <a:t>Onedrive</a:t>
            </a:r>
            <a:r>
              <a:rPr lang="nb-NO" dirty="0"/>
              <a:t>-instansen som er installert på deres maskin og så er det etter hvert blitt en del brukere som har logget seg på Office-pakken. </a:t>
            </a:r>
          </a:p>
          <a:p>
            <a:endParaRPr lang="nb-NO" dirty="0"/>
          </a:p>
          <a:p>
            <a:r>
              <a:rPr lang="nb-NO" dirty="0"/>
              <a:t>Disse tallene vil endre seg en del når vi skrur på et krav om 2FA for studenter. Det er nok mange studenter som har lastet ned gratis </a:t>
            </a:r>
            <a:r>
              <a:rPr lang="nb-NO" dirty="0" err="1"/>
              <a:t>office</a:t>
            </a:r>
            <a:r>
              <a:rPr lang="nb-NO" dirty="0"/>
              <a:t>-pakke fra vår </a:t>
            </a:r>
            <a:r>
              <a:rPr lang="nb-NO" dirty="0" err="1"/>
              <a:t>tenant</a:t>
            </a:r>
            <a:r>
              <a:rPr lang="nb-NO" dirty="0"/>
              <a:t>. Videre så vil vi også se Feide-pålogginger her i det siste kakediagrammet og Feide vil bli den tjenesten hvor flest brukere vil møte krav om 2FA når vi skrur det på.</a:t>
            </a:r>
          </a:p>
        </p:txBody>
      </p:sp>
      <p:sp>
        <p:nvSpPr>
          <p:cNvPr id="4" name="Slide Number Placeholder 3"/>
          <p:cNvSpPr>
            <a:spLocks noGrp="1"/>
          </p:cNvSpPr>
          <p:nvPr>
            <p:ph type="sldNum" sz="quarter" idx="5"/>
          </p:nvPr>
        </p:nvSpPr>
        <p:spPr/>
        <p:txBody>
          <a:bodyPr/>
          <a:lstStyle/>
          <a:p>
            <a:fld id="{EA72985F-36CD-4D87-8C89-674A558E8057}" type="slidenum">
              <a:rPr lang="en-US" smtClean="0"/>
              <a:t>10</a:t>
            </a:fld>
            <a:endParaRPr lang="en-US"/>
          </a:p>
        </p:txBody>
      </p:sp>
    </p:spTree>
    <p:extLst>
      <p:ext uri="{BB962C8B-B14F-4D97-AF65-F5344CB8AC3E}">
        <p14:creationId xmlns:p14="http://schemas.microsoft.com/office/powerpoint/2010/main" val="3591269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I neste uke så skrur vi på et krav om 2FA for alle tilknyttede på UiO.</a:t>
            </a:r>
          </a:p>
          <a:p>
            <a:endParaRPr lang="nb-NO" dirty="0"/>
          </a:p>
          <a:p>
            <a:r>
              <a:rPr lang="nb-NO" dirty="0"/>
              <a:t>Det har A1 lisens som prosjektet har fått oppgradert med tillegget </a:t>
            </a:r>
            <a:r>
              <a:rPr lang="nb-NO" dirty="0" err="1"/>
              <a:t>Azure</a:t>
            </a:r>
            <a:r>
              <a:rPr lang="nb-NO" dirty="0"/>
              <a:t> AD plan 2.</a:t>
            </a:r>
          </a:p>
          <a:p>
            <a:endParaRPr lang="nb-NO" dirty="0"/>
          </a:p>
          <a:p>
            <a:r>
              <a:rPr lang="nb-NO" dirty="0"/>
              <a:t>Dette er en nødvendig lisenskostnad for at vi skal slippe å administrere krav om 2FA manuelt for disse brukerne, og så er det en kjent sak at flere brukere på UiO bytter roller fra ansatt til tilknyttet og tilbake igjen som ansatt.  Her trengs det rett og slett automatikk.</a:t>
            </a:r>
          </a:p>
          <a:p>
            <a:endParaRPr lang="nb-NO" dirty="0"/>
          </a:p>
          <a:p>
            <a:r>
              <a:rPr lang="nb-NO" dirty="0"/>
              <a:t>A1-lisenser gir bare tilgang til Office-pakken i skyen, altså i ens nettleser, og derfor har fakultetene i noen tilfeller oppgradert enkeltpersoner til A3. Alle tilknyttede uansett A1 eller A3 lisens får krav om 2FA 7. juni kl. 09.</a:t>
            </a:r>
          </a:p>
        </p:txBody>
      </p:sp>
      <p:sp>
        <p:nvSpPr>
          <p:cNvPr id="4" name="Slide Number Placeholder 3"/>
          <p:cNvSpPr>
            <a:spLocks noGrp="1"/>
          </p:cNvSpPr>
          <p:nvPr>
            <p:ph type="sldNum" sz="quarter" idx="5"/>
          </p:nvPr>
        </p:nvSpPr>
        <p:spPr/>
        <p:txBody>
          <a:bodyPr/>
          <a:lstStyle/>
          <a:p>
            <a:fld id="{EA72985F-36CD-4D87-8C89-674A558E8057}" type="slidenum">
              <a:rPr lang="en-US" smtClean="0"/>
              <a:t>11</a:t>
            </a:fld>
            <a:endParaRPr lang="en-US"/>
          </a:p>
        </p:txBody>
      </p:sp>
    </p:spTree>
    <p:extLst>
      <p:ext uri="{BB962C8B-B14F-4D97-AF65-F5344CB8AC3E}">
        <p14:creationId xmlns:p14="http://schemas.microsoft.com/office/powerpoint/2010/main" val="1242174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12</a:t>
            </a:fld>
            <a:endParaRPr lang="en-US"/>
          </a:p>
        </p:txBody>
      </p:sp>
    </p:spTree>
    <p:extLst>
      <p:ext uri="{BB962C8B-B14F-4D97-AF65-F5344CB8AC3E}">
        <p14:creationId xmlns:p14="http://schemas.microsoft.com/office/powerpoint/2010/main" val="2494361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Sikt har denne våren lansert Feide med </a:t>
            </a:r>
            <a:r>
              <a:rPr lang="nb-NO" dirty="0" err="1"/>
              <a:t>Azure</a:t>
            </a:r>
            <a:r>
              <a:rPr lang="nb-NO" dirty="0"/>
              <a:t> AD.</a:t>
            </a:r>
          </a:p>
          <a:p>
            <a:endParaRPr lang="nb-NO" dirty="0"/>
          </a:p>
          <a:p>
            <a:r>
              <a:rPr lang="nb-NO" dirty="0"/>
              <a:t>Løsningen har i ett år blitt pilotert av så mange som 22 enheter i sektoren. UiO var ikke en del av piloten. Prosjektet har vært i kontakt med UiB, UiT og senest OSLOMET rundt deres erfaringer med løsningen.</a:t>
            </a:r>
          </a:p>
          <a:p>
            <a:endParaRPr lang="nb-NO" dirty="0"/>
          </a:p>
          <a:p>
            <a:r>
              <a:rPr lang="nb-NO" dirty="0"/>
              <a:t>Det SIKT har gjort det siste året er å introdusere to eksterne </a:t>
            </a:r>
            <a:r>
              <a:rPr lang="nb-NO" dirty="0" err="1"/>
              <a:t>identity</a:t>
            </a:r>
            <a:r>
              <a:rPr lang="nb-NO" dirty="0"/>
              <a:t> providere i Feide. </a:t>
            </a:r>
            <a:r>
              <a:rPr lang="nb-NO" dirty="0" err="1"/>
              <a:t>Azure</a:t>
            </a:r>
            <a:r>
              <a:rPr lang="nb-NO" dirty="0"/>
              <a:t> AD og ID-porten. </a:t>
            </a:r>
          </a:p>
          <a:p>
            <a:endParaRPr lang="nb-NO" dirty="0"/>
          </a:p>
          <a:p>
            <a:r>
              <a:rPr lang="nb-NO" dirty="0"/>
              <a:t>Når prosjektet skrur på denne knappen 8. juni, så får den betydning for alle våre brukere.</a:t>
            </a:r>
          </a:p>
          <a:p>
            <a:endParaRPr lang="nb-NO" dirty="0"/>
          </a:p>
          <a:p>
            <a:r>
              <a:rPr lang="nb-NO" dirty="0"/>
              <a:t>Knappen vil være synlig for alle.</a:t>
            </a:r>
          </a:p>
          <a:p>
            <a:endParaRPr lang="nb-NO" dirty="0"/>
          </a:p>
          <a:p>
            <a:r>
              <a:rPr lang="nb-NO" dirty="0"/>
              <a:t>For ansatte og tilknyttede som klikker på knappen, så vil de bli bedt om å autentisere seg mot </a:t>
            </a:r>
            <a:r>
              <a:rPr lang="nb-NO" dirty="0" err="1"/>
              <a:t>Azure</a:t>
            </a:r>
            <a:r>
              <a:rPr lang="nb-NO" dirty="0"/>
              <a:t> AD i stedet mot UiOs LDAP-katalog. Deretter vil de blir avkrevd 2FA. </a:t>
            </a:r>
          </a:p>
          <a:p>
            <a:endParaRPr lang="nb-NO" dirty="0"/>
          </a:p>
          <a:p>
            <a:r>
              <a:rPr lang="nb-NO" dirty="0"/>
              <a:t>Studenter kan også logge seg på, men de vil ikke bli avkrevd 2FA før 20. juni.</a:t>
            </a:r>
          </a:p>
          <a:p>
            <a:endParaRPr lang="nb-NO" dirty="0"/>
          </a:p>
          <a:p>
            <a:r>
              <a:rPr lang="nb-NO" dirty="0"/>
              <a:t>Dette er en liten knapp, men en stor endring, da knappen vises på 293 tjenester som bruker Feide til pålogging. </a:t>
            </a:r>
          </a:p>
          <a:p>
            <a:endParaRPr lang="nb-NO" dirty="0"/>
          </a:p>
          <a:p>
            <a:r>
              <a:rPr lang="nb-NO" dirty="0"/>
              <a:t>Og de som tar i bruk knappen ...</a:t>
            </a:r>
          </a:p>
        </p:txBody>
      </p:sp>
      <p:sp>
        <p:nvSpPr>
          <p:cNvPr id="4" name="Slide Number Placeholder 3"/>
          <p:cNvSpPr>
            <a:spLocks noGrp="1"/>
          </p:cNvSpPr>
          <p:nvPr>
            <p:ph type="sldNum" sz="quarter" idx="5"/>
          </p:nvPr>
        </p:nvSpPr>
        <p:spPr/>
        <p:txBody>
          <a:bodyPr/>
          <a:lstStyle/>
          <a:p>
            <a:fld id="{EA72985F-36CD-4D87-8C89-674A558E8057}" type="slidenum">
              <a:rPr lang="en-US" smtClean="0"/>
              <a:t>13</a:t>
            </a:fld>
            <a:endParaRPr lang="en-US"/>
          </a:p>
        </p:txBody>
      </p:sp>
    </p:spTree>
    <p:extLst>
      <p:ext uri="{BB962C8B-B14F-4D97-AF65-F5344CB8AC3E}">
        <p14:creationId xmlns:p14="http://schemas.microsoft.com/office/powerpoint/2010/main" val="1864156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 Vil bli </a:t>
            </a:r>
            <a:r>
              <a:rPr lang="nb-NO" dirty="0" err="1"/>
              <a:t>inviet</a:t>
            </a:r>
            <a:r>
              <a:rPr lang="nb-NO" dirty="0"/>
              <a:t> i et nytt stort Single </a:t>
            </a:r>
            <a:r>
              <a:rPr lang="nb-NO" dirty="0" err="1"/>
              <a:t>Sign</a:t>
            </a:r>
            <a:r>
              <a:rPr lang="nb-NO" dirty="0"/>
              <a:t> On-univers.</a:t>
            </a:r>
          </a:p>
          <a:p>
            <a:endParaRPr lang="nb-NO" dirty="0"/>
          </a:p>
          <a:p>
            <a:r>
              <a:rPr lang="nb-NO" dirty="0"/>
              <a:t>Dette er en stor gulrot for den vanlige bruker. </a:t>
            </a:r>
          </a:p>
          <a:p>
            <a:endParaRPr lang="nb-NO" dirty="0"/>
          </a:p>
          <a:p>
            <a:r>
              <a:rPr lang="nb-NO" dirty="0"/>
              <a:t>Feide og </a:t>
            </a:r>
            <a:r>
              <a:rPr lang="nb-NO" dirty="0" err="1"/>
              <a:t>Azure</a:t>
            </a:r>
            <a:r>
              <a:rPr lang="nb-NO" dirty="0"/>
              <a:t> AD er nå koblet sammen i skyen.</a:t>
            </a:r>
          </a:p>
          <a:p>
            <a:endParaRPr lang="nb-NO" dirty="0"/>
          </a:p>
          <a:p>
            <a:r>
              <a:rPr lang="nb-NO" dirty="0"/>
              <a:t>Sammenkoblingen forenkler og gjør IT-hverdagen sikrere for de fleste av oss. </a:t>
            </a:r>
          </a:p>
          <a:p>
            <a:endParaRPr lang="nb-NO" dirty="0"/>
          </a:p>
          <a:p>
            <a:r>
              <a:rPr lang="nb-NO" dirty="0"/>
              <a:t>Et stort nytt single </a:t>
            </a:r>
            <a:r>
              <a:rPr lang="nb-NO" dirty="0" err="1"/>
              <a:t>sign-on</a:t>
            </a:r>
            <a:r>
              <a:rPr lang="nb-NO" dirty="0"/>
              <a:t> område hvor brukeren må </a:t>
            </a:r>
            <a:r>
              <a:rPr lang="nb-NO" dirty="0" err="1"/>
              <a:t>reautentisere</a:t>
            </a:r>
            <a:r>
              <a:rPr lang="nb-NO" dirty="0"/>
              <a:t> seg hver 30. dag med 2FA. </a:t>
            </a:r>
          </a:p>
          <a:p>
            <a:endParaRPr lang="nb-NO" dirty="0"/>
          </a:p>
          <a:p>
            <a:r>
              <a:rPr lang="nb-NO" dirty="0"/>
              <a:t>Dette er en sikkerhetsforbedring på to måter:</a:t>
            </a:r>
          </a:p>
          <a:p>
            <a:pPr marL="171450" indent="-171450">
              <a:buFontTx/>
              <a:buChar char="-"/>
            </a:pPr>
            <a:r>
              <a:rPr lang="nb-NO" dirty="0"/>
              <a:t>Det kreves 2FA på utrolige mange tjenester</a:t>
            </a:r>
          </a:p>
          <a:p>
            <a:pPr marL="171450" indent="-171450">
              <a:buFontTx/>
              <a:buChar char="-"/>
            </a:pPr>
            <a:r>
              <a:rPr lang="nb-NO" dirty="0"/>
              <a:t>Etter hvert som dette store single </a:t>
            </a:r>
            <a:r>
              <a:rPr lang="nb-NO" dirty="0" err="1"/>
              <a:t>sign</a:t>
            </a:r>
            <a:r>
              <a:rPr lang="nb-NO" dirty="0"/>
              <a:t> on-området blir innarbeidet, vil brukere bli vant til å se færre påloggingsvinduer og dermed bli mer skeptiske når påloggingsvinduene dukker opp</a:t>
            </a:r>
          </a:p>
        </p:txBody>
      </p:sp>
      <p:sp>
        <p:nvSpPr>
          <p:cNvPr id="4" name="Slide Number Placeholder 3"/>
          <p:cNvSpPr>
            <a:spLocks noGrp="1"/>
          </p:cNvSpPr>
          <p:nvPr>
            <p:ph type="sldNum" sz="quarter" idx="5"/>
          </p:nvPr>
        </p:nvSpPr>
        <p:spPr/>
        <p:txBody>
          <a:bodyPr/>
          <a:lstStyle/>
          <a:p>
            <a:fld id="{EA72985F-36CD-4D87-8C89-674A558E8057}" type="slidenum">
              <a:rPr lang="en-US" smtClean="0"/>
              <a:t>14</a:t>
            </a:fld>
            <a:endParaRPr lang="en-US"/>
          </a:p>
        </p:txBody>
      </p:sp>
    </p:spTree>
    <p:extLst>
      <p:ext uri="{BB962C8B-B14F-4D97-AF65-F5344CB8AC3E}">
        <p14:creationId xmlns:p14="http://schemas.microsoft.com/office/powerpoint/2010/main" val="1026712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I forbindelse med at Exchange ble oppgradert fra 2013 til 2019, ble Exchange samtidig satt i hybrid.</a:t>
            </a:r>
          </a:p>
          <a:p>
            <a:pPr marL="171450" indent="-171450">
              <a:buFontTx/>
              <a:buChar char="-"/>
            </a:pPr>
            <a:r>
              <a:rPr lang="en-NO" dirty="0"/>
              <a:t>På UiO har vi ikke flyttet noen mailbokser ut i skyen,</a:t>
            </a:r>
          </a:p>
          <a:p>
            <a:pPr marL="171450" indent="-171450">
              <a:buFontTx/>
              <a:buChar char="-"/>
            </a:pPr>
            <a:r>
              <a:rPr lang="en-NO" dirty="0"/>
              <a:t>Men som brukere kunne vi plutselig se at Teams hadde blitt en kalenderklient</a:t>
            </a:r>
          </a:p>
          <a:p>
            <a:pPr marL="0" indent="0">
              <a:buFontTx/>
              <a:buNone/>
            </a:pPr>
            <a:endParaRPr lang="en-NO" dirty="0"/>
          </a:p>
          <a:p>
            <a:pPr marL="0" indent="0">
              <a:buFontTx/>
              <a:buNone/>
            </a:pPr>
            <a:r>
              <a:rPr lang="en-NO" dirty="0"/>
              <a:t>Den tredje hovedaktiviteten til dette prosjektet er at det skal kunne avkreves 2FA ved pålogging til e-post og kalender ved UiO.</a:t>
            </a:r>
          </a:p>
          <a:p>
            <a:pPr marL="0" indent="0">
              <a:buFontTx/>
              <a:buNone/>
            </a:pPr>
            <a:endParaRPr lang="en-NO" dirty="0"/>
          </a:p>
          <a:p>
            <a:pPr marL="0" indent="0">
              <a:buFontTx/>
              <a:buNone/>
            </a:pPr>
            <a:r>
              <a:rPr lang="en-NO" dirty="0"/>
              <a:t>For at det skal kunne skje må vi på UiO bevege oss bort fra Legacy/basic authentication, altså at det bare brukes brukernavn og passord til pålogging. Og så må vi over på det Microsoft kaller Modern Authentication.</a:t>
            </a:r>
          </a:p>
          <a:p>
            <a:pPr marL="0" indent="0">
              <a:buFontTx/>
              <a:buNone/>
            </a:pPr>
            <a:endParaRPr lang="en-NO" dirty="0"/>
          </a:p>
          <a:p>
            <a:pPr marL="0" indent="0">
              <a:buFontTx/>
              <a:buNone/>
            </a:pPr>
            <a:r>
              <a:rPr lang="en-NO" dirty="0"/>
              <a:t>Med Modern Authentication vil autentiseringen skje med MFA og autoriseringen med OAUTH. I bakgrunnen styres dette med conditional access-regler. For oss som kjører Exchange i hybrid, betyr det at våre on-prem servere må bruke O</a:t>
            </a:r>
            <a:r>
              <a:rPr lang="en-GB" dirty="0"/>
              <a:t>a</a:t>
            </a:r>
            <a:r>
              <a:rPr lang="en-NO" dirty="0"/>
              <a:t>uth tokens for autorisering av e-post og kalenderklienter.</a:t>
            </a:r>
          </a:p>
        </p:txBody>
      </p:sp>
      <p:sp>
        <p:nvSpPr>
          <p:cNvPr id="4" name="Slide Number Placeholder 3"/>
          <p:cNvSpPr>
            <a:spLocks noGrp="1"/>
          </p:cNvSpPr>
          <p:nvPr>
            <p:ph type="sldNum" sz="quarter" idx="5"/>
          </p:nvPr>
        </p:nvSpPr>
        <p:spPr/>
        <p:txBody>
          <a:bodyPr/>
          <a:lstStyle/>
          <a:p>
            <a:fld id="{EA72985F-36CD-4D87-8C89-674A558E8057}" type="slidenum">
              <a:rPr lang="en-US" smtClean="0"/>
              <a:t>15</a:t>
            </a:fld>
            <a:endParaRPr lang="en-US"/>
          </a:p>
        </p:txBody>
      </p:sp>
    </p:spTree>
    <p:extLst>
      <p:ext uri="{BB962C8B-B14F-4D97-AF65-F5344CB8AC3E}">
        <p14:creationId xmlns:p14="http://schemas.microsoft.com/office/powerpoint/2010/main" val="2019123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Den tredje hovedaktiviteten starter sånn smått nå, men vil være en aktivitet som får fullt fokus til høsten.</a:t>
            </a:r>
          </a:p>
          <a:p>
            <a:endParaRPr lang="nb-NO" dirty="0"/>
          </a:p>
          <a:p>
            <a:r>
              <a:rPr lang="nb-NO" dirty="0"/>
              <a:t>Vi har benyttet de to første hovedaktivitetene til å hanke inn så mange som mulig av våre ansatte, studenter og tilknyttede, slik at vi får redusert problemene som evt. kan oppstå om vi hadde innført </a:t>
            </a:r>
            <a:r>
              <a:rPr lang="nb-NO" dirty="0" err="1"/>
              <a:t>modern</a:t>
            </a:r>
            <a:r>
              <a:rPr lang="nb-NO" dirty="0"/>
              <a:t> </a:t>
            </a:r>
            <a:r>
              <a:rPr lang="nb-NO" dirty="0" err="1"/>
              <a:t>auth</a:t>
            </a:r>
            <a:r>
              <a:rPr lang="nb-NO" dirty="0"/>
              <a:t> og 2FA samtidig for mange av våre brukere.</a:t>
            </a:r>
          </a:p>
          <a:p>
            <a:endParaRPr lang="nb-NO" dirty="0"/>
          </a:p>
          <a:p>
            <a:r>
              <a:rPr lang="nb-NO" dirty="0"/>
              <a:t>Prosjektet vil sammen med </a:t>
            </a:r>
            <a:r>
              <a:rPr lang="nb-NO" dirty="0" err="1"/>
              <a:t>Postmaster</a:t>
            </a:r>
            <a:r>
              <a:rPr lang="nb-NO" dirty="0"/>
              <a:t>-gruppen se på om det er mulig med en styrt utrulling hvor </a:t>
            </a:r>
            <a:r>
              <a:rPr lang="nb-NO" dirty="0" err="1"/>
              <a:t>modern</a:t>
            </a:r>
            <a:r>
              <a:rPr lang="nb-NO" dirty="0"/>
              <a:t> </a:t>
            </a:r>
            <a:r>
              <a:rPr lang="nb-NO" dirty="0" err="1"/>
              <a:t>auth</a:t>
            </a:r>
            <a:r>
              <a:rPr lang="nb-NO" dirty="0"/>
              <a:t> skrus først og at 2FA skrus på litt senere. </a:t>
            </a:r>
          </a:p>
          <a:p>
            <a:endParaRPr lang="nb-NO" dirty="0"/>
          </a:p>
          <a:p>
            <a:r>
              <a:rPr lang="nb-NO" dirty="0"/>
              <a:t>Når </a:t>
            </a:r>
            <a:r>
              <a:rPr lang="nb-NO" dirty="0" err="1"/>
              <a:t>modern</a:t>
            </a:r>
            <a:r>
              <a:rPr lang="nb-NO" dirty="0"/>
              <a:t> </a:t>
            </a:r>
            <a:r>
              <a:rPr lang="nb-NO" dirty="0" err="1"/>
              <a:t>auth</a:t>
            </a:r>
            <a:r>
              <a:rPr lang="nb-NO" dirty="0"/>
              <a:t> skrus på skal e-post og kalenderklientenes </a:t>
            </a:r>
            <a:r>
              <a:rPr lang="nb-NO" dirty="0" err="1"/>
              <a:t>autodiscover</a:t>
            </a:r>
            <a:r>
              <a:rPr lang="nb-NO" dirty="0"/>
              <a:t> av oppsett sørge for å fange opp endringen – at vi går fra </a:t>
            </a:r>
            <a:r>
              <a:rPr lang="nb-NO" dirty="0" err="1"/>
              <a:t>legacy</a:t>
            </a:r>
            <a:r>
              <a:rPr lang="nb-NO" dirty="0"/>
              <a:t> </a:t>
            </a:r>
            <a:r>
              <a:rPr lang="nb-NO" dirty="0" err="1"/>
              <a:t>auth</a:t>
            </a:r>
            <a:r>
              <a:rPr lang="nb-NO" dirty="0"/>
              <a:t> til </a:t>
            </a:r>
            <a:r>
              <a:rPr lang="nb-NO" dirty="0" err="1"/>
              <a:t>modern</a:t>
            </a:r>
            <a:r>
              <a:rPr lang="nb-NO" dirty="0"/>
              <a:t> </a:t>
            </a:r>
            <a:r>
              <a:rPr lang="nb-NO" dirty="0" err="1"/>
              <a:t>auth</a:t>
            </a:r>
            <a:r>
              <a:rPr lang="nb-NO" dirty="0"/>
              <a:t>, og automatisk gi nytt oppsett. Samtidig vil vi forsøke å logge hvor mange klienter som evt. henger igjen og fortsetter å bruke </a:t>
            </a:r>
            <a:r>
              <a:rPr lang="nb-NO" dirty="0" err="1"/>
              <a:t>legacy</a:t>
            </a:r>
            <a:r>
              <a:rPr lang="nb-NO" dirty="0"/>
              <a:t> </a:t>
            </a:r>
            <a:r>
              <a:rPr lang="nb-NO" dirty="0" err="1"/>
              <a:t>auth</a:t>
            </a:r>
            <a:r>
              <a:rPr lang="nb-NO" dirty="0"/>
              <a:t>.</a:t>
            </a:r>
          </a:p>
          <a:p>
            <a:endParaRPr lang="nb-NO" dirty="0"/>
          </a:p>
          <a:p>
            <a:r>
              <a:rPr lang="nb-NO" dirty="0"/>
              <a:t>Til slutt skrur vi på 2FA/MFA også for epost </a:t>
            </a:r>
            <a:r>
              <a:rPr lang="nb-NO"/>
              <a:t>og kalender.</a:t>
            </a:r>
            <a:endParaRPr lang="nb-NO" dirty="0"/>
          </a:p>
          <a:p>
            <a:endParaRPr lang="nb-NO" dirty="0"/>
          </a:p>
          <a:p>
            <a:endParaRPr lang="nb-NO" dirty="0"/>
          </a:p>
          <a:p>
            <a:endParaRPr lang="nb-NO" dirty="0"/>
          </a:p>
          <a:p>
            <a:endParaRPr lang="nb-NO" dirty="0"/>
          </a:p>
          <a:p>
            <a:r>
              <a:rPr lang="nb-NO" dirty="0" err="1"/>
              <a:t>https</a:t>
            </a:r>
            <a:r>
              <a:rPr lang="nb-NO" dirty="0"/>
              <a:t>://</a:t>
            </a:r>
            <a:r>
              <a:rPr lang="nb-NO" dirty="0" err="1"/>
              <a:t>stackoverflow.com</a:t>
            </a:r>
            <a:r>
              <a:rPr lang="nb-NO" dirty="0"/>
              <a:t>/questions/71610242/in-hybrid-setup-will-basic-authentication-still-work-to-on-prem-exchange</a:t>
            </a:r>
          </a:p>
          <a:p>
            <a:endParaRPr lang="nb-NO" dirty="0"/>
          </a:p>
          <a:p>
            <a:r>
              <a:rPr lang="nb-NO" dirty="0" err="1"/>
              <a:t>https</a:t>
            </a:r>
            <a:r>
              <a:rPr lang="nb-NO" dirty="0"/>
              <a:t>://m365security.net/2021/01/31/</a:t>
            </a:r>
            <a:r>
              <a:rPr lang="nb-NO" dirty="0" err="1"/>
              <a:t>why</a:t>
            </a:r>
            <a:r>
              <a:rPr lang="nb-NO" dirty="0"/>
              <a:t>-</a:t>
            </a:r>
            <a:r>
              <a:rPr lang="nb-NO" dirty="0" err="1"/>
              <a:t>you</a:t>
            </a:r>
            <a:r>
              <a:rPr lang="nb-NO" dirty="0"/>
              <a:t>-</a:t>
            </a:r>
            <a:r>
              <a:rPr lang="nb-NO" dirty="0" err="1"/>
              <a:t>need</a:t>
            </a:r>
            <a:r>
              <a:rPr lang="nb-NO" dirty="0"/>
              <a:t>-to-</a:t>
            </a:r>
            <a:r>
              <a:rPr lang="nb-NO" dirty="0" err="1"/>
              <a:t>take</a:t>
            </a:r>
            <a:r>
              <a:rPr lang="nb-NO" dirty="0"/>
              <a:t>-care-</a:t>
            </a:r>
            <a:r>
              <a:rPr lang="nb-NO" dirty="0" err="1"/>
              <a:t>of</a:t>
            </a:r>
            <a:r>
              <a:rPr lang="nb-NO" dirty="0"/>
              <a:t>-</a:t>
            </a:r>
            <a:r>
              <a:rPr lang="nb-NO" dirty="0" err="1"/>
              <a:t>legacy</a:t>
            </a:r>
            <a:r>
              <a:rPr lang="nb-NO" dirty="0"/>
              <a:t>-</a:t>
            </a:r>
            <a:r>
              <a:rPr lang="nb-NO" dirty="0" err="1"/>
              <a:t>authentication</a:t>
            </a:r>
            <a:r>
              <a:rPr lang="nb-NO" dirty="0"/>
              <a:t>-right-</a:t>
            </a:r>
            <a:r>
              <a:rPr lang="nb-NO" dirty="0" err="1"/>
              <a:t>now</a:t>
            </a:r>
            <a:r>
              <a:rPr lang="nb-NO" dirty="0"/>
              <a:t>/</a:t>
            </a:r>
          </a:p>
        </p:txBody>
      </p:sp>
      <p:sp>
        <p:nvSpPr>
          <p:cNvPr id="4" name="Slide Number Placeholder 3"/>
          <p:cNvSpPr>
            <a:spLocks noGrp="1"/>
          </p:cNvSpPr>
          <p:nvPr>
            <p:ph type="sldNum" sz="quarter" idx="5"/>
          </p:nvPr>
        </p:nvSpPr>
        <p:spPr/>
        <p:txBody>
          <a:bodyPr/>
          <a:lstStyle/>
          <a:p>
            <a:fld id="{EA72985F-36CD-4D87-8C89-674A558E8057}" type="slidenum">
              <a:rPr lang="en-US" smtClean="0"/>
              <a:t>16</a:t>
            </a:fld>
            <a:endParaRPr lang="en-US"/>
          </a:p>
        </p:txBody>
      </p:sp>
    </p:spTree>
    <p:extLst>
      <p:ext uri="{BB962C8B-B14F-4D97-AF65-F5344CB8AC3E}">
        <p14:creationId xmlns:p14="http://schemas.microsoft.com/office/powerpoint/2010/main" val="18331064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Kort om </a:t>
            </a:r>
            <a:r>
              <a:rPr lang="nb-NO" dirty="0" err="1"/>
              <a:t>Unified</a:t>
            </a:r>
            <a:r>
              <a:rPr lang="nb-NO" dirty="0"/>
              <a:t> </a:t>
            </a:r>
            <a:r>
              <a:rPr lang="nb-NO" dirty="0" err="1"/>
              <a:t>Labeling</a:t>
            </a:r>
            <a:r>
              <a:rPr lang="nb-NO" dirty="0"/>
              <a:t>:</a:t>
            </a:r>
          </a:p>
          <a:p>
            <a:endParaRPr lang="nb-NO" dirty="0"/>
          </a:p>
          <a:p>
            <a:pPr marL="171450" indent="-171450">
              <a:buFontTx/>
              <a:buChar char="-"/>
            </a:pPr>
            <a:r>
              <a:rPr lang="nb-NO" dirty="0"/>
              <a:t>UiO har behov for å kunne lagre data klassifisert som røde for å kunne utnytte alle mulighetene i MS365. </a:t>
            </a:r>
          </a:p>
          <a:p>
            <a:pPr marL="171450" indent="-171450">
              <a:buFontTx/>
              <a:buChar char="-"/>
            </a:pPr>
            <a:r>
              <a:rPr lang="nb-NO" dirty="0" err="1"/>
              <a:t>Unified</a:t>
            </a:r>
            <a:r>
              <a:rPr lang="nb-NO" dirty="0"/>
              <a:t> </a:t>
            </a:r>
            <a:r>
              <a:rPr lang="nb-NO" dirty="0" err="1"/>
              <a:t>Labeling</a:t>
            </a:r>
            <a:r>
              <a:rPr lang="nb-NO" dirty="0"/>
              <a:t> lar oss klassifisere og beskytte data etter regelsett UiO definerer – som f. eks. gjeldende klassifiserings- og lagringsguide.</a:t>
            </a:r>
          </a:p>
          <a:p>
            <a:pPr marL="171450" indent="-171450">
              <a:buFontTx/>
              <a:buChar char="-"/>
            </a:pPr>
            <a:r>
              <a:rPr lang="nb-NO" dirty="0"/>
              <a:t>Røde data i MS 365 blir nok noe som må være på plass for BOTT-SA</a:t>
            </a:r>
          </a:p>
          <a:p>
            <a:pPr marL="171450" indent="-171450">
              <a:buFontTx/>
              <a:buChar char="-"/>
            </a:pPr>
            <a:endParaRPr lang="nb-NO" dirty="0"/>
          </a:p>
          <a:p>
            <a:pPr marL="0" indent="0">
              <a:buFontTx/>
              <a:buNone/>
            </a:pPr>
            <a:r>
              <a:rPr lang="nb-NO" dirty="0"/>
              <a:t>Kort om lagring i </a:t>
            </a:r>
            <a:r>
              <a:rPr lang="nb-NO" dirty="0" err="1"/>
              <a:t>Sharepoint</a:t>
            </a:r>
            <a:r>
              <a:rPr lang="nb-NO" dirty="0"/>
              <a:t>:</a:t>
            </a:r>
          </a:p>
          <a:p>
            <a:pPr marL="0" marR="0" lvl="0" indent="0" algn="l" defTabSz="914263" rtl="0" eaLnBrk="1" fontAlgn="auto" latinLnBrk="0" hangingPunct="1">
              <a:lnSpc>
                <a:spcPct val="100000"/>
              </a:lnSpc>
              <a:spcBef>
                <a:spcPts val="0"/>
              </a:spcBef>
              <a:spcAft>
                <a:spcPts val="0"/>
              </a:spcAft>
              <a:buClrTx/>
              <a:buSzTx/>
              <a:buFontTx/>
              <a:buNone/>
              <a:tabLst/>
              <a:defRPr/>
            </a:pPr>
            <a:r>
              <a:rPr lang="nb-NO" dirty="0"/>
              <a:t>- </a:t>
            </a:r>
            <a:r>
              <a:rPr lang="nb-NO" sz="1800" dirty="0">
                <a:effectLst/>
                <a:latin typeface="Calibri" panose="020F0502020204030204" pitchFamily="34" charset="0"/>
                <a:ea typeface="Calibri" panose="020F0502020204030204" pitchFamily="34" charset="0"/>
                <a:cs typeface="Arial" panose="020B0604020202020204" pitchFamily="34" charset="0"/>
              </a:rPr>
              <a:t>Benyttes i stor grad som samhandlingsområder i dag. Et </a:t>
            </a:r>
            <a:r>
              <a:rPr lang="nb-NO" sz="1800" dirty="0" err="1">
                <a:effectLst/>
                <a:latin typeface="Calibri" panose="020F0502020204030204" pitchFamily="34" charset="0"/>
                <a:ea typeface="Calibri" panose="020F0502020204030204" pitchFamily="34" charset="0"/>
                <a:cs typeface="Arial" panose="020B0604020202020204" pitchFamily="34" charset="0"/>
              </a:rPr>
              <a:t>evt</a:t>
            </a:r>
            <a:r>
              <a:rPr lang="nb-NO" sz="1800" dirty="0">
                <a:effectLst/>
                <a:latin typeface="Calibri" panose="020F0502020204030204" pitchFamily="34" charset="0"/>
                <a:ea typeface="Calibri" panose="020F0502020204030204" pitchFamily="34" charset="0"/>
                <a:cs typeface="Arial" panose="020B0604020202020204" pitchFamily="34" charset="0"/>
              </a:rPr>
              <a:t> prosjekt vil se på hvorvidt dette i noen grad kan erstatte eksisterende fellesområder på UiO og en migreringsprosess for dette. OSLOMET er akkurat i ferd med å sluttføre et tilsvarende migreringsprosjekt, hvor de også har tatt i bruk </a:t>
            </a:r>
            <a:r>
              <a:rPr lang="nb-NO" sz="1800" dirty="0" err="1">
                <a:effectLst/>
                <a:latin typeface="Calibri" panose="020F0502020204030204" pitchFamily="34" charset="0"/>
                <a:ea typeface="Calibri" panose="020F0502020204030204" pitchFamily="34" charset="0"/>
                <a:cs typeface="Arial" panose="020B0604020202020204" pitchFamily="34" charset="0"/>
              </a:rPr>
              <a:t>Unified</a:t>
            </a:r>
            <a:r>
              <a:rPr lang="nb-NO" sz="1800" dirty="0">
                <a:effectLst/>
                <a:latin typeface="Calibri" panose="020F0502020204030204" pitchFamily="34" charset="0"/>
                <a:ea typeface="Calibri" panose="020F0502020204030204" pitchFamily="34" charset="0"/>
                <a:cs typeface="Arial" panose="020B0604020202020204" pitchFamily="34" charset="0"/>
              </a:rPr>
              <a:t> </a:t>
            </a:r>
            <a:r>
              <a:rPr lang="nb-NO" sz="1800" dirty="0" err="1">
                <a:effectLst/>
                <a:latin typeface="Calibri" panose="020F0502020204030204" pitchFamily="34" charset="0"/>
                <a:ea typeface="Calibri" panose="020F0502020204030204" pitchFamily="34" charset="0"/>
                <a:cs typeface="Arial" panose="020B0604020202020204" pitchFamily="34" charset="0"/>
              </a:rPr>
              <a:t>Labeling</a:t>
            </a:r>
            <a:r>
              <a:rPr lang="nb-NO" sz="1800" dirty="0">
                <a:effectLst/>
                <a:latin typeface="Calibri" panose="020F0502020204030204" pitchFamily="34" charset="0"/>
                <a:ea typeface="Calibri" panose="020F0502020204030204" pitchFamily="34" charset="0"/>
                <a:cs typeface="Arial" panose="020B0604020202020204" pitchFamily="34" charset="0"/>
              </a:rPr>
              <a:t>.</a:t>
            </a:r>
            <a:endParaRPr lang="en-NO" sz="1800" dirty="0">
              <a:effectLst/>
              <a:latin typeface="Calibri" panose="020F0502020204030204" pitchFamily="34" charset="0"/>
              <a:ea typeface="Calibri" panose="020F0502020204030204" pitchFamily="34" charset="0"/>
              <a:cs typeface="Arial" panose="020B0604020202020204" pitchFamily="34" charset="0"/>
            </a:endParaRPr>
          </a:p>
          <a:p>
            <a:pPr marL="0" indent="0">
              <a:buFontTx/>
              <a:buNone/>
            </a:pPr>
            <a:endParaRPr lang="nb-NO" dirty="0"/>
          </a:p>
          <a:p>
            <a:pPr marL="0" indent="0">
              <a:buFontTx/>
              <a:buNone/>
            </a:pPr>
            <a:r>
              <a:rPr lang="nb-NO" dirty="0"/>
              <a:t>Arbeidsprosesser og samhandling med røde data</a:t>
            </a:r>
          </a:p>
          <a:p>
            <a:pPr marL="0" indent="0">
              <a:buFontTx/>
              <a:buNone/>
            </a:pPr>
            <a:r>
              <a:rPr lang="nb-NO" dirty="0"/>
              <a:t>- Krever at </a:t>
            </a:r>
            <a:r>
              <a:rPr lang="nb-NO" dirty="0" err="1"/>
              <a:t>unified</a:t>
            </a:r>
            <a:r>
              <a:rPr lang="nb-NO" dirty="0"/>
              <a:t> </a:t>
            </a:r>
            <a:r>
              <a:rPr lang="nb-NO" dirty="0" err="1"/>
              <a:t>labeling</a:t>
            </a:r>
            <a:r>
              <a:rPr lang="nb-NO" dirty="0"/>
              <a:t> er på plass</a:t>
            </a:r>
          </a:p>
          <a:p>
            <a:pPr marL="171450" indent="-171450">
              <a:buFontTx/>
              <a:buChar char="-"/>
            </a:pPr>
            <a:r>
              <a:rPr lang="nb-NO" dirty="0"/>
              <a:t>Prosjekt vil kunne vise mulighetene som MS 365 gir for fornyede arbeidsprosesser: F.eks. tilsettingsprosesser hvor alt av saksbehandling skjer på </a:t>
            </a:r>
            <a:r>
              <a:rPr lang="nb-NO" dirty="0" err="1"/>
              <a:t>sharepoint</a:t>
            </a:r>
            <a:r>
              <a:rPr lang="nb-NO" dirty="0"/>
              <a:t>, og hvor det er automatisert avslutning av aktiv med flytting av dataene i tilsettingsprosessen til arkiv.</a:t>
            </a:r>
          </a:p>
          <a:p>
            <a:pPr marL="171450" indent="-171450">
              <a:buFontTx/>
              <a:buChar char="-"/>
            </a:pPr>
            <a:endParaRPr lang="nb-NO" dirty="0"/>
          </a:p>
          <a:p>
            <a:r>
              <a:rPr lang="nb-NO" dirty="0"/>
              <a:t>Tilgangsstyring handler om hvordan vi skal bruke identitetsplattformen </a:t>
            </a:r>
            <a:r>
              <a:rPr lang="nb-NO" dirty="0" err="1"/>
              <a:t>Azure</a:t>
            </a:r>
            <a:r>
              <a:rPr lang="nb-NO" dirty="0"/>
              <a:t> AD - </a:t>
            </a:r>
            <a:r>
              <a:rPr lang="en-GB" b="0" i="0" dirty="0">
                <a:effectLst/>
                <a:latin typeface="Arial" panose="020B0604020202020204" pitchFamily="34" charset="0"/>
              </a:rPr>
              <a:t>Role Based Access Control for </a:t>
            </a:r>
            <a:r>
              <a:rPr lang="en-GB" b="0" i="0" dirty="0" err="1">
                <a:effectLst/>
                <a:latin typeface="Arial" panose="020B0604020202020204" pitchFamily="34" charset="0"/>
              </a:rPr>
              <a:t>enkel</a:t>
            </a:r>
            <a:r>
              <a:rPr lang="en-GB" b="0" i="0" dirty="0">
                <a:effectLst/>
                <a:latin typeface="Arial" panose="020B0604020202020204" pitchFamily="34" charset="0"/>
              </a:rPr>
              <a:t> </a:t>
            </a:r>
            <a:r>
              <a:rPr lang="en-GB" b="0" i="0" dirty="0" err="1">
                <a:effectLst/>
                <a:latin typeface="Arial" panose="020B0604020202020204" pitchFamily="34" charset="0"/>
              </a:rPr>
              <a:t>tilgangskontroll</a:t>
            </a:r>
            <a:r>
              <a:rPr lang="en-GB" b="0" i="0" dirty="0">
                <a:effectLst/>
                <a:latin typeface="Arial" panose="020B0604020202020204" pitchFamily="34" charset="0"/>
              </a:rPr>
              <a:t> </a:t>
            </a:r>
            <a:r>
              <a:rPr lang="en-GB" b="0" i="0" dirty="0" err="1">
                <a:effectLst/>
                <a:latin typeface="Arial" panose="020B0604020202020204" pitchFamily="34" charset="0"/>
              </a:rPr>
              <a:t>til</a:t>
            </a:r>
            <a:r>
              <a:rPr lang="en-GB" b="0" i="0" dirty="0">
                <a:effectLst/>
                <a:latin typeface="Arial" panose="020B0604020202020204" pitchFamily="34" charset="0"/>
              </a:rPr>
              <a:t> </a:t>
            </a:r>
            <a:r>
              <a:rPr lang="en-GB" b="0" i="0" dirty="0" err="1">
                <a:effectLst/>
                <a:latin typeface="Arial" panose="020B0604020202020204" pitchFamily="34" charset="0"/>
              </a:rPr>
              <a:t>ansatte</a:t>
            </a:r>
            <a:r>
              <a:rPr lang="en-GB" b="0" i="0" dirty="0">
                <a:effectLst/>
                <a:latin typeface="Arial" panose="020B0604020202020204" pitchFamily="34" charset="0"/>
              </a:rPr>
              <a:t> </a:t>
            </a:r>
            <a:r>
              <a:rPr lang="en-GB" b="0" i="0" dirty="0" err="1">
                <a:effectLst/>
                <a:latin typeface="Arial" panose="020B0604020202020204" pitchFamily="34" charset="0"/>
              </a:rPr>
              <a:t>og</a:t>
            </a:r>
            <a:r>
              <a:rPr lang="en-GB" b="0" i="0" dirty="0">
                <a:effectLst/>
                <a:latin typeface="Arial" panose="020B0604020202020204" pitchFamily="34" charset="0"/>
              </a:rPr>
              <a:t> </a:t>
            </a:r>
            <a:r>
              <a:rPr lang="en-GB" b="0" i="0" dirty="0" err="1">
                <a:effectLst/>
                <a:latin typeface="Arial" panose="020B0604020202020204" pitchFamily="34" charset="0"/>
              </a:rPr>
              <a:t>studenter</a:t>
            </a:r>
            <a:r>
              <a:rPr lang="en-GB" b="0" i="0" dirty="0">
                <a:effectLst/>
                <a:latin typeface="Arial" panose="020B0604020202020204" pitchFamily="34" charset="0"/>
              </a:rPr>
              <a:t>.</a:t>
            </a:r>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18</a:t>
            </a:fld>
            <a:endParaRPr lang="en-US"/>
          </a:p>
        </p:txBody>
      </p:sp>
    </p:spTree>
    <p:extLst>
      <p:ext uri="{BB962C8B-B14F-4D97-AF65-F5344CB8AC3E}">
        <p14:creationId xmlns:p14="http://schemas.microsoft.com/office/powerpoint/2010/main" val="344056534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 Id="rId9" Type="http://schemas.openxmlformats.org/officeDocument/2006/relationships/image" Target="../media/image10.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0.svg"/><Relationship Id="rId4" Type="http://schemas.openxmlformats.org/officeDocument/2006/relationships/image" Target="../media/image5.svg"/><Relationship Id="rId9"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3375167"/>
            <a:ext cx="5716962" cy="1547605"/>
          </a:xfrm>
        </p:spPr>
        <p:txBody>
          <a:bodyPr/>
          <a:lstStyle>
            <a:lvl1pPr>
              <a:lnSpc>
                <a:spcPct val="100000"/>
              </a:lnSpc>
              <a:defRPr sz="4500"/>
            </a:lvl1pPr>
          </a:lstStyle>
          <a:p>
            <a:r>
              <a:rPr lang="en-US"/>
              <a:t>Click to edit Master title style</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Enhet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r>
              <a:rPr lang="nb-NO"/>
              <a:t>30. mars 2022</a:t>
            </a:r>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7">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UiO Farge/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 name="Title 1">
            <a:extLst>
              <a:ext uri="{FF2B5EF4-FFF2-40B4-BE49-F238E27FC236}">
                <a16:creationId xmlns:a16="http://schemas.microsoft.com/office/drawing/2014/main" id="{A069DA1E-EAF3-4579-9C13-A3B45E22F683}"/>
              </a:ext>
            </a:extLst>
          </p:cNvPr>
          <p:cNvSpPr>
            <a:spLocks noGrp="1"/>
          </p:cNvSpPr>
          <p:nvPr>
            <p:ph type="title"/>
          </p:nvPr>
        </p:nvSpPr>
        <p:spPr>
          <a:xfrm>
            <a:off x="379038" y="3375167"/>
            <a:ext cx="5716962" cy="1547605"/>
          </a:xfrm>
        </p:spPr>
        <p:txBody>
          <a:bodyPr/>
          <a:lstStyle>
            <a:lvl1pPr>
              <a:lnSpc>
                <a:spcPct val="100000"/>
              </a:lnSpc>
              <a:defRPr sz="4500"/>
            </a:lvl1pPr>
          </a:lstStyle>
          <a:p>
            <a:r>
              <a:rPr lang="en-US"/>
              <a:t>Click to edit Master title style</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Enhet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r>
              <a:rPr lang="nb-NO"/>
              <a:t>30. mars 2022</a:t>
            </a:r>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UiO Fullbredde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r>
              <a:rPr lang="nb-NO">
                <a:highlight>
                  <a:srgbClr val="FFFFFF"/>
                </a:highlight>
              </a:rPr>
              <a:t>30. mars 2022</a:t>
            </a:r>
            <a:endParaRPr lang="en-US" dirty="0">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 UiO Fullbredde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7" name="Title 6">
            <a:extLst>
              <a:ext uri="{FF2B5EF4-FFF2-40B4-BE49-F238E27FC236}">
                <a16:creationId xmlns:a16="http://schemas.microsoft.com/office/drawing/2014/main" id="{2826FC79-CEAE-42C3-9725-FAEABEBE6540}"/>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r>
              <a:rPr lang="nb-NO">
                <a:highlight>
                  <a:srgbClr val="FFFFFF"/>
                </a:highlight>
              </a:rPr>
              <a:t>30. mars 2022</a:t>
            </a:r>
            <a:endParaRPr lang="en-US" dirty="0">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Fakultet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r>
              <a:rPr lang="nb-NO"/>
              <a:t>30. mars 2022</a:t>
            </a:r>
            <a:endParaRPr lang="en-US" dirty="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491820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 Fakulte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hidden="1">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r>
              <a:rPr lang="nb-NO"/>
              <a:t>30. mars 2022</a:t>
            </a:r>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 Fakulte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r>
              <a:rPr lang="nb-NO"/>
              <a:t>30. mars 2022</a:t>
            </a:r>
            <a:endParaRPr lang="en-US"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276058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r>
              <a:rPr lang="nb-NO"/>
              <a:t>30. mars 2022</a:t>
            </a:r>
            <a:endParaRPr lang="en-US" dirty="0"/>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56917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r>
              <a:rPr lang="nb-NO"/>
              <a:t>30. mars 2022</a:t>
            </a:r>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367778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r>
              <a:rPr lang="nb-NO"/>
              <a:t>30. mars 2022</a:t>
            </a:r>
            <a:endParaRPr lang="en-US" dirty="0"/>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453797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US"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US"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726267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Tofaktorautentiseringsprosjektet</a:t>
            </a:r>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358685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Tree>
    <p:extLst>
      <p:ext uri="{BB962C8B-B14F-4D97-AF65-F5344CB8AC3E}">
        <p14:creationId xmlns:p14="http://schemas.microsoft.com/office/powerpoint/2010/main" val="1331471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US" noProof="0" dirty="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dirty="0"/>
              <a:t>Click to edit Master subtitle style</a:t>
            </a:r>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80169" y="1704042"/>
            <a:ext cx="11431663" cy="4354559"/>
          </a:xfrm>
        </p:spPr>
        <p:txBody>
          <a:bodyPr/>
          <a:lstStyle>
            <a:lvl1pPr marL="268288" indent="-268288">
              <a:defRPr sz="2800"/>
            </a:lvl1pPr>
            <a:lvl2pPr marL="685834" indent="-228611">
              <a:buFont typeface="Arial" panose="020B0604020202020204" pitchFamily="34" charset="0"/>
              <a:buChar char="–"/>
              <a:defRPr sz="2400"/>
            </a:lvl2pPr>
            <a:lvl3pPr marL="1143057" indent="-228611">
              <a:buFont typeface="Arial" panose="020B0604020202020204" pitchFamily="34" charset="0"/>
              <a:buChar char="▪"/>
              <a:defRPr sz="2400"/>
            </a:lvl3pPr>
            <a:lvl4pPr marL="1600280" indent="-228611">
              <a:buFont typeface="Arial" panose="020B0604020202020204" pitchFamily="34" charset="0"/>
              <a:buChar char="▫"/>
              <a:defRPr sz="2400"/>
            </a:lvl4pPr>
            <a:lvl5pPr marL="2057503" indent="-228611">
              <a:buFont typeface="Arial" panose="020B0604020202020204" pitchFamily="34" charset="0"/>
              <a:buChar char="ꞏ"/>
              <a:defRPr sz="2400"/>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nb-NO" noProof="0" dirty="0"/>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r>
              <a:rPr lang="nb-NO"/>
              <a:t>Tofaktorautentiseringsprosjektet</a:t>
            </a:r>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8291441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80170" y="1704042"/>
            <a:ext cx="5469088" cy="4354559"/>
          </a:xfrm>
        </p:spPr>
        <p:txBody>
          <a:bodyPr/>
          <a:lstStyle>
            <a:lvl1pPr marL="268288" indent="-268288">
              <a:defRPr sz="2800"/>
            </a:lvl1pPr>
            <a:lvl2pPr marL="685834" indent="-228611">
              <a:buFont typeface="Arial" panose="020B0604020202020204" pitchFamily="34" charset="0"/>
              <a:buChar char="‒"/>
              <a:defRPr sz="2400"/>
            </a:lvl2pPr>
            <a:lvl3pPr marL="1143057" indent="-228611">
              <a:buFont typeface="Arial" panose="020B0604020202020204" pitchFamily="34" charset="0"/>
              <a:buChar char="▪"/>
              <a:defRPr sz="2400"/>
            </a:lvl3pPr>
            <a:lvl4pPr marL="1600280" indent="-228611">
              <a:buFont typeface="Arial" panose="020B0604020202020204" pitchFamily="34" charset="0"/>
              <a:buChar char="▫"/>
              <a:defRPr sz="2400"/>
            </a:lvl4pPr>
            <a:lvl5pPr marL="2057503" indent="-228611">
              <a:buFont typeface="Arial" panose="020B0604020202020204" pitchFamily="34" charset="0"/>
              <a:buChar char="ꞏ"/>
              <a:defRPr sz="2400"/>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en-US"/>
              <a:t>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marL="268288" indent="-268288">
              <a:defRPr sz="2800"/>
            </a:lvl1pPr>
            <a:lvl2pPr marL="685834" indent="-228611">
              <a:buFont typeface="Arial" panose="020B0604020202020204" pitchFamily="34" charset="0"/>
              <a:buChar char="‒"/>
              <a:defRPr sz="2400"/>
            </a:lvl2pPr>
            <a:lvl3pPr marL="1143057" indent="-228611">
              <a:buFont typeface="Arial" panose="020B0604020202020204" pitchFamily="34" charset="0"/>
              <a:buChar char="▪"/>
              <a:defRPr sz="2400"/>
            </a:lvl3pPr>
            <a:lvl4pPr marL="1600280" indent="-228611">
              <a:buFont typeface="Arial" panose="020B0604020202020204" pitchFamily="34" charset="0"/>
              <a:buChar char="▫"/>
              <a:defRPr sz="2400"/>
            </a:lvl4pPr>
            <a:lvl5pPr marL="2057503" indent="-228611">
              <a:buFont typeface="Arial" panose="020B0604020202020204" pitchFamily="34" charset="0"/>
              <a:buChar char="ꞏ"/>
              <a:defRPr sz="2400"/>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nb-NO" noProof="0" dirty="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r>
              <a:rPr lang="nb-NO"/>
              <a:t>Tofaktorautentiseringsprosjektet</a:t>
            </a:r>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20016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en-US"/>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sz="3500"/>
            </a:lvl1pPr>
          </a:lstStyle>
          <a:p>
            <a:r>
              <a:rPr lang="en-US" noProof="0"/>
              <a:t>Click to edit Master title style</a:t>
            </a:r>
            <a:endParaRPr lang="nb-NO" noProof="0" dirty="0"/>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marL="268288" indent="-268288">
              <a:defRPr sz="2800"/>
            </a:lvl1pPr>
            <a:lvl2pPr marL="685834" indent="-228611">
              <a:buFont typeface="Arial" panose="020B0604020202020204" pitchFamily="34" charset="0"/>
              <a:buChar char="‒"/>
              <a:defRPr sz="2400"/>
            </a:lvl2pPr>
            <a:lvl3pPr marL="1143057" indent="-228611">
              <a:buFont typeface="Arial" panose="020B0604020202020204" pitchFamily="34" charset="0"/>
              <a:buChar char="▪"/>
              <a:defRPr sz="2400"/>
            </a:lvl3pPr>
            <a:lvl4pPr marL="1600280" indent="-228611">
              <a:buFont typeface="Arial" panose="020B0604020202020204" pitchFamily="34" charset="0"/>
              <a:buChar char="▫"/>
              <a:defRPr sz="2400"/>
            </a:lvl4pPr>
            <a:lvl5pPr>
              <a:defRPr sz="2400"/>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nb-NO" noProof="0" dirty="0"/>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Tofaktorautentiseringsprosjektet</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949986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F22D83-B5FE-4078-A904-43A00158938B}"/>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80168" y="1180008"/>
            <a:ext cx="11431664" cy="4720030"/>
          </a:xfrm>
          <a:prstGeom prst="rect">
            <a:avLst/>
          </a:prstGeom>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US"/>
              <a:t>Edit Master text styles</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Tofaktorautentiseringsprosjektet</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586701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1DAFF44-670E-4F4C-85A7-C39E379A8959}"/>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79851" y="1710199"/>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ontent Placeholder 23">
            <a:extLst>
              <a:ext uri="{FF2B5EF4-FFF2-40B4-BE49-F238E27FC236}">
                <a16:creationId xmlns:a16="http://schemas.microsoft.com/office/drawing/2014/main" id="{F24F2E76-C57A-43E9-AE90-9A5885C83A59}"/>
              </a:ext>
            </a:extLst>
          </p:cNvPr>
          <p:cNvSpPr>
            <a:spLocks noGrp="1"/>
          </p:cNvSpPr>
          <p:nvPr>
            <p:ph sz="quarter" idx="36"/>
          </p:nvPr>
        </p:nvSpPr>
        <p:spPr>
          <a:xfrm>
            <a:off x="377360" y="2793528"/>
            <a:ext cx="3524319" cy="2875433"/>
          </a:xfrm>
          <a:prstGeom prst="rect">
            <a:avLst/>
          </a:prstGeom>
        </p:spPr>
        <p:txBody>
          <a:bodyPr lIns="0" tIns="0" rIns="0" bIns="0"/>
          <a:lstStyle>
            <a:lvl1pPr marL="268288" indent="-26828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1" y="1720927"/>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Content Placeholder 22">
            <a:extLst>
              <a:ext uri="{FF2B5EF4-FFF2-40B4-BE49-F238E27FC236}">
                <a16:creationId xmlns:a16="http://schemas.microsoft.com/office/drawing/2014/main" id="{3FA1C9B2-210C-4D25-800A-903735EC531A}"/>
              </a:ext>
            </a:extLst>
          </p:cNvPr>
          <p:cNvSpPr>
            <a:spLocks noGrp="1"/>
          </p:cNvSpPr>
          <p:nvPr>
            <p:ph sz="quarter" idx="35"/>
          </p:nvPr>
        </p:nvSpPr>
        <p:spPr>
          <a:xfrm>
            <a:off x="4333839" y="2793528"/>
            <a:ext cx="3524320" cy="2875433"/>
          </a:xfrm>
          <a:prstGeom prst="rect">
            <a:avLst/>
          </a:prstGeom>
        </p:spPr>
        <p:txBody>
          <a:bodyPr lIns="0" tIns="0" rIns="0" bIns="0"/>
          <a:lstStyle>
            <a:lvl1pPr marL="268288" indent="-26828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3" y="1710199"/>
            <a:ext cx="352463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Content Placeholder 24">
            <a:extLst>
              <a:ext uri="{FF2B5EF4-FFF2-40B4-BE49-F238E27FC236}">
                <a16:creationId xmlns:a16="http://schemas.microsoft.com/office/drawing/2014/main" id="{920B93BE-FC97-4838-B295-13DE19DE7FB1}"/>
              </a:ext>
            </a:extLst>
          </p:cNvPr>
          <p:cNvSpPr>
            <a:spLocks noGrp="1"/>
          </p:cNvSpPr>
          <p:nvPr>
            <p:ph sz="quarter" idx="37"/>
          </p:nvPr>
        </p:nvSpPr>
        <p:spPr>
          <a:xfrm>
            <a:off x="8284385" y="2793528"/>
            <a:ext cx="3524639" cy="2875433"/>
          </a:xfrm>
          <a:prstGeom prst="rect">
            <a:avLst/>
          </a:prstGeom>
        </p:spPr>
        <p:txBody>
          <a:bodyPr lIns="0" tIns="0" rIns="0" bIns="0"/>
          <a:lstStyle>
            <a:lvl1pPr marL="268288" indent="-26828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Tofaktorautentiseringsprosjektet</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470715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94FAB1-D6B5-4A8A-91E4-BEB7326ADFAA}"/>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80168" y="1002716"/>
            <a:ext cx="3558980" cy="1523583"/>
          </a:xfrm>
          <a:noFill/>
        </p:spPr>
        <p:txBody>
          <a:bodyPr/>
          <a:lstStyle>
            <a:lvl1pPr>
              <a:buNone/>
              <a:defRPr/>
            </a:lvl1pPr>
          </a:lstStyle>
          <a:p>
            <a:r>
              <a:rPr lang="en-US"/>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81050" y="2604949"/>
            <a:ext cx="3558098"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80168" y="3302287"/>
            <a:ext cx="3612984" cy="2366672"/>
          </a:xfrm>
        </p:spPr>
        <p:txBody>
          <a:bodyPr/>
          <a:lstStyle>
            <a:lvl1pPr marL="268288" indent="-268288">
              <a:defRPr sz="2400"/>
            </a:lvl1pPr>
            <a:lvl2pPr>
              <a:defRPr sz="2400"/>
            </a:lvl2pPr>
            <a:lvl3pPr>
              <a:defRPr sz="2400"/>
            </a:lvl3pPr>
            <a:lvl4pPr>
              <a:defRPr sz="2400"/>
            </a:lvl4pPr>
            <a:lvl5pPr>
              <a:defRPr sz="2400"/>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02716"/>
            <a:ext cx="3556173" cy="1523583"/>
          </a:xfrm>
          <a:noFill/>
        </p:spPr>
        <p:txBody>
          <a:bodyPr/>
          <a:lstStyle>
            <a:lvl1pPr>
              <a:buNone/>
              <a:defRPr/>
            </a:lvl1pPr>
          </a:lstStyle>
          <a:p>
            <a:r>
              <a:rPr lang="en-US"/>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22127"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6509" y="3302287"/>
            <a:ext cx="3612984" cy="2366672"/>
          </a:xfrm>
        </p:spPr>
        <p:txBody>
          <a:bodyPr/>
          <a:lstStyle>
            <a:lvl1pPr marL="268288" indent="-268288">
              <a:defRPr sz="2400"/>
            </a:lvl1pPr>
            <a:lvl2pPr>
              <a:defRPr sz="2400"/>
            </a:lvl2pPr>
            <a:lvl3pPr>
              <a:defRPr sz="2400"/>
            </a:lvl3pPr>
            <a:lvl4pPr>
              <a:defRPr sz="2400"/>
            </a:lvl4pPr>
            <a:lvl5pPr>
              <a:defRPr sz="2400"/>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02716"/>
            <a:ext cx="3556173" cy="1523583"/>
          </a:xfrm>
          <a:noFill/>
        </p:spPr>
        <p:txBody>
          <a:bodyPr/>
          <a:lstStyle>
            <a:lvl1pPr>
              <a:buNone/>
              <a:defRPr/>
            </a:lvl1pPr>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8468"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2851" y="3302287"/>
            <a:ext cx="3612984" cy="2366672"/>
          </a:xfrm>
        </p:spPr>
        <p:txBody>
          <a:bodyPr/>
          <a:lstStyle>
            <a:lvl1pPr marL="268288" indent="-268288">
              <a:defRPr sz="2400"/>
            </a:lvl1pPr>
            <a:lvl2pPr>
              <a:defRPr sz="2400"/>
            </a:lvl2pPr>
            <a:lvl3pPr>
              <a:defRPr sz="2400"/>
            </a:lvl3pPr>
            <a:lvl4pPr>
              <a:defRPr sz="2400"/>
            </a:lvl4pPr>
            <a:lvl5pPr>
              <a:defRPr sz="2400"/>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Tofaktorautentiseringsprosjektet</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818459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8016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80168" y="2307944"/>
            <a:ext cx="2703713" cy="3361014"/>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6"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6" y="2307943"/>
            <a:ext cx="2703713" cy="3361015"/>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2"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2" y="2307944"/>
            <a:ext cx="2703713" cy="3361014"/>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8" y="2307943"/>
            <a:ext cx="2703713" cy="3361013"/>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Tofaktorautentiseringsprosjektet</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589110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F856006-F837-40CC-A206-116358E5158A}"/>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80167" y="1002716"/>
            <a:ext cx="2716859" cy="1523583"/>
          </a:xfrm>
          <a:noFill/>
        </p:spPr>
        <p:txBody>
          <a:bodyPr/>
          <a:lstStyle>
            <a:lvl1pPr>
              <a:buNone/>
              <a:defRPr/>
            </a:lvl1pPr>
          </a:lstStyle>
          <a:p>
            <a:r>
              <a:rPr lang="en-US"/>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80168" y="2604949"/>
            <a:ext cx="2716858" cy="494749"/>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80167" y="3292760"/>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7" y="1002716"/>
            <a:ext cx="2716859" cy="1523583"/>
          </a:xfrm>
          <a:noFill/>
        </p:spPr>
        <p:txBody>
          <a:bodyPr/>
          <a:lstStyle>
            <a:lvl1pPr>
              <a:buNone/>
              <a:defRPr/>
            </a:lvl1pPr>
          </a:lstStyle>
          <a:p>
            <a:r>
              <a:rPr lang="en-US"/>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8" y="3292761"/>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8" y="1002716"/>
            <a:ext cx="2716859" cy="1523583"/>
          </a:xfrm>
          <a:noFill/>
        </p:spPr>
        <p:txBody>
          <a:bodyPr/>
          <a:lstStyle>
            <a:lvl1pPr>
              <a:buNone/>
              <a:defRPr/>
            </a:lvl1pPr>
          </a:lstStyle>
          <a:p>
            <a:r>
              <a:rPr lang="en-US"/>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8" y="3292761"/>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40821"/>
            <a:ext cx="2716858" cy="1523583"/>
          </a:xfrm>
          <a:noFill/>
        </p:spPr>
        <p:txBody>
          <a:bodyPr/>
          <a:lstStyle>
            <a:lvl1pPr>
              <a:buNone/>
              <a:defRPr/>
            </a:lvl1pPr>
          </a:lstStyle>
          <a:p>
            <a:r>
              <a:rPr lang="en-US"/>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16858" cy="2376197"/>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Tofaktorautentiseringsprosjektet</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0289949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00F89B0E-F421-45EF-8C78-C84FEFC483DF}"/>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23" name="Subtitle 2">
            <a:extLst>
              <a:ext uri="{FF2B5EF4-FFF2-40B4-BE49-F238E27FC236}">
                <a16:creationId xmlns:a16="http://schemas.microsoft.com/office/drawing/2014/main" id="{F7BB50C2-6F95-4C0A-8590-741501231A71}"/>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80168" y="1729109"/>
            <a:ext cx="5611759" cy="3948448"/>
          </a:xfrm>
          <a:prstGeom prst="rect">
            <a:avLst/>
          </a:prstGeom>
          <a:noFill/>
        </p:spPr>
        <p:txBody>
          <a:bodyPr lIns="0" tIns="0" rIns="0" bIns="0"/>
          <a:lstStyle>
            <a:lvl1pPr>
              <a:buNone/>
              <a:defRPr/>
            </a:lvl1pPr>
          </a:lstStyle>
          <a:p>
            <a:r>
              <a:rPr lang="en-US"/>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80168" y="5875993"/>
            <a:ext cx="5611760"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172201" y="1729109"/>
            <a:ext cx="5611759" cy="3948448"/>
          </a:xfrm>
          <a:prstGeom prst="rect">
            <a:avLst/>
          </a:prstGeom>
          <a:noFill/>
        </p:spPr>
        <p:txBody>
          <a:bodyPr lIns="0" tIns="0" rIns="0" bIns="0"/>
          <a:lstStyle>
            <a:lvl1pPr>
              <a:buNone/>
              <a:defRPr/>
            </a:lvl1pPr>
          </a:lstStyle>
          <a:p>
            <a:r>
              <a:rPr lang="en-US"/>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00072" y="5875993"/>
            <a:ext cx="5583887"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Tofaktorautentiseringsprosjektet</a:t>
            </a:r>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913903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53F87D86-02F1-4288-ADF3-CFC53D24CE4F}"/>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29" name="Text Placeholder 21">
            <a:extLst>
              <a:ext uri="{FF2B5EF4-FFF2-40B4-BE49-F238E27FC236}">
                <a16:creationId xmlns:a16="http://schemas.microsoft.com/office/drawing/2014/main" id="{78A54228-A18C-49D4-8BAE-55234982E140}"/>
              </a:ext>
            </a:extLst>
          </p:cNvPr>
          <p:cNvSpPr>
            <a:spLocks noGrp="1"/>
          </p:cNvSpPr>
          <p:nvPr>
            <p:ph type="body" sz="quarter" idx="22"/>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80170" y="1710901"/>
            <a:ext cx="3524319" cy="3958058"/>
          </a:xfrm>
          <a:prstGeom prst="rect">
            <a:avLst/>
          </a:prstGeom>
          <a:noFill/>
        </p:spPr>
        <p:txBody>
          <a:bodyPr lIns="0" tIns="0" rIns="0" bIns="0"/>
          <a:lstStyle/>
          <a:p>
            <a:r>
              <a:rPr lang="en-US"/>
              <a:t>Click icon to add picture</a:t>
            </a:r>
            <a:endParaRPr lang="en-US" dirty="0"/>
          </a:p>
        </p:txBody>
      </p:sp>
      <p:sp>
        <p:nvSpPr>
          <p:cNvPr id="27" name="Text Placeholder 21">
            <a:extLst>
              <a:ext uri="{FF2B5EF4-FFF2-40B4-BE49-F238E27FC236}">
                <a16:creationId xmlns:a16="http://schemas.microsoft.com/office/drawing/2014/main" id="{16109106-4360-48AE-97EE-22C402C46E31}"/>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42" y="1703168"/>
            <a:ext cx="3524319" cy="3958058"/>
          </a:xfrm>
          <a:prstGeom prst="rect">
            <a:avLst/>
          </a:prstGeom>
          <a:noFill/>
        </p:spPr>
        <p:txBody>
          <a:bodyPr lIns="0" tIns="0" rIns="0" bIns="0"/>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4" y="1703168"/>
            <a:ext cx="3524319" cy="3958058"/>
          </a:xfrm>
          <a:prstGeom prst="rect">
            <a:avLst/>
          </a:prstGeom>
          <a:noFill/>
        </p:spPr>
        <p:txBody>
          <a:bodyPr lIns="0" tIns="0" rIns="0" bIns="0"/>
          <a:lstStyle/>
          <a:p>
            <a:r>
              <a:rPr lang="en-US"/>
              <a:t>Click icon to add picture</a:t>
            </a:r>
            <a:endParaRPr lang="en-US" dirty="0"/>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Tofaktorautentiseringsprosjektet</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5C0B4E6-5502-441C-BDE1-D20B190815FA}"/>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180008"/>
            <a:ext cx="12192000" cy="5677992"/>
          </a:xfrm>
          <a:noFill/>
        </p:spPr>
        <p:txBody>
          <a:bodyPr/>
          <a:lstStyle>
            <a:lvl1pPr>
              <a:buNone/>
              <a:defRPr/>
            </a:lvl1pPr>
          </a:lstStyle>
          <a:p>
            <a:r>
              <a:rPr lang="en-US"/>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Tree>
    <p:extLst>
      <p:ext uri="{BB962C8B-B14F-4D97-AF65-F5344CB8AC3E}">
        <p14:creationId xmlns:p14="http://schemas.microsoft.com/office/powerpoint/2010/main" val="3705554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r>
              <a:rPr lang="nb-NO"/>
              <a:t>Tofaktorautentiseringsprosjektet</a:t>
            </a:r>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474989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nb-NO"/>
              <a:t>30. mars 2022</a:t>
            </a:r>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28">
            <a:extLst>
              <a:ext uri="{96DAC541-7B7A-43D3-8B79-37D633B846F1}">
                <asvg:svgBlip xmlns:asvg="http://schemas.microsoft.com/office/drawing/2016/SVG/main" r:embed="rId29"/>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Tofaktorautentiseringsprosjektet</a:t>
            </a:r>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1" r:id="rId8"/>
    <p:sldLayoutId id="2147483720" r:id="rId9"/>
    <p:sldLayoutId id="2147483719" r:id="rId10"/>
    <p:sldLayoutId id="2147483701" r:id="rId11"/>
    <p:sldLayoutId id="2147483702" r:id="rId12"/>
    <p:sldLayoutId id="2147483704" r:id="rId13"/>
    <p:sldLayoutId id="2147483706" r:id="rId14"/>
    <p:sldLayoutId id="2147483716" r:id="rId15"/>
    <p:sldLayoutId id="2147483717" r:id="rId16"/>
    <p:sldLayoutId id="2147483713" r:id="rId17"/>
    <p:sldLayoutId id="2147483714" r:id="rId18"/>
    <p:sldLayoutId id="2147483709" r:id="rId19"/>
    <p:sldLayoutId id="2147483710" r:id="rId20"/>
    <p:sldLayoutId id="2147483711" r:id="rId21"/>
    <p:sldLayoutId id="2147483712" r:id="rId22"/>
    <p:sldLayoutId id="2147483707" r:id="rId23"/>
    <p:sldLayoutId id="2147483708" r:id="rId24"/>
    <p:sldLayoutId id="2147483715" r:id="rId25"/>
    <p:sldLayoutId id="2147483718" r:id="rId26"/>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125438" indent="-125438" algn="l" defTabSz="914446" rtl="0" eaLnBrk="1" latinLnBrk="0" hangingPunct="1">
        <a:lnSpc>
          <a:spcPct val="100000"/>
        </a:lnSpc>
        <a:spcBef>
          <a:spcPts val="1150"/>
        </a:spcBef>
        <a:buFont typeface="Arial" panose="020B0604020202020204" pitchFamily="34" charset="0"/>
        <a:buChar char="•"/>
        <a:defRPr sz="15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jp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hyperlink" Target="https://usit.uio.no/prosjekter/mfa/" TargetMode="External"/><Relationship Id="rId4" Type="http://schemas.openxmlformats.org/officeDocument/2006/relationships/image" Target="../media/image7.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rcRect/>
          <a:stretch/>
        </p:blipFill>
        <p:spPr>
          <a:xfrm>
            <a:off x="6212319" y="439443"/>
            <a:ext cx="5979681" cy="5979681"/>
          </a:xfrm>
          <a:prstGeom prst="rect">
            <a:avLst/>
          </a:prstGeom>
        </p:spPr>
      </p:pic>
      <p:pic>
        <p:nvPicPr>
          <p:cNvPr id="10" name="logo_" descr="UiO Segl">
            <a:extLst>
              <a:ext uri="{FF2B5EF4-FFF2-40B4-BE49-F238E27FC236}">
                <a16:creationId xmlns:a16="http://schemas.microsoft.com/office/drawing/2014/main" id="{9312E79A-63CD-41D4-8EA6-B9BD7EBEEA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sp>
        <p:nvSpPr>
          <p:cNvPr id="3" name="Text Placeholder 2">
            <a:extLst>
              <a:ext uri="{FF2B5EF4-FFF2-40B4-BE49-F238E27FC236}">
                <a16:creationId xmlns:a16="http://schemas.microsoft.com/office/drawing/2014/main" id="{C47BEB34-BF47-47BB-8B35-A21F868F7B01}"/>
              </a:ext>
            </a:extLst>
          </p:cNvPr>
          <p:cNvSpPr>
            <a:spLocks noGrp="1"/>
          </p:cNvSpPr>
          <p:nvPr>
            <p:ph type="body" sz="quarter" idx="17"/>
          </p:nvPr>
        </p:nvSpPr>
        <p:spPr>
          <a:xfrm>
            <a:off x="386112" y="381854"/>
            <a:ext cx="5594063" cy="1116919"/>
          </a:xfrm>
        </p:spPr>
        <p:txBody>
          <a:bodyPr/>
          <a:lstStyle/>
          <a:p>
            <a:pPr>
              <a:buClr>
                <a:srgbClr val="000000"/>
              </a:buClr>
            </a:pPr>
            <a:endParaRPr lang="en-US" dirty="0">
              <a:solidFill>
                <a:srgbClr val="000000"/>
              </a:solidFill>
            </a:endParaRPr>
          </a:p>
        </p:txBody>
      </p:sp>
      <p:sp>
        <p:nvSpPr>
          <p:cNvPr id="7" name="Text Placeholder 6">
            <a:extLst>
              <a:ext uri="{FF2B5EF4-FFF2-40B4-BE49-F238E27FC236}">
                <a16:creationId xmlns:a16="http://schemas.microsoft.com/office/drawing/2014/main" id="{30B37F67-443C-40E9-9FE7-4E65332FA162}"/>
              </a:ext>
            </a:extLst>
          </p:cNvPr>
          <p:cNvSpPr>
            <a:spLocks noGrp="1"/>
          </p:cNvSpPr>
          <p:nvPr>
            <p:ph type="body" sz="quarter" idx="16"/>
          </p:nvPr>
        </p:nvSpPr>
        <p:spPr>
          <a:xfrm>
            <a:off x="390825" y="1804738"/>
            <a:ext cx="5716962" cy="368968"/>
          </a:xfrm>
        </p:spPr>
        <p:txBody>
          <a:bodyPr/>
          <a:lstStyle/>
          <a:p>
            <a:pPr>
              <a:buClr>
                <a:srgbClr val="000000"/>
              </a:buClr>
            </a:pPr>
            <a:r>
              <a:rPr lang="en-US" sz="1800" dirty="0">
                <a:solidFill>
                  <a:srgbClr val="000000"/>
                </a:solidFill>
                <a:latin typeface="Arial" panose="020B0604020202020204" pitchFamily="34" charset="0"/>
                <a:cs typeface="Arial" panose="020B0604020202020204" pitchFamily="34" charset="0"/>
              </a:rPr>
              <a:t>USIT – </a:t>
            </a:r>
            <a:r>
              <a:rPr lang="en-US" sz="1800" dirty="0" err="1">
                <a:solidFill>
                  <a:srgbClr val="000000"/>
                </a:solidFill>
                <a:latin typeface="Arial" panose="020B0604020202020204" pitchFamily="34" charset="0"/>
                <a:cs typeface="Arial" panose="020B0604020202020204" pitchFamily="34" charset="0"/>
              </a:rPr>
              <a:t>Universitetets</a:t>
            </a:r>
            <a:r>
              <a:rPr lang="en-US" sz="1800" dirty="0">
                <a:solidFill>
                  <a:srgbClr val="000000"/>
                </a:solidFill>
                <a:latin typeface="Arial" panose="020B0604020202020204" pitchFamily="34" charset="0"/>
                <a:cs typeface="Arial" panose="020B0604020202020204" pitchFamily="34" charset="0"/>
              </a:rPr>
              <a:t> </a:t>
            </a:r>
            <a:r>
              <a:rPr lang="en-US" sz="1800" dirty="0" err="1">
                <a:solidFill>
                  <a:srgbClr val="000000"/>
                </a:solidFill>
                <a:latin typeface="Arial" panose="020B0604020202020204" pitchFamily="34" charset="0"/>
                <a:cs typeface="Arial" panose="020B0604020202020204" pitchFamily="34" charset="0"/>
              </a:rPr>
              <a:t>senter</a:t>
            </a:r>
            <a:r>
              <a:rPr lang="en-US" sz="1800" dirty="0">
                <a:solidFill>
                  <a:srgbClr val="000000"/>
                </a:solidFill>
                <a:latin typeface="Arial" panose="020B0604020202020204" pitchFamily="34" charset="0"/>
                <a:cs typeface="Arial" panose="020B0604020202020204" pitchFamily="34" charset="0"/>
              </a:rPr>
              <a:t> for </a:t>
            </a:r>
            <a:r>
              <a:rPr lang="en-US" sz="1800" dirty="0" err="1">
                <a:solidFill>
                  <a:srgbClr val="000000"/>
                </a:solidFill>
                <a:latin typeface="Arial" panose="020B0604020202020204" pitchFamily="34" charset="0"/>
                <a:cs typeface="Arial" panose="020B0604020202020204" pitchFamily="34" charset="0"/>
              </a:rPr>
              <a:t>informasjonsteknologi</a:t>
            </a:r>
            <a:endParaRPr lang="en-US" sz="1800" dirty="0">
              <a:solidFill>
                <a:srgbClr val="000000"/>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379038" y="3375167"/>
            <a:ext cx="5601137" cy="1261001"/>
          </a:xfrm>
        </p:spPr>
        <p:txBody>
          <a:bodyPr/>
          <a:lstStyle/>
          <a:p>
            <a:r>
              <a:rPr lang="nb-NO" sz="3100" dirty="0" err="1"/>
              <a:t>Tofaktorautentiseringsprosjektet</a:t>
            </a:r>
            <a:br>
              <a:rPr lang="nb-NO" sz="3100" dirty="0"/>
            </a:br>
            <a:r>
              <a:rPr lang="nb-NO" sz="3000" dirty="0">
                <a:hlinkClick r:id="rId5"/>
              </a:rPr>
              <a:t>https://usit.uio.no/prosjekter/mfa/</a:t>
            </a:r>
            <a:r>
              <a:rPr lang="nb-NO" sz="3000" dirty="0"/>
              <a:t> </a:t>
            </a:r>
          </a:p>
        </p:txBody>
      </p:sp>
      <p:sp>
        <p:nvSpPr>
          <p:cNvPr id="9" name="Subtitle 4"/>
          <p:cNvSpPr>
            <a:spLocks noGrp="1"/>
          </p:cNvSpPr>
          <p:nvPr>
            <p:ph type="subTitle" idx="1"/>
          </p:nvPr>
        </p:nvSpPr>
        <p:spPr>
          <a:xfrm>
            <a:off x="383800" y="5199013"/>
            <a:ext cx="5716962" cy="258079"/>
          </a:xfrm>
        </p:spPr>
        <p:txBody>
          <a:bodyPr/>
          <a:lstStyle/>
          <a:p>
            <a:r>
              <a:rPr lang="nb-NO" dirty="0"/>
              <a:t>Frank Paul Silye</a:t>
            </a:r>
          </a:p>
        </p:txBody>
      </p:sp>
      <p:sp>
        <p:nvSpPr>
          <p:cNvPr id="11" name="Text Placeholder 5"/>
          <p:cNvSpPr>
            <a:spLocks noGrp="1"/>
          </p:cNvSpPr>
          <p:nvPr>
            <p:ph type="body" sz="quarter" idx="15"/>
          </p:nvPr>
        </p:nvSpPr>
        <p:spPr>
          <a:xfrm>
            <a:off x="383800" y="5456305"/>
            <a:ext cx="5716962" cy="226283"/>
          </a:xfrm>
        </p:spPr>
        <p:txBody>
          <a:bodyPr/>
          <a:lstStyle/>
          <a:p>
            <a:r>
              <a:rPr lang="nb-NO" dirty="0"/>
              <a:t>Prosjektleder </a:t>
            </a:r>
            <a:r>
              <a:rPr lang="nb-NO" dirty="0" err="1"/>
              <a:t>tofaktorautentiseringsprosjektet</a:t>
            </a:r>
            <a:endParaRPr lang="nb-NO" dirty="0"/>
          </a:p>
        </p:txBody>
      </p:sp>
      <p:sp>
        <p:nvSpPr>
          <p:cNvPr id="13" name="Text Placeholder 6"/>
          <p:cNvSpPr>
            <a:spLocks noGrp="1"/>
          </p:cNvSpPr>
          <p:nvPr>
            <p:ph type="body" sz="quarter" idx="16"/>
          </p:nvPr>
        </p:nvSpPr>
        <p:spPr>
          <a:xfrm>
            <a:off x="383800" y="5723036"/>
            <a:ext cx="5716962" cy="226283"/>
          </a:xfrm>
        </p:spPr>
        <p:txBody>
          <a:bodyPr/>
          <a:lstStyle/>
          <a:p>
            <a:r>
              <a:rPr lang="nb-NO" dirty="0"/>
              <a:t>USIT</a:t>
            </a:r>
          </a:p>
        </p:txBody>
      </p:sp>
      <p:pic>
        <p:nvPicPr>
          <p:cNvPr id="14" name="Picture 13">
            <a:extLst>
              <a:ext uri="{FF2B5EF4-FFF2-40B4-BE49-F238E27FC236}">
                <a16:creationId xmlns:a16="http://schemas.microsoft.com/office/drawing/2014/main" id="{B952090E-2157-3BB0-8282-193584A835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11826" y="0"/>
            <a:ext cx="5980174" cy="6857999"/>
          </a:xfrm>
          <a:prstGeom prst="rect">
            <a:avLst/>
          </a:prstGeom>
        </p:spPr>
      </p:pic>
    </p:spTree>
    <p:extLst>
      <p:ext uri="{BB962C8B-B14F-4D97-AF65-F5344CB8AC3E}">
        <p14:creationId xmlns:p14="http://schemas.microsoft.com/office/powerpoint/2010/main" val="2026507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4394F69-FFC1-3FF2-D6C9-AEC80A6E664B}"/>
              </a:ext>
            </a:extLst>
          </p:cNvPr>
          <p:cNvSpPr>
            <a:spLocks noGrp="1"/>
          </p:cNvSpPr>
          <p:nvPr>
            <p:ph type="title"/>
          </p:nvPr>
        </p:nvSpPr>
        <p:spPr/>
        <p:txBody>
          <a:bodyPr/>
          <a:lstStyle/>
          <a:p>
            <a:r>
              <a:rPr lang="en-NO" dirty="0"/>
              <a:t>Innledning</a:t>
            </a:r>
          </a:p>
        </p:txBody>
      </p:sp>
      <p:sp>
        <p:nvSpPr>
          <p:cNvPr id="12" name="Content Placeholder 11">
            <a:extLst>
              <a:ext uri="{FF2B5EF4-FFF2-40B4-BE49-F238E27FC236}">
                <a16:creationId xmlns:a16="http://schemas.microsoft.com/office/drawing/2014/main" id="{FE3D7C92-6F4D-BC86-73E8-B2653FC90B6E}"/>
              </a:ext>
            </a:extLst>
          </p:cNvPr>
          <p:cNvSpPr>
            <a:spLocks noGrp="1"/>
          </p:cNvSpPr>
          <p:nvPr>
            <p:ph sz="quarter" idx="28"/>
          </p:nvPr>
        </p:nvSpPr>
        <p:spPr/>
        <p:txBody>
          <a:bodyPr/>
          <a:lstStyle/>
          <a:p>
            <a:pPr marL="285750" indent="-285750">
              <a:buFont typeface="Arial" panose="020B0604020202020204" pitchFamily="34" charset="0"/>
              <a:buChar char="•"/>
            </a:pPr>
            <a:r>
              <a:rPr lang="en-NO" sz="2600" dirty="0"/>
              <a:t>Før vi starter…</a:t>
            </a:r>
          </a:p>
          <a:p>
            <a:pPr marL="285750" indent="-285750">
              <a:buFont typeface="Arial" panose="020B0604020202020204" pitchFamily="34" charset="0"/>
              <a:buChar char="•"/>
            </a:pPr>
            <a:r>
              <a:rPr lang="en-GB" sz="2600" dirty="0"/>
              <a:t>Et lite IT-</a:t>
            </a:r>
            <a:r>
              <a:rPr lang="en-GB" sz="2600" dirty="0" err="1"/>
              <a:t>teknisk</a:t>
            </a:r>
            <a:r>
              <a:rPr lang="en-GB" sz="2600" dirty="0"/>
              <a:t> </a:t>
            </a:r>
            <a:r>
              <a:rPr lang="en-GB" sz="2600" dirty="0" err="1"/>
              <a:t>prosjekt</a:t>
            </a:r>
            <a:r>
              <a:rPr lang="en-GB" sz="2600" dirty="0"/>
              <a:t> </a:t>
            </a:r>
            <a:r>
              <a:rPr lang="en-GB" sz="2600" dirty="0" err="1"/>
              <a:t>som</a:t>
            </a:r>
            <a:r>
              <a:rPr lang="en-GB" sz="2600" dirty="0"/>
              <a:t> </a:t>
            </a:r>
            <a:r>
              <a:rPr lang="en-GB" sz="2600" dirty="0" err="1"/>
              <a:t>involverer</a:t>
            </a:r>
            <a:r>
              <a:rPr lang="en-GB" sz="2600" dirty="0"/>
              <a:t> </a:t>
            </a:r>
          </a:p>
          <a:p>
            <a:pPr marL="846146" lvl="1" indent="-285750"/>
            <a:r>
              <a:rPr lang="en-GB" sz="2600" dirty="0" err="1"/>
              <a:t>en</a:t>
            </a:r>
            <a:r>
              <a:rPr lang="en-GB" sz="2600" dirty="0"/>
              <a:t> </a:t>
            </a:r>
            <a:r>
              <a:rPr lang="en-GB" sz="2600" dirty="0" err="1"/>
              <a:t>stor</a:t>
            </a:r>
            <a:r>
              <a:rPr lang="en-GB" sz="2600" dirty="0"/>
              <a:t> del </a:t>
            </a:r>
            <a:r>
              <a:rPr lang="en-GB" sz="2600" dirty="0" err="1"/>
              <a:t>av</a:t>
            </a:r>
            <a:r>
              <a:rPr lang="en-GB" sz="2600" dirty="0"/>
              <a:t> IT-</a:t>
            </a:r>
            <a:r>
              <a:rPr lang="en-GB" sz="2600" dirty="0" err="1"/>
              <a:t>organisasjonen</a:t>
            </a:r>
            <a:r>
              <a:rPr lang="en-GB" sz="2600" dirty="0"/>
              <a:t>, </a:t>
            </a:r>
            <a:r>
              <a:rPr lang="en-GB" sz="2600" dirty="0" err="1"/>
              <a:t>og</a:t>
            </a:r>
            <a:r>
              <a:rPr lang="en-GB" sz="2600" dirty="0"/>
              <a:t> </a:t>
            </a:r>
          </a:p>
          <a:p>
            <a:pPr marL="846146" lvl="1" indent="-285750"/>
            <a:r>
              <a:rPr lang="en-GB" sz="2600" dirty="0" err="1"/>
              <a:t>som</a:t>
            </a:r>
            <a:r>
              <a:rPr lang="en-GB" sz="2600" dirty="0"/>
              <a:t> </a:t>
            </a:r>
            <a:r>
              <a:rPr lang="en-GB" sz="2600" dirty="0" err="1"/>
              <a:t>får</a:t>
            </a:r>
            <a:r>
              <a:rPr lang="en-GB" sz="2600" dirty="0"/>
              <a:t> </a:t>
            </a:r>
            <a:r>
              <a:rPr lang="en-GB" sz="2600" dirty="0" err="1"/>
              <a:t>betydning</a:t>
            </a:r>
            <a:r>
              <a:rPr lang="en-GB" sz="2600" dirty="0"/>
              <a:t> for alle </a:t>
            </a:r>
            <a:r>
              <a:rPr lang="en-GB" sz="2600" dirty="0" err="1"/>
              <a:t>på</a:t>
            </a:r>
            <a:r>
              <a:rPr lang="en-GB" sz="2600" dirty="0"/>
              <a:t> UiO</a:t>
            </a:r>
            <a:endParaRPr lang="en-NO" sz="2800" dirty="0"/>
          </a:p>
          <a:p>
            <a:pPr marL="285750" indent="-285750">
              <a:buFont typeface="Arial" panose="020B0604020202020204" pitchFamily="34" charset="0"/>
              <a:buChar char="•"/>
            </a:pPr>
            <a:r>
              <a:rPr lang="en-GB" sz="2800" b="1" dirty="0"/>
              <a:t>TUSEN TAKK </a:t>
            </a:r>
            <a:r>
              <a:rPr lang="en-GB" sz="2800" b="1" dirty="0" err="1"/>
              <a:t>til</a:t>
            </a:r>
            <a:r>
              <a:rPr lang="en-GB" sz="2800" b="1" dirty="0"/>
              <a:t> alle </a:t>
            </a:r>
            <a:r>
              <a:rPr lang="en-GB" sz="2800" b="1" dirty="0" err="1"/>
              <a:t>dere</a:t>
            </a:r>
            <a:r>
              <a:rPr lang="en-GB" sz="2800" b="1" dirty="0"/>
              <a:t> </a:t>
            </a:r>
            <a:r>
              <a:rPr lang="en-GB" sz="2800" b="1" dirty="0" err="1"/>
              <a:t>som</a:t>
            </a:r>
            <a:r>
              <a:rPr lang="en-GB" sz="2800" b="1" dirty="0"/>
              <a:t> </a:t>
            </a:r>
            <a:r>
              <a:rPr lang="en-GB" sz="2800" b="1" dirty="0" err="1"/>
              <a:t>har</a:t>
            </a:r>
            <a:r>
              <a:rPr lang="en-GB" sz="2800" b="1" dirty="0"/>
              <a:t> </a:t>
            </a:r>
            <a:r>
              <a:rPr lang="en-GB" sz="2800" b="1" dirty="0" err="1"/>
              <a:t>hjulpet</a:t>
            </a:r>
            <a:r>
              <a:rPr lang="en-GB" sz="2800" b="1" dirty="0"/>
              <a:t> </a:t>
            </a:r>
            <a:r>
              <a:rPr lang="en-GB" sz="2800" b="1" dirty="0" err="1"/>
              <a:t>dette</a:t>
            </a:r>
            <a:r>
              <a:rPr lang="en-GB" sz="2800" b="1" dirty="0"/>
              <a:t> </a:t>
            </a:r>
            <a:r>
              <a:rPr lang="en-GB" sz="2800" b="1" dirty="0" err="1"/>
              <a:t>prosjektet</a:t>
            </a:r>
            <a:r>
              <a:rPr lang="en-GB" sz="2800" b="1" dirty="0"/>
              <a:t> </a:t>
            </a:r>
            <a:r>
              <a:rPr lang="en-GB" sz="2800" b="1" dirty="0" err="1"/>
              <a:t>fram</a:t>
            </a:r>
            <a:r>
              <a:rPr lang="en-GB" sz="2800" b="1" dirty="0"/>
              <a:t>…</a:t>
            </a:r>
          </a:p>
          <a:p>
            <a:pPr marL="846146" lvl="1" indent="-285750"/>
            <a:r>
              <a:rPr lang="en-GB" sz="2600" dirty="0" err="1"/>
              <a:t>Prosjektdeltakere</a:t>
            </a:r>
            <a:r>
              <a:rPr lang="en-GB" sz="2600" dirty="0"/>
              <a:t> </a:t>
            </a:r>
            <a:r>
              <a:rPr lang="en-GB" sz="2600" dirty="0" err="1"/>
              <a:t>og</a:t>
            </a:r>
            <a:r>
              <a:rPr lang="en-GB" sz="2600" dirty="0"/>
              <a:t> </a:t>
            </a:r>
            <a:r>
              <a:rPr lang="en-GB" sz="2600" dirty="0" err="1"/>
              <a:t>kommunikasjonsmedarbeidere</a:t>
            </a:r>
            <a:r>
              <a:rPr lang="en-GB" sz="2600" dirty="0"/>
              <a:t>,</a:t>
            </a:r>
          </a:p>
          <a:p>
            <a:pPr marL="846146" lvl="1" indent="-285750"/>
            <a:r>
              <a:rPr lang="en-GB" sz="2600" dirty="0"/>
              <a:t>IT-</a:t>
            </a:r>
            <a:r>
              <a:rPr lang="en-GB" sz="2600" dirty="0" err="1"/>
              <a:t>ledere</a:t>
            </a:r>
            <a:r>
              <a:rPr lang="en-GB" sz="2600" dirty="0"/>
              <a:t>, </a:t>
            </a:r>
            <a:r>
              <a:rPr lang="en-GB" sz="2600" dirty="0" err="1"/>
              <a:t>og</a:t>
            </a:r>
            <a:endParaRPr lang="en-GB" sz="2600" dirty="0"/>
          </a:p>
          <a:p>
            <a:pPr marL="846146" lvl="1" indent="-285750"/>
            <a:r>
              <a:rPr lang="en-GB" sz="2600" dirty="0"/>
              <a:t>de </a:t>
            </a:r>
            <a:r>
              <a:rPr lang="en-GB" sz="2600" dirty="0" err="1"/>
              <a:t>av</a:t>
            </a:r>
            <a:r>
              <a:rPr lang="en-GB" sz="2600" dirty="0"/>
              <a:t> </a:t>
            </a:r>
            <a:r>
              <a:rPr lang="en-GB" sz="2600" dirty="0" err="1"/>
              <a:t>dere</a:t>
            </a:r>
            <a:r>
              <a:rPr lang="en-GB" sz="2600" dirty="0"/>
              <a:t> </a:t>
            </a:r>
            <a:r>
              <a:rPr lang="en-GB" sz="2600" dirty="0" err="1"/>
              <a:t>som</a:t>
            </a:r>
            <a:r>
              <a:rPr lang="en-GB" sz="2600" dirty="0"/>
              <a:t> </a:t>
            </a:r>
            <a:r>
              <a:rPr lang="en-GB" sz="2600" dirty="0" err="1"/>
              <a:t>har</a:t>
            </a:r>
            <a:r>
              <a:rPr lang="en-GB" sz="2600" dirty="0"/>
              <a:t> </a:t>
            </a:r>
            <a:r>
              <a:rPr lang="en-GB" sz="2600" dirty="0" err="1"/>
              <a:t>gitt</a:t>
            </a:r>
            <a:r>
              <a:rPr lang="en-GB" sz="2600" dirty="0"/>
              <a:t> </a:t>
            </a:r>
            <a:r>
              <a:rPr lang="en-GB" sz="2600" dirty="0" err="1"/>
              <a:t>hjelp</a:t>
            </a:r>
            <a:r>
              <a:rPr lang="en-GB" sz="2600" dirty="0"/>
              <a:t> </a:t>
            </a:r>
            <a:r>
              <a:rPr lang="en-GB" sz="2600" dirty="0" err="1"/>
              <a:t>til</a:t>
            </a:r>
            <a:r>
              <a:rPr lang="en-GB" sz="2600" dirty="0"/>
              <a:t> </a:t>
            </a:r>
            <a:r>
              <a:rPr lang="en-GB" sz="2600" dirty="0" err="1"/>
              <a:t>ansatte</a:t>
            </a:r>
            <a:endParaRPr lang="en-GB" sz="2600" dirty="0"/>
          </a:p>
          <a:p>
            <a:pPr marL="285750" indent="-285750">
              <a:buFont typeface="Arial" panose="020B0604020202020204" pitchFamily="34" charset="0"/>
              <a:buChar char="•"/>
            </a:pPr>
            <a:r>
              <a:rPr lang="en-GB" sz="2600" dirty="0"/>
              <a:t>Det </a:t>
            </a:r>
            <a:r>
              <a:rPr lang="en-GB" sz="2600" dirty="0" err="1"/>
              <a:t>hadde</a:t>
            </a:r>
            <a:r>
              <a:rPr lang="en-GB" sz="2600" dirty="0"/>
              <a:t> </a:t>
            </a:r>
            <a:r>
              <a:rPr lang="en-GB" sz="2600" dirty="0" err="1"/>
              <a:t>rett</a:t>
            </a:r>
            <a:r>
              <a:rPr lang="en-GB" sz="2600" dirty="0"/>
              <a:t> </a:t>
            </a:r>
            <a:r>
              <a:rPr lang="en-GB" sz="2600" dirty="0" err="1"/>
              <a:t>og</a:t>
            </a:r>
            <a:r>
              <a:rPr lang="en-GB" sz="2600" dirty="0"/>
              <a:t> </a:t>
            </a:r>
            <a:r>
              <a:rPr lang="en-GB" sz="2600" dirty="0" err="1"/>
              <a:t>slett</a:t>
            </a:r>
            <a:r>
              <a:rPr lang="en-GB" sz="2600" dirty="0"/>
              <a:t> </a:t>
            </a:r>
            <a:r>
              <a:rPr lang="en-GB" sz="2600" dirty="0" err="1"/>
              <a:t>ikke</a:t>
            </a:r>
            <a:r>
              <a:rPr lang="en-GB" sz="2600" dirty="0"/>
              <a:t> </a:t>
            </a:r>
            <a:r>
              <a:rPr lang="en-GB" sz="2600" dirty="0" err="1"/>
              <a:t>gått</a:t>
            </a:r>
            <a:r>
              <a:rPr lang="en-GB" sz="2600" dirty="0"/>
              <a:t> </a:t>
            </a:r>
            <a:r>
              <a:rPr lang="en-GB" sz="2600" dirty="0" err="1"/>
              <a:t>uten</a:t>
            </a:r>
            <a:r>
              <a:rPr lang="en-GB" sz="2600" dirty="0"/>
              <a:t> </a:t>
            </a:r>
            <a:r>
              <a:rPr lang="en-GB" sz="2600" dirty="0" err="1"/>
              <a:t>dere</a:t>
            </a:r>
            <a:r>
              <a:rPr lang="en-GB" sz="2600" dirty="0"/>
              <a:t>!</a:t>
            </a:r>
          </a:p>
          <a:p>
            <a:pPr marL="285750" indent="-285750">
              <a:buFont typeface="Arial" panose="020B0604020202020204" pitchFamily="34" charset="0"/>
              <a:buChar char="•"/>
            </a:pPr>
            <a:r>
              <a:rPr lang="en-GB" sz="2600" dirty="0"/>
              <a:t>Vi </a:t>
            </a:r>
            <a:r>
              <a:rPr lang="en-GB" sz="2600" dirty="0" err="1"/>
              <a:t>trenger</a:t>
            </a:r>
            <a:r>
              <a:rPr lang="en-GB" sz="2600" dirty="0"/>
              <a:t> </a:t>
            </a:r>
            <a:r>
              <a:rPr lang="en-GB" sz="2600" dirty="0" err="1"/>
              <a:t>dere</a:t>
            </a:r>
            <a:r>
              <a:rPr lang="en-GB" sz="2600" dirty="0"/>
              <a:t> </a:t>
            </a:r>
            <a:r>
              <a:rPr lang="en-GB" sz="2600" dirty="0" err="1"/>
              <a:t>som</a:t>
            </a:r>
            <a:r>
              <a:rPr lang="en-GB" sz="2600" dirty="0"/>
              <a:t> </a:t>
            </a:r>
            <a:r>
              <a:rPr lang="en-GB" sz="2600" dirty="0" err="1"/>
              <a:t>ambassadører</a:t>
            </a:r>
            <a:r>
              <a:rPr lang="en-GB" sz="2600" dirty="0"/>
              <a:t> </a:t>
            </a:r>
            <a:r>
              <a:rPr lang="en-GB" sz="2600" dirty="0" err="1"/>
              <a:t>på</a:t>
            </a:r>
            <a:r>
              <a:rPr lang="en-GB" sz="2600" dirty="0"/>
              <a:t> </a:t>
            </a:r>
            <a:r>
              <a:rPr lang="en-GB" sz="2600" dirty="0" err="1"/>
              <a:t>veien</a:t>
            </a:r>
            <a:r>
              <a:rPr lang="en-GB" sz="2600" dirty="0"/>
              <a:t> </a:t>
            </a:r>
            <a:r>
              <a:rPr lang="en-GB" sz="2600" dirty="0" err="1"/>
              <a:t>videre</a:t>
            </a:r>
            <a:r>
              <a:rPr lang="en-GB" sz="2600" dirty="0"/>
              <a:t>…</a:t>
            </a:r>
          </a:p>
        </p:txBody>
      </p:sp>
      <p:sp>
        <p:nvSpPr>
          <p:cNvPr id="9" name="Date Placeholder 8">
            <a:extLst>
              <a:ext uri="{FF2B5EF4-FFF2-40B4-BE49-F238E27FC236}">
                <a16:creationId xmlns:a16="http://schemas.microsoft.com/office/drawing/2014/main" id="{8DB62649-7DDB-FC83-0F02-920F286FF6A4}"/>
              </a:ext>
            </a:extLst>
          </p:cNvPr>
          <p:cNvSpPr>
            <a:spLocks noGrp="1"/>
          </p:cNvSpPr>
          <p:nvPr>
            <p:ph type="dt" sz="half" idx="4294967295"/>
          </p:nvPr>
        </p:nvSpPr>
        <p:spPr>
          <a:xfrm>
            <a:off x="0" y="6216650"/>
            <a:ext cx="5716588" cy="365125"/>
          </a:xfrm>
        </p:spPr>
        <p:txBody>
          <a:bodyPr/>
          <a:lstStyle/>
          <a:p>
            <a:endParaRPr lang="en-US" dirty="0"/>
          </a:p>
        </p:txBody>
      </p:sp>
    </p:spTree>
    <p:extLst>
      <p:ext uri="{BB962C8B-B14F-4D97-AF65-F5344CB8AC3E}">
        <p14:creationId xmlns:p14="http://schemas.microsoft.com/office/powerpoint/2010/main" val="3286185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56F36-E944-819A-E633-2CAC8C5BA684}"/>
              </a:ext>
            </a:extLst>
          </p:cNvPr>
          <p:cNvSpPr>
            <a:spLocks noGrp="1"/>
          </p:cNvSpPr>
          <p:nvPr>
            <p:ph type="title"/>
          </p:nvPr>
        </p:nvSpPr>
        <p:spPr/>
        <p:txBody>
          <a:bodyPr/>
          <a:lstStyle/>
          <a:p>
            <a:r>
              <a:rPr lang="en-NO" dirty="0"/>
              <a:t>Tofaktorautentiseringsprosjektets utgangspunkt</a:t>
            </a:r>
          </a:p>
        </p:txBody>
      </p:sp>
      <p:sp>
        <p:nvSpPr>
          <p:cNvPr id="3" name="Content Placeholder 2">
            <a:extLst>
              <a:ext uri="{FF2B5EF4-FFF2-40B4-BE49-F238E27FC236}">
                <a16:creationId xmlns:a16="http://schemas.microsoft.com/office/drawing/2014/main" id="{31ED194B-F7F5-69B8-9542-8478E4ED9FB6}"/>
              </a:ext>
            </a:extLst>
          </p:cNvPr>
          <p:cNvSpPr>
            <a:spLocks noGrp="1"/>
          </p:cNvSpPr>
          <p:nvPr>
            <p:ph sz="quarter" idx="28"/>
          </p:nvPr>
        </p:nvSpPr>
        <p:spPr/>
        <p:txBody>
          <a:bodyPr/>
          <a:lstStyle/>
          <a:p>
            <a:pPr marL="285750" indent="-285750">
              <a:buFont typeface="Arial" panose="020B0604020202020204" pitchFamily="34" charset="0"/>
              <a:buChar char="•"/>
            </a:pPr>
            <a:r>
              <a:rPr lang="en-GB" sz="2600" dirty="0" err="1"/>
              <a:t>Passord</a:t>
            </a:r>
            <a:r>
              <a:rPr lang="en-GB" sz="2600" dirty="0"/>
              <a:t> er </a:t>
            </a:r>
            <a:r>
              <a:rPr lang="en-GB" sz="2600" dirty="0" err="1"/>
              <a:t>ikke</a:t>
            </a:r>
            <a:r>
              <a:rPr lang="en-GB" sz="2600" dirty="0"/>
              <a:t> </a:t>
            </a:r>
            <a:r>
              <a:rPr lang="en-GB" sz="2600" dirty="0" err="1"/>
              <a:t>lenger</a:t>
            </a:r>
            <a:r>
              <a:rPr lang="en-GB" sz="2600" dirty="0"/>
              <a:t> </a:t>
            </a:r>
            <a:r>
              <a:rPr lang="en-GB" sz="2600" dirty="0" err="1"/>
              <a:t>tilstrekkelig</a:t>
            </a:r>
            <a:endParaRPr lang="en-GB" sz="2600" dirty="0"/>
          </a:p>
          <a:p>
            <a:pPr marL="285750" indent="-285750">
              <a:buFont typeface="Arial" panose="020B0604020202020204" pitchFamily="34" charset="0"/>
              <a:buChar char="•"/>
            </a:pPr>
            <a:r>
              <a:rPr lang="en-GB" sz="2600" dirty="0"/>
              <a:t>2FA er </a:t>
            </a:r>
            <a:r>
              <a:rPr lang="en-GB" sz="2600" dirty="0" err="1"/>
              <a:t>i</a:t>
            </a:r>
            <a:r>
              <a:rPr lang="en-GB" sz="2600" dirty="0"/>
              <a:t> </a:t>
            </a:r>
            <a:r>
              <a:rPr lang="en-GB" sz="2600" dirty="0" err="1"/>
              <a:t>ferd</a:t>
            </a:r>
            <a:r>
              <a:rPr lang="en-GB" sz="2600" dirty="0"/>
              <a:t> med </a:t>
            </a:r>
            <a:r>
              <a:rPr lang="en-GB" sz="2600" dirty="0" err="1"/>
              <a:t>å</a:t>
            </a:r>
            <a:r>
              <a:rPr lang="en-GB" sz="2600" dirty="0"/>
              <a:t> </a:t>
            </a:r>
            <a:r>
              <a:rPr lang="en-GB" sz="2600" dirty="0" err="1"/>
              <a:t>bli</a:t>
            </a:r>
            <a:r>
              <a:rPr lang="en-GB" sz="2600" dirty="0"/>
              <a:t> et </a:t>
            </a:r>
            <a:r>
              <a:rPr lang="en-GB" sz="2600" dirty="0" err="1"/>
              <a:t>krav</a:t>
            </a:r>
            <a:r>
              <a:rPr lang="en-GB" sz="2600" dirty="0"/>
              <a:t>...</a:t>
            </a:r>
          </a:p>
          <a:p>
            <a:pPr marL="285750" indent="-285750">
              <a:buFont typeface="Arial" panose="020B0604020202020204" pitchFamily="34" charset="0"/>
              <a:buChar char="•"/>
            </a:pPr>
            <a:r>
              <a:rPr lang="en-GB" sz="2600" dirty="0"/>
              <a:t>NSM </a:t>
            </a:r>
            <a:r>
              <a:rPr lang="en-GB" sz="2600" dirty="0" err="1"/>
              <a:t>har</a:t>
            </a:r>
            <a:r>
              <a:rPr lang="en-GB" sz="2600" dirty="0"/>
              <a:t> </a:t>
            </a:r>
            <a:r>
              <a:rPr lang="en-GB" sz="2600" dirty="0" err="1"/>
              <a:t>lenge</a:t>
            </a:r>
            <a:r>
              <a:rPr lang="en-GB" sz="2600" dirty="0"/>
              <a:t> </a:t>
            </a:r>
            <a:r>
              <a:rPr lang="en-GB" sz="2600" dirty="0" err="1"/>
              <a:t>kommet</a:t>
            </a:r>
            <a:r>
              <a:rPr lang="en-GB" sz="2600" dirty="0"/>
              <a:t> med </a:t>
            </a:r>
            <a:r>
              <a:rPr lang="en-GB" sz="2600" dirty="0" err="1"/>
              <a:t>anbefalinger</a:t>
            </a:r>
            <a:r>
              <a:rPr lang="en-GB" sz="2600" dirty="0"/>
              <a:t> om 2FA</a:t>
            </a:r>
          </a:p>
          <a:p>
            <a:pPr marL="285750" indent="-285750">
              <a:buFont typeface="Arial" panose="020B0604020202020204" pitchFamily="34" charset="0"/>
              <a:buChar char="•"/>
            </a:pPr>
            <a:r>
              <a:rPr lang="en-GB" sz="2600" dirty="0" err="1"/>
              <a:t>En</a:t>
            </a:r>
            <a:r>
              <a:rPr lang="en-GB" sz="2600" dirty="0"/>
              <a:t> </a:t>
            </a:r>
            <a:r>
              <a:rPr lang="en-GB" sz="2600" dirty="0" err="1"/>
              <a:t>stor</a:t>
            </a:r>
            <a:r>
              <a:rPr lang="en-GB" sz="2600" dirty="0"/>
              <a:t> del </a:t>
            </a:r>
            <a:r>
              <a:rPr lang="en-GB" sz="2600" dirty="0" err="1"/>
              <a:t>av</a:t>
            </a:r>
            <a:r>
              <a:rPr lang="en-GB" sz="2600" dirty="0"/>
              <a:t> UH-</a:t>
            </a:r>
            <a:r>
              <a:rPr lang="en-GB" sz="2600" dirty="0" err="1"/>
              <a:t>sektoren</a:t>
            </a:r>
            <a:r>
              <a:rPr lang="en-GB" sz="2600" dirty="0"/>
              <a:t> </a:t>
            </a:r>
            <a:r>
              <a:rPr lang="en-GB" sz="2600" dirty="0" err="1"/>
              <a:t>har</a:t>
            </a:r>
            <a:r>
              <a:rPr lang="en-GB" sz="2600" dirty="0"/>
              <a:t> 2FA </a:t>
            </a:r>
            <a:r>
              <a:rPr lang="en-GB" sz="2600" dirty="0" err="1"/>
              <a:t>på</a:t>
            </a:r>
            <a:r>
              <a:rPr lang="en-GB" sz="2600" dirty="0"/>
              <a:t> </a:t>
            </a:r>
            <a:r>
              <a:rPr lang="en-GB" sz="2600" dirty="0" err="1"/>
              <a:t>plass</a:t>
            </a:r>
            <a:r>
              <a:rPr lang="en-GB" sz="2600" dirty="0"/>
              <a:t> </a:t>
            </a:r>
          </a:p>
          <a:p>
            <a:pPr marL="285750" indent="-285750">
              <a:buFont typeface="Arial" panose="020B0604020202020204" pitchFamily="34" charset="0"/>
              <a:buChar char="•"/>
            </a:pPr>
            <a:r>
              <a:rPr lang="en-GB" sz="2600" dirty="0" err="1">
                <a:solidFill>
                  <a:schemeClr val="tx1"/>
                </a:solidFill>
              </a:rPr>
              <a:t>Prosjektet</a:t>
            </a:r>
            <a:r>
              <a:rPr lang="en-GB" sz="2600" dirty="0">
                <a:solidFill>
                  <a:schemeClr val="tx1"/>
                </a:solidFill>
              </a:rPr>
              <a:t> er </a:t>
            </a:r>
            <a:r>
              <a:rPr lang="en-GB" sz="2600" dirty="0" err="1">
                <a:solidFill>
                  <a:schemeClr val="tx1"/>
                </a:solidFill>
              </a:rPr>
              <a:t>en</a:t>
            </a:r>
            <a:r>
              <a:rPr lang="en-GB" sz="2600" dirty="0">
                <a:solidFill>
                  <a:schemeClr val="tx1"/>
                </a:solidFill>
              </a:rPr>
              <a:t> del </a:t>
            </a:r>
            <a:r>
              <a:rPr lang="en-GB" sz="2600" dirty="0" err="1">
                <a:solidFill>
                  <a:schemeClr val="tx1"/>
                </a:solidFill>
              </a:rPr>
              <a:t>av</a:t>
            </a:r>
            <a:r>
              <a:rPr lang="en-GB" sz="2600" dirty="0">
                <a:solidFill>
                  <a:schemeClr val="tx1"/>
                </a:solidFill>
              </a:rPr>
              <a:t> den </a:t>
            </a:r>
            <a:r>
              <a:rPr lang="en-GB" sz="2600" dirty="0" err="1">
                <a:solidFill>
                  <a:schemeClr val="tx1"/>
                </a:solidFill>
              </a:rPr>
              <a:t>sikkerhetsatsingen</a:t>
            </a:r>
            <a:r>
              <a:rPr lang="en-GB" sz="2600" dirty="0">
                <a:solidFill>
                  <a:schemeClr val="tx1"/>
                </a:solidFill>
              </a:rPr>
              <a:t> </a:t>
            </a:r>
            <a:r>
              <a:rPr lang="en-GB" sz="2600" dirty="0" err="1">
                <a:solidFill>
                  <a:schemeClr val="tx1"/>
                </a:solidFill>
              </a:rPr>
              <a:t>som</a:t>
            </a:r>
            <a:r>
              <a:rPr lang="en-GB" sz="2600" dirty="0">
                <a:solidFill>
                  <a:schemeClr val="tx1"/>
                </a:solidFill>
              </a:rPr>
              <a:t> </a:t>
            </a:r>
            <a:r>
              <a:rPr lang="en-GB" sz="2600" dirty="0" err="1">
                <a:solidFill>
                  <a:schemeClr val="tx1"/>
                </a:solidFill>
              </a:rPr>
              <a:t>universitetsstyret</a:t>
            </a:r>
            <a:r>
              <a:rPr lang="en-GB" sz="2600" dirty="0">
                <a:solidFill>
                  <a:schemeClr val="tx1"/>
                </a:solidFill>
              </a:rPr>
              <a:t> </a:t>
            </a:r>
            <a:r>
              <a:rPr lang="en-GB" sz="2600" dirty="0" err="1">
                <a:solidFill>
                  <a:schemeClr val="tx1"/>
                </a:solidFill>
              </a:rPr>
              <a:t>ble</a:t>
            </a:r>
            <a:r>
              <a:rPr lang="en-GB" sz="2600" dirty="0">
                <a:solidFill>
                  <a:schemeClr val="tx1"/>
                </a:solidFill>
              </a:rPr>
              <a:t> </a:t>
            </a:r>
            <a:r>
              <a:rPr lang="en-GB" sz="2600" dirty="0" err="1">
                <a:solidFill>
                  <a:schemeClr val="tx1"/>
                </a:solidFill>
              </a:rPr>
              <a:t>informert</a:t>
            </a:r>
            <a:r>
              <a:rPr lang="en-GB" sz="2600" dirty="0">
                <a:solidFill>
                  <a:schemeClr val="tx1"/>
                </a:solidFill>
              </a:rPr>
              <a:t> om 11. </a:t>
            </a:r>
            <a:r>
              <a:rPr lang="en-GB" sz="2600" dirty="0" err="1">
                <a:solidFill>
                  <a:schemeClr val="tx1"/>
                </a:solidFill>
              </a:rPr>
              <a:t>mai</a:t>
            </a:r>
            <a:endParaRPr lang="en-GB" sz="2600" dirty="0">
              <a:solidFill>
                <a:schemeClr val="tx1"/>
              </a:solidFill>
            </a:endParaRPr>
          </a:p>
          <a:p>
            <a:pPr marL="285750" indent="-285750">
              <a:buFont typeface="Arial" panose="020B0604020202020204" pitchFamily="34" charset="0"/>
              <a:buChar char="•"/>
            </a:pPr>
            <a:r>
              <a:rPr lang="en-GB" sz="2600" dirty="0" err="1">
                <a:solidFill>
                  <a:schemeClr val="tx1"/>
                </a:solidFill>
              </a:rPr>
              <a:t>Prosjektmål</a:t>
            </a:r>
            <a:r>
              <a:rPr lang="en-GB" sz="2600" dirty="0">
                <a:solidFill>
                  <a:schemeClr val="tx1"/>
                </a:solidFill>
              </a:rPr>
              <a:t>: </a:t>
            </a:r>
          </a:p>
          <a:p>
            <a:pPr marL="846146" lvl="1" indent="-285750"/>
            <a:r>
              <a:rPr lang="en-GB" sz="2400" dirty="0" err="1">
                <a:solidFill>
                  <a:schemeClr val="tx1"/>
                </a:solidFill>
                <a:latin typeface="-apple-system"/>
              </a:rPr>
              <a:t>Holde</a:t>
            </a:r>
            <a:r>
              <a:rPr lang="en-GB" sz="2400" dirty="0">
                <a:solidFill>
                  <a:schemeClr val="tx1"/>
                </a:solidFill>
                <a:latin typeface="-apple-system"/>
              </a:rPr>
              <a:t> </a:t>
            </a:r>
            <a:r>
              <a:rPr lang="en-GB" sz="2400" dirty="0" err="1">
                <a:solidFill>
                  <a:schemeClr val="tx1"/>
                </a:solidFill>
                <a:latin typeface="-apple-system"/>
              </a:rPr>
              <a:t>antallet</a:t>
            </a:r>
            <a:r>
              <a:rPr lang="en-GB" sz="2400" dirty="0">
                <a:solidFill>
                  <a:schemeClr val="tx1"/>
                </a:solidFill>
                <a:latin typeface="-apple-system"/>
              </a:rPr>
              <a:t> </a:t>
            </a:r>
            <a:r>
              <a:rPr lang="en-GB" sz="2400" dirty="0" err="1">
                <a:solidFill>
                  <a:schemeClr val="tx1"/>
                </a:solidFill>
                <a:latin typeface="-apple-system"/>
              </a:rPr>
              <a:t>kodegeneratorer</a:t>
            </a:r>
            <a:r>
              <a:rPr lang="en-GB" sz="2400" dirty="0">
                <a:solidFill>
                  <a:schemeClr val="tx1"/>
                </a:solidFill>
                <a:latin typeface="-apple-system"/>
              </a:rPr>
              <a:t> </a:t>
            </a:r>
            <a:r>
              <a:rPr lang="en-GB" sz="2400" dirty="0" err="1">
                <a:solidFill>
                  <a:schemeClr val="tx1"/>
                </a:solidFill>
                <a:latin typeface="-apple-system"/>
              </a:rPr>
              <a:t>som</a:t>
            </a:r>
            <a:r>
              <a:rPr lang="en-GB" sz="2400" dirty="0">
                <a:solidFill>
                  <a:schemeClr val="tx1"/>
                </a:solidFill>
                <a:latin typeface="-apple-system"/>
              </a:rPr>
              <a:t> </a:t>
            </a:r>
            <a:r>
              <a:rPr lang="en-GB" sz="2400" dirty="0" err="1">
                <a:solidFill>
                  <a:schemeClr val="tx1"/>
                </a:solidFill>
                <a:latin typeface="-apple-system"/>
              </a:rPr>
              <a:t>en</a:t>
            </a:r>
            <a:r>
              <a:rPr lang="en-GB" sz="2400" dirty="0">
                <a:solidFill>
                  <a:schemeClr val="tx1"/>
                </a:solidFill>
                <a:latin typeface="-apple-system"/>
              </a:rPr>
              <a:t> </a:t>
            </a:r>
            <a:r>
              <a:rPr lang="en-GB" sz="2400" dirty="0" err="1">
                <a:solidFill>
                  <a:schemeClr val="tx1"/>
                </a:solidFill>
                <a:latin typeface="-apple-system"/>
              </a:rPr>
              <a:t>vanlig</a:t>
            </a:r>
            <a:r>
              <a:rPr lang="en-GB" sz="2400" dirty="0">
                <a:solidFill>
                  <a:schemeClr val="tx1"/>
                </a:solidFill>
                <a:latin typeface="-apple-system"/>
              </a:rPr>
              <a:t> </a:t>
            </a:r>
            <a:r>
              <a:rPr lang="en-GB" sz="2400" dirty="0" err="1">
                <a:solidFill>
                  <a:schemeClr val="tx1"/>
                </a:solidFill>
                <a:latin typeface="-apple-system"/>
              </a:rPr>
              <a:t>bruker</a:t>
            </a:r>
            <a:r>
              <a:rPr lang="en-GB" sz="2400" dirty="0">
                <a:solidFill>
                  <a:schemeClr val="tx1"/>
                </a:solidFill>
                <a:latin typeface="-apple-system"/>
              </a:rPr>
              <a:t> </a:t>
            </a:r>
            <a:r>
              <a:rPr lang="en-GB" sz="2400" dirty="0" err="1">
                <a:solidFill>
                  <a:schemeClr val="tx1"/>
                </a:solidFill>
                <a:latin typeface="-apple-system"/>
              </a:rPr>
              <a:t>må</a:t>
            </a:r>
            <a:r>
              <a:rPr lang="en-GB" sz="2400" dirty="0">
                <a:solidFill>
                  <a:schemeClr val="tx1"/>
                </a:solidFill>
                <a:latin typeface="-apple-system"/>
              </a:rPr>
              <a:t> ha </a:t>
            </a:r>
            <a:r>
              <a:rPr lang="en-GB" sz="2400" dirty="0" err="1">
                <a:solidFill>
                  <a:schemeClr val="tx1"/>
                </a:solidFill>
                <a:latin typeface="-apple-system"/>
              </a:rPr>
              <a:t>til</a:t>
            </a:r>
            <a:r>
              <a:rPr lang="en-GB" sz="2400" dirty="0">
                <a:solidFill>
                  <a:schemeClr val="tx1"/>
                </a:solidFill>
                <a:latin typeface="-apple-system"/>
              </a:rPr>
              <a:t> et minimum</a:t>
            </a:r>
          </a:p>
          <a:p>
            <a:pPr marL="846146" lvl="1" indent="-285750"/>
            <a:r>
              <a:rPr lang="en-GB" sz="2400" dirty="0" err="1">
                <a:latin typeface="-apple-system"/>
              </a:rPr>
              <a:t>Samtidig</a:t>
            </a:r>
            <a:r>
              <a:rPr lang="en-GB" sz="2400" dirty="0">
                <a:latin typeface="-apple-system"/>
              </a:rPr>
              <a:t> er det et </a:t>
            </a:r>
            <a:r>
              <a:rPr lang="en-GB" sz="2400" dirty="0" err="1">
                <a:latin typeface="-apple-system"/>
              </a:rPr>
              <a:t>ønske</a:t>
            </a:r>
            <a:r>
              <a:rPr lang="en-GB" sz="2400" dirty="0">
                <a:latin typeface="-apple-system"/>
              </a:rPr>
              <a:t> om 2FA </a:t>
            </a:r>
            <a:r>
              <a:rPr lang="en-GB" sz="2400" dirty="0" err="1">
                <a:latin typeface="-apple-system"/>
              </a:rPr>
              <a:t>på</a:t>
            </a:r>
            <a:r>
              <a:rPr lang="en-GB" sz="2400" dirty="0">
                <a:latin typeface="-apple-system"/>
              </a:rPr>
              <a:t> </a:t>
            </a:r>
            <a:r>
              <a:rPr lang="en-GB" sz="2400" dirty="0" err="1">
                <a:latin typeface="-apple-system"/>
              </a:rPr>
              <a:t>flest</a:t>
            </a:r>
            <a:r>
              <a:rPr lang="en-GB" sz="2400" dirty="0">
                <a:latin typeface="-apple-system"/>
              </a:rPr>
              <a:t> </a:t>
            </a:r>
            <a:r>
              <a:rPr lang="en-GB" sz="2400" dirty="0" err="1">
                <a:latin typeface="-apple-system"/>
              </a:rPr>
              <a:t>mulig</a:t>
            </a:r>
            <a:r>
              <a:rPr lang="en-GB" sz="2400" dirty="0">
                <a:latin typeface="-apple-system"/>
              </a:rPr>
              <a:t> </a:t>
            </a:r>
            <a:r>
              <a:rPr lang="en-GB" sz="2400" dirty="0" err="1">
                <a:latin typeface="-apple-system"/>
              </a:rPr>
              <a:t>tjenester</a:t>
            </a:r>
            <a:endParaRPr lang="en-GB" sz="2400" dirty="0">
              <a:solidFill>
                <a:schemeClr val="tx1"/>
              </a:solidFill>
              <a:latin typeface="-apple-system"/>
            </a:endParaRPr>
          </a:p>
          <a:p>
            <a:pPr marL="285750" indent="-285750">
              <a:buFont typeface="Arial" panose="020B0604020202020204" pitchFamily="34" charset="0"/>
              <a:buChar char="•"/>
            </a:pPr>
            <a:endParaRPr lang="en-NO" sz="2800" dirty="0"/>
          </a:p>
        </p:txBody>
      </p:sp>
      <p:sp>
        <p:nvSpPr>
          <p:cNvPr id="4" name="Footer Placeholder 3">
            <a:extLst>
              <a:ext uri="{FF2B5EF4-FFF2-40B4-BE49-F238E27FC236}">
                <a16:creationId xmlns:a16="http://schemas.microsoft.com/office/drawing/2014/main" id="{0BAA2DB9-32B8-58B4-A310-0409227D3175}"/>
              </a:ext>
            </a:extLst>
          </p:cNvPr>
          <p:cNvSpPr>
            <a:spLocks noGrp="1"/>
          </p:cNvSpPr>
          <p:nvPr>
            <p:ph type="ftr" sz="quarter" idx="3"/>
          </p:nvPr>
        </p:nvSpPr>
        <p:spPr/>
        <p:txBody>
          <a:bodyPr/>
          <a:lstStyle/>
          <a:p>
            <a:r>
              <a:rPr lang="nb-NO"/>
              <a:t>Tofaktorautentiseringsprosjektet</a:t>
            </a:r>
            <a:endParaRPr lang="nb-NO" dirty="0"/>
          </a:p>
        </p:txBody>
      </p:sp>
      <p:sp>
        <p:nvSpPr>
          <p:cNvPr id="5" name="Slide Number Placeholder 4">
            <a:extLst>
              <a:ext uri="{FF2B5EF4-FFF2-40B4-BE49-F238E27FC236}">
                <a16:creationId xmlns:a16="http://schemas.microsoft.com/office/drawing/2014/main" id="{76AF6A7A-C478-F261-4E62-FCD34CBC1D5F}"/>
              </a:ext>
            </a:extLst>
          </p:cNvPr>
          <p:cNvSpPr>
            <a:spLocks noGrp="1"/>
          </p:cNvSpPr>
          <p:nvPr>
            <p:ph type="sldNum" sz="quarter" idx="12"/>
          </p:nvPr>
        </p:nvSpPr>
        <p:spPr/>
        <p:txBody>
          <a:bodyPr/>
          <a:lstStyle/>
          <a:p>
            <a:r>
              <a:rPr lang="en-US"/>
              <a:t>Side </a:t>
            </a:r>
            <a:fld id="{5251F420-7306-4E7C-A79E-F31A38F7D392}" type="slidenum">
              <a:rPr lang="en-US" smtClean="0"/>
              <a:pPr/>
              <a:t>3</a:t>
            </a:fld>
            <a:endParaRPr lang="en-US" dirty="0"/>
          </a:p>
        </p:txBody>
      </p:sp>
    </p:spTree>
    <p:extLst>
      <p:ext uri="{BB962C8B-B14F-4D97-AF65-F5344CB8AC3E}">
        <p14:creationId xmlns:p14="http://schemas.microsoft.com/office/powerpoint/2010/main" val="106627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CF2D8-B93E-BD45-8961-ADD415D53823}"/>
              </a:ext>
            </a:extLst>
          </p:cNvPr>
          <p:cNvSpPr>
            <a:spLocks noGrp="1"/>
          </p:cNvSpPr>
          <p:nvPr>
            <p:ph type="title"/>
          </p:nvPr>
        </p:nvSpPr>
        <p:spPr/>
        <p:txBody>
          <a:bodyPr/>
          <a:lstStyle/>
          <a:p>
            <a:r>
              <a:rPr lang="en-GB" dirty="0"/>
              <a:t>Microsoft </a:t>
            </a:r>
            <a:r>
              <a:rPr lang="en-GB" dirty="0" err="1"/>
              <a:t>og</a:t>
            </a:r>
            <a:r>
              <a:rPr lang="en-GB" dirty="0"/>
              <a:t> </a:t>
            </a:r>
            <a:r>
              <a:rPr lang="en-GB" dirty="0" err="1"/>
              <a:t>deres</a:t>
            </a:r>
            <a:r>
              <a:rPr lang="en-GB" dirty="0"/>
              <a:t> </a:t>
            </a:r>
            <a:r>
              <a:rPr lang="en-GB" dirty="0" err="1"/>
              <a:t>skytjenester</a:t>
            </a:r>
            <a:endParaRPr lang="nb-NO" dirty="0"/>
          </a:p>
        </p:txBody>
      </p:sp>
      <p:sp>
        <p:nvSpPr>
          <p:cNvPr id="11" name="Content Placeholder 10">
            <a:extLst>
              <a:ext uri="{FF2B5EF4-FFF2-40B4-BE49-F238E27FC236}">
                <a16:creationId xmlns:a16="http://schemas.microsoft.com/office/drawing/2014/main" id="{34DF936F-621F-A9E8-8358-A1AAD8324187}"/>
              </a:ext>
            </a:extLst>
          </p:cNvPr>
          <p:cNvSpPr>
            <a:spLocks noGrp="1"/>
          </p:cNvSpPr>
          <p:nvPr>
            <p:ph sz="half" idx="29"/>
          </p:nvPr>
        </p:nvSpPr>
        <p:spPr>
          <a:xfrm>
            <a:off x="379412" y="1264585"/>
            <a:ext cx="6688138" cy="4533618"/>
          </a:xfrm>
        </p:spPr>
        <p:txBody>
          <a:bodyPr/>
          <a:lstStyle/>
          <a:p>
            <a:r>
              <a:rPr lang="nb-NO" dirty="0"/>
              <a:t>25. mai annonserte Microsoft at de «ruller ut MFA til alle brukere i </a:t>
            </a:r>
            <a:r>
              <a:rPr lang="nb-NO" dirty="0" err="1"/>
              <a:t>Azure</a:t>
            </a:r>
            <a:r>
              <a:rPr lang="nb-NO" dirty="0"/>
              <a:t> AD»</a:t>
            </a:r>
          </a:p>
          <a:p>
            <a:r>
              <a:rPr lang="nb-NO" dirty="0"/>
              <a:t>Nå i juni vil Global </a:t>
            </a:r>
            <a:r>
              <a:rPr lang="nb-NO" dirty="0" err="1"/>
              <a:t>admins</a:t>
            </a:r>
            <a:r>
              <a:rPr lang="nb-NO" dirty="0"/>
              <a:t> få opp følgende melding, med varsel om at </a:t>
            </a:r>
            <a:r>
              <a:rPr lang="nb-NO" dirty="0" err="1"/>
              <a:t>security</a:t>
            </a:r>
            <a:r>
              <a:rPr lang="nb-NO" dirty="0"/>
              <a:t> </a:t>
            </a:r>
            <a:r>
              <a:rPr lang="nb-NO" dirty="0" err="1"/>
              <a:t>defaults</a:t>
            </a:r>
            <a:r>
              <a:rPr lang="nb-NO" dirty="0"/>
              <a:t> senest aktiveres om 14 dager</a:t>
            </a:r>
          </a:p>
          <a:p>
            <a:r>
              <a:rPr lang="nb-NO" dirty="0"/>
              <a:t>Endringen treffer ca. 60 millioner brukerkontoer</a:t>
            </a:r>
          </a:p>
          <a:p>
            <a:r>
              <a:rPr lang="nb-NO" dirty="0"/>
              <a:t>Kan vi nå si at 2FA/MFA har blitt et krav?</a:t>
            </a:r>
          </a:p>
        </p:txBody>
      </p:sp>
      <p:pic>
        <p:nvPicPr>
          <p:cNvPr id="15" name="Content Placeholder 14">
            <a:extLst>
              <a:ext uri="{FF2B5EF4-FFF2-40B4-BE49-F238E27FC236}">
                <a16:creationId xmlns:a16="http://schemas.microsoft.com/office/drawing/2014/main" id="{FDB8A9CD-9271-8E1D-387D-0B3CBBC678A1}"/>
              </a:ext>
            </a:extLst>
          </p:cNvPr>
          <p:cNvPicPr>
            <a:picLocks noGrp="1" noChangeAspect="1"/>
          </p:cNvPicPr>
          <p:nvPr>
            <p:ph sz="half" idx="31"/>
          </p:nvPr>
        </p:nvPicPr>
        <p:blipFill>
          <a:blip r:embed="rId3">
            <a:extLst>
              <a:ext uri="{28A0092B-C50C-407E-A947-70E740481C1C}">
                <a14:useLocalDpi xmlns:a14="http://schemas.microsoft.com/office/drawing/2010/main" val="0"/>
              </a:ext>
            </a:extLst>
          </a:blip>
          <a:srcRect/>
          <a:stretch/>
        </p:blipFill>
        <p:spPr>
          <a:xfrm>
            <a:off x="7432570" y="1264585"/>
            <a:ext cx="3833797" cy="4533618"/>
          </a:xfrm>
        </p:spPr>
      </p:pic>
      <p:sp>
        <p:nvSpPr>
          <p:cNvPr id="4" name="Footer Placeholder 3">
            <a:extLst>
              <a:ext uri="{FF2B5EF4-FFF2-40B4-BE49-F238E27FC236}">
                <a16:creationId xmlns:a16="http://schemas.microsoft.com/office/drawing/2014/main" id="{9D8B4150-F991-DA95-16C7-142C25E124C3}"/>
              </a:ext>
            </a:extLst>
          </p:cNvPr>
          <p:cNvSpPr>
            <a:spLocks noGrp="1"/>
          </p:cNvSpPr>
          <p:nvPr>
            <p:ph type="ftr" sz="quarter" idx="34"/>
          </p:nvPr>
        </p:nvSpPr>
        <p:spPr/>
        <p:txBody>
          <a:bodyPr/>
          <a:lstStyle/>
          <a:p>
            <a:r>
              <a:rPr lang="nb-NO"/>
              <a:t>Tofaktorautentiseringsprosjektet</a:t>
            </a:r>
            <a:endParaRPr lang="nb-NO" dirty="0"/>
          </a:p>
        </p:txBody>
      </p:sp>
      <p:sp>
        <p:nvSpPr>
          <p:cNvPr id="5" name="Slide Number Placeholder 4">
            <a:extLst>
              <a:ext uri="{FF2B5EF4-FFF2-40B4-BE49-F238E27FC236}">
                <a16:creationId xmlns:a16="http://schemas.microsoft.com/office/drawing/2014/main" id="{DBFD7D16-6AF4-1EEB-93DB-01057B8CB096}"/>
              </a:ext>
            </a:extLst>
          </p:cNvPr>
          <p:cNvSpPr>
            <a:spLocks noGrp="1"/>
          </p:cNvSpPr>
          <p:nvPr>
            <p:ph type="sldNum" sz="quarter" idx="35"/>
          </p:nvPr>
        </p:nvSpPr>
        <p:spPr/>
        <p:txBody>
          <a:bodyPr/>
          <a:lstStyle/>
          <a:p>
            <a:r>
              <a:rPr lang="en-US"/>
              <a:t>Side </a:t>
            </a:r>
            <a:fld id="{5251F420-7306-4E7C-A79E-F31A38F7D392}" type="slidenum">
              <a:rPr lang="en-US" smtClean="0"/>
              <a:pPr/>
              <a:t>4</a:t>
            </a:fld>
            <a:endParaRPr lang="en-US" dirty="0"/>
          </a:p>
        </p:txBody>
      </p:sp>
    </p:spTree>
    <p:extLst>
      <p:ext uri="{BB962C8B-B14F-4D97-AF65-F5344CB8AC3E}">
        <p14:creationId xmlns:p14="http://schemas.microsoft.com/office/powerpoint/2010/main" val="1456144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9A113-F700-FF6B-53C9-2BCA8E3EC436}"/>
              </a:ext>
            </a:extLst>
          </p:cNvPr>
          <p:cNvSpPr>
            <a:spLocks noGrp="1"/>
          </p:cNvSpPr>
          <p:nvPr>
            <p:ph type="title"/>
          </p:nvPr>
        </p:nvSpPr>
        <p:spPr>
          <a:xfrm>
            <a:off x="380168" y="161944"/>
            <a:ext cx="11431664" cy="754068"/>
          </a:xfrm>
        </p:spPr>
        <p:txBody>
          <a:bodyPr anchor="t">
            <a:normAutofit/>
          </a:bodyPr>
          <a:lstStyle/>
          <a:p>
            <a:r>
              <a:rPr lang="en-NO" dirty="0"/>
              <a:t>All 2FA er ikke det samme og ikke like sikkert!</a:t>
            </a:r>
          </a:p>
        </p:txBody>
      </p:sp>
      <p:sp>
        <p:nvSpPr>
          <p:cNvPr id="4" name="Footer Placeholder 3">
            <a:extLst>
              <a:ext uri="{FF2B5EF4-FFF2-40B4-BE49-F238E27FC236}">
                <a16:creationId xmlns:a16="http://schemas.microsoft.com/office/drawing/2014/main" id="{AB282DE5-3E0D-F59B-7309-AE7C75A82DC0}"/>
              </a:ext>
            </a:extLst>
          </p:cNvPr>
          <p:cNvSpPr>
            <a:spLocks noGrp="1"/>
          </p:cNvSpPr>
          <p:nvPr>
            <p:ph type="ftr" sz="quarter" idx="32"/>
          </p:nvPr>
        </p:nvSpPr>
        <p:spPr>
          <a:xfrm>
            <a:off x="1837732" y="6243181"/>
            <a:ext cx="1501215" cy="259232"/>
          </a:xfrm>
        </p:spPr>
        <p:txBody>
          <a:bodyPr anchor="b">
            <a:normAutofit/>
          </a:bodyPr>
          <a:lstStyle/>
          <a:p>
            <a:pPr>
              <a:spcAft>
                <a:spcPts val="600"/>
              </a:spcAft>
            </a:pPr>
            <a:r>
              <a:rPr lang="nb-NO"/>
              <a:t>Tofaktorautentiseringsprosjektet</a:t>
            </a:r>
          </a:p>
        </p:txBody>
      </p:sp>
      <p:sp>
        <p:nvSpPr>
          <p:cNvPr id="5" name="Slide Number Placeholder 4">
            <a:extLst>
              <a:ext uri="{FF2B5EF4-FFF2-40B4-BE49-F238E27FC236}">
                <a16:creationId xmlns:a16="http://schemas.microsoft.com/office/drawing/2014/main" id="{4916C96D-E7B9-3921-DBF1-E22E308ABEB3}"/>
              </a:ext>
            </a:extLst>
          </p:cNvPr>
          <p:cNvSpPr>
            <a:spLocks noGrp="1"/>
          </p:cNvSpPr>
          <p:nvPr>
            <p:ph type="sldNum" sz="quarter" idx="33"/>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5</a:t>
            </a:fld>
            <a:endParaRPr lang="en-US"/>
          </a:p>
        </p:txBody>
      </p:sp>
      <p:graphicFrame>
        <p:nvGraphicFramePr>
          <p:cNvPr id="7" name="Table 7">
            <a:extLst>
              <a:ext uri="{FF2B5EF4-FFF2-40B4-BE49-F238E27FC236}">
                <a16:creationId xmlns:a16="http://schemas.microsoft.com/office/drawing/2014/main" id="{345F8593-6032-1390-834C-494CCD69D20D}"/>
              </a:ext>
            </a:extLst>
          </p:cNvPr>
          <p:cNvGraphicFramePr>
            <a:graphicFrameLocks noGrp="1"/>
          </p:cNvGraphicFramePr>
          <p:nvPr>
            <p:ph sz="half" idx="30"/>
            <p:extLst>
              <p:ext uri="{D42A27DB-BD31-4B8C-83A1-F6EECF244321}">
                <p14:modId xmlns:p14="http://schemas.microsoft.com/office/powerpoint/2010/main" val="4066692734"/>
              </p:ext>
            </p:extLst>
          </p:nvPr>
        </p:nvGraphicFramePr>
        <p:xfrm>
          <a:off x="380169" y="1063287"/>
          <a:ext cx="11431663" cy="5137522"/>
        </p:xfrm>
        <a:graphic>
          <a:graphicData uri="http://schemas.openxmlformats.org/drawingml/2006/table">
            <a:tbl>
              <a:tblPr firstRow="1" bandRow="1">
                <a:noFill/>
                <a:tableStyleId>{073A0DAA-6AF3-43AB-8588-CEC1D06C72B9}</a:tableStyleId>
              </a:tblPr>
              <a:tblGrid>
                <a:gridCol w="4620256">
                  <a:extLst>
                    <a:ext uri="{9D8B030D-6E8A-4147-A177-3AD203B41FA5}">
                      <a16:colId xmlns:a16="http://schemas.microsoft.com/office/drawing/2014/main" val="3375881549"/>
                    </a:ext>
                  </a:extLst>
                </a:gridCol>
                <a:gridCol w="6811407">
                  <a:extLst>
                    <a:ext uri="{9D8B030D-6E8A-4147-A177-3AD203B41FA5}">
                      <a16:colId xmlns:a16="http://schemas.microsoft.com/office/drawing/2014/main" val="3716644432"/>
                    </a:ext>
                  </a:extLst>
                </a:gridCol>
              </a:tblGrid>
              <a:tr h="376494">
                <a:tc>
                  <a:txBody>
                    <a:bodyPr/>
                    <a:lstStyle/>
                    <a:p>
                      <a:r>
                        <a:rPr lang="en-NO" sz="1600" b="1" cap="none" spc="0" dirty="0">
                          <a:solidFill>
                            <a:schemeClr val="tx1"/>
                          </a:solidFill>
                        </a:rPr>
                        <a:t>Type 2FA-kodebærer</a:t>
                      </a:r>
                    </a:p>
                  </a:txBody>
                  <a:tcPr marL="91087" marR="91087" marT="63761" marB="6376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NO" sz="1600" b="1" cap="none" spc="0" dirty="0">
                          <a:solidFill>
                            <a:schemeClr val="tx1"/>
                          </a:solidFill>
                        </a:rPr>
                        <a:t>Svakhet</a:t>
                      </a:r>
                    </a:p>
                  </a:txBody>
                  <a:tcPr marL="91087" marR="91087" marT="63761" marB="6376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6135513"/>
                  </a:ext>
                </a:extLst>
              </a:tr>
              <a:tr h="376494">
                <a:tc>
                  <a:txBody>
                    <a:bodyPr/>
                    <a:lstStyle/>
                    <a:p>
                      <a:r>
                        <a:rPr lang="en-NO" sz="1400" cap="none" spc="0" dirty="0">
                          <a:solidFill>
                            <a:schemeClr val="tx1"/>
                          </a:solidFill>
                        </a:rPr>
                        <a:t>Ingen 2FA</a:t>
                      </a:r>
                    </a:p>
                  </a:txBody>
                  <a:tcPr marL="91087" marR="91087" marT="63761" marB="6376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cap="none" spc="0" dirty="0" err="1">
                          <a:solidFill>
                            <a:schemeClr val="tx1"/>
                          </a:solidFill>
                        </a:rPr>
                        <a:t>Påloggingsinformasjon</a:t>
                      </a:r>
                      <a:r>
                        <a:rPr lang="en-GB" sz="1400" cap="none" spc="0" dirty="0">
                          <a:solidFill>
                            <a:schemeClr val="tx1"/>
                          </a:solidFill>
                        </a:rPr>
                        <a:t> </a:t>
                      </a:r>
                      <a:r>
                        <a:rPr lang="en-GB" sz="1400" cap="none" spc="0" dirty="0" err="1">
                          <a:solidFill>
                            <a:schemeClr val="tx1"/>
                          </a:solidFill>
                        </a:rPr>
                        <a:t>kan</a:t>
                      </a:r>
                      <a:r>
                        <a:rPr lang="en-GB" sz="1400" cap="none" spc="0" dirty="0">
                          <a:solidFill>
                            <a:schemeClr val="tx1"/>
                          </a:solidFill>
                        </a:rPr>
                        <a:t> </a:t>
                      </a:r>
                      <a:r>
                        <a:rPr lang="en-GB" sz="1400" cap="none" spc="0" dirty="0" err="1">
                          <a:solidFill>
                            <a:schemeClr val="tx1"/>
                          </a:solidFill>
                        </a:rPr>
                        <a:t>stjeles</a:t>
                      </a:r>
                      <a:r>
                        <a:rPr lang="en-GB" sz="1400" cap="none" spc="0" dirty="0">
                          <a:solidFill>
                            <a:schemeClr val="tx1"/>
                          </a:solidFill>
                        </a:rPr>
                        <a:t>, </a:t>
                      </a:r>
                      <a:r>
                        <a:rPr lang="en-GB" sz="1400" cap="none" spc="0" dirty="0" err="1">
                          <a:solidFill>
                            <a:schemeClr val="tx1"/>
                          </a:solidFill>
                        </a:rPr>
                        <a:t>lekkes</a:t>
                      </a:r>
                      <a:r>
                        <a:rPr lang="en-GB" sz="1400" cap="none" spc="0" dirty="0">
                          <a:solidFill>
                            <a:schemeClr val="tx1"/>
                          </a:solidFill>
                        </a:rPr>
                        <a:t> </a:t>
                      </a:r>
                      <a:r>
                        <a:rPr lang="en-GB" sz="1400" cap="none" spc="0" dirty="0" err="1">
                          <a:solidFill>
                            <a:schemeClr val="tx1"/>
                          </a:solidFill>
                        </a:rPr>
                        <a:t>eller</a:t>
                      </a:r>
                      <a:r>
                        <a:rPr lang="en-GB" sz="1400" cap="none" spc="0" dirty="0">
                          <a:solidFill>
                            <a:schemeClr val="tx1"/>
                          </a:solidFill>
                        </a:rPr>
                        <a:t> er </a:t>
                      </a:r>
                      <a:r>
                        <a:rPr lang="en-GB" sz="1400" cap="none" spc="0" dirty="0" err="1">
                          <a:solidFill>
                            <a:schemeClr val="tx1"/>
                          </a:solidFill>
                        </a:rPr>
                        <a:t>enkelt</a:t>
                      </a:r>
                      <a:r>
                        <a:rPr lang="en-GB" sz="1400" cap="none" spc="0" dirty="0">
                          <a:solidFill>
                            <a:schemeClr val="tx1"/>
                          </a:solidFill>
                        </a:rPr>
                        <a:t> </a:t>
                      </a:r>
                      <a:r>
                        <a:rPr lang="en-GB" sz="1400" cap="none" spc="0" dirty="0" err="1">
                          <a:solidFill>
                            <a:schemeClr val="tx1"/>
                          </a:solidFill>
                        </a:rPr>
                        <a:t>å</a:t>
                      </a:r>
                      <a:r>
                        <a:rPr lang="en-GB" sz="1400" cap="none" spc="0" dirty="0">
                          <a:solidFill>
                            <a:schemeClr val="tx1"/>
                          </a:solidFill>
                        </a:rPr>
                        <a:t> </a:t>
                      </a:r>
                      <a:r>
                        <a:rPr lang="en-GB" sz="1400" cap="none" spc="0" dirty="0" err="1">
                          <a:solidFill>
                            <a:schemeClr val="tx1"/>
                          </a:solidFill>
                        </a:rPr>
                        <a:t>gjette</a:t>
                      </a:r>
                      <a:endParaRPr lang="en-NO" sz="1400" cap="none" spc="0" dirty="0">
                        <a:solidFill>
                          <a:schemeClr val="tx1"/>
                        </a:solidFill>
                      </a:endParaRPr>
                    </a:p>
                  </a:txBody>
                  <a:tcPr marL="91087" marR="91087" marT="63761" marB="6376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1616846"/>
                  </a:ext>
                </a:extLst>
              </a:tr>
              <a:tr h="1257004">
                <a:tc>
                  <a:txBody>
                    <a:bodyPr/>
                    <a:lstStyle/>
                    <a:p>
                      <a:r>
                        <a:rPr lang="en-NO" sz="1400" cap="none" spc="0" dirty="0">
                          <a:solidFill>
                            <a:schemeClr val="tx1"/>
                          </a:solidFill>
                        </a:rPr>
                        <a:t>SMS / automatisert taleoppringing</a:t>
                      </a:r>
                    </a:p>
                  </a:txBody>
                  <a:tcPr marL="91087" marR="91087" marT="63761" marB="6376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en-GB" sz="1400" cap="none" spc="0" dirty="0" err="1">
                          <a:solidFill>
                            <a:schemeClr val="tx1"/>
                          </a:solidFill>
                        </a:rPr>
                        <a:t>Brukeren</a:t>
                      </a:r>
                      <a:r>
                        <a:rPr lang="en-GB" sz="1400" cap="none" spc="0" dirty="0">
                          <a:solidFill>
                            <a:schemeClr val="tx1"/>
                          </a:solidFill>
                        </a:rPr>
                        <a:t> </a:t>
                      </a:r>
                      <a:r>
                        <a:rPr lang="en-GB" sz="1400" cap="none" spc="0" dirty="0" err="1">
                          <a:solidFill>
                            <a:schemeClr val="tx1"/>
                          </a:solidFill>
                        </a:rPr>
                        <a:t>autentiserer</a:t>
                      </a:r>
                      <a:r>
                        <a:rPr lang="en-GB" sz="1400" cap="none" spc="0" dirty="0">
                          <a:solidFill>
                            <a:schemeClr val="tx1"/>
                          </a:solidFill>
                        </a:rPr>
                        <a:t> seg med </a:t>
                      </a:r>
                      <a:r>
                        <a:rPr lang="en-GB" sz="1400" cap="none" spc="0" dirty="0" err="1">
                          <a:solidFill>
                            <a:schemeClr val="tx1"/>
                          </a:solidFill>
                        </a:rPr>
                        <a:t>noe</a:t>
                      </a:r>
                      <a:r>
                        <a:rPr lang="en-GB" sz="1400" cap="none" spc="0" dirty="0">
                          <a:solidFill>
                            <a:schemeClr val="tx1"/>
                          </a:solidFill>
                        </a:rPr>
                        <a:t> </a:t>
                      </a:r>
                      <a:r>
                        <a:rPr lang="en-GB" sz="1400" cap="none" spc="0" dirty="0" err="1">
                          <a:solidFill>
                            <a:schemeClr val="tx1"/>
                          </a:solidFill>
                        </a:rPr>
                        <a:t>tjenesteleverandøren</a:t>
                      </a:r>
                      <a:r>
                        <a:rPr lang="en-GB" sz="1400" cap="none" spc="0" dirty="0">
                          <a:solidFill>
                            <a:schemeClr val="tx1"/>
                          </a:solidFill>
                        </a:rPr>
                        <a:t> </a:t>
                      </a:r>
                      <a:r>
                        <a:rPr lang="en-GB" sz="1400" cap="none" spc="0" dirty="0" err="1">
                          <a:solidFill>
                            <a:schemeClr val="tx1"/>
                          </a:solidFill>
                        </a:rPr>
                        <a:t>sendte</a:t>
                      </a:r>
                      <a:r>
                        <a:rPr lang="en-GB" sz="1400" cap="none" spc="0" dirty="0">
                          <a:solidFill>
                            <a:schemeClr val="tx1"/>
                          </a:solidFill>
                        </a:rPr>
                        <a:t>. </a:t>
                      </a:r>
                      <a:r>
                        <a:rPr lang="en-GB" sz="1400" cap="none" spc="0" dirty="0" err="1">
                          <a:solidFill>
                            <a:schemeClr val="tx1"/>
                          </a:solidFill>
                        </a:rPr>
                        <a:t>En</a:t>
                      </a:r>
                      <a:r>
                        <a:rPr lang="en-GB" sz="1400" cap="none" spc="0" dirty="0">
                          <a:solidFill>
                            <a:schemeClr val="tx1"/>
                          </a:solidFill>
                        </a:rPr>
                        <a:t> </a:t>
                      </a:r>
                      <a:r>
                        <a:rPr lang="en-GB" sz="1400" cap="none" spc="0" dirty="0" err="1">
                          <a:solidFill>
                            <a:schemeClr val="tx1"/>
                          </a:solidFill>
                        </a:rPr>
                        <a:t>angriper</a:t>
                      </a:r>
                      <a:r>
                        <a:rPr lang="en-GB" sz="1400" cap="none" spc="0" dirty="0">
                          <a:solidFill>
                            <a:schemeClr val="tx1"/>
                          </a:solidFill>
                        </a:rPr>
                        <a:t> må </a:t>
                      </a:r>
                      <a:r>
                        <a:rPr lang="en-GB" sz="1400" cap="none" spc="0" dirty="0" err="1">
                          <a:solidFill>
                            <a:schemeClr val="tx1"/>
                          </a:solidFill>
                        </a:rPr>
                        <a:t>ikke</a:t>
                      </a:r>
                      <a:r>
                        <a:rPr lang="en-GB" sz="1400" cap="none" spc="0" dirty="0">
                          <a:solidFill>
                            <a:schemeClr val="tx1"/>
                          </a:solidFill>
                        </a:rPr>
                        <a:t> ha </a:t>
                      </a:r>
                      <a:r>
                        <a:rPr lang="en-GB" sz="1400" cap="none" spc="0" dirty="0" err="1">
                          <a:solidFill>
                            <a:schemeClr val="tx1"/>
                          </a:solidFill>
                        </a:rPr>
                        <a:t>mobiltelefonen</a:t>
                      </a:r>
                      <a:r>
                        <a:rPr lang="en-GB" sz="1400" cap="none" spc="0" dirty="0">
                          <a:solidFill>
                            <a:schemeClr val="tx1"/>
                          </a:solidFill>
                        </a:rPr>
                        <a:t> </a:t>
                      </a:r>
                      <a:r>
                        <a:rPr lang="en-GB" sz="1400" cap="none" spc="0" dirty="0" err="1">
                          <a:solidFill>
                            <a:schemeClr val="tx1"/>
                          </a:solidFill>
                        </a:rPr>
                        <a:t>til</a:t>
                      </a:r>
                      <a:r>
                        <a:rPr lang="en-GB" sz="1400" cap="none" spc="0" dirty="0">
                          <a:solidFill>
                            <a:schemeClr val="tx1"/>
                          </a:solidFill>
                        </a:rPr>
                        <a:t> et offer for å </a:t>
                      </a:r>
                      <a:r>
                        <a:rPr lang="en-GB" sz="1400" cap="none" spc="0" dirty="0" err="1">
                          <a:solidFill>
                            <a:schemeClr val="tx1"/>
                          </a:solidFill>
                        </a:rPr>
                        <a:t>autentisere</a:t>
                      </a:r>
                      <a:r>
                        <a:rPr lang="en-GB" sz="1400" cap="none" spc="0" dirty="0">
                          <a:solidFill>
                            <a:schemeClr val="tx1"/>
                          </a:solidFill>
                        </a:rPr>
                        <a:t> seg, man </a:t>
                      </a:r>
                      <a:r>
                        <a:rPr lang="en-GB" sz="1400" cap="none" spc="0" dirty="0" err="1">
                          <a:solidFill>
                            <a:schemeClr val="tx1"/>
                          </a:solidFill>
                        </a:rPr>
                        <a:t>trenger</a:t>
                      </a:r>
                      <a:r>
                        <a:rPr lang="en-GB" sz="1400" cap="none" spc="0" dirty="0">
                          <a:solidFill>
                            <a:schemeClr val="tx1"/>
                          </a:solidFill>
                        </a:rPr>
                        <a:t> </a:t>
                      </a:r>
                      <a:r>
                        <a:rPr lang="en-GB" sz="1400" cap="none" spc="0" dirty="0" err="1">
                          <a:solidFill>
                            <a:schemeClr val="tx1"/>
                          </a:solidFill>
                        </a:rPr>
                        <a:t>kun</a:t>
                      </a:r>
                      <a:r>
                        <a:rPr lang="en-GB" sz="1400" cap="none" spc="0" dirty="0">
                          <a:solidFill>
                            <a:schemeClr val="tx1"/>
                          </a:solidFill>
                        </a:rPr>
                        <a:t> to ting </a:t>
                      </a:r>
                      <a:r>
                        <a:rPr lang="en-GB" sz="1400" cap="none" spc="0" dirty="0" err="1">
                          <a:solidFill>
                            <a:schemeClr val="tx1"/>
                          </a:solidFill>
                        </a:rPr>
                        <a:t>brukeren</a:t>
                      </a:r>
                      <a:r>
                        <a:rPr lang="en-GB" sz="1400" cap="none" spc="0" dirty="0">
                          <a:solidFill>
                            <a:schemeClr val="tx1"/>
                          </a:solidFill>
                        </a:rPr>
                        <a:t> vet: </a:t>
                      </a:r>
                      <a:r>
                        <a:rPr lang="en-GB" sz="1400" cap="none" spc="0" dirty="0" err="1">
                          <a:solidFill>
                            <a:schemeClr val="tx1"/>
                          </a:solidFill>
                        </a:rPr>
                        <a:t>Passordet</a:t>
                      </a:r>
                      <a:r>
                        <a:rPr lang="en-GB" sz="1400" cap="none" spc="0" dirty="0">
                          <a:solidFill>
                            <a:schemeClr val="tx1"/>
                          </a:solidFill>
                        </a:rPr>
                        <a:t> </a:t>
                      </a:r>
                      <a:r>
                        <a:rPr lang="en-GB" sz="1400" cap="none" spc="0" dirty="0" err="1">
                          <a:solidFill>
                            <a:schemeClr val="tx1"/>
                          </a:solidFill>
                        </a:rPr>
                        <a:t>og</a:t>
                      </a:r>
                      <a:r>
                        <a:rPr lang="en-GB" sz="1400" cap="none" spc="0" dirty="0">
                          <a:solidFill>
                            <a:schemeClr val="tx1"/>
                          </a:solidFill>
                        </a:rPr>
                        <a:t> </a:t>
                      </a:r>
                      <a:r>
                        <a:rPr lang="en-GB" sz="1400" cap="none" spc="0" dirty="0" err="1">
                          <a:solidFill>
                            <a:schemeClr val="tx1"/>
                          </a:solidFill>
                        </a:rPr>
                        <a:t>koden</a:t>
                      </a:r>
                      <a:r>
                        <a:rPr lang="en-GB" sz="1400" cap="none" spc="0" dirty="0">
                          <a:solidFill>
                            <a:schemeClr val="tx1"/>
                          </a:solidFill>
                        </a:rPr>
                        <a:t> </a:t>
                      </a:r>
                      <a:r>
                        <a:rPr lang="en-GB" sz="1400" cap="none" spc="0" dirty="0" err="1">
                          <a:solidFill>
                            <a:schemeClr val="tx1"/>
                          </a:solidFill>
                        </a:rPr>
                        <a:t>som</a:t>
                      </a:r>
                      <a:r>
                        <a:rPr lang="en-GB" sz="1400" cap="none" spc="0" dirty="0">
                          <a:solidFill>
                            <a:schemeClr val="tx1"/>
                          </a:solidFill>
                        </a:rPr>
                        <a:t> </a:t>
                      </a:r>
                      <a:r>
                        <a:rPr lang="en-GB" sz="1400" cap="none" spc="0" dirty="0" err="1">
                          <a:solidFill>
                            <a:schemeClr val="tx1"/>
                          </a:solidFill>
                        </a:rPr>
                        <a:t>ble</a:t>
                      </a:r>
                      <a:r>
                        <a:rPr lang="en-GB" sz="1400" cap="none" spc="0" dirty="0">
                          <a:solidFill>
                            <a:schemeClr val="tx1"/>
                          </a:solidFill>
                        </a:rPr>
                        <a:t> </a:t>
                      </a:r>
                      <a:r>
                        <a:rPr lang="en-GB" sz="1400" cap="none" spc="0" dirty="0" err="1">
                          <a:solidFill>
                            <a:schemeClr val="tx1"/>
                          </a:solidFill>
                        </a:rPr>
                        <a:t>tilsendt</a:t>
                      </a:r>
                      <a:r>
                        <a:rPr lang="en-GB" sz="1400" cap="none" spc="0" dirty="0">
                          <a:solidFill>
                            <a:schemeClr val="tx1"/>
                          </a:solidFill>
                        </a:rPr>
                        <a:t> på SMS.</a:t>
                      </a:r>
                      <a:br>
                        <a:rPr lang="en-GB" sz="1400" cap="none" spc="0" dirty="0">
                          <a:solidFill>
                            <a:schemeClr val="tx1"/>
                          </a:solidFill>
                        </a:rPr>
                      </a:br>
                      <a:br>
                        <a:rPr lang="en-GB" sz="1400" cap="none" spc="0" dirty="0">
                          <a:solidFill>
                            <a:schemeClr val="tx1"/>
                          </a:solidFill>
                        </a:rPr>
                      </a:br>
                      <a:r>
                        <a:rPr lang="en-GB" sz="1400" kern="1200" cap="none" spc="0" dirty="0" err="1">
                          <a:solidFill>
                            <a:schemeClr val="tx1"/>
                          </a:solidFill>
                          <a:effectLst/>
                        </a:rPr>
                        <a:t>Koden</a:t>
                      </a:r>
                      <a:r>
                        <a:rPr lang="en-GB" sz="1400" kern="1200" cap="none" spc="0" dirty="0">
                          <a:solidFill>
                            <a:schemeClr val="tx1"/>
                          </a:solidFill>
                          <a:effectLst/>
                        </a:rPr>
                        <a:t> </a:t>
                      </a:r>
                      <a:r>
                        <a:rPr lang="en-GB" sz="1400" kern="1200" cap="none" spc="0" dirty="0" err="1">
                          <a:solidFill>
                            <a:schemeClr val="tx1"/>
                          </a:solidFill>
                          <a:effectLst/>
                        </a:rPr>
                        <a:t>plukkes</a:t>
                      </a:r>
                      <a:r>
                        <a:rPr lang="en-GB" sz="1400" kern="1200" cap="none" spc="0" dirty="0">
                          <a:solidFill>
                            <a:schemeClr val="tx1"/>
                          </a:solidFill>
                          <a:effectLst/>
                        </a:rPr>
                        <a:t> </a:t>
                      </a:r>
                      <a:r>
                        <a:rPr lang="en-GB" sz="1400" kern="1200" cap="none" spc="0" dirty="0" err="1">
                          <a:solidFill>
                            <a:schemeClr val="tx1"/>
                          </a:solidFill>
                          <a:effectLst/>
                        </a:rPr>
                        <a:t>opp</a:t>
                      </a:r>
                      <a:r>
                        <a:rPr lang="en-GB" sz="1400" kern="1200" cap="none" spc="0" dirty="0">
                          <a:solidFill>
                            <a:schemeClr val="tx1"/>
                          </a:solidFill>
                          <a:effectLst/>
                        </a:rPr>
                        <a:t> </a:t>
                      </a:r>
                      <a:r>
                        <a:rPr lang="en-GB" sz="1400" kern="1200" cap="none" spc="0" dirty="0" err="1">
                          <a:solidFill>
                            <a:schemeClr val="tx1"/>
                          </a:solidFill>
                          <a:effectLst/>
                        </a:rPr>
                        <a:t>ved</a:t>
                      </a:r>
                      <a:r>
                        <a:rPr lang="en-GB" sz="1400" kern="1200" cap="none" spc="0" dirty="0">
                          <a:solidFill>
                            <a:schemeClr val="tx1"/>
                          </a:solidFill>
                          <a:effectLst/>
                        </a:rPr>
                        <a:t> å </a:t>
                      </a:r>
                      <a:r>
                        <a:rPr lang="en-GB" sz="1400" kern="1200" cap="none" spc="0" dirty="0" err="1">
                          <a:solidFill>
                            <a:schemeClr val="tx1"/>
                          </a:solidFill>
                          <a:effectLst/>
                        </a:rPr>
                        <a:t>utnytte</a:t>
                      </a:r>
                      <a:r>
                        <a:rPr lang="en-GB" sz="1400" kern="1200" cap="none" spc="0" dirty="0">
                          <a:solidFill>
                            <a:schemeClr val="tx1"/>
                          </a:solidFill>
                          <a:effectLst/>
                        </a:rPr>
                        <a:t> </a:t>
                      </a:r>
                      <a:r>
                        <a:rPr lang="en-GB" sz="1400" kern="1200" cap="none" spc="0" dirty="0" err="1">
                          <a:solidFill>
                            <a:schemeClr val="tx1"/>
                          </a:solidFill>
                          <a:effectLst/>
                        </a:rPr>
                        <a:t>sårbarheter</a:t>
                      </a:r>
                      <a:r>
                        <a:rPr lang="en-GB" sz="1400" kern="1200" cap="none" spc="0" dirty="0">
                          <a:solidFill>
                            <a:schemeClr val="tx1"/>
                          </a:solidFill>
                          <a:effectLst/>
                        </a:rPr>
                        <a:t> </a:t>
                      </a:r>
                      <a:r>
                        <a:rPr lang="en-GB" sz="1400" kern="1200" cap="none" spc="0" dirty="0" err="1">
                          <a:solidFill>
                            <a:schemeClr val="tx1"/>
                          </a:solidFill>
                          <a:effectLst/>
                        </a:rPr>
                        <a:t>i</a:t>
                      </a:r>
                      <a:r>
                        <a:rPr lang="en-GB" sz="1400" kern="1200" cap="none" spc="0" dirty="0">
                          <a:solidFill>
                            <a:schemeClr val="tx1"/>
                          </a:solidFill>
                          <a:effectLst/>
                        </a:rPr>
                        <a:t> </a:t>
                      </a:r>
                      <a:r>
                        <a:rPr lang="en-GB" sz="1400" kern="1200" cap="none" spc="0" dirty="0" err="1">
                          <a:solidFill>
                            <a:schemeClr val="tx1"/>
                          </a:solidFill>
                          <a:effectLst/>
                        </a:rPr>
                        <a:t>infrastruktur</a:t>
                      </a:r>
                      <a:r>
                        <a:rPr lang="en-GB" sz="1400" kern="1200" cap="none" spc="0" dirty="0">
                          <a:solidFill>
                            <a:schemeClr val="tx1"/>
                          </a:solidFill>
                          <a:effectLst/>
                        </a:rPr>
                        <a:t> </a:t>
                      </a:r>
                      <a:r>
                        <a:rPr lang="en-GB" sz="1400" kern="1200" cap="none" spc="0" dirty="0" err="1">
                          <a:solidFill>
                            <a:schemeClr val="tx1"/>
                          </a:solidFill>
                          <a:effectLst/>
                        </a:rPr>
                        <a:t>eller</a:t>
                      </a:r>
                      <a:r>
                        <a:rPr lang="en-GB" sz="1400" kern="1200" cap="none" spc="0" dirty="0">
                          <a:solidFill>
                            <a:schemeClr val="tx1"/>
                          </a:solidFill>
                          <a:effectLst/>
                        </a:rPr>
                        <a:t> </a:t>
                      </a:r>
                      <a:r>
                        <a:rPr lang="en-GB" sz="1400" kern="1200" cap="none" spc="0" dirty="0" err="1">
                          <a:solidFill>
                            <a:schemeClr val="tx1"/>
                          </a:solidFill>
                          <a:effectLst/>
                        </a:rPr>
                        <a:t>ved</a:t>
                      </a:r>
                      <a:r>
                        <a:rPr lang="en-GB" sz="1400" kern="1200" cap="none" spc="0" dirty="0">
                          <a:solidFill>
                            <a:schemeClr val="tx1"/>
                          </a:solidFill>
                          <a:effectLst/>
                        </a:rPr>
                        <a:t> å </a:t>
                      </a:r>
                      <a:r>
                        <a:rPr lang="en-GB" sz="1400" kern="1200" cap="none" spc="0" dirty="0" err="1">
                          <a:solidFill>
                            <a:schemeClr val="tx1"/>
                          </a:solidFill>
                          <a:effectLst/>
                        </a:rPr>
                        <a:t>benytte</a:t>
                      </a:r>
                      <a:r>
                        <a:rPr lang="en-GB" sz="1400" kern="1200" cap="none" spc="0" dirty="0">
                          <a:solidFill>
                            <a:schemeClr val="tx1"/>
                          </a:solidFill>
                          <a:effectLst/>
                        </a:rPr>
                        <a:t> seg </a:t>
                      </a:r>
                      <a:r>
                        <a:rPr lang="en-GB" sz="1400" kern="1200" cap="none" spc="0" dirty="0" err="1">
                          <a:solidFill>
                            <a:schemeClr val="tx1"/>
                          </a:solidFill>
                          <a:effectLst/>
                        </a:rPr>
                        <a:t>av</a:t>
                      </a:r>
                      <a:r>
                        <a:rPr lang="en-GB" sz="1400" kern="1200" cap="none" spc="0" dirty="0">
                          <a:solidFill>
                            <a:schemeClr val="tx1"/>
                          </a:solidFill>
                          <a:effectLst/>
                        </a:rPr>
                        <a:t> phishing. </a:t>
                      </a:r>
                      <a:endParaRPr lang="en-GB" sz="1400" kern="1200" cap="none" spc="0" dirty="0">
                        <a:solidFill>
                          <a:schemeClr val="tx1"/>
                        </a:solidFill>
                        <a:effectLst/>
                        <a:latin typeface="+mn-lt"/>
                        <a:ea typeface="+mn-ea"/>
                        <a:cs typeface="+mn-cs"/>
                      </a:endParaRPr>
                    </a:p>
                  </a:txBody>
                  <a:tcPr marL="91087" marR="91087" marT="63761" marB="6376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42965456"/>
                  </a:ext>
                </a:extLst>
              </a:tr>
              <a:tr h="589031">
                <a:tc>
                  <a:txBody>
                    <a:bodyPr/>
                    <a:lstStyle/>
                    <a:p>
                      <a:r>
                        <a:rPr lang="en-GB" sz="1400" b="0" kern="1200" cap="none" spc="0" dirty="0">
                          <a:solidFill>
                            <a:schemeClr val="tx1"/>
                          </a:solidFill>
                          <a:effectLst/>
                        </a:rPr>
                        <a:t>Time-based one-time password (TOTP) med app </a:t>
                      </a:r>
                      <a:r>
                        <a:rPr lang="en-GB" sz="1400" b="0" kern="1200" cap="none" spc="0" dirty="0" err="1">
                          <a:solidFill>
                            <a:schemeClr val="tx1"/>
                          </a:solidFill>
                          <a:effectLst/>
                        </a:rPr>
                        <a:t>eller</a:t>
                      </a:r>
                      <a:r>
                        <a:rPr lang="en-GB" sz="1400" b="0" kern="1200" cap="none" spc="0" dirty="0">
                          <a:solidFill>
                            <a:schemeClr val="tx1"/>
                          </a:solidFill>
                          <a:effectLst/>
                        </a:rPr>
                        <a:t> </a:t>
                      </a:r>
                      <a:r>
                        <a:rPr lang="en-GB" sz="1400" b="0" kern="1200" cap="none" spc="0" dirty="0" err="1">
                          <a:solidFill>
                            <a:schemeClr val="tx1"/>
                          </a:solidFill>
                          <a:effectLst/>
                        </a:rPr>
                        <a:t>kodebrikke</a:t>
                      </a:r>
                      <a:endParaRPr lang="en-NO" sz="1400" cap="none" spc="0" dirty="0">
                        <a:solidFill>
                          <a:schemeClr val="tx1"/>
                        </a:solidFill>
                      </a:endParaRPr>
                    </a:p>
                  </a:txBody>
                  <a:tcPr marL="91087" marR="91087" marT="63761" marB="6376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b="0" kern="1200" cap="none" spc="0" dirty="0">
                          <a:solidFill>
                            <a:schemeClr val="tx1"/>
                          </a:solidFill>
                          <a:effectLst/>
                        </a:rPr>
                        <a:t>Phishing er </a:t>
                      </a:r>
                      <a:r>
                        <a:rPr lang="en-GB" sz="1400" b="0" kern="1200" cap="none" spc="0" dirty="0" err="1">
                          <a:solidFill>
                            <a:schemeClr val="tx1"/>
                          </a:solidFill>
                          <a:effectLst/>
                        </a:rPr>
                        <a:t>mulig</a:t>
                      </a:r>
                      <a:r>
                        <a:rPr lang="en-GB" sz="1400" b="0" kern="1200" cap="none" spc="0" dirty="0">
                          <a:solidFill>
                            <a:schemeClr val="tx1"/>
                          </a:solidFill>
                          <a:effectLst/>
                        </a:rPr>
                        <a:t> </a:t>
                      </a:r>
                      <a:r>
                        <a:rPr lang="en-GB" sz="1400" b="0" kern="1200" cap="none" spc="0" dirty="0" err="1">
                          <a:solidFill>
                            <a:schemeClr val="tx1"/>
                          </a:solidFill>
                          <a:effectLst/>
                        </a:rPr>
                        <a:t>på</a:t>
                      </a:r>
                      <a:r>
                        <a:rPr lang="en-GB" sz="1400" b="0" kern="1200" cap="none" spc="0" dirty="0">
                          <a:solidFill>
                            <a:schemeClr val="tx1"/>
                          </a:solidFill>
                          <a:effectLst/>
                        </a:rPr>
                        <a:t> </a:t>
                      </a:r>
                      <a:r>
                        <a:rPr lang="en-GB" sz="1400" b="0" kern="1200" cap="none" spc="0" dirty="0" err="1">
                          <a:solidFill>
                            <a:schemeClr val="tx1"/>
                          </a:solidFill>
                          <a:effectLst/>
                        </a:rPr>
                        <a:t>samme</a:t>
                      </a:r>
                      <a:r>
                        <a:rPr lang="en-GB" sz="1400" b="0" kern="1200" cap="none" spc="0" dirty="0">
                          <a:solidFill>
                            <a:schemeClr val="tx1"/>
                          </a:solidFill>
                          <a:effectLst/>
                        </a:rPr>
                        <a:t> mate </a:t>
                      </a:r>
                      <a:r>
                        <a:rPr lang="en-GB" sz="1400" b="0" kern="1200" cap="none" spc="0" dirty="0" err="1">
                          <a:solidFill>
                            <a:schemeClr val="tx1"/>
                          </a:solidFill>
                          <a:effectLst/>
                        </a:rPr>
                        <a:t>som</a:t>
                      </a:r>
                      <a:r>
                        <a:rPr lang="en-GB" sz="1400" b="0" kern="1200" cap="none" spc="0" dirty="0">
                          <a:solidFill>
                            <a:schemeClr val="tx1"/>
                          </a:solidFill>
                          <a:effectLst/>
                        </a:rPr>
                        <a:t> for SMS, men </a:t>
                      </a:r>
                      <a:r>
                        <a:rPr lang="en-GB" sz="1400" b="0" kern="1200" cap="none" spc="0" dirty="0" err="1">
                          <a:solidFill>
                            <a:schemeClr val="tx1"/>
                          </a:solidFill>
                          <a:effectLst/>
                        </a:rPr>
                        <a:t>kun</a:t>
                      </a:r>
                      <a:r>
                        <a:rPr lang="en-GB" sz="1400" b="0" kern="1200" cap="none" spc="0" dirty="0">
                          <a:solidFill>
                            <a:schemeClr val="tx1"/>
                          </a:solidFill>
                          <a:effectLst/>
                        </a:rPr>
                        <a:t> for det </a:t>
                      </a:r>
                      <a:r>
                        <a:rPr lang="en-GB" sz="1400" b="0" kern="1200" cap="none" spc="0" dirty="0" err="1">
                          <a:solidFill>
                            <a:schemeClr val="tx1"/>
                          </a:solidFill>
                          <a:effectLst/>
                        </a:rPr>
                        <a:t>korte</a:t>
                      </a:r>
                      <a:r>
                        <a:rPr lang="en-GB" sz="1400" b="0" kern="1200" cap="none" spc="0" dirty="0">
                          <a:solidFill>
                            <a:schemeClr val="tx1"/>
                          </a:solidFill>
                          <a:effectLst/>
                        </a:rPr>
                        <a:t> </a:t>
                      </a:r>
                      <a:r>
                        <a:rPr lang="en-GB" sz="1400" b="0" kern="1200" cap="none" spc="0" dirty="0" err="1">
                          <a:solidFill>
                            <a:schemeClr val="tx1"/>
                          </a:solidFill>
                          <a:effectLst/>
                        </a:rPr>
                        <a:t>tidsrommet</a:t>
                      </a:r>
                      <a:r>
                        <a:rPr lang="en-GB" sz="1400" b="0" kern="1200" cap="none" spc="0" dirty="0">
                          <a:solidFill>
                            <a:schemeClr val="tx1"/>
                          </a:solidFill>
                          <a:effectLst/>
                        </a:rPr>
                        <a:t> </a:t>
                      </a:r>
                      <a:r>
                        <a:rPr lang="en-GB" sz="1400" b="0" kern="1200" cap="none" spc="0" dirty="0" err="1">
                          <a:solidFill>
                            <a:schemeClr val="tx1"/>
                          </a:solidFill>
                          <a:effectLst/>
                        </a:rPr>
                        <a:t>koden</a:t>
                      </a:r>
                      <a:r>
                        <a:rPr lang="en-GB" sz="1400" b="0" kern="1200" cap="none" spc="0" dirty="0">
                          <a:solidFill>
                            <a:schemeClr val="tx1"/>
                          </a:solidFill>
                          <a:effectLst/>
                        </a:rPr>
                        <a:t> er </a:t>
                      </a:r>
                      <a:r>
                        <a:rPr lang="en-GB" sz="1400" b="0" kern="1200" cap="none" spc="0" dirty="0" err="1">
                          <a:solidFill>
                            <a:schemeClr val="tx1"/>
                          </a:solidFill>
                          <a:effectLst/>
                        </a:rPr>
                        <a:t>gyldig</a:t>
                      </a:r>
                      <a:r>
                        <a:rPr lang="en-GB" sz="1400" b="0" kern="1200" cap="none" spc="0" dirty="0">
                          <a:solidFill>
                            <a:schemeClr val="tx1"/>
                          </a:solidFill>
                          <a:effectLst/>
                        </a:rPr>
                        <a:t>. </a:t>
                      </a:r>
                      <a:br>
                        <a:rPr lang="en-GB" sz="1400" b="0" kern="1200" cap="none" spc="0" dirty="0">
                          <a:solidFill>
                            <a:schemeClr val="tx1"/>
                          </a:solidFill>
                          <a:effectLst/>
                        </a:rPr>
                      </a:br>
                      <a:br>
                        <a:rPr lang="en-GB" sz="1400" b="0" kern="1200" cap="none" spc="0" dirty="0">
                          <a:solidFill>
                            <a:schemeClr val="tx1"/>
                          </a:solidFill>
                          <a:effectLst/>
                        </a:rPr>
                      </a:br>
                      <a:r>
                        <a:rPr lang="en-GB" sz="1400" b="0" kern="1200" cap="none" spc="0" dirty="0" err="1">
                          <a:solidFill>
                            <a:schemeClr val="tx1"/>
                          </a:solidFill>
                          <a:effectLst/>
                        </a:rPr>
                        <a:t>Ulempe</a:t>
                      </a:r>
                      <a:r>
                        <a:rPr lang="en-GB" sz="1400" b="0" kern="1200" cap="none" spc="0" dirty="0">
                          <a:solidFill>
                            <a:schemeClr val="tx1"/>
                          </a:solidFill>
                          <a:effectLst/>
                        </a:rPr>
                        <a:t> med </a:t>
                      </a:r>
                      <a:r>
                        <a:rPr lang="en-GB" sz="1400" b="0" kern="1200" cap="none" spc="0" dirty="0" err="1">
                          <a:solidFill>
                            <a:schemeClr val="tx1"/>
                          </a:solidFill>
                          <a:effectLst/>
                        </a:rPr>
                        <a:t>kodebrikke</a:t>
                      </a:r>
                      <a:r>
                        <a:rPr lang="en-GB" sz="1400" b="0" kern="1200" cap="none" spc="0" dirty="0">
                          <a:solidFill>
                            <a:schemeClr val="tx1"/>
                          </a:solidFill>
                          <a:effectLst/>
                        </a:rPr>
                        <a:t> er pris </a:t>
                      </a:r>
                      <a:r>
                        <a:rPr lang="en-GB" sz="1400" b="0" kern="1200" cap="none" spc="0" dirty="0" err="1">
                          <a:solidFill>
                            <a:schemeClr val="tx1"/>
                          </a:solidFill>
                          <a:effectLst/>
                        </a:rPr>
                        <a:t>og</a:t>
                      </a:r>
                      <a:r>
                        <a:rPr lang="en-GB" sz="1400" b="0" kern="1200" cap="none" spc="0" dirty="0">
                          <a:solidFill>
                            <a:schemeClr val="tx1"/>
                          </a:solidFill>
                          <a:effectLst/>
                        </a:rPr>
                        <a:t> </a:t>
                      </a:r>
                      <a:r>
                        <a:rPr lang="en-GB" sz="1400" b="0" kern="1200" cap="none" spc="0" dirty="0" err="1">
                          <a:solidFill>
                            <a:schemeClr val="tx1"/>
                          </a:solidFill>
                          <a:effectLst/>
                        </a:rPr>
                        <a:t>administrasjon</a:t>
                      </a:r>
                      <a:r>
                        <a:rPr lang="en-GB" sz="1400" b="0" kern="1200" cap="none" spc="0" dirty="0">
                          <a:solidFill>
                            <a:schemeClr val="tx1"/>
                          </a:solidFill>
                          <a:effectLst/>
                        </a:rPr>
                        <a:t> </a:t>
                      </a:r>
                      <a:r>
                        <a:rPr lang="en-GB" sz="1400" b="0" kern="1200" cap="none" spc="0" dirty="0" err="1">
                          <a:solidFill>
                            <a:schemeClr val="tx1"/>
                          </a:solidFill>
                          <a:effectLst/>
                        </a:rPr>
                        <a:t>ved</a:t>
                      </a:r>
                      <a:r>
                        <a:rPr lang="en-GB" sz="1400" b="0" kern="1200" cap="none" spc="0" dirty="0">
                          <a:solidFill>
                            <a:schemeClr val="tx1"/>
                          </a:solidFill>
                          <a:effectLst/>
                        </a:rPr>
                        <a:t> </a:t>
                      </a:r>
                      <a:r>
                        <a:rPr lang="en-GB" sz="1400" b="0" kern="1200" cap="none" spc="0" dirty="0" err="1">
                          <a:solidFill>
                            <a:schemeClr val="tx1"/>
                          </a:solidFill>
                          <a:effectLst/>
                        </a:rPr>
                        <a:t>aktivering</a:t>
                      </a:r>
                      <a:r>
                        <a:rPr lang="en-GB" sz="1400" b="0" kern="1200" cap="none" spc="0" dirty="0">
                          <a:solidFill>
                            <a:schemeClr val="tx1"/>
                          </a:solidFill>
                          <a:effectLst/>
                        </a:rPr>
                        <a:t>, </a:t>
                      </a:r>
                      <a:r>
                        <a:rPr lang="en-GB" sz="1400" b="0" kern="1200" cap="none" spc="0" dirty="0" err="1">
                          <a:solidFill>
                            <a:schemeClr val="tx1"/>
                          </a:solidFill>
                          <a:effectLst/>
                        </a:rPr>
                        <a:t>brikker</a:t>
                      </a:r>
                      <a:r>
                        <a:rPr lang="en-GB" sz="1400" b="0" kern="1200" cap="none" spc="0" dirty="0">
                          <a:solidFill>
                            <a:schemeClr val="tx1"/>
                          </a:solidFill>
                          <a:effectLst/>
                        </a:rPr>
                        <a:t> </a:t>
                      </a:r>
                      <a:r>
                        <a:rPr lang="en-GB" sz="1400" b="0" kern="1200" cap="none" spc="0" dirty="0" err="1">
                          <a:solidFill>
                            <a:schemeClr val="tx1"/>
                          </a:solidFill>
                          <a:effectLst/>
                        </a:rPr>
                        <a:t>som</a:t>
                      </a:r>
                      <a:r>
                        <a:rPr lang="en-GB" sz="1400" b="0" kern="1200" cap="none" spc="0" dirty="0">
                          <a:solidFill>
                            <a:schemeClr val="tx1"/>
                          </a:solidFill>
                          <a:effectLst/>
                        </a:rPr>
                        <a:t> </a:t>
                      </a:r>
                      <a:r>
                        <a:rPr lang="en-GB" sz="1400" b="0" kern="1200" cap="none" spc="0" dirty="0" err="1">
                          <a:solidFill>
                            <a:schemeClr val="tx1"/>
                          </a:solidFill>
                          <a:effectLst/>
                        </a:rPr>
                        <a:t>går</a:t>
                      </a:r>
                      <a:r>
                        <a:rPr lang="en-GB" sz="1400" b="0" kern="1200" cap="none" spc="0" dirty="0">
                          <a:solidFill>
                            <a:schemeClr val="tx1"/>
                          </a:solidFill>
                          <a:effectLst/>
                        </a:rPr>
                        <a:t> tom for </a:t>
                      </a:r>
                      <a:r>
                        <a:rPr lang="en-GB" sz="1400" b="0" kern="1200" cap="none" spc="0" dirty="0" err="1">
                          <a:solidFill>
                            <a:schemeClr val="tx1"/>
                          </a:solidFill>
                          <a:effectLst/>
                        </a:rPr>
                        <a:t>batteri</a:t>
                      </a:r>
                      <a:r>
                        <a:rPr lang="en-GB" sz="1400" b="0" kern="1200" cap="none" spc="0" dirty="0">
                          <a:solidFill>
                            <a:schemeClr val="tx1"/>
                          </a:solidFill>
                          <a:effectLst/>
                        </a:rPr>
                        <a:t> </a:t>
                      </a:r>
                      <a:r>
                        <a:rPr lang="en-GB" sz="1400" b="0" kern="1200" cap="none" spc="0" dirty="0" err="1">
                          <a:solidFill>
                            <a:schemeClr val="tx1"/>
                          </a:solidFill>
                          <a:effectLst/>
                        </a:rPr>
                        <a:t>eller</a:t>
                      </a:r>
                      <a:r>
                        <a:rPr lang="en-GB" sz="1400" b="0" kern="1200" cap="none" spc="0" dirty="0">
                          <a:solidFill>
                            <a:schemeClr val="tx1"/>
                          </a:solidFill>
                          <a:effectLst/>
                        </a:rPr>
                        <a:t> </a:t>
                      </a:r>
                      <a:r>
                        <a:rPr lang="en-GB" sz="1400" b="0" kern="1200" cap="none" spc="0" dirty="0" err="1">
                          <a:solidFill>
                            <a:schemeClr val="tx1"/>
                          </a:solidFill>
                          <a:effectLst/>
                        </a:rPr>
                        <a:t>som</a:t>
                      </a:r>
                      <a:r>
                        <a:rPr lang="en-GB" sz="1400" b="0" kern="1200" cap="none" spc="0" dirty="0">
                          <a:solidFill>
                            <a:schemeClr val="tx1"/>
                          </a:solidFill>
                          <a:effectLst/>
                        </a:rPr>
                        <a:t> </a:t>
                      </a:r>
                      <a:r>
                        <a:rPr lang="en-GB" sz="1400" b="0" kern="1200" cap="none" spc="0" dirty="0" err="1">
                          <a:solidFill>
                            <a:schemeClr val="tx1"/>
                          </a:solidFill>
                          <a:effectLst/>
                        </a:rPr>
                        <a:t>blir</a:t>
                      </a:r>
                      <a:r>
                        <a:rPr lang="en-GB" sz="1400" b="0" kern="1200" cap="none" spc="0" dirty="0">
                          <a:solidFill>
                            <a:schemeClr val="tx1"/>
                          </a:solidFill>
                          <a:effectLst/>
                        </a:rPr>
                        <a:t> </a:t>
                      </a:r>
                      <a:r>
                        <a:rPr lang="en-GB" sz="1400" b="0" kern="1200" cap="none" spc="0" dirty="0" err="1">
                          <a:solidFill>
                            <a:schemeClr val="tx1"/>
                          </a:solidFill>
                          <a:effectLst/>
                        </a:rPr>
                        <a:t>mistet</a:t>
                      </a:r>
                      <a:r>
                        <a:rPr lang="en-GB" sz="1400" b="0" kern="1200" cap="none" spc="0" dirty="0">
                          <a:solidFill>
                            <a:schemeClr val="tx1"/>
                          </a:solidFill>
                          <a:effectLst/>
                        </a:rPr>
                        <a:t>.</a:t>
                      </a:r>
                      <a:endParaRPr lang="en-NO" sz="1400" cap="none" spc="0" dirty="0">
                        <a:solidFill>
                          <a:schemeClr val="tx1"/>
                        </a:solidFill>
                      </a:endParaRPr>
                    </a:p>
                  </a:txBody>
                  <a:tcPr marL="91087" marR="91087" marT="63761" marB="6376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8915236"/>
                  </a:ext>
                </a:extLst>
              </a:tr>
              <a:tr h="892655">
                <a:tc>
                  <a:txBody>
                    <a:bodyPr/>
                    <a:lstStyle/>
                    <a:p>
                      <a:r>
                        <a:rPr lang="en-NO" sz="1400" cap="none" spc="0">
                          <a:solidFill>
                            <a:schemeClr val="tx1"/>
                          </a:solidFill>
                        </a:rPr>
                        <a:t>App-basert push varsel</a:t>
                      </a:r>
                    </a:p>
                  </a:txBody>
                  <a:tcPr marL="91087" marR="91087" marT="63761" marB="6376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400" cap="none" spc="0" dirty="0" err="1">
                          <a:solidFill>
                            <a:schemeClr val="tx1"/>
                          </a:solidFill>
                        </a:rPr>
                        <a:t>Mindre</a:t>
                      </a:r>
                      <a:r>
                        <a:rPr lang="en-GB" sz="1400" cap="none" spc="0" dirty="0">
                          <a:solidFill>
                            <a:schemeClr val="tx1"/>
                          </a:solidFill>
                        </a:rPr>
                        <a:t> </a:t>
                      </a:r>
                      <a:r>
                        <a:rPr lang="en-GB" sz="1400" cap="none" spc="0" dirty="0" err="1">
                          <a:solidFill>
                            <a:schemeClr val="tx1"/>
                          </a:solidFill>
                        </a:rPr>
                        <a:t>utsatt</a:t>
                      </a:r>
                      <a:r>
                        <a:rPr lang="en-GB" sz="1400" cap="none" spc="0" dirty="0">
                          <a:solidFill>
                            <a:schemeClr val="tx1"/>
                          </a:solidFill>
                        </a:rPr>
                        <a:t> for phishing </a:t>
                      </a:r>
                      <a:r>
                        <a:rPr lang="en-GB" sz="1400" cap="none" spc="0" dirty="0" err="1">
                          <a:solidFill>
                            <a:schemeClr val="tx1"/>
                          </a:solidFill>
                        </a:rPr>
                        <a:t>enn</a:t>
                      </a:r>
                      <a:r>
                        <a:rPr lang="en-GB" sz="1400" cap="none" spc="0" dirty="0">
                          <a:solidFill>
                            <a:schemeClr val="tx1"/>
                          </a:solidFill>
                        </a:rPr>
                        <a:t> TOTP. </a:t>
                      </a:r>
                    </a:p>
                    <a:p>
                      <a:endParaRPr lang="en-GB" sz="1400" cap="none" spc="0" dirty="0">
                        <a:solidFill>
                          <a:schemeClr val="tx1"/>
                        </a:solidFill>
                      </a:endParaRPr>
                    </a:p>
                    <a:p>
                      <a:r>
                        <a:rPr lang="en-GB" sz="1400" cap="none" spc="0" dirty="0" err="1">
                          <a:solidFill>
                            <a:schemeClr val="tx1"/>
                          </a:solidFill>
                        </a:rPr>
                        <a:t>Ved</a:t>
                      </a:r>
                      <a:r>
                        <a:rPr lang="en-GB" sz="1400" cap="none" spc="0" dirty="0">
                          <a:solidFill>
                            <a:schemeClr val="tx1"/>
                          </a:solidFill>
                        </a:rPr>
                        <a:t> </a:t>
                      </a:r>
                      <a:r>
                        <a:rPr lang="en-GB" sz="1400" cap="none" spc="0" dirty="0" err="1">
                          <a:solidFill>
                            <a:schemeClr val="tx1"/>
                          </a:solidFill>
                        </a:rPr>
                        <a:t>å</a:t>
                      </a:r>
                      <a:r>
                        <a:rPr lang="en-GB" sz="1400" cap="none" spc="0" dirty="0">
                          <a:solidFill>
                            <a:schemeClr val="tx1"/>
                          </a:solidFill>
                        </a:rPr>
                        <a:t> </a:t>
                      </a:r>
                      <a:r>
                        <a:rPr lang="en-GB" sz="1400" cap="none" spc="0" dirty="0" err="1">
                          <a:solidFill>
                            <a:schemeClr val="tx1"/>
                          </a:solidFill>
                        </a:rPr>
                        <a:t>sende</a:t>
                      </a:r>
                      <a:r>
                        <a:rPr lang="en-GB" sz="1400" cap="none" spc="0" dirty="0">
                          <a:solidFill>
                            <a:schemeClr val="tx1"/>
                          </a:solidFill>
                        </a:rPr>
                        <a:t> mange </a:t>
                      </a:r>
                      <a:r>
                        <a:rPr lang="en-GB" sz="1400" cap="none" spc="0" dirty="0" err="1">
                          <a:solidFill>
                            <a:schemeClr val="tx1"/>
                          </a:solidFill>
                        </a:rPr>
                        <a:t>varsler</a:t>
                      </a:r>
                      <a:r>
                        <a:rPr lang="en-GB" sz="1400" cap="none" spc="0" dirty="0">
                          <a:solidFill>
                            <a:schemeClr val="tx1"/>
                          </a:solidFill>
                        </a:rPr>
                        <a:t> mot </a:t>
                      </a:r>
                      <a:r>
                        <a:rPr lang="en-GB" sz="1400" cap="none" spc="0" dirty="0" err="1">
                          <a:solidFill>
                            <a:schemeClr val="tx1"/>
                          </a:solidFill>
                        </a:rPr>
                        <a:t>en</a:t>
                      </a:r>
                      <a:r>
                        <a:rPr lang="en-GB" sz="1400" cap="none" spc="0" dirty="0">
                          <a:solidFill>
                            <a:schemeClr val="tx1"/>
                          </a:solidFill>
                        </a:rPr>
                        <a:t> </a:t>
                      </a:r>
                      <a:r>
                        <a:rPr lang="en-GB" sz="1400" cap="none" spc="0" dirty="0" err="1">
                          <a:solidFill>
                            <a:schemeClr val="tx1"/>
                          </a:solidFill>
                        </a:rPr>
                        <a:t>telefon</a:t>
                      </a:r>
                      <a:r>
                        <a:rPr lang="en-GB" sz="1400" cap="none" spc="0" dirty="0">
                          <a:solidFill>
                            <a:schemeClr val="tx1"/>
                          </a:solidFill>
                        </a:rPr>
                        <a:t> </a:t>
                      </a:r>
                      <a:r>
                        <a:rPr lang="en-GB" sz="1400" cap="none" spc="0" dirty="0" err="1">
                          <a:solidFill>
                            <a:schemeClr val="tx1"/>
                          </a:solidFill>
                        </a:rPr>
                        <a:t>på</a:t>
                      </a:r>
                      <a:r>
                        <a:rPr lang="en-GB" sz="1400" cap="none" spc="0" dirty="0">
                          <a:solidFill>
                            <a:schemeClr val="tx1"/>
                          </a:solidFill>
                        </a:rPr>
                        <a:t> </a:t>
                      </a:r>
                      <a:r>
                        <a:rPr lang="en-GB" sz="1400" cap="none" spc="0" dirty="0" err="1">
                          <a:solidFill>
                            <a:schemeClr val="tx1"/>
                          </a:solidFill>
                        </a:rPr>
                        <a:t>kort</a:t>
                      </a:r>
                      <a:r>
                        <a:rPr lang="en-GB" sz="1400" cap="none" spc="0" dirty="0">
                          <a:solidFill>
                            <a:schemeClr val="tx1"/>
                          </a:solidFill>
                        </a:rPr>
                        <a:t> </a:t>
                      </a:r>
                      <a:r>
                        <a:rPr lang="en-GB" sz="1400" cap="none" spc="0" dirty="0" err="1">
                          <a:solidFill>
                            <a:schemeClr val="tx1"/>
                          </a:solidFill>
                        </a:rPr>
                        <a:t>tid</a:t>
                      </a:r>
                      <a:r>
                        <a:rPr lang="en-GB" sz="1400" cap="none" spc="0" dirty="0">
                          <a:solidFill>
                            <a:schemeClr val="tx1"/>
                          </a:solidFill>
                        </a:rPr>
                        <a:t>, </a:t>
                      </a:r>
                      <a:r>
                        <a:rPr lang="en-GB" sz="1400" cap="none" spc="0" dirty="0" err="1">
                          <a:solidFill>
                            <a:schemeClr val="tx1"/>
                          </a:solidFill>
                        </a:rPr>
                        <a:t>øker</a:t>
                      </a:r>
                      <a:r>
                        <a:rPr lang="en-GB" sz="1400" cap="none" spc="0" dirty="0">
                          <a:solidFill>
                            <a:schemeClr val="tx1"/>
                          </a:solidFill>
                        </a:rPr>
                        <a:t> </a:t>
                      </a:r>
                      <a:r>
                        <a:rPr lang="en-GB" sz="1400" cap="none" spc="0" dirty="0" err="1">
                          <a:solidFill>
                            <a:schemeClr val="tx1"/>
                          </a:solidFill>
                        </a:rPr>
                        <a:t>risikoen</a:t>
                      </a:r>
                      <a:r>
                        <a:rPr lang="en-GB" sz="1400" cap="none" spc="0" dirty="0">
                          <a:solidFill>
                            <a:schemeClr val="tx1"/>
                          </a:solidFill>
                        </a:rPr>
                        <a:t> for at </a:t>
                      </a:r>
                      <a:r>
                        <a:rPr lang="en-GB" sz="1400" cap="none" spc="0" dirty="0" err="1">
                          <a:solidFill>
                            <a:schemeClr val="tx1"/>
                          </a:solidFill>
                        </a:rPr>
                        <a:t>en</a:t>
                      </a:r>
                      <a:r>
                        <a:rPr lang="en-GB" sz="1400" cap="none" spc="0" dirty="0">
                          <a:solidFill>
                            <a:schemeClr val="tx1"/>
                          </a:solidFill>
                        </a:rPr>
                        <a:t> </a:t>
                      </a:r>
                      <a:r>
                        <a:rPr lang="en-GB" sz="1400" cap="none" spc="0" dirty="0" err="1">
                          <a:solidFill>
                            <a:schemeClr val="tx1"/>
                          </a:solidFill>
                        </a:rPr>
                        <a:t>bruker</a:t>
                      </a:r>
                      <a:r>
                        <a:rPr lang="en-GB" sz="1400" cap="none" spc="0" dirty="0">
                          <a:solidFill>
                            <a:schemeClr val="tx1"/>
                          </a:solidFill>
                        </a:rPr>
                        <a:t> </a:t>
                      </a:r>
                      <a:r>
                        <a:rPr lang="en-GB" sz="1400" cap="none" spc="0" dirty="0" err="1">
                          <a:solidFill>
                            <a:schemeClr val="tx1"/>
                          </a:solidFill>
                        </a:rPr>
                        <a:t>trykker</a:t>
                      </a:r>
                      <a:r>
                        <a:rPr lang="en-GB" sz="1400" cap="none" spc="0" dirty="0">
                          <a:solidFill>
                            <a:schemeClr val="tx1"/>
                          </a:solidFill>
                        </a:rPr>
                        <a:t> </a:t>
                      </a:r>
                      <a:r>
                        <a:rPr lang="en-GB" sz="1400" cap="none" spc="0" dirty="0" err="1">
                          <a:solidFill>
                            <a:schemeClr val="tx1"/>
                          </a:solidFill>
                        </a:rPr>
                        <a:t>bekreft</a:t>
                      </a:r>
                      <a:r>
                        <a:rPr lang="en-GB" sz="1400" cap="none" spc="0" dirty="0">
                          <a:solidFill>
                            <a:schemeClr val="tx1"/>
                          </a:solidFill>
                        </a:rPr>
                        <a:t> </a:t>
                      </a:r>
                      <a:r>
                        <a:rPr lang="en-GB" sz="1400" cap="none" spc="0" dirty="0" err="1">
                          <a:solidFill>
                            <a:schemeClr val="tx1"/>
                          </a:solidFill>
                        </a:rPr>
                        <a:t>på</a:t>
                      </a:r>
                      <a:r>
                        <a:rPr lang="en-GB" sz="1400" cap="none" spc="0" dirty="0">
                          <a:solidFill>
                            <a:schemeClr val="tx1"/>
                          </a:solidFill>
                        </a:rPr>
                        <a:t> et </a:t>
                      </a:r>
                      <a:r>
                        <a:rPr lang="en-GB" sz="1400" cap="none" spc="0" dirty="0" err="1">
                          <a:solidFill>
                            <a:schemeClr val="tx1"/>
                          </a:solidFill>
                        </a:rPr>
                        <a:t>varsel</a:t>
                      </a:r>
                      <a:r>
                        <a:rPr lang="en-GB" sz="1400" cap="none" spc="0" dirty="0">
                          <a:solidFill>
                            <a:schemeClr val="tx1"/>
                          </a:solidFill>
                        </a:rPr>
                        <a:t> </a:t>
                      </a:r>
                      <a:r>
                        <a:rPr lang="en-GB" sz="1400" cap="none" spc="0" dirty="0" err="1">
                          <a:solidFill>
                            <a:schemeClr val="tx1"/>
                          </a:solidFill>
                        </a:rPr>
                        <a:t>sendt</a:t>
                      </a:r>
                      <a:r>
                        <a:rPr lang="en-GB" sz="1400" cap="none" spc="0" dirty="0">
                          <a:solidFill>
                            <a:schemeClr val="tx1"/>
                          </a:solidFill>
                        </a:rPr>
                        <a:t> </a:t>
                      </a:r>
                      <a:r>
                        <a:rPr lang="en-GB" sz="1400" cap="none" spc="0" dirty="0" err="1">
                          <a:solidFill>
                            <a:schemeClr val="tx1"/>
                          </a:solidFill>
                        </a:rPr>
                        <a:t>fra</a:t>
                      </a:r>
                      <a:r>
                        <a:rPr lang="en-GB" sz="1400" cap="none" spc="0" dirty="0">
                          <a:solidFill>
                            <a:schemeClr val="tx1"/>
                          </a:solidFill>
                        </a:rPr>
                        <a:t> </a:t>
                      </a:r>
                      <a:r>
                        <a:rPr lang="en-GB" sz="1400" cap="none" spc="0" dirty="0" err="1">
                          <a:solidFill>
                            <a:schemeClr val="tx1"/>
                          </a:solidFill>
                        </a:rPr>
                        <a:t>en</a:t>
                      </a:r>
                      <a:r>
                        <a:rPr lang="en-GB" sz="1400" cap="none" spc="0" dirty="0">
                          <a:solidFill>
                            <a:schemeClr val="tx1"/>
                          </a:solidFill>
                        </a:rPr>
                        <a:t> hacker</a:t>
                      </a:r>
                      <a:endParaRPr lang="en-NO" sz="1400" cap="none" spc="0" dirty="0">
                        <a:solidFill>
                          <a:schemeClr val="tx1"/>
                        </a:solidFill>
                      </a:endParaRPr>
                    </a:p>
                  </a:txBody>
                  <a:tcPr marL="91087" marR="91087" marT="63761" marB="6376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90119605"/>
                  </a:ext>
                </a:extLst>
              </a:tr>
              <a:tr h="801568">
                <a:tc>
                  <a:txBody>
                    <a:bodyPr/>
                    <a:lstStyle/>
                    <a:p>
                      <a:r>
                        <a:rPr lang="en-GB" sz="1400" cap="none" spc="0">
                          <a:solidFill>
                            <a:schemeClr val="tx1"/>
                          </a:solidFill>
                        </a:rPr>
                        <a:t>Hardware security keys (FIDO U2F)</a:t>
                      </a:r>
                      <a:endParaRPr lang="en-NO" sz="1400" cap="none" spc="0">
                        <a:solidFill>
                          <a:schemeClr val="tx1"/>
                        </a:solidFill>
                      </a:endParaRPr>
                    </a:p>
                  </a:txBody>
                  <a:tcPr marL="91087" marR="91087" marT="63761" marB="6376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b="0" kern="1200" cap="none" spc="0" dirty="0" err="1">
                          <a:solidFill>
                            <a:schemeClr val="tx1"/>
                          </a:solidFill>
                          <a:effectLst/>
                        </a:rPr>
                        <a:t>Mest</a:t>
                      </a:r>
                      <a:r>
                        <a:rPr lang="en-GB" sz="1400" b="0" kern="1200" cap="none" spc="0" dirty="0">
                          <a:solidFill>
                            <a:schemeClr val="tx1"/>
                          </a:solidFill>
                          <a:effectLst/>
                        </a:rPr>
                        <a:t> </a:t>
                      </a:r>
                      <a:r>
                        <a:rPr lang="en-GB" sz="1400" b="0" kern="1200" cap="none" spc="0" dirty="0" err="1">
                          <a:solidFill>
                            <a:schemeClr val="tx1"/>
                          </a:solidFill>
                          <a:effectLst/>
                        </a:rPr>
                        <a:t>sikkert</a:t>
                      </a:r>
                      <a:r>
                        <a:rPr lang="en-GB" sz="1400" b="0" kern="1200" cap="none" spc="0" dirty="0">
                          <a:solidFill>
                            <a:schemeClr val="tx1"/>
                          </a:solidFill>
                          <a:effectLst/>
                        </a:rPr>
                        <a:t>. </a:t>
                      </a:r>
                      <a:br>
                        <a:rPr lang="en-GB" sz="1400" b="0" kern="1200" cap="none" spc="0" dirty="0">
                          <a:solidFill>
                            <a:schemeClr val="tx1"/>
                          </a:solidFill>
                          <a:effectLst/>
                        </a:rPr>
                      </a:br>
                      <a:r>
                        <a:rPr lang="en-GB" sz="1400" b="0" kern="1200" cap="none" spc="0" dirty="0" err="1">
                          <a:solidFill>
                            <a:schemeClr val="tx1"/>
                          </a:solidFill>
                          <a:effectLst/>
                        </a:rPr>
                        <a:t>Største</a:t>
                      </a:r>
                      <a:r>
                        <a:rPr lang="en-GB" sz="1400" b="0" kern="1200" cap="none" spc="0" dirty="0">
                          <a:solidFill>
                            <a:schemeClr val="tx1"/>
                          </a:solidFill>
                          <a:effectLst/>
                        </a:rPr>
                        <a:t> </a:t>
                      </a:r>
                      <a:r>
                        <a:rPr lang="en-GB" sz="1400" b="0" kern="1200" cap="none" spc="0" dirty="0" err="1">
                          <a:solidFill>
                            <a:schemeClr val="tx1"/>
                          </a:solidFill>
                          <a:effectLst/>
                        </a:rPr>
                        <a:t>fordel</a:t>
                      </a:r>
                      <a:r>
                        <a:rPr lang="en-GB" sz="1400" b="0" kern="1200" cap="none" spc="0" dirty="0">
                          <a:solidFill>
                            <a:schemeClr val="tx1"/>
                          </a:solidFill>
                          <a:effectLst/>
                        </a:rPr>
                        <a:t>: </a:t>
                      </a:r>
                      <a:r>
                        <a:rPr lang="en-GB" sz="1400" b="0" kern="1200" cap="none" spc="0" dirty="0" err="1">
                          <a:solidFill>
                            <a:schemeClr val="tx1"/>
                          </a:solidFill>
                          <a:effectLst/>
                        </a:rPr>
                        <a:t>Sikkerhetsnøklene</a:t>
                      </a:r>
                      <a:r>
                        <a:rPr lang="en-GB" sz="1400" b="0" kern="1200" cap="none" spc="0" dirty="0">
                          <a:solidFill>
                            <a:schemeClr val="tx1"/>
                          </a:solidFill>
                          <a:effectLst/>
                        </a:rPr>
                        <a:t> er </a:t>
                      </a:r>
                      <a:r>
                        <a:rPr lang="en-GB" sz="1400" b="0" kern="1200" cap="none" spc="0" dirty="0" err="1">
                          <a:solidFill>
                            <a:schemeClr val="tx1"/>
                          </a:solidFill>
                          <a:effectLst/>
                        </a:rPr>
                        <a:t>ikke</a:t>
                      </a:r>
                      <a:r>
                        <a:rPr lang="en-GB" sz="1400" b="0" kern="1200" cap="none" spc="0" dirty="0">
                          <a:solidFill>
                            <a:schemeClr val="tx1"/>
                          </a:solidFill>
                          <a:effectLst/>
                        </a:rPr>
                        <a:t> </a:t>
                      </a:r>
                      <a:r>
                        <a:rPr lang="en-GB" sz="1400" b="0" kern="1200" cap="none" spc="0" dirty="0" err="1">
                          <a:solidFill>
                            <a:schemeClr val="tx1"/>
                          </a:solidFill>
                          <a:effectLst/>
                        </a:rPr>
                        <a:t>sårbare</a:t>
                      </a:r>
                      <a:r>
                        <a:rPr lang="en-GB" sz="1400" b="0" kern="1200" cap="none" spc="0" dirty="0">
                          <a:solidFill>
                            <a:schemeClr val="tx1"/>
                          </a:solidFill>
                          <a:effectLst/>
                        </a:rPr>
                        <a:t> </a:t>
                      </a:r>
                      <a:r>
                        <a:rPr lang="en-GB" sz="1400" b="0" kern="1200" cap="none" spc="0" dirty="0" err="1">
                          <a:solidFill>
                            <a:schemeClr val="tx1"/>
                          </a:solidFill>
                          <a:effectLst/>
                        </a:rPr>
                        <a:t>ovenfor</a:t>
                      </a:r>
                      <a:r>
                        <a:rPr lang="en-GB" sz="1400" b="0" kern="1200" cap="none" spc="0" dirty="0">
                          <a:solidFill>
                            <a:schemeClr val="tx1"/>
                          </a:solidFill>
                          <a:effectLst/>
                        </a:rPr>
                        <a:t> phishing. </a:t>
                      </a:r>
                      <a:br>
                        <a:rPr lang="en-GB" sz="1400" b="0" kern="1200" cap="none" spc="0" dirty="0">
                          <a:solidFill>
                            <a:schemeClr val="tx1"/>
                          </a:solidFill>
                          <a:effectLst/>
                        </a:rPr>
                      </a:br>
                      <a:r>
                        <a:rPr lang="en-GB" sz="1400" b="0" kern="1200" cap="none" spc="0" dirty="0" err="1">
                          <a:solidFill>
                            <a:schemeClr val="tx1"/>
                          </a:solidFill>
                          <a:effectLst/>
                        </a:rPr>
                        <a:t>Ulemper</a:t>
                      </a:r>
                      <a:r>
                        <a:rPr lang="en-GB" sz="1400" b="0" kern="1200" cap="none" spc="0" dirty="0">
                          <a:solidFill>
                            <a:schemeClr val="tx1"/>
                          </a:solidFill>
                          <a:effectLst/>
                        </a:rPr>
                        <a:t>: Pris </a:t>
                      </a:r>
                      <a:r>
                        <a:rPr lang="en-GB" sz="1400" b="0" kern="1200" cap="none" spc="0" dirty="0" err="1">
                          <a:solidFill>
                            <a:schemeClr val="tx1"/>
                          </a:solidFill>
                          <a:effectLst/>
                        </a:rPr>
                        <a:t>og</a:t>
                      </a:r>
                      <a:r>
                        <a:rPr lang="en-GB" sz="1400" b="0" kern="1200" cap="none" spc="0" dirty="0">
                          <a:solidFill>
                            <a:schemeClr val="tx1"/>
                          </a:solidFill>
                          <a:effectLst/>
                        </a:rPr>
                        <a:t> Apple </a:t>
                      </a:r>
                      <a:r>
                        <a:rPr lang="en-GB" sz="1400" b="0" kern="1200" cap="none" spc="0" dirty="0" err="1">
                          <a:solidFill>
                            <a:schemeClr val="tx1"/>
                          </a:solidFill>
                          <a:effectLst/>
                        </a:rPr>
                        <a:t>ikke</a:t>
                      </a:r>
                      <a:r>
                        <a:rPr lang="en-GB" sz="1400" b="0" kern="1200" cap="none" spc="0" dirty="0">
                          <a:solidFill>
                            <a:schemeClr val="tx1"/>
                          </a:solidFill>
                          <a:effectLst/>
                        </a:rPr>
                        <a:t> </a:t>
                      </a:r>
                      <a:r>
                        <a:rPr lang="en-GB" sz="1400" b="0" kern="1200" cap="none" spc="0" dirty="0" err="1">
                          <a:solidFill>
                            <a:schemeClr val="tx1"/>
                          </a:solidFill>
                          <a:effectLst/>
                        </a:rPr>
                        <a:t>har</a:t>
                      </a:r>
                      <a:r>
                        <a:rPr lang="en-GB" sz="1400" b="0" kern="1200" cap="none" spc="0" dirty="0">
                          <a:solidFill>
                            <a:schemeClr val="tx1"/>
                          </a:solidFill>
                          <a:effectLst/>
                        </a:rPr>
                        <a:t> </a:t>
                      </a:r>
                      <a:r>
                        <a:rPr lang="en-GB" sz="1400" b="0" kern="1200" cap="none" spc="0" dirty="0" err="1">
                          <a:solidFill>
                            <a:schemeClr val="tx1"/>
                          </a:solidFill>
                          <a:effectLst/>
                        </a:rPr>
                        <a:t>åpnet</a:t>
                      </a:r>
                      <a:r>
                        <a:rPr lang="en-GB" sz="1400" b="0" kern="1200" cap="none" spc="0" dirty="0">
                          <a:solidFill>
                            <a:schemeClr val="tx1"/>
                          </a:solidFill>
                          <a:effectLst/>
                        </a:rPr>
                        <a:t> NFC for </a:t>
                      </a:r>
                      <a:r>
                        <a:rPr lang="en-GB" sz="1400" b="0" kern="1200" cap="none" spc="0" dirty="0" err="1">
                          <a:solidFill>
                            <a:schemeClr val="tx1"/>
                          </a:solidFill>
                          <a:effectLst/>
                        </a:rPr>
                        <a:t>applikasjoner</a:t>
                      </a:r>
                      <a:r>
                        <a:rPr lang="en-GB" sz="1400" b="0" kern="1200" cap="none" spc="0" dirty="0">
                          <a:solidFill>
                            <a:schemeClr val="tx1"/>
                          </a:solidFill>
                          <a:effectLst/>
                        </a:rPr>
                        <a:t> </a:t>
                      </a:r>
                      <a:r>
                        <a:rPr lang="en-GB" sz="1400" b="0" kern="1200" cap="none" spc="0" dirty="0" err="1">
                          <a:solidFill>
                            <a:schemeClr val="tx1"/>
                          </a:solidFill>
                          <a:effectLst/>
                        </a:rPr>
                        <a:t>i</a:t>
                      </a:r>
                      <a:r>
                        <a:rPr lang="en-GB" sz="1400" b="0" kern="1200" cap="none" spc="0" dirty="0">
                          <a:solidFill>
                            <a:schemeClr val="tx1"/>
                          </a:solidFill>
                          <a:effectLst/>
                        </a:rPr>
                        <a:t> App Store (iPhone)</a:t>
                      </a:r>
                      <a:endParaRPr lang="en-NO" sz="1400" cap="none" spc="0" dirty="0">
                        <a:solidFill>
                          <a:schemeClr val="tx1"/>
                        </a:solidFill>
                      </a:endParaRPr>
                    </a:p>
                  </a:txBody>
                  <a:tcPr marL="91087" marR="91087" marT="63761" marB="6376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1772614"/>
                  </a:ext>
                </a:extLst>
              </a:tr>
            </a:tbl>
          </a:graphicData>
        </a:graphic>
      </p:graphicFrame>
    </p:spTree>
    <p:extLst>
      <p:ext uri="{BB962C8B-B14F-4D97-AF65-F5344CB8AC3E}">
        <p14:creationId xmlns:p14="http://schemas.microsoft.com/office/powerpoint/2010/main" val="1418036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1974A-6A1A-E504-27EB-1FA7C8279F4E}"/>
              </a:ext>
            </a:extLst>
          </p:cNvPr>
          <p:cNvSpPr>
            <a:spLocks noGrp="1"/>
          </p:cNvSpPr>
          <p:nvPr>
            <p:ph type="title"/>
          </p:nvPr>
        </p:nvSpPr>
        <p:spPr/>
        <p:txBody>
          <a:bodyPr/>
          <a:lstStyle/>
          <a:p>
            <a:r>
              <a:rPr lang="en-GB" dirty="0" err="1"/>
              <a:t>Tofaktorutentiseringsapplikasjoner</a:t>
            </a:r>
            <a:r>
              <a:rPr lang="en-GB" dirty="0"/>
              <a:t> </a:t>
            </a:r>
            <a:r>
              <a:rPr lang="en-GB" dirty="0" err="1"/>
              <a:t>og</a:t>
            </a:r>
            <a:r>
              <a:rPr lang="en-GB" dirty="0"/>
              <a:t> </a:t>
            </a:r>
            <a:r>
              <a:rPr lang="en-GB" dirty="0" err="1"/>
              <a:t>kodebrikke</a:t>
            </a:r>
            <a:endParaRPr lang="en-NO" dirty="0"/>
          </a:p>
        </p:txBody>
      </p:sp>
      <p:sp>
        <p:nvSpPr>
          <p:cNvPr id="3" name="Content Placeholder 2">
            <a:extLst>
              <a:ext uri="{FF2B5EF4-FFF2-40B4-BE49-F238E27FC236}">
                <a16:creationId xmlns:a16="http://schemas.microsoft.com/office/drawing/2014/main" id="{8625810E-B587-C2CE-2D46-4BD626A111EA}"/>
              </a:ext>
            </a:extLst>
          </p:cNvPr>
          <p:cNvSpPr>
            <a:spLocks noGrp="1"/>
          </p:cNvSpPr>
          <p:nvPr>
            <p:ph sz="quarter" idx="28"/>
          </p:nvPr>
        </p:nvSpPr>
        <p:spPr/>
        <p:txBody>
          <a:bodyPr/>
          <a:lstStyle/>
          <a:p>
            <a:pPr marL="342900" indent="-342900" algn="l">
              <a:buFont typeface="Arial" panose="020B0604020202020204" pitchFamily="34" charset="0"/>
              <a:buChar char="•"/>
            </a:pPr>
            <a:r>
              <a:rPr lang="nb-NO" sz="2800" b="0" i="0" dirty="0">
                <a:solidFill>
                  <a:srgbClr val="242424"/>
                </a:solidFill>
                <a:effectLst/>
              </a:rPr>
              <a:t>LSIS sier hvilke</a:t>
            </a:r>
            <a:r>
              <a:rPr lang="nb-NO" sz="2800" b="1" i="0" dirty="0">
                <a:solidFill>
                  <a:srgbClr val="242424"/>
                </a:solidFill>
                <a:effectLst/>
              </a:rPr>
              <a:t> 2FA-applikasjoner som er godkjente</a:t>
            </a:r>
            <a:endParaRPr lang="nb-NO" sz="2800" b="1" dirty="0">
              <a:solidFill>
                <a:srgbClr val="242424"/>
              </a:solidFill>
            </a:endParaRPr>
          </a:p>
          <a:p>
            <a:pPr marL="342900" indent="-342900" algn="l">
              <a:buFont typeface="Arial" panose="020B0604020202020204" pitchFamily="34" charset="0"/>
              <a:buChar char="•"/>
            </a:pPr>
            <a:r>
              <a:rPr lang="nb-NO" sz="2800" dirty="0">
                <a:solidFill>
                  <a:srgbClr val="242424"/>
                </a:solidFill>
              </a:rPr>
              <a:t>U</a:t>
            </a:r>
            <a:r>
              <a:rPr lang="nb-NO" sz="2800" b="0" i="0" dirty="0">
                <a:solidFill>
                  <a:srgbClr val="242424"/>
                </a:solidFill>
                <a:effectLst/>
              </a:rPr>
              <a:t>trullingen viser at de i </a:t>
            </a:r>
            <a:r>
              <a:rPr lang="nb-NO" sz="2800" dirty="0">
                <a:solidFill>
                  <a:srgbClr val="242424"/>
                </a:solidFill>
              </a:rPr>
              <a:t>stor grad dekker de ansattes behov og ønsker</a:t>
            </a:r>
            <a:endParaRPr lang="nb-NO" sz="2800" b="1" i="0" dirty="0">
              <a:solidFill>
                <a:srgbClr val="242424"/>
              </a:solidFill>
              <a:effectLst/>
            </a:endParaRPr>
          </a:p>
          <a:p>
            <a:pPr marL="342900" indent="-342900">
              <a:buFont typeface="Arial" panose="020B0604020202020204" pitchFamily="34" charset="0"/>
              <a:buChar char="•"/>
            </a:pPr>
            <a:r>
              <a:rPr lang="nb-NO" sz="2800" b="0" i="0" dirty="0">
                <a:solidFill>
                  <a:srgbClr val="242424"/>
                </a:solidFill>
                <a:effectLst/>
              </a:rPr>
              <a:t>IT-sikkerhet ble utfordret på </a:t>
            </a:r>
            <a:r>
              <a:rPr lang="nb-NO" sz="2800" b="1" dirty="0">
                <a:solidFill>
                  <a:srgbClr val="242424"/>
                </a:solidFill>
              </a:rPr>
              <a:t>passordbehandlere</a:t>
            </a:r>
            <a:r>
              <a:rPr lang="nb-NO" sz="2800" b="1" i="0" dirty="0">
                <a:solidFill>
                  <a:srgbClr val="242424"/>
                </a:solidFill>
                <a:effectLst/>
              </a:rPr>
              <a:t> </a:t>
            </a:r>
            <a:endParaRPr lang="nb-NO" sz="2800" dirty="0">
              <a:solidFill>
                <a:srgbClr val="242424"/>
              </a:solidFill>
            </a:endParaRPr>
          </a:p>
          <a:p>
            <a:pPr marL="903296" lvl="1" indent="-342900"/>
            <a:r>
              <a:rPr lang="nb-NO" sz="2800" b="0" i="0" dirty="0">
                <a:solidFill>
                  <a:srgbClr val="242424"/>
                </a:solidFill>
                <a:effectLst/>
              </a:rPr>
              <a:t>For </a:t>
            </a:r>
            <a:r>
              <a:rPr lang="nb-NO" sz="2800" b="1" i="0" dirty="0">
                <a:solidFill>
                  <a:srgbClr val="242424"/>
                </a:solidFill>
                <a:effectLst/>
              </a:rPr>
              <a:t>driftskontoer</a:t>
            </a:r>
            <a:r>
              <a:rPr lang="nb-NO" sz="2800" b="0" i="0" dirty="0">
                <a:solidFill>
                  <a:srgbClr val="242424"/>
                </a:solidFill>
                <a:effectLst/>
              </a:rPr>
              <a:t> er det ikke lenger lov å lagre passord og kodegenerator for TOTP bak samme masterpassord og i samme hvelv</a:t>
            </a:r>
          </a:p>
          <a:p>
            <a:pPr marL="457200" indent="-457200">
              <a:buFont typeface="Arial" panose="020B0604020202020204" pitchFamily="34" charset="0"/>
              <a:buChar char="•"/>
            </a:pPr>
            <a:r>
              <a:rPr lang="nb-NO" sz="2800" b="0" i="0" dirty="0">
                <a:solidFill>
                  <a:srgbClr val="242424"/>
                </a:solidFill>
                <a:effectLst/>
              </a:rPr>
              <a:t>Prosjektet har gått til anskaffelser av programmerbare kodebrikker (OATH-TOTP SHA-1 tokens) for dem som ikke kan bruke autentiseringsapp</a:t>
            </a:r>
            <a:r>
              <a:rPr lang="nb-NO" sz="2800" dirty="0">
                <a:solidFill>
                  <a:srgbClr val="242424"/>
                </a:solidFill>
              </a:rPr>
              <a:t> eller SMS.</a:t>
            </a:r>
            <a:endParaRPr lang="nb-NO" sz="2800" b="0" i="0" dirty="0">
              <a:solidFill>
                <a:srgbClr val="242424"/>
              </a:solidFill>
              <a:effectLst/>
            </a:endParaRPr>
          </a:p>
          <a:p>
            <a:pPr marL="0" indent="0" algn="l"/>
            <a:endParaRPr lang="en-GB" sz="2300" b="0" i="0" dirty="0">
              <a:solidFill>
                <a:srgbClr val="242424"/>
              </a:solidFill>
              <a:effectLst/>
              <a:latin typeface="-apple-system"/>
            </a:endParaRPr>
          </a:p>
        </p:txBody>
      </p:sp>
      <p:sp>
        <p:nvSpPr>
          <p:cNvPr id="4" name="Footer Placeholder 3">
            <a:extLst>
              <a:ext uri="{FF2B5EF4-FFF2-40B4-BE49-F238E27FC236}">
                <a16:creationId xmlns:a16="http://schemas.microsoft.com/office/drawing/2014/main" id="{A7601F6B-6867-8DF4-72C5-41BBE89731FB}"/>
              </a:ext>
            </a:extLst>
          </p:cNvPr>
          <p:cNvSpPr>
            <a:spLocks noGrp="1"/>
          </p:cNvSpPr>
          <p:nvPr>
            <p:ph type="ftr" sz="quarter" idx="3"/>
          </p:nvPr>
        </p:nvSpPr>
        <p:spPr/>
        <p:txBody>
          <a:bodyPr/>
          <a:lstStyle/>
          <a:p>
            <a:r>
              <a:rPr lang="nb-NO"/>
              <a:t>Tofaktorautentiseringsprosjektet</a:t>
            </a:r>
            <a:endParaRPr lang="nb-NO" dirty="0"/>
          </a:p>
        </p:txBody>
      </p:sp>
      <p:sp>
        <p:nvSpPr>
          <p:cNvPr id="5" name="Slide Number Placeholder 4">
            <a:extLst>
              <a:ext uri="{FF2B5EF4-FFF2-40B4-BE49-F238E27FC236}">
                <a16:creationId xmlns:a16="http://schemas.microsoft.com/office/drawing/2014/main" id="{8AD13AB5-5FE9-A189-4A24-2E3506DE6808}"/>
              </a:ext>
            </a:extLst>
          </p:cNvPr>
          <p:cNvSpPr>
            <a:spLocks noGrp="1"/>
          </p:cNvSpPr>
          <p:nvPr>
            <p:ph type="sldNum" sz="quarter" idx="12"/>
          </p:nvPr>
        </p:nvSpPr>
        <p:spPr/>
        <p:txBody>
          <a:bodyPr/>
          <a:lstStyle/>
          <a:p>
            <a:r>
              <a:rPr lang="en-US"/>
              <a:t>Side </a:t>
            </a:r>
            <a:fld id="{5251F420-7306-4E7C-A79E-F31A38F7D392}" type="slidenum">
              <a:rPr lang="en-US" smtClean="0"/>
              <a:pPr/>
              <a:t>6</a:t>
            </a:fld>
            <a:endParaRPr lang="en-US" dirty="0"/>
          </a:p>
        </p:txBody>
      </p:sp>
    </p:spTree>
    <p:extLst>
      <p:ext uri="{BB962C8B-B14F-4D97-AF65-F5344CB8AC3E}">
        <p14:creationId xmlns:p14="http://schemas.microsoft.com/office/powerpoint/2010/main" val="922901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94F34-0A24-88B1-97E4-E18CC0BBE5BF}"/>
              </a:ext>
            </a:extLst>
          </p:cNvPr>
          <p:cNvSpPr>
            <a:spLocks noGrp="1"/>
          </p:cNvSpPr>
          <p:nvPr>
            <p:ph type="title"/>
          </p:nvPr>
        </p:nvSpPr>
        <p:spPr/>
        <p:txBody>
          <a:bodyPr/>
          <a:lstStyle/>
          <a:p>
            <a:r>
              <a:rPr lang="en-GB" dirty="0" err="1"/>
              <a:t>Kjernen</a:t>
            </a:r>
            <a:r>
              <a:rPr lang="en-GB" dirty="0"/>
              <a:t> </a:t>
            </a:r>
            <a:r>
              <a:rPr lang="en-GB" dirty="0" err="1"/>
              <a:t>i</a:t>
            </a:r>
            <a:r>
              <a:rPr lang="en-GB" dirty="0"/>
              <a:t> 2FA-oppsettet er Azure AD</a:t>
            </a:r>
            <a:endParaRPr lang="nb-NO" dirty="0"/>
          </a:p>
        </p:txBody>
      </p:sp>
      <p:sp>
        <p:nvSpPr>
          <p:cNvPr id="3" name="Content Placeholder 2">
            <a:extLst>
              <a:ext uri="{FF2B5EF4-FFF2-40B4-BE49-F238E27FC236}">
                <a16:creationId xmlns:a16="http://schemas.microsoft.com/office/drawing/2014/main" id="{AB6EBA60-97C9-22E8-C67F-B662FCEE240D}"/>
              </a:ext>
            </a:extLst>
          </p:cNvPr>
          <p:cNvSpPr>
            <a:spLocks noGrp="1"/>
          </p:cNvSpPr>
          <p:nvPr>
            <p:ph sz="quarter" idx="28"/>
          </p:nvPr>
        </p:nvSpPr>
        <p:spPr/>
        <p:txBody>
          <a:bodyPr/>
          <a:lstStyle/>
          <a:p>
            <a:pPr marL="342900" indent="-342900">
              <a:buFont typeface="Arial" panose="020B0604020202020204" pitchFamily="34" charset="0"/>
              <a:buChar char="•"/>
            </a:pPr>
            <a:r>
              <a:rPr lang="en-NO" sz="2800" b="1" dirty="0"/>
              <a:t>Hva er Azure AD?</a:t>
            </a:r>
          </a:p>
          <a:p>
            <a:pPr marL="903296" lvl="1" indent="-342900"/>
            <a:r>
              <a:rPr lang="en-GB" sz="2400" dirty="0" err="1"/>
              <a:t>Komplett</a:t>
            </a:r>
            <a:r>
              <a:rPr lang="en-GB" sz="2400" dirty="0"/>
              <a:t> </a:t>
            </a:r>
            <a:r>
              <a:rPr lang="en-GB" sz="2400" dirty="0" err="1"/>
              <a:t>løsning</a:t>
            </a:r>
            <a:r>
              <a:rPr lang="en-GB" sz="2400" dirty="0"/>
              <a:t> for </a:t>
            </a:r>
            <a:r>
              <a:rPr lang="en-GB" sz="2400" b="1" dirty="0" err="1"/>
              <a:t>identitets</a:t>
            </a:r>
            <a:r>
              <a:rPr lang="en-GB" sz="2400" b="1" dirty="0"/>
              <a:t>- </a:t>
            </a:r>
            <a:r>
              <a:rPr lang="en-GB" sz="2400" b="1" dirty="0" err="1"/>
              <a:t>og</a:t>
            </a:r>
            <a:r>
              <a:rPr lang="en-GB" sz="2400" b="1" dirty="0"/>
              <a:t> </a:t>
            </a:r>
            <a:r>
              <a:rPr lang="en-GB" sz="2400" b="1" dirty="0" err="1"/>
              <a:t>tilgangsstyring</a:t>
            </a:r>
            <a:r>
              <a:rPr lang="en-GB" sz="2400" b="1" dirty="0"/>
              <a:t> </a:t>
            </a:r>
            <a:r>
              <a:rPr lang="en-GB" sz="2400" dirty="0"/>
              <a:t>for </a:t>
            </a:r>
          </a:p>
          <a:p>
            <a:pPr marL="1360519" lvl="2" indent="-342900"/>
            <a:r>
              <a:rPr lang="en-GB" sz="2000" dirty="0" err="1"/>
              <a:t>UiOs</a:t>
            </a:r>
            <a:r>
              <a:rPr lang="en-GB" sz="2000" dirty="0"/>
              <a:t> </a:t>
            </a:r>
            <a:r>
              <a:rPr lang="en-GB" sz="2000" dirty="0" err="1"/>
              <a:t>brukere</a:t>
            </a:r>
            <a:r>
              <a:rPr lang="en-GB" sz="2000" dirty="0"/>
              <a:t> </a:t>
            </a:r>
            <a:r>
              <a:rPr lang="en-GB" sz="2000" dirty="0" err="1"/>
              <a:t>og</a:t>
            </a:r>
            <a:r>
              <a:rPr lang="en-GB" sz="2000" dirty="0"/>
              <a:t> </a:t>
            </a:r>
            <a:r>
              <a:rPr lang="en-GB" sz="2000" dirty="0" err="1"/>
              <a:t>grupper</a:t>
            </a:r>
            <a:r>
              <a:rPr lang="en-GB" sz="2000" dirty="0"/>
              <a:t> </a:t>
            </a:r>
            <a:r>
              <a:rPr lang="en-GB" sz="2000" dirty="0" err="1"/>
              <a:t>i</a:t>
            </a:r>
            <a:r>
              <a:rPr lang="en-GB" sz="2000" dirty="0"/>
              <a:t> </a:t>
            </a:r>
            <a:r>
              <a:rPr lang="en-GB" sz="2000" dirty="0" err="1"/>
              <a:t>skyen</a:t>
            </a:r>
            <a:endParaRPr lang="en-GB" sz="2000" dirty="0"/>
          </a:p>
          <a:p>
            <a:pPr marL="1360519" lvl="2" indent="-342900"/>
            <a:r>
              <a:rPr lang="en-GB" sz="2000" dirty="0" err="1"/>
              <a:t>Styring</a:t>
            </a:r>
            <a:r>
              <a:rPr lang="en-GB" sz="2000" dirty="0"/>
              <a:t> </a:t>
            </a:r>
            <a:r>
              <a:rPr lang="en-GB" sz="2000" dirty="0" err="1"/>
              <a:t>av</a:t>
            </a:r>
            <a:r>
              <a:rPr lang="en-GB" sz="2000" dirty="0"/>
              <a:t> </a:t>
            </a:r>
            <a:r>
              <a:rPr lang="en-GB" sz="2000" dirty="0" err="1"/>
              <a:t>gjestebrukere</a:t>
            </a:r>
            <a:r>
              <a:rPr lang="en-GB" sz="2000" dirty="0"/>
              <a:t> </a:t>
            </a:r>
            <a:r>
              <a:rPr lang="en-GB" sz="2000" dirty="0" err="1"/>
              <a:t>og</a:t>
            </a:r>
            <a:r>
              <a:rPr lang="en-GB" sz="2000" dirty="0"/>
              <a:t> </a:t>
            </a:r>
            <a:r>
              <a:rPr lang="en-GB" sz="2000" dirty="0" err="1"/>
              <a:t>eksterne</a:t>
            </a:r>
            <a:r>
              <a:rPr lang="en-GB" sz="2000" dirty="0"/>
              <a:t> </a:t>
            </a:r>
            <a:r>
              <a:rPr lang="en-GB" sz="2000" dirty="0" err="1"/>
              <a:t>partnere</a:t>
            </a:r>
            <a:r>
              <a:rPr lang="en-GB" sz="2000" dirty="0"/>
              <a:t>, </a:t>
            </a:r>
            <a:r>
              <a:rPr lang="en-GB" sz="2000" dirty="0" err="1"/>
              <a:t>og</a:t>
            </a:r>
            <a:r>
              <a:rPr lang="en-GB" sz="2000" dirty="0"/>
              <a:t> </a:t>
            </a:r>
            <a:r>
              <a:rPr lang="en-GB" sz="2000" dirty="0" err="1"/>
              <a:t>deres</a:t>
            </a:r>
            <a:r>
              <a:rPr lang="en-GB" sz="2000" dirty="0"/>
              <a:t> </a:t>
            </a:r>
            <a:r>
              <a:rPr lang="en-GB" sz="2000" dirty="0" err="1"/>
              <a:t>tilganger</a:t>
            </a:r>
            <a:r>
              <a:rPr lang="en-GB" sz="2000" dirty="0"/>
              <a:t> </a:t>
            </a:r>
            <a:r>
              <a:rPr lang="en-GB" sz="2000" dirty="0" err="1"/>
              <a:t>til</a:t>
            </a:r>
            <a:r>
              <a:rPr lang="en-GB" sz="2000" dirty="0"/>
              <a:t> </a:t>
            </a:r>
            <a:r>
              <a:rPr lang="en-GB" sz="2000" dirty="0" err="1"/>
              <a:t>UiOs</a:t>
            </a:r>
            <a:r>
              <a:rPr lang="en-GB" sz="2000" dirty="0"/>
              <a:t> data</a:t>
            </a:r>
          </a:p>
          <a:p>
            <a:pPr marL="903296" lvl="1" indent="-342900"/>
            <a:r>
              <a:rPr lang="en-GB" sz="2400" dirty="0" err="1"/>
              <a:t>Tilbyr</a:t>
            </a:r>
            <a:r>
              <a:rPr lang="en-GB" sz="2400" dirty="0"/>
              <a:t> </a:t>
            </a:r>
            <a:r>
              <a:rPr lang="en-GB" sz="2400" b="1" dirty="0" err="1"/>
              <a:t>flerfaktorautentisering</a:t>
            </a:r>
            <a:r>
              <a:rPr lang="en-GB" sz="2400" dirty="0"/>
              <a:t> </a:t>
            </a:r>
            <a:r>
              <a:rPr lang="en-GB" sz="2400" dirty="0" err="1"/>
              <a:t>og</a:t>
            </a:r>
            <a:r>
              <a:rPr lang="en-GB" sz="2400" dirty="0"/>
              <a:t> </a:t>
            </a:r>
            <a:r>
              <a:rPr lang="en-GB" sz="2400" b="1" dirty="0" err="1"/>
              <a:t>betinget</a:t>
            </a:r>
            <a:r>
              <a:rPr lang="en-GB" sz="2400" b="1" dirty="0"/>
              <a:t> </a:t>
            </a:r>
            <a:r>
              <a:rPr lang="en-GB" sz="2400" b="1" dirty="0" err="1"/>
              <a:t>tilgang</a:t>
            </a:r>
            <a:r>
              <a:rPr lang="en-GB" sz="2400" dirty="0"/>
              <a:t> (conditions)</a:t>
            </a:r>
          </a:p>
          <a:p>
            <a:pPr marL="1360519" lvl="2" indent="-342900"/>
            <a:r>
              <a:rPr lang="en-GB" sz="2000" dirty="0"/>
              <a:t>Conditional access </a:t>
            </a:r>
            <a:r>
              <a:rPr lang="en-GB" sz="2000" dirty="0" err="1"/>
              <a:t>kan</a:t>
            </a:r>
            <a:r>
              <a:rPr lang="en-GB" sz="2000" dirty="0"/>
              <a:t> f. </a:t>
            </a:r>
            <a:r>
              <a:rPr lang="en-GB" sz="2000" dirty="0" err="1"/>
              <a:t>eks</a:t>
            </a:r>
            <a:r>
              <a:rPr lang="en-GB" sz="2000" dirty="0"/>
              <a:t>. </a:t>
            </a:r>
            <a:r>
              <a:rPr lang="en-GB" sz="2000" dirty="0" err="1"/>
              <a:t>styres</a:t>
            </a:r>
            <a:r>
              <a:rPr lang="en-GB" sz="2000" dirty="0"/>
              <a:t> </a:t>
            </a:r>
            <a:r>
              <a:rPr lang="en-GB" sz="2000" dirty="0" err="1"/>
              <a:t>etter</a:t>
            </a:r>
            <a:r>
              <a:rPr lang="en-GB" sz="2000" dirty="0"/>
              <a:t>:</a:t>
            </a:r>
          </a:p>
          <a:p>
            <a:pPr marL="1817742" lvl="3" indent="-342900"/>
            <a:r>
              <a:rPr lang="en-GB" sz="2000" dirty="0"/>
              <a:t>User / group</a:t>
            </a:r>
          </a:p>
          <a:p>
            <a:pPr marL="1817742" lvl="3" indent="-342900"/>
            <a:r>
              <a:rPr lang="en-GB" sz="2000" dirty="0"/>
              <a:t>Cloud applications</a:t>
            </a:r>
          </a:p>
          <a:p>
            <a:pPr marL="1817742" lvl="3" indent="-342900"/>
            <a:r>
              <a:rPr lang="en-GB" sz="2000" dirty="0"/>
              <a:t>Device state</a:t>
            </a:r>
          </a:p>
          <a:p>
            <a:pPr marL="1817742" lvl="3" indent="-342900"/>
            <a:r>
              <a:rPr lang="en-GB" sz="2000" dirty="0"/>
              <a:t>Location (IP range) </a:t>
            </a:r>
          </a:p>
          <a:p>
            <a:pPr marL="1817742" lvl="3" indent="-342900"/>
            <a:r>
              <a:rPr lang="en-GB" sz="2000" dirty="0"/>
              <a:t>Sign-in risks</a:t>
            </a:r>
          </a:p>
        </p:txBody>
      </p:sp>
      <p:sp>
        <p:nvSpPr>
          <p:cNvPr id="4" name="Footer Placeholder 3">
            <a:extLst>
              <a:ext uri="{FF2B5EF4-FFF2-40B4-BE49-F238E27FC236}">
                <a16:creationId xmlns:a16="http://schemas.microsoft.com/office/drawing/2014/main" id="{B876F2AD-1B0C-D95B-7101-CE2FB8031994}"/>
              </a:ext>
            </a:extLst>
          </p:cNvPr>
          <p:cNvSpPr>
            <a:spLocks noGrp="1"/>
          </p:cNvSpPr>
          <p:nvPr>
            <p:ph type="ftr" sz="quarter" idx="3"/>
          </p:nvPr>
        </p:nvSpPr>
        <p:spPr/>
        <p:txBody>
          <a:bodyPr/>
          <a:lstStyle/>
          <a:p>
            <a:r>
              <a:rPr lang="nb-NO"/>
              <a:t>Tofaktorautentiseringsprosjektet</a:t>
            </a:r>
            <a:endParaRPr lang="nb-NO" dirty="0"/>
          </a:p>
        </p:txBody>
      </p:sp>
      <p:sp>
        <p:nvSpPr>
          <p:cNvPr id="5" name="Slide Number Placeholder 4">
            <a:extLst>
              <a:ext uri="{FF2B5EF4-FFF2-40B4-BE49-F238E27FC236}">
                <a16:creationId xmlns:a16="http://schemas.microsoft.com/office/drawing/2014/main" id="{92F5B39E-532C-F68E-7075-DDB20CFAADCB}"/>
              </a:ext>
            </a:extLst>
          </p:cNvPr>
          <p:cNvSpPr>
            <a:spLocks noGrp="1"/>
          </p:cNvSpPr>
          <p:nvPr>
            <p:ph type="sldNum" sz="quarter" idx="12"/>
          </p:nvPr>
        </p:nvSpPr>
        <p:spPr/>
        <p:txBody>
          <a:bodyPr/>
          <a:lstStyle/>
          <a:p>
            <a:r>
              <a:rPr lang="en-US"/>
              <a:t>Side </a:t>
            </a:r>
            <a:fld id="{5251F420-7306-4E7C-A79E-F31A38F7D392}" type="slidenum">
              <a:rPr lang="en-US" smtClean="0"/>
              <a:pPr/>
              <a:t>7</a:t>
            </a:fld>
            <a:endParaRPr lang="en-US" dirty="0"/>
          </a:p>
        </p:txBody>
      </p:sp>
    </p:spTree>
    <p:extLst>
      <p:ext uri="{BB962C8B-B14F-4D97-AF65-F5344CB8AC3E}">
        <p14:creationId xmlns:p14="http://schemas.microsoft.com/office/powerpoint/2010/main" val="259535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93D08-1E78-5883-2F0A-9179E1D66561}"/>
              </a:ext>
            </a:extLst>
          </p:cNvPr>
          <p:cNvSpPr>
            <a:spLocks noGrp="1"/>
          </p:cNvSpPr>
          <p:nvPr>
            <p:ph type="title"/>
          </p:nvPr>
        </p:nvSpPr>
        <p:spPr/>
        <p:txBody>
          <a:bodyPr/>
          <a:lstStyle/>
          <a:p>
            <a:r>
              <a:rPr lang="en-GB" dirty="0" err="1"/>
              <a:t>Kjernen</a:t>
            </a:r>
            <a:r>
              <a:rPr lang="en-GB" dirty="0"/>
              <a:t> </a:t>
            </a:r>
            <a:r>
              <a:rPr lang="en-GB" dirty="0" err="1"/>
              <a:t>i</a:t>
            </a:r>
            <a:r>
              <a:rPr lang="en-GB" dirty="0"/>
              <a:t> 2FA-oppsettet er Azure AD</a:t>
            </a:r>
            <a:endParaRPr lang="nb-NO" dirty="0"/>
          </a:p>
        </p:txBody>
      </p:sp>
      <p:sp>
        <p:nvSpPr>
          <p:cNvPr id="3" name="Content Placeholder 2">
            <a:extLst>
              <a:ext uri="{FF2B5EF4-FFF2-40B4-BE49-F238E27FC236}">
                <a16:creationId xmlns:a16="http://schemas.microsoft.com/office/drawing/2014/main" id="{3410D307-5E6C-7D92-68B8-06C4A2924B01}"/>
              </a:ext>
            </a:extLst>
          </p:cNvPr>
          <p:cNvSpPr>
            <a:spLocks noGrp="1"/>
          </p:cNvSpPr>
          <p:nvPr>
            <p:ph sz="quarter" idx="28"/>
          </p:nvPr>
        </p:nvSpPr>
        <p:spPr/>
        <p:txBody>
          <a:bodyPr/>
          <a:lstStyle/>
          <a:p>
            <a:pPr marL="903296" lvl="1" indent="-342900"/>
            <a:r>
              <a:rPr lang="en-GB" sz="2400" dirty="0" err="1"/>
              <a:t>Gir</a:t>
            </a:r>
            <a:r>
              <a:rPr lang="en-GB" sz="2400" dirty="0"/>
              <a:t> </a:t>
            </a:r>
            <a:r>
              <a:rPr lang="en-GB" sz="2400" dirty="0" err="1"/>
              <a:t>enklere</a:t>
            </a:r>
            <a:r>
              <a:rPr lang="en-GB" sz="2400" dirty="0"/>
              <a:t> </a:t>
            </a:r>
            <a:r>
              <a:rPr lang="en-GB" sz="2400" dirty="0" err="1"/>
              <a:t>tilgang</a:t>
            </a:r>
            <a:r>
              <a:rPr lang="en-GB" sz="2400" dirty="0"/>
              <a:t> </a:t>
            </a:r>
            <a:r>
              <a:rPr lang="en-GB" sz="2400" dirty="0" err="1"/>
              <a:t>til</a:t>
            </a:r>
            <a:r>
              <a:rPr lang="en-GB" sz="2400" dirty="0"/>
              <a:t> </a:t>
            </a:r>
            <a:r>
              <a:rPr lang="en-GB" sz="2400" dirty="0" err="1"/>
              <a:t>skyapper</a:t>
            </a:r>
            <a:r>
              <a:rPr lang="en-GB" sz="2400" dirty="0"/>
              <a:t> </a:t>
            </a:r>
            <a:r>
              <a:rPr lang="en-GB" sz="2400" dirty="0" err="1"/>
              <a:t>og</a:t>
            </a:r>
            <a:r>
              <a:rPr lang="en-GB" sz="2400" dirty="0"/>
              <a:t> </a:t>
            </a:r>
            <a:r>
              <a:rPr lang="en-GB" sz="2400" dirty="0" err="1"/>
              <a:t>tjenester</a:t>
            </a:r>
            <a:r>
              <a:rPr lang="en-GB" sz="2400" dirty="0"/>
              <a:t> </a:t>
            </a:r>
            <a:r>
              <a:rPr lang="en-GB" sz="2400" dirty="0" err="1"/>
              <a:t>i</a:t>
            </a:r>
            <a:r>
              <a:rPr lang="en-GB" sz="2400" dirty="0"/>
              <a:t> form </a:t>
            </a:r>
            <a:r>
              <a:rPr lang="en-GB" sz="2400" dirty="0" err="1"/>
              <a:t>av</a:t>
            </a:r>
            <a:r>
              <a:rPr lang="en-GB" sz="2400" dirty="0"/>
              <a:t> Single Sign On.</a:t>
            </a:r>
          </a:p>
          <a:p>
            <a:pPr marL="903296" lvl="1" indent="-342900"/>
            <a:r>
              <a:rPr lang="en-NO" sz="2400" dirty="0"/>
              <a:t>Baserer seg på åpne standarder: </a:t>
            </a:r>
            <a:r>
              <a:rPr lang="en-GB" sz="2400" dirty="0"/>
              <a:t>OpenID Connect, </a:t>
            </a:r>
            <a:r>
              <a:rPr lang="en-GB" sz="2400" dirty="0" err="1"/>
              <a:t>Oauth</a:t>
            </a:r>
            <a:r>
              <a:rPr lang="en-GB" sz="2400" dirty="0"/>
              <a:t> </a:t>
            </a:r>
            <a:r>
              <a:rPr lang="en-GB" sz="2400" dirty="0" err="1"/>
              <a:t>og</a:t>
            </a:r>
            <a:r>
              <a:rPr lang="en-GB" sz="2400" dirty="0"/>
              <a:t> SAML</a:t>
            </a:r>
          </a:p>
          <a:p>
            <a:pPr marL="1360519" lvl="2" indent="-342900"/>
            <a:r>
              <a:rPr lang="en-NO" sz="2000" dirty="0"/>
              <a:t>Åpne standarder gir exit-muligheter</a:t>
            </a:r>
            <a:endParaRPr lang="nb-NO" dirty="0"/>
          </a:p>
        </p:txBody>
      </p:sp>
      <p:sp>
        <p:nvSpPr>
          <p:cNvPr id="4" name="Footer Placeholder 3">
            <a:extLst>
              <a:ext uri="{FF2B5EF4-FFF2-40B4-BE49-F238E27FC236}">
                <a16:creationId xmlns:a16="http://schemas.microsoft.com/office/drawing/2014/main" id="{9990400D-01E6-5789-F381-FDBB16C558B7}"/>
              </a:ext>
            </a:extLst>
          </p:cNvPr>
          <p:cNvSpPr>
            <a:spLocks noGrp="1"/>
          </p:cNvSpPr>
          <p:nvPr>
            <p:ph type="ftr" sz="quarter" idx="3"/>
          </p:nvPr>
        </p:nvSpPr>
        <p:spPr/>
        <p:txBody>
          <a:bodyPr/>
          <a:lstStyle/>
          <a:p>
            <a:r>
              <a:rPr lang="nb-NO"/>
              <a:t>Tofaktorautentiseringsprosjektet</a:t>
            </a:r>
            <a:endParaRPr lang="nb-NO" dirty="0"/>
          </a:p>
        </p:txBody>
      </p:sp>
      <p:sp>
        <p:nvSpPr>
          <p:cNvPr id="5" name="Slide Number Placeholder 4">
            <a:extLst>
              <a:ext uri="{FF2B5EF4-FFF2-40B4-BE49-F238E27FC236}">
                <a16:creationId xmlns:a16="http://schemas.microsoft.com/office/drawing/2014/main" id="{94A5F390-58D4-016B-9438-0BB1F81374FD}"/>
              </a:ext>
            </a:extLst>
          </p:cNvPr>
          <p:cNvSpPr>
            <a:spLocks noGrp="1"/>
          </p:cNvSpPr>
          <p:nvPr>
            <p:ph type="sldNum" sz="quarter" idx="12"/>
          </p:nvPr>
        </p:nvSpPr>
        <p:spPr/>
        <p:txBody>
          <a:bodyPr/>
          <a:lstStyle/>
          <a:p>
            <a:r>
              <a:rPr lang="en-US"/>
              <a:t>Side </a:t>
            </a:r>
            <a:fld id="{5251F420-7306-4E7C-A79E-F31A38F7D392}" type="slidenum">
              <a:rPr lang="en-US" smtClean="0"/>
              <a:pPr/>
              <a:t>8</a:t>
            </a:fld>
            <a:endParaRPr lang="en-US" dirty="0"/>
          </a:p>
        </p:txBody>
      </p:sp>
    </p:spTree>
    <p:extLst>
      <p:ext uri="{BB962C8B-B14F-4D97-AF65-F5344CB8AC3E}">
        <p14:creationId xmlns:p14="http://schemas.microsoft.com/office/powerpoint/2010/main" val="2351876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E5AA5-2728-AAAA-F3BC-872A9920873D}"/>
              </a:ext>
            </a:extLst>
          </p:cNvPr>
          <p:cNvSpPr>
            <a:spLocks noGrp="1"/>
          </p:cNvSpPr>
          <p:nvPr>
            <p:ph type="title"/>
          </p:nvPr>
        </p:nvSpPr>
        <p:spPr/>
        <p:txBody>
          <a:bodyPr/>
          <a:lstStyle/>
          <a:p>
            <a:r>
              <a:rPr lang="en-GB" dirty="0" err="1"/>
              <a:t>Første</a:t>
            </a:r>
            <a:r>
              <a:rPr lang="en-GB" dirty="0"/>
              <a:t> </a:t>
            </a:r>
            <a:r>
              <a:rPr lang="en-GB" dirty="0" err="1"/>
              <a:t>hovedaktivitet</a:t>
            </a:r>
            <a:r>
              <a:rPr lang="en-GB" dirty="0"/>
              <a:t> - 2FA mot Microsoft 365</a:t>
            </a:r>
            <a:endParaRPr lang="en-NO" dirty="0"/>
          </a:p>
        </p:txBody>
      </p:sp>
      <p:sp>
        <p:nvSpPr>
          <p:cNvPr id="3" name="Content Placeholder 2">
            <a:extLst>
              <a:ext uri="{FF2B5EF4-FFF2-40B4-BE49-F238E27FC236}">
                <a16:creationId xmlns:a16="http://schemas.microsoft.com/office/drawing/2014/main" id="{0D4F712F-8262-00E3-FCB2-67EE16167ED0}"/>
              </a:ext>
            </a:extLst>
          </p:cNvPr>
          <p:cNvSpPr>
            <a:spLocks noGrp="1"/>
          </p:cNvSpPr>
          <p:nvPr>
            <p:ph sz="quarter" idx="28"/>
          </p:nvPr>
        </p:nvSpPr>
        <p:spPr/>
        <p:txBody>
          <a:bodyPr/>
          <a:lstStyle/>
          <a:p>
            <a:r>
              <a:rPr lang="en-GB" sz="2800" dirty="0" err="1"/>
              <a:t>Hva</a:t>
            </a:r>
            <a:r>
              <a:rPr lang="en-GB" sz="2800" dirty="0"/>
              <a:t> vi </a:t>
            </a:r>
            <a:r>
              <a:rPr lang="en-GB" sz="2800" dirty="0" err="1"/>
              <a:t>har</a:t>
            </a:r>
            <a:r>
              <a:rPr lang="en-GB" sz="2800" dirty="0"/>
              <a:t> </a:t>
            </a:r>
            <a:r>
              <a:rPr lang="en-GB" sz="2800" dirty="0" err="1"/>
              <a:t>gjort</a:t>
            </a:r>
            <a:r>
              <a:rPr lang="en-GB" sz="2800" dirty="0"/>
              <a:t>?</a:t>
            </a:r>
          </a:p>
          <a:p>
            <a:pPr marL="285750" indent="-285750">
              <a:buFont typeface="Arial" panose="020B0604020202020204" pitchFamily="34" charset="0"/>
              <a:buChar char="•"/>
            </a:pPr>
            <a:r>
              <a:rPr lang="en-GB" sz="2600" dirty="0" err="1"/>
              <a:t>Aktivert</a:t>
            </a:r>
            <a:r>
              <a:rPr lang="en-GB" sz="2600" dirty="0"/>
              <a:t> </a:t>
            </a:r>
            <a:r>
              <a:rPr lang="en-GB" sz="2600" dirty="0" err="1"/>
              <a:t>krav</a:t>
            </a:r>
            <a:r>
              <a:rPr lang="en-GB" sz="2600" dirty="0"/>
              <a:t> for </a:t>
            </a:r>
            <a:r>
              <a:rPr lang="en-GB" sz="2600" b="1" dirty="0" err="1"/>
              <a:t>ansatte</a:t>
            </a:r>
            <a:endParaRPr lang="en-GB" sz="2600" b="1" dirty="0"/>
          </a:p>
          <a:p>
            <a:pPr marL="846146" lvl="1" indent="-285750"/>
            <a:r>
              <a:rPr lang="en-GB" sz="2400" dirty="0"/>
              <a:t>ca. 5.000 </a:t>
            </a:r>
            <a:r>
              <a:rPr lang="en-GB" sz="2400" dirty="0" err="1"/>
              <a:t>ansatte</a:t>
            </a:r>
            <a:r>
              <a:rPr lang="en-GB" sz="2400" dirty="0"/>
              <a:t> </a:t>
            </a:r>
            <a:r>
              <a:rPr lang="en-GB" sz="2400" dirty="0" err="1"/>
              <a:t>har</a:t>
            </a:r>
            <a:r>
              <a:rPr lang="en-GB" sz="2400" dirty="0"/>
              <a:t> </a:t>
            </a:r>
            <a:r>
              <a:rPr lang="en-GB" sz="2400" dirty="0" err="1"/>
              <a:t>aktiverte</a:t>
            </a:r>
            <a:r>
              <a:rPr lang="en-GB" sz="2400" dirty="0"/>
              <a:t> 2FA mot MS 365</a:t>
            </a:r>
          </a:p>
          <a:p>
            <a:pPr marL="285750" indent="-285750">
              <a:buFont typeface="Arial" panose="020B0604020202020204" pitchFamily="34" charset="0"/>
              <a:buChar char="•"/>
            </a:pPr>
            <a:r>
              <a:rPr lang="en-GB" sz="2600" dirty="0" err="1"/>
              <a:t>Enkelt</a:t>
            </a:r>
            <a:r>
              <a:rPr lang="en-GB" sz="2600" dirty="0"/>
              <a:t> </a:t>
            </a:r>
            <a:r>
              <a:rPr lang="en-GB" sz="2600" b="1" dirty="0"/>
              <a:t>conditional access</a:t>
            </a:r>
            <a:r>
              <a:rPr lang="en-GB" sz="2600" dirty="0"/>
              <a:t>-</a:t>
            </a:r>
            <a:r>
              <a:rPr lang="en-GB" sz="2600" dirty="0" err="1"/>
              <a:t>regelsett</a:t>
            </a:r>
            <a:r>
              <a:rPr lang="en-GB" sz="2600" dirty="0"/>
              <a:t> (</a:t>
            </a:r>
            <a:r>
              <a:rPr lang="en-GB" sz="2600" dirty="0" err="1"/>
              <a:t>betinget</a:t>
            </a:r>
            <a:r>
              <a:rPr lang="en-GB" sz="2600" dirty="0"/>
              <a:t> </a:t>
            </a:r>
            <a:r>
              <a:rPr lang="en-GB" sz="2600" dirty="0" err="1"/>
              <a:t>tilgang</a:t>
            </a:r>
            <a:r>
              <a:rPr lang="en-GB" sz="2600" dirty="0"/>
              <a:t>) </a:t>
            </a:r>
            <a:r>
              <a:rPr lang="en-GB" sz="2600" dirty="0" err="1"/>
              <a:t>styrer</a:t>
            </a:r>
            <a:r>
              <a:rPr lang="en-GB" sz="2600" dirty="0"/>
              <a:t> </a:t>
            </a:r>
            <a:r>
              <a:rPr lang="en-GB" sz="2600" dirty="0" err="1"/>
              <a:t>aktiveringsprosessen</a:t>
            </a:r>
            <a:r>
              <a:rPr lang="en-GB" sz="2600" dirty="0"/>
              <a:t> (A3):</a:t>
            </a:r>
          </a:p>
          <a:p>
            <a:pPr marL="846146" lvl="1" indent="-285750"/>
            <a:r>
              <a:rPr lang="en-GB" sz="2400" dirty="0" err="1"/>
              <a:t>Hver</a:t>
            </a:r>
            <a:r>
              <a:rPr lang="en-GB" sz="2400" dirty="0"/>
              <a:t> 30. </a:t>
            </a:r>
            <a:r>
              <a:rPr lang="en-GB" sz="2400" dirty="0" err="1"/>
              <a:t>dag</a:t>
            </a:r>
            <a:r>
              <a:rPr lang="en-GB" sz="2400" dirty="0"/>
              <a:t> for </a:t>
            </a:r>
            <a:r>
              <a:rPr lang="en-GB" sz="2400" dirty="0" err="1"/>
              <a:t>primærbrukere</a:t>
            </a:r>
            <a:endParaRPr lang="en-GB" sz="2400" dirty="0"/>
          </a:p>
          <a:p>
            <a:pPr marL="846146" lvl="1" indent="-285750"/>
            <a:r>
              <a:rPr lang="en-GB" sz="2400" dirty="0" err="1"/>
              <a:t>Hver</a:t>
            </a:r>
            <a:r>
              <a:rPr lang="en-GB" sz="2400" dirty="0"/>
              <a:t> 24 t for </a:t>
            </a:r>
            <a:r>
              <a:rPr lang="en-GB" sz="2400" dirty="0" err="1"/>
              <a:t>driftsbrukere</a:t>
            </a:r>
            <a:endParaRPr lang="en-GB" sz="2400" dirty="0"/>
          </a:p>
          <a:p>
            <a:pPr marL="846146" lvl="1" indent="-285750"/>
            <a:r>
              <a:rPr lang="en-GB" sz="2400" dirty="0"/>
              <a:t>IP-range (</a:t>
            </a:r>
            <a:r>
              <a:rPr lang="en-GB" sz="2400" dirty="0" err="1"/>
              <a:t>Silurveien</a:t>
            </a:r>
            <a:r>
              <a:rPr lang="en-GB" sz="2400" dirty="0"/>
              <a:t> – </a:t>
            </a:r>
            <a:r>
              <a:rPr lang="en-GB" sz="2400" dirty="0" err="1"/>
              <a:t>unntak</a:t>
            </a:r>
            <a:r>
              <a:rPr lang="en-GB" sz="2400" dirty="0"/>
              <a:t> for </a:t>
            </a:r>
            <a:r>
              <a:rPr lang="en-GB" sz="2400" dirty="0" err="1"/>
              <a:t>krav</a:t>
            </a:r>
            <a:r>
              <a:rPr lang="en-GB" sz="2400" dirty="0"/>
              <a:t> om 2FA)</a:t>
            </a:r>
          </a:p>
          <a:p>
            <a:pPr marL="846146" lvl="1" indent="-285750"/>
            <a:endParaRPr lang="en-GB" sz="2000" dirty="0"/>
          </a:p>
          <a:p>
            <a:pPr marL="846146" lvl="1" indent="-285750"/>
            <a:endParaRPr lang="en-GB" sz="2000" dirty="0"/>
          </a:p>
        </p:txBody>
      </p:sp>
      <p:sp>
        <p:nvSpPr>
          <p:cNvPr id="4" name="Footer Placeholder 3">
            <a:extLst>
              <a:ext uri="{FF2B5EF4-FFF2-40B4-BE49-F238E27FC236}">
                <a16:creationId xmlns:a16="http://schemas.microsoft.com/office/drawing/2014/main" id="{21DE23F2-7BA1-DB41-3C19-2EF9F85B3955}"/>
              </a:ext>
            </a:extLst>
          </p:cNvPr>
          <p:cNvSpPr>
            <a:spLocks noGrp="1"/>
          </p:cNvSpPr>
          <p:nvPr>
            <p:ph type="ftr" sz="quarter" idx="3"/>
          </p:nvPr>
        </p:nvSpPr>
        <p:spPr/>
        <p:txBody>
          <a:bodyPr/>
          <a:lstStyle/>
          <a:p>
            <a:r>
              <a:rPr lang="nb-NO"/>
              <a:t>Tofaktorautentiseringsprosjektet</a:t>
            </a:r>
            <a:endParaRPr lang="nb-NO" dirty="0"/>
          </a:p>
        </p:txBody>
      </p:sp>
      <p:sp>
        <p:nvSpPr>
          <p:cNvPr id="5" name="Slide Number Placeholder 4">
            <a:extLst>
              <a:ext uri="{FF2B5EF4-FFF2-40B4-BE49-F238E27FC236}">
                <a16:creationId xmlns:a16="http://schemas.microsoft.com/office/drawing/2014/main" id="{35433940-0D2A-208D-B923-5A5E5FE4DB84}"/>
              </a:ext>
            </a:extLst>
          </p:cNvPr>
          <p:cNvSpPr>
            <a:spLocks noGrp="1"/>
          </p:cNvSpPr>
          <p:nvPr>
            <p:ph type="sldNum" sz="quarter" idx="12"/>
          </p:nvPr>
        </p:nvSpPr>
        <p:spPr/>
        <p:txBody>
          <a:bodyPr/>
          <a:lstStyle/>
          <a:p>
            <a:r>
              <a:rPr lang="en-US"/>
              <a:t>Side </a:t>
            </a:r>
            <a:fld id="{5251F420-7306-4E7C-A79E-F31A38F7D392}" type="slidenum">
              <a:rPr lang="en-US" smtClean="0"/>
              <a:pPr/>
              <a:t>9</a:t>
            </a:fld>
            <a:endParaRPr lang="en-US" dirty="0"/>
          </a:p>
        </p:txBody>
      </p:sp>
    </p:spTree>
    <p:extLst>
      <p:ext uri="{BB962C8B-B14F-4D97-AF65-F5344CB8AC3E}">
        <p14:creationId xmlns:p14="http://schemas.microsoft.com/office/powerpoint/2010/main" val="527574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3BC3A-2F9B-9629-4ACA-8DA38D32CA6E}"/>
              </a:ext>
            </a:extLst>
          </p:cNvPr>
          <p:cNvSpPr>
            <a:spLocks noGrp="1"/>
          </p:cNvSpPr>
          <p:nvPr>
            <p:ph type="title"/>
          </p:nvPr>
        </p:nvSpPr>
        <p:spPr/>
        <p:txBody>
          <a:bodyPr/>
          <a:lstStyle/>
          <a:p>
            <a:r>
              <a:rPr lang="en-GB" dirty="0" err="1"/>
              <a:t>Første</a:t>
            </a:r>
            <a:r>
              <a:rPr lang="en-GB" dirty="0"/>
              <a:t> </a:t>
            </a:r>
            <a:r>
              <a:rPr lang="en-GB" dirty="0" err="1"/>
              <a:t>hovedaktivitet</a:t>
            </a:r>
            <a:r>
              <a:rPr lang="en-GB" dirty="0"/>
              <a:t> - 2FA mot Microsoft 365</a:t>
            </a:r>
            <a:endParaRPr lang="en-NO" dirty="0"/>
          </a:p>
        </p:txBody>
      </p:sp>
      <p:sp>
        <p:nvSpPr>
          <p:cNvPr id="3" name="Subtitle 2">
            <a:extLst>
              <a:ext uri="{FF2B5EF4-FFF2-40B4-BE49-F238E27FC236}">
                <a16:creationId xmlns:a16="http://schemas.microsoft.com/office/drawing/2014/main" id="{5FC41269-CFFA-E644-6AB1-AEB9C9B32B08}"/>
              </a:ext>
            </a:extLst>
          </p:cNvPr>
          <p:cNvSpPr>
            <a:spLocks noGrp="1"/>
          </p:cNvSpPr>
          <p:nvPr>
            <p:ph type="subTitle" idx="13"/>
          </p:nvPr>
        </p:nvSpPr>
        <p:spPr/>
        <p:txBody>
          <a:bodyPr/>
          <a:lstStyle/>
          <a:p>
            <a:r>
              <a:rPr lang="en-NO" b="1" dirty="0"/>
              <a:t>Hvordan brukes 2FA?</a:t>
            </a:r>
          </a:p>
        </p:txBody>
      </p:sp>
      <p:pic>
        <p:nvPicPr>
          <p:cNvPr id="10" name="Content Placeholder 9">
            <a:extLst>
              <a:ext uri="{FF2B5EF4-FFF2-40B4-BE49-F238E27FC236}">
                <a16:creationId xmlns:a16="http://schemas.microsoft.com/office/drawing/2014/main" id="{C1522C3F-B819-5540-DEC6-880901DE1E32}"/>
              </a:ext>
            </a:extLst>
          </p:cNvPr>
          <p:cNvPicPr>
            <a:picLocks noGrp="1" noChangeAspect="1"/>
          </p:cNvPicPr>
          <p:nvPr>
            <p:ph sz="half" idx="29"/>
          </p:nvPr>
        </p:nvPicPr>
        <p:blipFill>
          <a:blip r:embed="rId3">
            <a:extLst>
              <a:ext uri="{28A0092B-C50C-407E-A947-70E740481C1C}">
                <a14:useLocalDpi xmlns:a14="http://schemas.microsoft.com/office/drawing/2010/main" val="0"/>
              </a:ext>
            </a:extLst>
          </a:blip>
          <a:srcRect/>
          <a:stretch/>
        </p:blipFill>
        <p:spPr>
          <a:xfrm>
            <a:off x="742660" y="1664919"/>
            <a:ext cx="4742668" cy="2437643"/>
          </a:xfrm>
        </p:spPr>
      </p:pic>
      <p:sp>
        <p:nvSpPr>
          <p:cNvPr id="5" name="Text Placeholder 4">
            <a:extLst>
              <a:ext uri="{FF2B5EF4-FFF2-40B4-BE49-F238E27FC236}">
                <a16:creationId xmlns:a16="http://schemas.microsoft.com/office/drawing/2014/main" id="{35F8ECB6-06E4-0F8E-E674-D5CAAAE832DC}"/>
              </a:ext>
            </a:extLst>
          </p:cNvPr>
          <p:cNvSpPr>
            <a:spLocks noGrp="1"/>
          </p:cNvSpPr>
          <p:nvPr>
            <p:ph type="body" sz="quarter" idx="32"/>
          </p:nvPr>
        </p:nvSpPr>
        <p:spPr/>
        <p:txBody>
          <a:bodyPr/>
          <a:lstStyle/>
          <a:p>
            <a:r>
              <a:rPr lang="en-NO" b="1" dirty="0"/>
              <a:t>Når møter ansatte kravet om 2FA?</a:t>
            </a:r>
          </a:p>
        </p:txBody>
      </p:sp>
      <p:pic>
        <p:nvPicPr>
          <p:cNvPr id="12" name="Content Placeholder 11">
            <a:extLst>
              <a:ext uri="{FF2B5EF4-FFF2-40B4-BE49-F238E27FC236}">
                <a16:creationId xmlns:a16="http://schemas.microsoft.com/office/drawing/2014/main" id="{3375E791-D7A9-9218-EBE3-A15E978BE9E6}"/>
              </a:ext>
            </a:extLst>
          </p:cNvPr>
          <p:cNvPicPr>
            <a:picLocks noGrp="1" noChangeAspect="1"/>
          </p:cNvPicPr>
          <p:nvPr>
            <p:ph sz="half" idx="31"/>
          </p:nvPr>
        </p:nvPicPr>
        <p:blipFill>
          <a:blip r:embed="rId4">
            <a:extLst>
              <a:ext uri="{28A0092B-C50C-407E-A947-70E740481C1C}">
                <a14:useLocalDpi xmlns:a14="http://schemas.microsoft.com/office/drawing/2010/main" val="0"/>
              </a:ext>
            </a:extLst>
          </a:blip>
          <a:srcRect/>
          <a:stretch/>
        </p:blipFill>
        <p:spPr>
          <a:xfrm>
            <a:off x="6659416" y="1634932"/>
            <a:ext cx="4834303" cy="2497616"/>
          </a:xfrm>
        </p:spPr>
      </p:pic>
      <p:sp>
        <p:nvSpPr>
          <p:cNvPr id="7" name="Footer Placeholder 6">
            <a:extLst>
              <a:ext uri="{FF2B5EF4-FFF2-40B4-BE49-F238E27FC236}">
                <a16:creationId xmlns:a16="http://schemas.microsoft.com/office/drawing/2014/main" id="{14709CD9-6D3F-1470-A316-9BFAC70F69DB}"/>
              </a:ext>
            </a:extLst>
          </p:cNvPr>
          <p:cNvSpPr>
            <a:spLocks noGrp="1"/>
          </p:cNvSpPr>
          <p:nvPr>
            <p:ph type="ftr" sz="quarter" idx="34"/>
          </p:nvPr>
        </p:nvSpPr>
        <p:spPr/>
        <p:txBody>
          <a:bodyPr/>
          <a:lstStyle/>
          <a:p>
            <a:r>
              <a:rPr lang="nb-NO"/>
              <a:t>Tofaktorautentiseringsprosjektet</a:t>
            </a:r>
            <a:endParaRPr lang="nb-NO" dirty="0"/>
          </a:p>
        </p:txBody>
      </p:sp>
      <p:sp>
        <p:nvSpPr>
          <p:cNvPr id="8" name="Slide Number Placeholder 7">
            <a:extLst>
              <a:ext uri="{FF2B5EF4-FFF2-40B4-BE49-F238E27FC236}">
                <a16:creationId xmlns:a16="http://schemas.microsoft.com/office/drawing/2014/main" id="{9D5A51E8-8DD4-3E9C-2C74-ADFCB5A6ABCD}"/>
              </a:ext>
            </a:extLst>
          </p:cNvPr>
          <p:cNvSpPr>
            <a:spLocks noGrp="1"/>
          </p:cNvSpPr>
          <p:nvPr>
            <p:ph type="sldNum" sz="quarter" idx="35"/>
          </p:nvPr>
        </p:nvSpPr>
        <p:spPr/>
        <p:txBody>
          <a:bodyPr/>
          <a:lstStyle/>
          <a:p>
            <a:r>
              <a:rPr lang="en-US"/>
              <a:t>Side </a:t>
            </a:r>
            <a:fld id="{5251F420-7306-4E7C-A79E-F31A38F7D392}" type="slidenum">
              <a:rPr lang="en-US" smtClean="0"/>
              <a:pPr/>
              <a:t>10</a:t>
            </a:fld>
            <a:endParaRPr lang="en-US" dirty="0"/>
          </a:p>
        </p:txBody>
      </p:sp>
      <p:sp>
        <p:nvSpPr>
          <p:cNvPr id="13" name="TextBox 12">
            <a:extLst>
              <a:ext uri="{FF2B5EF4-FFF2-40B4-BE49-F238E27FC236}">
                <a16:creationId xmlns:a16="http://schemas.microsoft.com/office/drawing/2014/main" id="{8C8A7FBC-981D-A1E7-2F22-A9C5530AA55C}"/>
              </a:ext>
            </a:extLst>
          </p:cNvPr>
          <p:cNvSpPr txBox="1"/>
          <p:nvPr/>
        </p:nvSpPr>
        <p:spPr>
          <a:xfrm>
            <a:off x="440013" y="4345119"/>
            <a:ext cx="5409244" cy="1508105"/>
          </a:xfrm>
          <a:prstGeom prst="rect">
            <a:avLst/>
          </a:prstGeom>
          <a:noFill/>
        </p:spPr>
        <p:txBody>
          <a:bodyPr wrap="square" rtlCol="0">
            <a:spAutoFit/>
          </a:bodyPr>
          <a:lstStyle/>
          <a:p>
            <a:pPr marL="342900" indent="-342900">
              <a:buFont typeface="Arial" panose="020B0604020202020204" pitchFamily="34" charset="0"/>
              <a:buChar char="•"/>
            </a:pPr>
            <a:r>
              <a:rPr lang="en-GB" sz="2300" dirty="0"/>
              <a:t>C</a:t>
            </a:r>
            <a:r>
              <a:rPr lang="en-NO" sz="2300" dirty="0"/>
              <a:t>a. 82% bruker Microsoft Auth</a:t>
            </a:r>
          </a:p>
          <a:p>
            <a:pPr marL="342900" indent="-342900">
              <a:buFont typeface="Arial" panose="020B0604020202020204" pitchFamily="34" charset="0"/>
              <a:buChar char="•"/>
            </a:pPr>
            <a:r>
              <a:rPr lang="en-NO" sz="2300" dirty="0"/>
              <a:t>Ca. 11,5% bruker SMS</a:t>
            </a:r>
          </a:p>
          <a:p>
            <a:pPr marL="342900" indent="-342900">
              <a:buFont typeface="Arial" panose="020B0604020202020204" pitchFamily="34" charset="0"/>
              <a:buChar char="•"/>
            </a:pPr>
            <a:r>
              <a:rPr lang="en-NO" sz="2300" dirty="0"/>
              <a:t>Ca. 6,5% bruker OAUTH kode</a:t>
            </a:r>
          </a:p>
          <a:p>
            <a:pPr marL="342900" indent="-342900">
              <a:buFont typeface="Arial" panose="020B0604020202020204" pitchFamily="34" charset="0"/>
              <a:buChar char="•"/>
            </a:pPr>
            <a:r>
              <a:rPr lang="en-NO" sz="2300" dirty="0"/>
              <a:t>4 kodebrikker utlevert</a:t>
            </a:r>
          </a:p>
        </p:txBody>
      </p:sp>
      <p:sp>
        <p:nvSpPr>
          <p:cNvPr id="14" name="TextBox 13">
            <a:extLst>
              <a:ext uri="{FF2B5EF4-FFF2-40B4-BE49-F238E27FC236}">
                <a16:creationId xmlns:a16="http://schemas.microsoft.com/office/drawing/2014/main" id="{17F38FBE-8684-645E-646F-4F1E630001EE}"/>
              </a:ext>
            </a:extLst>
          </p:cNvPr>
          <p:cNvSpPr txBox="1"/>
          <p:nvPr/>
        </p:nvSpPr>
        <p:spPr>
          <a:xfrm>
            <a:off x="6341305" y="4503248"/>
            <a:ext cx="5409244" cy="1508105"/>
          </a:xfrm>
          <a:prstGeom prst="rect">
            <a:avLst/>
          </a:prstGeom>
          <a:noFill/>
        </p:spPr>
        <p:txBody>
          <a:bodyPr wrap="square" rtlCol="0">
            <a:spAutoFit/>
          </a:bodyPr>
          <a:lstStyle/>
          <a:p>
            <a:pPr marL="342900" indent="-342900">
              <a:buFont typeface="Arial" panose="020B0604020202020204" pitchFamily="34" charset="0"/>
              <a:buChar char="•"/>
            </a:pPr>
            <a:r>
              <a:rPr lang="en-NO" sz="2300" dirty="0"/>
              <a:t>Ca. 45% møter kravet med Teams</a:t>
            </a:r>
          </a:p>
          <a:p>
            <a:pPr marL="342900" indent="-342900">
              <a:buFont typeface="Arial" panose="020B0604020202020204" pitchFamily="34" charset="0"/>
              <a:buChar char="•"/>
            </a:pPr>
            <a:r>
              <a:rPr lang="en-NO" sz="2300" dirty="0"/>
              <a:t>Ca. 25% møter kravet med Onedrive/Sharepoint</a:t>
            </a:r>
          </a:p>
          <a:p>
            <a:pPr marL="342900" indent="-342900">
              <a:buFont typeface="Arial" panose="020B0604020202020204" pitchFamily="34" charset="0"/>
              <a:buChar char="•"/>
            </a:pPr>
            <a:r>
              <a:rPr lang="en-NO" sz="2300" dirty="0"/>
              <a:t>Ca. 15% møter kravet med Office</a:t>
            </a:r>
          </a:p>
        </p:txBody>
      </p:sp>
    </p:spTree>
    <p:extLst>
      <p:ext uri="{BB962C8B-B14F-4D97-AF65-F5344CB8AC3E}">
        <p14:creationId xmlns:p14="http://schemas.microsoft.com/office/powerpoint/2010/main" val="3963373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419C0-ABB5-F4F6-8825-BD1711B56B50}"/>
              </a:ext>
            </a:extLst>
          </p:cNvPr>
          <p:cNvSpPr>
            <a:spLocks noGrp="1"/>
          </p:cNvSpPr>
          <p:nvPr>
            <p:ph type="title"/>
          </p:nvPr>
        </p:nvSpPr>
        <p:spPr/>
        <p:txBody>
          <a:bodyPr/>
          <a:lstStyle/>
          <a:p>
            <a:r>
              <a:rPr lang="en-GB" dirty="0" err="1"/>
              <a:t>Første</a:t>
            </a:r>
            <a:r>
              <a:rPr lang="en-GB" dirty="0"/>
              <a:t> </a:t>
            </a:r>
            <a:r>
              <a:rPr lang="en-GB" dirty="0" err="1"/>
              <a:t>hovedaktivitet</a:t>
            </a:r>
            <a:r>
              <a:rPr lang="en-GB" dirty="0"/>
              <a:t> - 2FA mot Microsoft 365</a:t>
            </a:r>
            <a:endParaRPr lang="en-NO" dirty="0"/>
          </a:p>
        </p:txBody>
      </p:sp>
      <p:sp>
        <p:nvSpPr>
          <p:cNvPr id="3" name="Content Placeholder 2">
            <a:extLst>
              <a:ext uri="{FF2B5EF4-FFF2-40B4-BE49-F238E27FC236}">
                <a16:creationId xmlns:a16="http://schemas.microsoft.com/office/drawing/2014/main" id="{E1E7AE46-3400-1B7B-53AA-949BC2E8296F}"/>
              </a:ext>
            </a:extLst>
          </p:cNvPr>
          <p:cNvSpPr>
            <a:spLocks noGrp="1"/>
          </p:cNvSpPr>
          <p:nvPr>
            <p:ph sz="quarter" idx="28"/>
          </p:nvPr>
        </p:nvSpPr>
        <p:spPr/>
        <p:txBody>
          <a:bodyPr/>
          <a:lstStyle/>
          <a:p>
            <a:r>
              <a:rPr lang="en-NO" sz="2800" dirty="0"/>
              <a:t>Hva gjenstår? </a:t>
            </a:r>
            <a:r>
              <a:rPr lang="en-NO" sz="2800" b="1" dirty="0"/>
              <a:t>Tilknyttede</a:t>
            </a:r>
            <a:r>
              <a:rPr lang="en-NO" sz="2800" dirty="0"/>
              <a:t> – </a:t>
            </a:r>
            <a:r>
              <a:rPr lang="en-NO" sz="2800" b="1" dirty="0"/>
              <a:t>7. juni</a:t>
            </a:r>
            <a:endParaRPr lang="en-NO" sz="2000" b="1" dirty="0"/>
          </a:p>
          <a:p>
            <a:pPr marL="342900" indent="-342900">
              <a:buFont typeface="Arial" panose="020B0604020202020204" pitchFamily="34" charset="0"/>
              <a:buChar char="•"/>
            </a:pPr>
            <a:r>
              <a:rPr lang="en-NO" sz="2400" dirty="0"/>
              <a:t>Har per i dag hatt A1-lisens</a:t>
            </a:r>
          </a:p>
          <a:p>
            <a:pPr marL="342900" indent="-342900">
              <a:buFont typeface="Arial" panose="020B0604020202020204" pitchFamily="34" charset="0"/>
              <a:buChar char="•"/>
            </a:pPr>
            <a:r>
              <a:rPr lang="en-NO" sz="2400" dirty="0"/>
              <a:t>Nå oppgradert til </a:t>
            </a:r>
            <a:r>
              <a:rPr lang="en-NO" sz="2400" b="1" dirty="0"/>
              <a:t>A1 Azure AD plan 2 </a:t>
            </a:r>
          </a:p>
          <a:p>
            <a:pPr marL="903296" lvl="1" indent="-342900"/>
            <a:r>
              <a:rPr lang="en-NO" sz="2000" dirty="0"/>
              <a:t>Gir oss </a:t>
            </a:r>
            <a:r>
              <a:rPr lang="en-NO" sz="2000" b="1" dirty="0"/>
              <a:t>automatikk</a:t>
            </a:r>
            <a:r>
              <a:rPr lang="en-NO" sz="2000" dirty="0"/>
              <a:t> gjennom conditional access - i stedet for manuell aktivering</a:t>
            </a:r>
          </a:p>
          <a:p>
            <a:pPr marL="903296" lvl="1" indent="-342900"/>
            <a:r>
              <a:rPr lang="en-NO" sz="2000" dirty="0"/>
              <a:t>3.600 brukere</a:t>
            </a:r>
          </a:p>
          <a:p>
            <a:pPr marL="1360519" lvl="2" indent="-342900"/>
            <a:r>
              <a:rPr lang="en-GB" sz="1800" dirty="0"/>
              <a:t>E</a:t>
            </a:r>
            <a:r>
              <a:rPr lang="en-NO" sz="1800" dirty="0"/>
              <a:t>meritus</a:t>
            </a:r>
          </a:p>
          <a:p>
            <a:pPr marL="1360519" lvl="2" indent="-342900"/>
            <a:r>
              <a:rPr lang="en-NO" sz="1800" dirty="0"/>
              <a:t>Gjesteforskere</a:t>
            </a:r>
          </a:p>
          <a:p>
            <a:pPr marL="1360519" lvl="2" indent="-342900"/>
            <a:r>
              <a:rPr lang="en-NO" sz="1800" dirty="0"/>
              <a:t>Eksterne forskere</a:t>
            </a:r>
          </a:p>
          <a:p>
            <a:pPr marL="1360519" lvl="2" indent="-342900"/>
            <a:r>
              <a:rPr lang="en-NO" sz="1800" dirty="0"/>
              <a:t>Eksterne partnere</a:t>
            </a:r>
          </a:p>
          <a:p>
            <a:pPr marL="1360519" lvl="2" indent="-342900"/>
            <a:r>
              <a:rPr lang="en-NO" sz="1800" dirty="0"/>
              <a:t>Eksterne stipendiater</a:t>
            </a:r>
          </a:p>
          <a:p>
            <a:pPr marL="903296" lvl="1" indent="-342900"/>
            <a:r>
              <a:rPr lang="en-NO" sz="2000" dirty="0"/>
              <a:t>Noen tilknyttede har A3-lisens betalt av enhet</a:t>
            </a:r>
          </a:p>
        </p:txBody>
      </p:sp>
      <p:sp>
        <p:nvSpPr>
          <p:cNvPr id="4" name="Footer Placeholder 3">
            <a:extLst>
              <a:ext uri="{FF2B5EF4-FFF2-40B4-BE49-F238E27FC236}">
                <a16:creationId xmlns:a16="http://schemas.microsoft.com/office/drawing/2014/main" id="{1265D1CD-26B7-A531-6036-8D007CFD2BA3}"/>
              </a:ext>
            </a:extLst>
          </p:cNvPr>
          <p:cNvSpPr>
            <a:spLocks noGrp="1"/>
          </p:cNvSpPr>
          <p:nvPr>
            <p:ph type="ftr" sz="quarter" idx="3"/>
          </p:nvPr>
        </p:nvSpPr>
        <p:spPr/>
        <p:txBody>
          <a:bodyPr/>
          <a:lstStyle/>
          <a:p>
            <a:r>
              <a:rPr lang="nb-NO"/>
              <a:t>Tofaktorautentiseringsprosjektet</a:t>
            </a:r>
            <a:endParaRPr lang="nb-NO" dirty="0"/>
          </a:p>
        </p:txBody>
      </p:sp>
      <p:sp>
        <p:nvSpPr>
          <p:cNvPr id="5" name="Slide Number Placeholder 4">
            <a:extLst>
              <a:ext uri="{FF2B5EF4-FFF2-40B4-BE49-F238E27FC236}">
                <a16:creationId xmlns:a16="http://schemas.microsoft.com/office/drawing/2014/main" id="{D322707A-E84C-695E-E326-2CE1EC4CA830}"/>
              </a:ext>
            </a:extLst>
          </p:cNvPr>
          <p:cNvSpPr>
            <a:spLocks noGrp="1"/>
          </p:cNvSpPr>
          <p:nvPr>
            <p:ph type="sldNum" sz="quarter" idx="12"/>
          </p:nvPr>
        </p:nvSpPr>
        <p:spPr/>
        <p:txBody>
          <a:bodyPr/>
          <a:lstStyle/>
          <a:p>
            <a:r>
              <a:rPr lang="en-US"/>
              <a:t>Side </a:t>
            </a:r>
            <a:fld id="{5251F420-7306-4E7C-A79E-F31A38F7D392}" type="slidenum">
              <a:rPr lang="en-US" smtClean="0"/>
              <a:pPr/>
              <a:t>11</a:t>
            </a:fld>
            <a:endParaRPr lang="en-US" dirty="0"/>
          </a:p>
        </p:txBody>
      </p:sp>
    </p:spTree>
    <p:extLst>
      <p:ext uri="{BB962C8B-B14F-4D97-AF65-F5344CB8AC3E}">
        <p14:creationId xmlns:p14="http://schemas.microsoft.com/office/powerpoint/2010/main" val="1426088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740A9-E31E-5422-6DB2-D4D9932E7E32}"/>
              </a:ext>
            </a:extLst>
          </p:cNvPr>
          <p:cNvSpPr>
            <a:spLocks noGrp="1"/>
          </p:cNvSpPr>
          <p:nvPr>
            <p:ph type="title"/>
          </p:nvPr>
        </p:nvSpPr>
        <p:spPr/>
        <p:txBody>
          <a:bodyPr/>
          <a:lstStyle/>
          <a:p>
            <a:r>
              <a:rPr lang="en-GB" dirty="0" err="1"/>
              <a:t>Første</a:t>
            </a:r>
            <a:r>
              <a:rPr lang="en-GB" dirty="0"/>
              <a:t> </a:t>
            </a:r>
            <a:r>
              <a:rPr lang="en-GB" dirty="0" err="1"/>
              <a:t>hovedaktivitet</a:t>
            </a:r>
            <a:r>
              <a:rPr lang="en-GB" dirty="0"/>
              <a:t> - 2FA mot Microsoft 365</a:t>
            </a:r>
            <a:endParaRPr lang="en-NO" dirty="0"/>
          </a:p>
        </p:txBody>
      </p:sp>
      <p:sp>
        <p:nvSpPr>
          <p:cNvPr id="3" name="Content Placeholder 2">
            <a:extLst>
              <a:ext uri="{FF2B5EF4-FFF2-40B4-BE49-F238E27FC236}">
                <a16:creationId xmlns:a16="http://schemas.microsoft.com/office/drawing/2014/main" id="{FD9FA42B-AF31-79C2-40A6-33878AB60881}"/>
              </a:ext>
            </a:extLst>
          </p:cNvPr>
          <p:cNvSpPr>
            <a:spLocks noGrp="1"/>
          </p:cNvSpPr>
          <p:nvPr>
            <p:ph sz="quarter" idx="28"/>
          </p:nvPr>
        </p:nvSpPr>
        <p:spPr/>
        <p:txBody>
          <a:bodyPr/>
          <a:lstStyle/>
          <a:p>
            <a:r>
              <a:rPr lang="en-NO" sz="2800" dirty="0"/>
              <a:t>Hva gjenstår? </a:t>
            </a:r>
            <a:r>
              <a:rPr lang="en-NO" sz="2800" b="1" dirty="0"/>
              <a:t>Studenter</a:t>
            </a:r>
            <a:r>
              <a:rPr lang="en-NO" sz="2800" dirty="0"/>
              <a:t> - 20. juni</a:t>
            </a:r>
          </a:p>
          <a:p>
            <a:pPr marL="342900" indent="-342900">
              <a:buFont typeface="Arial" panose="020B0604020202020204" pitchFamily="34" charset="0"/>
              <a:buChar char="•"/>
            </a:pPr>
            <a:r>
              <a:rPr lang="en-NO" sz="2200" dirty="0"/>
              <a:t>Flere hjemmeeksamener med hjelpemidler enn normalt denne våren</a:t>
            </a:r>
          </a:p>
          <a:p>
            <a:pPr marL="903296" lvl="1" indent="-342900"/>
            <a:r>
              <a:rPr lang="en-GB" sz="2000" b="0" i="0" dirty="0" err="1">
                <a:solidFill>
                  <a:srgbClr val="242424"/>
                </a:solidFill>
                <a:effectLst/>
              </a:rPr>
              <a:t>Typisk</a:t>
            </a:r>
            <a:r>
              <a:rPr lang="en-GB" sz="2000" b="0" i="0" dirty="0">
                <a:solidFill>
                  <a:srgbClr val="242424"/>
                </a:solidFill>
                <a:effectLst/>
              </a:rPr>
              <a:t> </a:t>
            </a:r>
            <a:r>
              <a:rPr lang="en-GB" sz="2000" b="0" i="0" dirty="0" err="1">
                <a:solidFill>
                  <a:srgbClr val="242424"/>
                </a:solidFill>
                <a:effectLst/>
              </a:rPr>
              <a:t>lagret</a:t>
            </a:r>
            <a:r>
              <a:rPr lang="en-GB" sz="2000" b="0" i="0" dirty="0">
                <a:solidFill>
                  <a:srgbClr val="242424"/>
                </a:solidFill>
                <a:effectLst/>
              </a:rPr>
              <a:t> </a:t>
            </a:r>
            <a:r>
              <a:rPr lang="en-GB" sz="2000" b="0" i="0" dirty="0" err="1">
                <a:solidFill>
                  <a:srgbClr val="242424"/>
                </a:solidFill>
                <a:effectLst/>
              </a:rPr>
              <a:t>på</a:t>
            </a:r>
            <a:r>
              <a:rPr lang="en-GB" sz="2000" b="0" i="0" dirty="0">
                <a:solidFill>
                  <a:srgbClr val="242424"/>
                </a:solidFill>
                <a:effectLst/>
              </a:rPr>
              <a:t> </a:t>
            </a:r>
            <a:r>
              <a:rPr lang="en-GB" sz="2000" b="0" i="0" dirty="0" err="1">
                <a:solidFill>
                  <a:srgbClr val="242424"/>
                </a:solidFill>
                <a:effectLst/>
              </a:rPr>
              <a:t>Onedrive</a:t>
            </a:r>
            <a:r>
              <a:rPr lang="en-GB" sz="2000" b="0" i="0" dirty="0">
                <a:solidFill>
                  <a:srgbClr val="242424"/>
                </a:solidFill>
                <a:effectLst/>
              </a:rPr>
              <a:t> </a:t>
            </a:r>
            <a:r>
              <a:rPr lang="en-GB" sz="2000" b="0" i="0" dirty="0" err="1">
                <a:solidFill>
                  <a:srgbClr val="242424"/>
                </a:solidFill>
                <a:effectLst/>
              </a:rPr>
              <a:t>eller</a:t>
            </a:r>
            <a:r>
              <a:rPr lang="en-GB" sz="2000" b="0" i="0" dirty="0">
                <a:solidFill>
                  <a:srgbClr val="242424"/>
                </a:solidFill>
                <a:effectLst/>
              </a:rPr>
              <a:t> Teams/</a:t>
            </a:r>
            <a:r>
              <a:rPr lang="en-GB" sz="2000" b="0" i="0" dirty="0" err="1">
                <a:solidFill>
                  <a:srgbClr val="242424"/>
                </a:solidFill>
                <a:effectLst/>
              </a:rPr>
              <a:t>sharepoint</a:t>
            </a:r>
            <a:endParaRPr lang="en-GB" sz="2000" b="0" i="0" dirty="0">
              <a:solidFill>
                <a:srgbClr val="242424"/>
              </a:solidFill>
              <a:effectLst/>
            </a:endParaRPr>
          </a:p>
          <a:p>
            <a:pPr marL="342900" indent="-342900">
              <a:buFont typeface="Arial" panose="020B0604020202020204" pitchFamily="34" charset="0"/>
              <a:buChar char="•"/>
            </a:pPr>
            <a:r>
              <a:rPr lang="en-GB" sz="2200" dirty="0" err="1">
                <a:solidFill>
                  <a:srgbClr val="242424"/>
                </a:solidFill>
              </a:rPr>
              <a:t>Aktivering</a:t>
            </a:r>
            <a:r>
              <a:rPr lang="en-GB" sz="2200" dirty="0">
                <a:solidFill>
                  <a:srgbClr val="242424"/>
                </a:solidFill>
              </a:rPr>
              <a:t> for alle </a:t>
            </a:r>
            <a:r>
              <a:rPr lang="en-GB" sz="2200" dirty="0" err="1">
                <a:solidFill>
                  <a:srgbClr val="242424"/>
                </a:solidFill>
              </a:rPr>
              <a:t>studenter</a:t>
            </a:r>
            <a:r>
              <a:rPr lang="en-GB" sz="2200" dirty="0">
                <a:solidFill>
                  <a:srgbClr val="242424"/>
                </a:solidFill>
              </a:rPr>
              <a:t> </a:t>
            </a:r>
            <a:r>
              <a:rPr lang="en-GB" sz="2200" dirty="0" err="1">
                <a:solidFill>
                  <a:srgbClr val="242424"/>
                </a:solidFill>
              </a:rPr>
              <a:t>har</a:t>
            </a:r>
            <a:r>
              <a:rPr lang="en-GB" sz="2200" dirty="0">
                <a:solidFill>
                  <a:srgbClr val="242424"/>
                </a:solidFill>
              </a:rPr>
              <a:t> </a:t>
            </a:r>
            <a:r>
              <a:rPr lang="en-GB" sz="2200" dirty="0" err="1">
                <a:solidFill>
                  <a:srgbClr val="242424"/>
                </a:solidFill>
              </a:rPr>
              <a:t>betydning</a:t>
            </a:r>
            <a:r>
              <a:rPr lang="en-GB" sz="2200" dirty="0">
                <a:solidFill>
                  <a:srgbClr val="242424"/>
                </a:solidFill>
              </a:rPr>
              <a:t> for…</a:t>
            </a:r>
          </a:p>
          <a:p>
            <a:pPr marL="903296" lvl="1" indent="-342900"/>
            <a:r>
              <a:rPr lang="en-GB" sz="2000" dirty="0" err="1">
                <a:solidFill>
                  <a:srgbClr val="242424"/>
                </a:solidFill>
              </a:rPr>
              <a:t>Eksisterende</a:t>
            </a:r>
            <a:r>
              <a:rPr lang="en-GB" sz="2000" dirty="0">
                <a:solidFill>
                  <a:srgbClr val="242424"/>
                </a:solidFill>
              </a:rPr>
              <a:t> </a:t>
            </a:r>
            <a:r>
              <a:rPr lang="en-GB" sz="2000" dirty="0" err="1">
                <a:solidFill>
                  <a:srgbClr val="242424"/>
                </a:solidFill>
              </a:rPr>
              <a:t>studenter</a:t>
            </a:r>
            <a:endParaRPr lang="en-GB" sz="2000" dirty="0">
              <a:solidFill>
                <a:srgbClr val="242424"/>
              </a:solidFill>
            </a:endParaRPr>
          </a:p>
          <a:p>
            <a:pPr marL="903296" lvl="1" indent="-342900"/>
            <a:r>
              <a:rPr lang="en-GB" sz="2000" dirty="0" err="1">
                <a:solidFill>
                  <a:srgbClr val="242424"/>
                </a:solidFill>
              </a:rPr>
              <a:t>Avsluttende</a:t>
            </a:r>
            <a:r>
              <a:rPr lang="en-GB" sz="2000" dirty="0">
                <a:solidFill>
                  <a:srgbClr val="242424"/>
                </a:solidFill>
              </a:rPr>
              <a:t> </a:t>
            </a:r>
            <a:r>
              <a:rPr lang="en-GB" sz="2000" dirty="0" err="1">
                <a:solidFill>
                  <a:srgbClr val="242424"/>
                </a:solidFill>
              </a:rPr>
              <a:t>studenter</a:t>
            </a:r>
            <a:endParaRPr lang="en-GB" sz="2000" dirty="0">
              <a:solidFill>
                <a:srgbClr val="242424"/>
              </a:solidFill>
            </a:endParaRPr>
          </a:p>
          <a:p>
            <a:pPr marL="903296" lvl="1" indent="-342900"/>
            <a:r>
              <a:rPr lang="en-GB" sz="2000" dirty="0" err="1">
                <a:solidFill>
                  <a:srgbClr val="242424"/>
                </a:solidFill>
              </a:rPr>
              <a:t>Sommerskolestudenter</a:t>
            </a:r>
            <a:endParaRPr lang="en-GB" sz="2000" dirty="0">
              <a:solidFill>
                <a:srgbClr val="242424"/>
              </a:solidFill>
            </a:endParaRPr>
          </a:p>
          <a:p>
            <a:pPr marL="903296" lvl="1" indent="-342900"/>
            <a:r>
              <a:rPr lang="en-GB" sz="2000" dirty="0" err="1">
                <a:solidFill>
                  <a:srgbClr val="242424"/>
                </a:solidFill>
              </a:rPr>
              <a:t>Høstens</a:t>
            </a:r>
            <a:r>
              <a:rPr lang="en-GB" sz="2000" dirty="0">
                <a:solidFill>
                  <a:srgbClr val="242424"/>
                </a:solidFill>
              </a:rPr>
              <a:t> nye </a:t>
            </a:r>
            <a:r>
              <a:rPr lang="en-GB" sz="2000" dirty="0" err="1">
                <a:solidFill>
                  <a:srgbClr val="242424"/>
                </a:solidFill>
              </a:rPr>
              <a:t>studenter</a:t>
            </a:r>
            <a:endParaRPr lang="en-GB" sz="2000" dirty="0">
              <a:solidFill>
                <a:srgbClr val="242424"/>
              </a:solidFill>
            </a:endParaRPr>
          </a:p>
          <a:p>
            <a:pPr marL="342900" indent="-342900"/>
            <a:r>
              <a:rPr lang="en-GB" sz="2800" dirty="0" err="1">
                <a:solidFill>
                  <a:srgbClr val="242424"/>
                </a:solidFill>
              </a:rPr>
              <a:t>Hva</a:t>
            </a:r>
            <a:r>
              <a:rPr lang="en-GB" sz="2800" dirty="0">
                <a:solidFill>
                  <a:srgbClr val="242424"/>
                </a:solidFill>
              </a:rPr>
              <a:t> </a:t>
            </a:r>
            <a:r>
              <a:rPr lang="en-GB" sz="2800" dirty="0" err="1">
                <a:solidFill>
                  <a:srgbClr val="242424"/>
                </a:solidFill>
              </a:rPr>
              <a:t>gjenstår</a:t>
            </a:r>
            <a:r>
              <a:rPr lang="en-GB" sz="2800" dirty="0">
                <a:solidFill>
                  <a:srgbClr val="242424"/>
                </a:solidFill>
              </a:rPr>
              <a:t>? </a:t>
            </a:r>
            <a:r>
              <a:rPr lang="en-GB" sz="2800" b="1" dirty="0" err="1">
                <a:solidFill>
                  <a:srgbClr val="242424"/>
                </a:solidFill>
              </a:rPr>
              <a:t>Gjester</a:t>
            </a:r>
            <a:endParaRPr lang="en-GB" sz="2800" b="1" dirty="0">
              <a:solidFill>
                <a:srgbClr val="242424"/>
              </a:solidFill>
            </a:endParaRPr>
          </a:p>
          <a:p>
            <a:pPr marL="342900" indent="-342900">
              <a:buFont typeface="Arial" panose="020B0604020202020204" pitchFamily="34" charset="0"/>
              <a:buChar char="•"/>
            </a:pPr>
            <a:r>
              <a:rPr lang="en-GB" sz="2200" dirty="0" err="1">
                <a:solidFill>
                  <a:srgbClr val="242424"/>
                </a:solidFill>
              </a:rPr>
              <a:t>Brukere</a:t>
            </a:r>
            <a:r>
              <a:rPr lang="en-GB" sz="2200" dirty="0">
                <a:solidFill>
                  <a:srgbClr val="242424"/>
                </a:solidFill>
              </a:rPr>
              <a:t> </a:t>
            </a:r>
            <a:r>
              <a:rPr lang="en-GB" sz="2200" dirty="0" err="1">
                <a:solidFill>
                  <a:srgbClr val="242424"/>
                </a:solidFill>
              </a:rPr>
              <a:t>fra</a:t>
            </a:r>
            <a:r>
              <a:rPr lang="en-GB" sz="2200" dirty="0">
                <a:solidFill>
                  <a:srgbClr val="242424"/>
                </a:solidFill>
              </a:rPr>
              <a:t> </a:t>
            </a:r>
            <a:r>
              <a:rPr lang="en-GB" sz="2200" dirty="0" err="1">
                <a:solidFill>
                  <a:srgbClr val="242424"/>
                </a:solidFill>
              </a:rPr>
              <a:t>andre</a:t>
            </a:r>
            <a:r>
              <a:rPr lang="en-GB" sz="2200" dirty="0">
                <a:solidFill>
                  <a:srgbClr val="242424"/>
                </a:solidFill>
              </a:rPr>
              <a:t> </a:t>
            </a:r>
            <a:r>
              <a:rPr lang="en-GB" sz="2200" dirty="0" err="1">
                <a:solidFill>
                  <a:srgbClr val="242424"/>
                </a:solidFill>
              </a:rPr>
              <a:t>tenanter</a:t>
            </a:r>
            <a:r>
              <a:rPr lang="en-GB" sz="2200" dirty="0">
                <a:solidFill>
                  <a:srgbClr val="242424"/>
                </a:solidFill>
              </a:rPr>
              <a:t> (</a:t>
            </a:r>
            <a:r>
              <a:rPr lang="en-GB" sz="2200" dirty="0" err="1">
                <a:solidFill>
                  <a:srgbClr val="242424"/>
                </a:solidFill>
              </a:rPr>
              <a:t>universiteter</a:t>
            </a:r>
            <a:r>
              <a:rPr lang="en-GB" sz="2200" dirty="0">
                <a:solidFill>
                  <a:srgbClr val="242424"/>
                </a:solidFill>
              </a:rPr>
              <a:t> </a:t>
            </a:r>
            <a:r>
              <a:rPr lang="en-GB" sz="2200" dirty="0" err="1">
                <a:solidFill>
                  <a:srgbClr val="242424"/>
                </a:solidFill>
              </a:rPr>
              <a:t>og</a:t>
            </a:r>
            <a:r>
              <a:rPr lang="en-GB" sz="2200" dirty="0">
                <a:solidFill>
                  <a:srgbClr val="242424"/>
                </a:solidFill>
              </a:rPr>
              <a:t> </a:t>
            </a:r>
            <a:r>
              <a:rPr lang="en-GB" sz="2200" dirty="0" err="1">
                <a:solidFill>
                  <a:srgbClr val="242424"/>
                </a:solidFill>
              </a:rPr>
              <a:t>eksterne</a:t>
            </a:r>
            <a:r>
              <a:rPr lang="en-GB" sz="2200" dirty="0">
                <a:solidFill>
                  <a:srgbClr val="242424"/>
                </a:solidFill>
              </a:rPr>
              <a:t> </a:t>
            </a:r>
            <a:r>
              <a:rPr lang="en-GB" sz="2200" dirty="0" err="1">
                <a:solidFill>
                  <a:srgbClr val="242424"/>
                </a:solidFill>
              </a:rPr>
              <a:t>partnere</a:t>
            </a:r>
            <a:r>
              <a:rPr lang="en-GB" sz="2200" dirty="0">
                <a:solidFill>
                  <a:srgbClr val="242424"/>
                </a:solidFill>
              </a:rPr>
              <a:t>) </a:t>
            </a:r>
            <a:r>
              <a:rPr lang="en-GB" sz="2200" dirty="0" err="1">
                <a:solidFill>
                  <a:srgbClr val="242424"/>
                </a:solidFill>
              </a:rPr>
              <a:t>og</a:t>
            </a:r>
            <a:r>
              <a:rPr lang="en-GB" sz="2200" dirty="0">
                <a:solidFill>
                  <a:srgbClr val="242424"/>
                </a:solidFill>
              </a:rPr>
              <a:t> private </a:t>
            </a:r>
            <a:r>
              <a:rPr lang="en-GB" sz="2200" dirty="0" err="1">
                <a:solidFill>
                  <a:srgbClr val="242424"/>
                </a:solidFill>
              </a:rPr>
              <a:t>kontoer</a:t>
            </a:r>
            <a:endParaRPr lang="en-GB" sz="2200" b="0" i="0" dirty="0">
              <a:solidFill>
                <a:srgbClr val="242424"/>
              </a:solidFill>
              <a:effectLst/>
            </a:endParaRPr>
          </a:p>
          <a:p>
            <a:pPr marL="342900" indent="-342900">
              <a:buFont typeface="Arial" panose="020B0604020202020204" pitchFamily="34" charset="0"/>
              <a:buChar char="•"/>
            </a:pPr>
            <a:endParaRPr lang="en-NO" sz="2000" dirty="0"/>
          </a:p>
        </p:txBody>
      </p:sp>
      <p:sp>
        <p:nvSpPr>
          <p:cNvPr id="4" name="Footer Placeholder 3">
            <a:extLst>
              <a:ext uri="{FF2B5EF4-FFF2-40B4-BE49-F238E27FC236}">
                <a16:creationId xmlns:a16="http://schemas.microsoft.com/office/drawing/2014/main" id="{3E8CE80C-039B-1520-41E0-7814A422B5F6}"/>
              </a:ext>
            </a:extLst>
          </p:cNvPr>
          <p:cNvSpPr>
            <a:spLocks noGrp="1"/>
          </p:cNvSpPr>
          <p:nvPr>
            <p:ph type="ftr" sz="quarter" idx="3"/>
          </p:nvPr>
        </p:nvSpPr>
        <p:spPr/>
        <p:txBody>
          <a:bodyPr/>
          <a:lstStyle/>
          <a:p>
            <a:r>
              <a:rPr lang="nb-NO"/>
              <a:t>Tofaktorautentiseringsprosjektet</a:t>
            </a:r>
            <a:endParaRPr lang="nb-NO" dirty="0"/>
          </a:p>
        </p:txBody>
      </p:sp>
      <p:sp>
        <p:nvSpPr>
          <p:cNvPr id="5" name="Slide Number Placeholder 4">
            <a:extLst>
              <a:ext uri="{FF2B5EF4-FFF2-40B4-BE49-F238E27FC236}">
                <a16:creationId xmlns:a16="http://schemas.microsoft.com/office/drawing/2014/main" id="{4697A8AD-05CC-C0D8-8ED9-8983E1CFFC92}"/>
              </a:ext>
            </a:extLst>
          </p:cNvPr>
          <p:cNvSpPr>
            <a:spLocks noGrp="1"/>
          </p:cNvSpPr>
          <p:nvPr>
            <p:ph type="sldNum" sz="quarter" idx="12"/>
          </p:nvPr>
        </p:nvSpPr>
        <p:spPr/>
        <p:txBody>
          <a:bodyPr/>
          <a:lstStyle/>
          <a:p>
            <a:r>
              <a:rPr lang="en-US"/>
              <a:t>Side </a:t>
            </a:r>
            <a:fld id="{5251F420-7306-4E7C-A79E-F31A38F7D392}" type="slidenum">
              <a:rPr lang="en-US" smtClean="0"/>
              <a:pPr/>
              <a:t>12</a:t>
            </a:fld>
            <a:endParaRPr lang="en-US" dirty="0"/>
          </a:p>
        </p:txBody>
      </p:sp>
    </p:spTree>
    <p:extLst>
      <p:ext uri="{BB962C8B-B14F-4D97-AF65-F5344CB8AC3E}">
        <p14:creationId xmlns:p14="http://schemas.microsoft.com/office/powerpoint/2010/main" val="2097493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06B16-8362-1DC4-AADF-1F95BA44A6EA}"/>
              </a:ext>
            </a:extLst>
          </p:cNvPr>
          <p:cNvSpPr>
            <a:spLocks noGrp="1"/>
          </p:cNvSpPr>
          <p:nvPr>
            <p:ph type="title"/>
          </p:nvPr>
        </p:nvSpPr>
        <p:spPr/>
        <p:txBody>
          <a:bodyPr/>
          <a:lstStyle/>
          <a:p>
            <a:r>
              <a:rPr lang="en-GB" dirty="0"/>
              <a:t>Andre </a:t>
            </a:r>
            <a:r>
              <a:rPr lang="en-GB" dirty="0" err="1"/>
              <a:t>hovedaktivitet</a:t>
            </a:r>
            <a:r>
              <a:rPr lang="en-GB" dirty="0"/>
              <a:t> - </a:t>
            </a:r>
            <a:r>
              <a:rPr lang="en-GB" dirty="0" err="1"/>
              <a:t>Feide</a:t>
            </a:r>
            <a:r>
              <a:rPr lang="en-GB" dirty="0"/>
              <a:t> med Azure AD</a:t>
            </a:r>
            <a:endParaRPr lang="en-NO" dirty="0"/>
          </a:p>
        </p:txBody>
      </p:sp>
      <p:sp>
        <p:nvSpPr>
          <p:cNvPr id="3" name="Content Placeholder 2">
            <a:extLst>
              <a:ext uri="{FF2B5EF4-FFF2-40B4-BE49-F238E27FC236}">
                <a16:creationId xmlns:a16="http://schemas.microsoft.com/office/drawing/2014/main" id="{9207A1E6-85DC-0FE6-2474-05B12727672E}"/>
              </a:ext>
            </a:extLst>
          </p:cNvPr>
          <p:cNvSpPr>
            <a:spLocks noGrp="1"/>
          </p:cNvSpPr>
          <p:nvPr>
            <p:ph sz="half" idx="29"/>
          </p:nvPr>
        </p:nvSpPr>
        <p:spPr>
          <a:xfrm>
            <a:off x="425079" y="1003300"/>
            <a:ext cx="8161201" cy="5239881"/>
          </a:xfrm>
        </p:spPr>
        <p:txBody>
          <a:bodyPr/>
          <a:lstStyle/>
          <a:p>
            <a:pPr marL="342900" indent="-342900">
              <a:buFont typeface="Arial" panose="020B0604020202020204" pitchFamily="34" charset="0"/>
              <a:buChar char="•"/>
            </a:pPr>
            <a:r>
              <a:rPr lang="en-NO" sz="2000" dirty="0"/>
              <a:t>Prosjektet har sammen med INT testet ut Feide med Azure AD</a:t>
            </a:r>
          </a:p>
          <a:p>
            <a:pPr marL="903296" lvl="1" indent="-342900"/>
            <a:r>
              <a:rPr lang="en-NO" sz="2000" dirty="0"/>
              <a:t>Feide med Azure AD brukes er pilotert av 22 enheter i sektoren</a:t>
            </a:r>
          </a:p>
          <a:p>
            <a:pPr marL="903296" lvl="1" indent="-342900"/>
            <a:r>
              <a:rPr lang="en-NO" sz="2000" dirty="0"/>
              <a:t>Feide lar UiO koble til Azure AD som en iDP</a:t>
            </a:r>
          </a:p>
          <a:p>
            <a:pPr marL="903296" lvl="1" indent="-342900"/>
            <a:r>
              <a:rPr lang="en-NO" sz="2000" dirty="0"/>
              <a:t>Feide spør Azure AD om autentisering av brukeren</a:t>
            </a:r>
          </a:p>
          <a:p>
            <a:pPr marL="903296" lvl="1" indent="-342900"/>
            <a:r>
              <a:rPr lang="en-NO" sz="2000" dirty="0"/>
              <a:t>Og det er Azure AD som styrer om det skal kreves 2FA (conditional access)</a:t>
            </a:r>
          </a:p>
          <a:p>
            <a:pPr marL="903296" lvl="1" indent="-342900"/>
            <a:r>
              <a:rPr lang="en-NO" sz="2000" dirty="0"/>
              <a:t>UiB, UiT og OSLOMET har tatt det i bruk</a:t>
            </a:r>
          </a:p>
          <a:p>
            <a:pPr marL="342900" indent="-342900">
              <a:buFont typeface="Arial" panose="020B0604020202020204" pitchFamily="34" charset="0"/>
              <a:buChar char="•"/>
            </a:pPr>
            <a:r>
              <a:rPr lang="en-NO" sz="2000" dirty="0"/>
              <a:t>Feide får støtte for pålogging og avkreving av 2FA med Azure 8. juni.</a:t>
            </a:r>
          </a:p>
          <a:p>
            <a:pPr marL="903296" lvl="1" indent="-342900"/>
            <a:r>
              <a:rPr lang="en-NO" sz="2000" dirty="0"/>
              <a:t>Vil få betydning for alle ansatte og tilknytte</a:t>
            </a:r>
          </a:p>
          <a:p>
            <a:pPr marL="903296" lvl="1" indent="-342900"/>
            <a:r>
              <a:rPr lang="en-NO" sz="2000" dirty="0"/>
              <a:t>Fra 20. juni avkreves 2FA for studenter mot Feide-tjenester</a:t>
            </a:r>
          </a:p>
          <a:p>
            <a:pPr marL="342900" indent="-342900">
              <a:buFont typeface="Arial" panose="020B0604020202020204" pitchFamily="34" charset="0"/>
              <a:buChar char="•"/>
            </a:pPr>
            <a:r>
              <a:rPr lang="en-NO" sz="2000" b="1" dirty="0"/>
              <a:t>Logg på med jobb eller skolekonto </a:t>
            </a:r>
            <a:r>
              <a:rPr lang="en-NO" sz="2000" dirty="0"/>
              <a:t>er synlig på alle Feide pålogginger</a:t>
            </a:r>
          </a:p>
          <a:p>
            <a:pPr marL="903296" lvl="1" indent="-342900"/>
            <a:r>
              <a:rPr lang="en-NO" sz="2000" dirty="0"/>
              <a:t>UiO har 293 tjenester som bruker Feide til pålogging</a:t>
            </a:r>
          </a:p>
        </p:txBody>
      </p:sp>
      <p:pic>
        <p:nvPicPr>
          <p:cNvPr id="10" name="Content Placeholder 9" descr="Graphical user interface, application&#10;&#10;Description automatically generated">
            <a:extLst>
              <a:ext uri="{FF2B5EF4-FFF2-40B4-BE49-F238E27FC236}">
                <a16:creationId xmlns:a16="http://schemas.microsoft.com/office/drawing/2014/main" id="{C854F1F0-6EDD-717A-2877-5794C26F2365}"/>
              </a:ext>
            </a:extLst>
          </p:cNvPr>
          <p:cNvPicPr>
            <a:picLocks noGrp="1" noChangeAspect="1"/>
          </p:cNvPicPr>
          <p:nvPr>
            <p:ph sz="half" idx="31"/>
          </p:nvPr>
        </p:nvPicPr>
        <p:blipFill>
          <a:blip r:embed="rId3">
            <a:extLst>
              <a:ext uri="{28A0092B-C50C-407E-A947-70E740481C1C}">
                <a14:useLocalDpi xmlns:a14="http://schemas.microsoft.com/office/drawing/2010/main" val="0"/>
              </a:ext>
            </a:extLst>
          </a:blip>
          <a:stretch>
            <a:fillRect/>
          </a:stretch>
        </p:blipFill>
        <p:spPr>
          <a:xfrm>
            <a:off x="8819780" y="1003300"/>
            <a:ext cx="2947140" cy="5056188"/>
          </a:xfrm>
        </p:spPr>
      </p:pic>
      <p:sp>
        <p:nvSpPr>
          <p:cNvPr id="4" name="Footer Placeholder 3">
            <a:extLst>
              <a:ext uri="{FF2B5EF4-FFF2-40B4-BE49-F238E27FC236}">
                <a16:creationId xmlns:a16="http://schemas.microsoft.com/office/drawing/2014/main" id="{CC2C4689-1C79-F641-4F91-A8684D74CA29}"/>
              </a:ext>
            </a:extLst>
          </p:cNvPr>
          <p:cNvSpPr>
            <a:spLocks noGrp="1"/>
          </p:cNvSpPr>
          <p:nvPr>
            <p:ph type="ftr" sz="quarter" idx="34"/>
          </p:nvPr>
        </p:nvSpPr>
        <p:spPr/>
        <p:txBody>
          <a:bodyPr/>
          <a:lstStyle/>
          <a:p>
            <a:r>
              <a:rPr lang="nb-NO"/>
              <a:t>Tofaktorautentiseringsprosjektet</a:t>
            </a:r>
            <a:endParaRPr lang="nb-NO" dirty="0"/>
          </a:p>
        </p:txBody>
      </p:sp>
      <p:sp>
        <p:nvSpPr>
          <p:cNvPr id="5" name="Slide Number Placeholder 4">
            <a:extLst>
              <a:ext uri="{FF2B5EF4-FFF2-40B4-BE49-F238E27FC236}">
                <a16:creationId xmlns:a16="http://schemas.microsoft.com/office/drawing/2014/main" id="{EB0C6376-2E25-9E08-E80F-704C5F695C4A}"/>
              </a:ext>
            </a:extLst>
          </p:cNvPr>
          <p:cNvSpPr>
            <a:spLocks noGrp="1"/>
          </p:cNvSpPr>
          <p:nvPr>
            <p:ph type="sldNum" sz="quarter" idx="35"/>
          </p:nvPr>
        </p:nvSpPr>
        <p:spPr/>
        <p:txBody>
          <a:bodyPr/>
          <a:lstStyle/>
          <a:p>
            <a:r>
              <a:rPr lang="en-US"/>
              <a:t>Side </a:t>
            </a:r>
            <a:fld id="{5251F420-7306-4E7C-A79E-F31A38F7D392}" type="slidenum">
              <a:rPr lang="en-US" smtClean="0"/>
              <a:pPr/>
              <a:t>13</a:t>
            </a:fld>
            <a:endParaRPr lang="en-US" dirty="0"/>
          </a:p>
        </p:txBody>
      </p:sp>
    </p:spTree>
    <p:extLst>
      <p:ext uri="{BB962C8B-B14F-4D97-AF65-F5344CB8AC3E}">
        <p14:creationId xmlns:p14="http://schemas.microsoft.com/office/powerpoint/2010/main" val="3551823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BB5CB-EA14-A238-6B44-B9A75C94957C}"/>
              </a:ext>
            </a:extLst>
          </p:cNvPr>
          <p:cNvSpPr>
            <a:spLocks noGrp="1"/>
          </p:cNvSpPr>
          <p:nvPr>
            <p:ph type="title"/>
          </p:nvPr>
        </p:nvSpPr>
        <p:spPr/>
        <p:txBody>
          <a:bodyPr/>
          <a:lstStyle/>
          <a:p>
            <a:r>
              <a:rPr lang="nb-NO" dirty="0"/>
              <a:t>SSO-infrastruktur før og etter - Feide med </a:t>
            </a:r>
            <a:r>
              <a:rPr lang="nb-NO" dirty="0" err="1"/>
              <a:t>Azure</a:t>
            </a:r>
            <a:r>
              <a:rPr lang="nb-NO" dirty="0"/>
              <a:t> AD</a:t>
            </a:r>
          </a:p>
        </p:txBody>
      </p:sp>
      <p:sp>
        <p:nvSpPr>
          <p:cNvPr id="11" name="Subtitle 10">
            <a:extLst>
              <a:ext uri="{FF2B5EF4-FFF2-40B4-BE49-F238E27FC236}">
                <a16:creationId xmlns:a16="http://schemas.microsoft.com/office/drawing/2014/main" id="{79342560-816E-C7EC-739C-D3DAD7914795}"/>
              </a:ext>
            </a:extLst>
          </p:cNvPr>
          <p:cNvSpPr>
            <a:spLocks noGrp="1"/>
          </p:cNvSpPr>
          <p:nvPr>
            <p:ph type="subTitle" idx="13"/>
          </p:nvPr>
        </p:nvSpPr>
        <p:spPr/>
        <p:txBody>
          <a:bodyPr/>
          <a:lstStyle/>
          <a:p>
            <a:r>
              <a:rPr lang="nb-NO" dirty="0"/>
              <a:t>Før</a:t>
            </a:r>
          </a:p>
        </p:txBody>
      </p:sp>
      <p:sp>
        <p:nvSpPr>
          <p:cNvPr id="14" name="Text Placeholder 13">
            <a:extLst>
              <a:ext uri="{FF2B5EF4-FFF2-40B4-BE49-F238E27FC236}">
                <a16:creationId xmlns:a16="http://schemas.microsoft.com/office/drawing/2014/main" id="{369DFAB8-ACF5-AA9E-0E1A-E310601E9354}"/>
              </a:ext>
            </a:extLst>
          </p:cNvPr>
          <p:cNvSpPr>
            <a:spLocks noGrp="1"/>
          </p:cNvSpPr>
          <p:nvPr>
            <p:ph type="body" sz="quarter" idx="32"/>
          </p:nvPr>
        </p:nvSpPr>
        <p:spPr/>
        <p:txBody>
          <a:bodyPr/>
          <a:lstStyle/>
          <a:p>
            <a:r>
              <a:rPr lang="nb-NO" dirty="0"/>
              <a:t>Etter</a:t>
            </a:r>
          </a:p>
        </p:txBody>
      </p:sp>
      <p:pic>
        <p:nvPicPr>
          <p:cNvPr id="22" name="Content Placeholder 21">
            <a:extLst>
              <a:ext uri="{FF2B5EF4-FFF2-40B4-BE49-F238E27FC236}">
                <a16:creationId xmlns:a16="http://schemas.microsoft.com/office/drawing/2014/main" id="{D86F94BE-A703-5191-8D16-F0DA8E858264}"/>
              </a:ext>
            </a:extLst>
          </p:cNvPr>
          <p:cNvPicPr>
            <a:picLocks noGrp="1" noChangeAspect="1"/>
          </p:cNvPicPr>
          <p:nvPr>
            <p:ph sz="half" idx="31"/>
          </p:nvPr>
        </p:nvPicPr>
        <p:blipFill>
          <a:blip r:embed="rId3">
            <a:extLst>
              <a:ext uri="{28A0092B-C50C-407E-A947-70E740481C1C}">
                <a14:useLocalDpi xmlns:a14="http://schemas.microsoft.com/office/drawing/2010/main" val="0"/>
              </a:ext>
            </a:extLst>
          </a:blip>
          <a:srcRect/>
          <a:stretch/>
        </p:blipFill>
        <p:spPr>
          <a:xfrm>
            <a:off x="6342063" y="1815745"/>
            <a:ext cx="5470525" cy="4131386"/>
          </a:xfrm>
        </p:spPr>
      </p:pic>
      <p:sp>
        <p:nvSpPr>
          <p:cNvPr id="5" name="Footer Placeholder 4">
            <a:extLst>
              <a:ext uri="{FF2B5EF4-FFF2-40B4-BE49-F238E27FC236}">
                <a16:creationId xmlns:a16="http://schemas.microsoft.com/office/drawing/2014/main" id="{6FE7296F-AE72-10C3-39C3-EE8B2D6CA770}"/>
              </a:ext>
            </a:extLst>
          </p:cNvPr>
          <p:cNvSpPr>
            <a:spLocks noGrp="1"/>
          </p:cNvSpPr>
          <p:nvPr>
            <p:ph type="ftr" sz="quarter" idx="34"/>
          </p:nvPr>
        </p:nvSpPr>
        <p:spPr/>
        <p:txBody>
          <a:bodyPr/>
          <a:lstStyle/>
          <a:p>
            <a:r>
              <a:rPr lang="nb-NO"/>
              <a:t>Tofaktorautentiseringsprosjektet</a:t>
            </a:r>
            <a:endParaRPr lang="nb-NO" dirty="0"/>
          </a:p>
        </p:txBody>
      </p:sp>
      <p:sp>
        <p:nvSpPr>
          <p:cNvPr id="6" name="Slide Number Placeholder 5">
            <a:extLst>
              <a:ext uri="{FF2B5EF4-FFF2-40B4-BE49-F238E27FC236}">
                <a16:creationId xmlns:a16="http://schemas.microsoft.com/office/drawing/2014/main" id="{F19FF136-BF73-5284-9065-879ECA1376D9}"/>
              </a:ext>
            </a:extLst>
          </p:cNvPr>
          <p:cNvSpPr>
            <a:spLocks noGrp="1"/>
          </p:cNvSpPr>
          <p:nvPr>
            <p:ph type="sldNum" sz="quarter" idx="35"/>
          </p:nvPr>
        </p:nvSpPr>
        <p:spPr/>
        <p:txBody>
          <a:bodyPr/>
          <a:lstStyle/>
          <a:p>
            <a:r>
              <a:rPr lang="en-US"/>
              <a:t>Side </a:t>
            </a:r>
            <a:fld id="{5251F420-7306-4E7C-A79E-F31A38F7D392}" type="slidenum">
              <a:rPr lang="en-US" smtClean="0"/>
              <a:pPr/>
              <a:t>14</a:t>
            </a:fld>
            <a:endParaRPr lang="en-US" dirty="0"/>
          </a:p>
        </p:txBody>
      </p:sp>
      <p:pic>
        <p:nvPicPr>
          <p:cNvPr id="20" name="Content Placeholder 19">
            <a:extLst>
              <a:ext uri="{FF2B5EF4-FFF2-40B4-BE49-F238E27FC236}">
                <a16:creationId xmlns:a16="http://schemas.microsoft.com/office/drawing/2014/main" id="{5878E7AF-7D06-FE94-1146-0717B4AE81E8}"/>
              </a:ext>
            </a:extLst>
          </p:cNvPr>
          <p:cNvPicPr>
            <a:picLocks noGrp="1" noChangeAspect="1"/>
          </p:cNvPicPr>
          <p:nvPr>
            <p:ph sz="half" idx="29"/>
          </p:nvPr>
        </p:nvPicPr>
        <p:blipFill>
          <a:blip r:embed="rId4">
            <a:extLst>
              <a:ext uri="{28A0092B-C50C-407E-A947-70E740481C1C}">
                <a14:useLocalDpi xmlns:a14="http://schemas.microsoft.com/office/drawing/2010/main" val="0"/>
              </a:ext>
            </a:extLst>
          </a:blip>
          <a:srcRect/>
          <a:stretch/>
        </p:blipFill>
        <p:spPr>
          <a:xfrm>
            <a:off x="379413" y="1814951"/>
            <a:ext cx="5470525" cy="4131386"/>
          </a:xfrm>
        </p:spPr>
      </p:pic>
    </p:spTree>
    <p:extLst>
      <p:ext uri="{BB962C8B-B14F-4D97-AF65-F5344CB8AC3E}">
        <p14:creationId xmlns:p14="http://schemas.microsoft.com/office/powerpoint/2010/main" val="3531915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B89D6-7566-D0DC-8055-23994A6C0F12}"/>
              </a:ext>
            </a:extLst>
          </p:cNvPr>
          <p:cNvSpPr>
            <a:spLocks noGrp="1"/>
          </p:cNvSpPr>
          <p:nvPr>
            <p:ph type="title"/>
          </p:nvPr>
        </p:nvSpPr>
        <p:spPr/>
        <p:txBody>
          <a:bodyPr/>
          <a:lstStyle/>
          <a:p>
            <a:r>
              <a:rPr lang="en-GB" sz="3000" dirty="0" err="1"/>
              <a:t>Tredje</a:t>
            </a:r>
            <a:r>
              <a:rPr lang="en-GB" sz="3000" dirty="0"/>
              <a:t> </a:t>
            </a:r>
            <a:r>
              <a:rPr lang="en-GB" sz="3000" dirty="0" err="1"/>
              <a:t>hovedaktivitet</a:t>
            </a:r>
            <a:r>
              <a:rPr lang="en-GB" sz="3000" dirty="0"/>
              <a:t> - 2FA </a:t>
            </a:r>
            <a:r>
              <a:rPr lang="en-GB" sz="3000" dirty="0" err="1"/>
              <a:t>på</a:t>
            </a:r>
            <a:r>
              <a:rPr lang="en-GB" sz="3000" dirty="0"/>
              <a:t> </a:t>
            </a:r>
            <a:r>
              <a:rPr lang="en-GB" sz="3000" dirty="0" err="1"/>
              <a:t>UiOs</a:t>
            </a:r>
            <a:r>
              <a:rPr lang="en-GB" sz="3000" dirty="0"/>
              <a:t> e-post </a:t>
            </a:r>
            <a:r>
              <a:rPr lang="en-GB" sz="3000" dirty="0" err="1"/>
              <a:t>og</a:t>
            </a:r>
            <a:r>
              <a:rPr lang="en-GB" sz="3000" dirty="0"/>
              <a:t> </a:t>
            </a:r>
            <a:r>
              <a:rPr lang="en-GB" sz="3000" dirty="0" err="1"/>
              <a:t>kalendersystemer</a:t>
            </a:r>
            <a:endParaRPr lang="en-NO" sz="3000" dirty="0"/>
          </a:p>
        </p:txBody>
      </p:sp>
      <p:sp>
        <p:nvSpPr>
          <p:cNvPr id="3" name="Content Placeholder 2">
            <a:extLst>
              <a:ext uri="{FF2B5EF4-FFF2-40B4-BE49-F238E27FC236}">
                <a16:creationId xmlns:a16="http://schemas.microsoft.com/office/drawing/2014/main" id="{7B5791BC-8ED8-DF14-1FF9-E4EEEA8661B9}"/>
              </a:ext>
            </a:extLst>
          </p:cNvPr>
          <p:cNvSpPr>
            <a:spLocks noGrp="1"/>
          </p:cNvSpPr>
          <p:nvPr>
            <p:ph sz="quarter" idx="28"/>
          </p:nvPr>
        </p:nvSpPr>
        <p:spPr/>
        <p:txBody>
          <a:bodyPr/>
          <a:lstStyle/>
          <a:p>
            <a:pPr>
              <a:buFont typeface="Arial" panose="020B0604020202020204" pitchFamily="34" charset="0"/>
              <a:buChar char="•"/>
            </a:pPr>
            <a:r>
              <a:rPr lang="en-GB" sz="2000" b="1" dirty="0"/>
              <a:t>Exchange 2019</a:t>
            </a:r>
            <a:r>
              <a:rPr lang="en-GB" sz="2000" dirty="0"/>
              <a:t> er alt </a:t>
            </a:r>
            <a:r>
              <a:rPr lang="en-GB" sz="2000" dirty="0" err="1"/>
              <a:t>satt</a:t>
            </a:r>
            <a:r>
              <a:rPr lang="en-GB" sz="2000" dirty="0"/>
              <a:t> </a:t>
            </a:r>
            <a:r>
              <a:rPr lang="en-GB" sz="2000" dirty="0" err="1"/>
              <a:t>i</a:t>
            </a:r>
            <a:r>
              <a:rPr lang="en-GB" sz="2000" dirty="0"/>
              <a:t> </a:t>
            </a:r>
            <a:r>
              <a:rPr lang="en-GB" sz="2000" b="1" dirty="0"/>
              <a:t>hybrid</a:t>
            </a:r>
          </a:p>
          <a:p>
            <a:pPr marL="742950" lvl="1" indent="-285750">
              <a:buFont typeface="Arial" panose="020B0604020202020204" pitchFamily="34" charset="0"/>
              <a:buChar char="•"/>
            </a:pPr>
            <a:r>
              <a:rPr lang="en-GB" sz="1900" dirty="0"/>
              <a:t>Vi </a:t>
            </a:r>
            <a:r>
              <a:rPr lang="en-GB" sz="1900" dirty="0" err="1"/>
              <a:t>har</a:t>
            </a:r>
            <a:r>
              <a:rPr lang="en-GB" sz="1900" dirty="0"/>
              <a:t> </a:t>
            </a:r>
            <a:r>
              <a:rPr lang="en-GB" sz="1900" dirty="0" err="1"/>
              <a:t>ingen</a:t>
            </a:r>
            <a:r>
              <a:rPr lang="en-GB" sz="1900" dirty="0"/>
              <a:t> </a:t>
            </a:r>
            <a:r>
              <a:rPr lang="en-GB" sz="1900" dirty="0" err="1"/>
              <a:t>mailbokser</a:t>
            </a:r>
            <a:r>
              <a:rPr lang="en-GB" sz="1900" dirty="0"/>
              <a:t> </a:t>
            </a:r>
            <a:r>
              <a:rPr lang="en-GB" sz="1900" dirty="0" err="1"/>
              <a:t>i</a:t>
            </a:r>
            <a:r>
              <a:rPr lang="en-GB" sz="1900" dirty="0"/>
              <a:t> </a:t>
            </a:r>
            <a:r>
              <a:rPr lang="en-GB" sz="1900" dirty="0" err="1"/>
              <a:t>skyen</a:t>
            </a:r>
            <a:r>
              <a:rPr lang="en-GB" sz="1900" dirty="0"/>
              <a:t>, men </a:t>
            </a:r>
            <a:r>
              <a:rPr lang="en-GB" sz="1900" dirty="0" err="1"/>
              <a:t>kalender</a:t>
            </a:r>
            <a:r>
              <a:rPr lang="en-GB" sz="1900" dirty="0"/>
              <a:t> </a:t>
            </a:r>
            <a:r>
              <a:rPr lang="en-GB" sz="1900" dirty="0" err="1"/>
              <a:t>i</a:t>
            </a:r>
            <a:r>
              <a:rPr lang="en-GB" sz="1900" dirty="0"/>
              <a:t> Teams</a:t>
            </a:r>
          </a:p>
          <a:p>
            <a:pPr>
              <a:buFont typeface="Arial" panose="020B0604020202020204" pitchFamily="34" charset="0"/>
              <a:buChar char="•"/>
            </a:pPr>
            <a:r>
              <a:rPr lang="en-GB" sz="2000" b="1" dirty="0"/>
              <a:t>Modern Authentication</a:t>
            </a:r>
          </a:p>
          <a:p>
            <a:pPr lvl="1"/>
            <a:r>
              <a:rPr lang="en-GB" sz="1900" dirty="0"/>
              <a:t>Modern Authentication er</a:t>
            </a:r>
          </a:p>
          <a:p>
            <a:pPr lvl="2"/>
            <a:r>
              <a:rPr lang="en-GB" sz="1900" dirty="0"/>
              <a:t>Authentication: MFA</a:t>
            </a:r>
          </a:p>
          <a:p>
            <a:pPr lvl="2"/>
            <a:r>
              <a:rPr lang="en-GB" sz="1900" dirty="0"/>
              <a:t>Authorization: OAUTH</a:t>
            </a:r>
          </a:p>
          <a:p>
            <a:pPr lvl="2"/>
            <a:r>
              <a:rPr lang="en-GB" sz="1900" dirty="0"/>
              <a:t>Conditional access-</a:t>
            </a:r>
            <a:r>
              <a:rPr lang="en-GB" sz="1900" dirty="0" err="1"/>
              <a:t>regler</a:t>
            </a:r>
            <a:endParaRPr lang="en-GB" sz="1900" dirty="0"/>
          </a:p>
          <a:p>
            <a:pPr marL="742950" lvl="1" indent="-285750"/>
            <a:r>
              <a:rPr lang="en-GB" sz="1900" b="1" dirty="0"/>
              <a:t>Legacy/Basic Authentication</a:t>
            </a:r>
            <a:r>
              <a:rPr lang="en-GB" sz="1900" dirty="0"/>
              <a:t> - </a:t>
            </a:r>
            <a:r>
              <a:rPr lang="en-GB" sz="1900" dirty="0" err="1"/>
              <a:t>Brukernavn</a:t>
            </a:r>
            <a:r>
              <a:rPr lang="en-GB" sz="1900" dirty="0"/>
              <a:t> </a:t>
            </a:r>
            <a:r>
              <a:rPr lang="en-GB" sz="1900" dirty="0" err="1"/>
              <a:t>og</a:t>
            </a:r>
            <a:r>
              <a:rPr lang="en-GB" sz="1900" dirty="0"/>
              <a:t> password</a:t>
            </a:r>
          </a:p>
          <a:p>
            <a:pPr marL="742950" lvl="1" indent="-285750"/>
            <a:r>
              <a:rPr lang="en-GB" sz="1900" dirty="0" err="1"/>
              <a:t>En</a:t>
            </a:r>
            <a:r>
              <a:rPr lang="en-GB" sz="1900" dirty="0"/>
              <a:t> </a:t>
            </a:r>
            <a:r>
              <a:rPr lang="en-GB" sz="1900" dirty="0" err="1"/>
              <a:t>endring</a:t>
            </a:r>
            <a:r>
              <a:rPr lang="en-GB" sz="1900" dirty="0"/>
              <a:t> </a:t>
            </a:r>
            <a:r>
              <a:rPr lang="en-GB" sz="1900" dirty="0" err="1"/>
              <a:t>i</a:t>
            </a:r>
            <a:r>
              <a:rPr lang="en-GB" sz="1900" dirty="0"/>
              <a:t> </a:t>
            </a:r>
            <a:r>
              <a:rPr lang="en-GB" sz="1900" dirty="0" err="1"/>
              <a:t>evoSTS</a:t>
            </a:r>
            <a:r>
              <a:rPr lang="en-GB" sz="1900" dirty="0"/>
              <a:t> (</a:t>
            </a:r>
            <a:r>
              <a:rPr lang="en-GB" sz="1900" b="1" dirty="0"/>
              <a:t>Security Token Service</a:t>
            </a:r>
            <a:r>
              <a:rPr lang="en-GB" sz="1900" dirty="0"/>
              <a:t> </a:t>
            </a:r>
            <a:r>
              <a:rPr lang="en-GB" sz="1900" dirty="0" err="1"/>
              <a:t>brukt</a:t>
            </a:r>
            <a:r>
              <a:rPr lang="en-GB" sz="1900" dirty="0"/>
              <a:t> </a:t>
            </a:r>
            <a:r>
              <a:rPr lang="en-GB" sz="1900" dirty="0" err="1"/>
              <a:t>av</a:t>
            </a:r>
            <a:r>
              <a:rPr lang="en-GB" sz="1900" dirty="0"/>
              <a:t> Azure AD) </a:t>
            </a:r>
            <a:r>
              <a:rPr lang="en-GB" sz="1900" dirty="0" err="1"/>
              <a:t>tillater</a:t>
            </a:r>
            <a:r>
              <a:rPr lang="en-GB" sz="1900" dirty="0"/>
              <a:t> </a:t>
            </a:r>
            <a:r>
              <a:rPr lang="en-GB" sz="1900" dirty="0" err="1"/>
              <a:t>våre</a:t>
            </a:r>
            <a:r>
              <a:rPr lang="en-GB" sz="1900" dirty="0"/>
              <a:t> on-prem </a:t>
            </a:r>
            <a:r>
              <a:rPr lang="en-GB" sz="1900" dirty="0" err="1"/>
              <a:t>servere</a:t>
            </a:r>
            <a:r>
              <a:rPr lang="en-GB" sz="1900" dirty="0"/>
              <a:t> </a:t>
            </a:r>
            <a:r>
              <a:rPr lang="en-GB" sz="1900" dirty="0" err="1"/>
              <a:t>å</a:t>
            </a:r>
            <a:r>
              <a:rPr lang="en-GB" sz="1900" dirty="0"/>
              <a:t> </a:t>
            </a:r>
            <a:r>
              <a:rPr lang="en-GB" sz="1900" dirty="0" err="1"/>
              <a:t>bruke</a:t>
            </a:r>
            <a:r>
              <a:rPr lang="en-GB" sz="1900" dirty="0"/>
              <a:t> OAuth (token </a:t>
            </a:r>
            <a:r>
              <a:rPr lang="en-GB" sz="1900" dirty="0" err="1"/>
              <a:t>utstedelse</a:t>
            </a:r>
            <a:r>
              <a:rPr lang="en-GB" sz="1900" dirty="0"/>
              <a:t>) for </a:t>
            </a:r>
            <a:r>
              <a:rPr lang="en-GB" sz="1900" dirty="0" err="1"/>
              <a:t>autorisering</a:t>
            </a:r>
            <a:r>
              <a:rPr lang="en-GB" sz="1900" dirty="0"/>
              <a:t> </a:t>
            </a:r>
            <a:r>
              <a:rPr lang="en-GB" sz="1900" dirty="0" err="1"/>
              <a:t>av</a:t>
            </a:r>
            <a:r>
              <a:rPr lang="en-GB" sz="1900" dirty="0"/>
              <a:t> </a:t>
            </a:r>
            <a:r>
              <a:rPr lang="en-GB" sz="1900" dirty="0" err="1"/>
              <a:t>klienter</a:t>
            </a:r>
            <a:r>
              <a:rPr lang="en-GB" sz="1900" dirty="0"/>
              <a:t>, </a:t>
            </a:r>
            <a:r>
              <a:rPr lang="en-GB" sz="1900" dirty="0" err="1"/>
              <a:t>og</a:t>
            </a:r>
            <a:r>
              <a:rPr lang="en-GB" sz="1900" dirty="0"/>
              <a:t> </a:t>
            </a:r>
            <a:r>
              <a:rPr lang="en-GB" sz="1900" dirty="0" err="1"/>
              <a:t>samtidig</a:t>
            </a:r>
            <a:r>
              <a:rPr lang="en-GB" sz="1900" dirty="0"/>
              <a:t> </a:t>
            </a:r>
            <a:r>
              <a:rPr lang="en-GB" sz="1900" dirty="0" err="1"/>
              <a:t>bruke</a:t>
            </a:r>
            <a:r>
              <a:rPr lang="en-GB" sz="1900" dirty="0"/>
              <a:t> </a:t>
            </a:r>
            <a:r>
              <a:rPr lang="en-GB" sz="1900" dirty="0" err="1"/>
              <a:t>autentiseringsmetodene</a:t>
            </a:r>
            <a:r>
              <a:rPr lang="en-GB" sz="1900" dirty="0"/>
              <a:t> </a:t>
            </a:r>
            <a:r>
              <a:rPr lang="en-GB" sz="1900" dirty="0" err="1"/>
              <a:t>som</a:t>
            </a:r>
            <a:r>
              <a:rPr lang="en-GB" sz="1900" dirty="0"/>
              <a:t> </a:t>
            </a:r>
            <a:r>
              <a:rPr lang="en-GB" sz="1900" dirty="0" err="1"/>
              <a:t>ellers</a:t>
            </a:r>
            <a:r>
              <a:rPr lang="en-GB" sz="1900" dirty="0"/>
              <a:t> </a:t>
            </a:r>
            <a:r>
              <a:rPr lang="en-GB" sz="1900" dirty="0" err="1"/>
              <a:t>kun</a:t>
            </a:r>
            <a:r>
              <a:rPr lang="en-GB" sz="1900" dirty="0"/>
              <a:t> er </a:t>
            </a:r>
            <a:r>
              <a:rPr lang="en-GB" sz="1900" dirty="0" err="1"/>
              <a:t>tilgjengelig</a:t>
            </a:r>
            <a:r>
              <a:rPr lang="en-GB" sz="1900" dirty="0"/>
              <a:t> </a:t>
            </a:r>
            <a:r>
              <a:rPr lang="en-GB" sz="1900" dirty="0" err="1"/>
              <a:t>i</a:t>
            </a:r>
            <a:r>
              <a:rPr lang="en-GB" sz="1900" dirty="0"/>
              <a:t> </a:t>
            </a:r>
            <a:r>
              <a:rPr lang="en-GB" sz="1900" dirty="0" err="1"/>
              <a:t>skyen</a:t>
            </a:r>
            <a:r>
              <a:rPr lang="en-GB" sz="1900" dirty="0"/>
              <a:t> (Multi-Factor Authentication). </a:t>
            </a:r>
          </a:p>
        </p:txBody>
      </p:sp>
      <p:sp>
        <p:nvSpPr>
          <p:cNvPr id="4" name="Footer Placeholder 3">
            <a:extLst>
              <a:ext uri="{FF2B5EF4-FFF2-40B4-BE49-F238E27FC236}">
                <a16:creationId xmlns:a16="http://schemas.microsoft.com/office/drawing/2014/main" id="{AE8AB1E6-A709-F0D5-75CF-A5FA159221BB}"/>
              </a:ext>
            </a:extLst>
          </p:cNvPr>
          <p:cNvSpPr>
            <a:spLocks noGrp="1"/>
          </p:cNvSpPr>
          <p:nvPr>
            <p:ph type="ftr" sz="quarter" idx="3"/>
          </p:nvPr>
        </p:nvSpPr>
        <p:spPr/>
        <p:txBody>
          <a:bodyPr/>
          <a:lstStyle/>
          <a:p>
            <a:r>
              <a:rPr lang="nb-NO"/>
              <a:t>Tofaktorautentiseringsprosjektet</a:t>
            </a:r>
            <a:endParaRPr lang="nb-NO" dirty="0"/>
          </a:p>
        </p:txBody>
      </p:sp>
      <p:sp>
        <p:nvSpPr>
          <p:cNvPr id="5" name="Slide Number Placeholder 4">
            <a:extLst>
              <a:ext uri="{FF2B5EF4-FFF2-40B4-BE49-F238E27FC236}">
                <a16:creationId xmlns:a16="http://schemas.microsoft.com/office/drawing/2014/main" id="{845F8C1C-DC81-FCDC-F790-0EE8F6F69D4F}"/>
              </a:ext>
            </a:extLst>
          </p:cNvPr>
          <p:cNvSpPr>
            <a:spLocks noGrp="1"/>
          </p:cNvSpPr>
          <p:nvPr>
            <p:ph type="sldNum" sz="quarter" idx="12"/>
          </p:nvPr>
        </p:nvSpPr>
        <p:spPr/>
        <p:txBody>
          <a:bodyPr/>
          <a:lstStyle/>
          <a:p>
            <a:r>
              <a:rPr lang="en-US"/>
              <a:t>Side </a:t>
            </a:r>
            <a:fld id="{5251F420-7306-4E7C-A79E-F31A38F7D392}" type="slidenum">
              <a:rPr lang="en-US" smtClean="0"/>
              <a:pPr/>
              <a:t>15</a:t>
            </a:fld>
            <a:endParaRPr lang="en-US" dirty="0"/>
          </a:p>
        </p:txBody>
      </p:sp>
    </p:spTree>
    <p:extLst>
      <p:ext uri="{BB962C8B-B14F-4D97-AF65-F5344CB8AC3E}">
        <p14:creationId xmlns:p14="http://schemas.microsoft.com/office/powerpoint/2010/main" val="1483946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2A2B1-2DE3-BA96-664F-ED2862BF912A}"/>
              </a:ext>
            </a:extLst>
          </p:cNvPr>
          <p:cNvSpPr>
            <a:spLocks noGrp="1"/>
          </p:cNvSpPr>
          <p:nvPr>
            <p:ph type="title"/>
          </p:nvPr>
        </p:nvSpPr>
        <p:spPr/>
        <p:txBody>
          <a:bodyPr/>
          <a:lstStyle/>
          <a:p>
            <a:r>
              <a:rPr lang="en-GB" sz="3000" dirty="0" err="1"/>
              <a:t>Tredje</a:t>
            </a:r>
            <a:r>
              <a:rPr lang="en-GB" sz="3000" dirty="0"/>
              <a:t> </a:t>
            </a:r>
            <a:r>
              <a:rPr lang="en-GB" sz="3000" dirty="0" err="1"/>
              <a:t>hovedaktivitet</a:t>
            </a:r>
            <a:r>
              <a:rPr lang="en-GB" sz="3000" dirty="0"/>
              <a:t> - 2FA </a:t>
            </a:r>
            <a:r>
              <a:rPr lang="en-GB" sz="3000" dirty="0" err="1"/>
              <a:t>på</a:t>
            </a:r>
            <a:r>
              <a:rPr lang="en-GB" sz="3000" dirty="0"/>
              <a:t> </a:t>
            </a:r>
            <a:r>
              <a:rPr lang="en-GB" sz="3000" dirty="0" err="1"/>
              <a:t>UiOs</a:t>
            </a:r>
            <a:r>
              <a:rPr lang="en-GB" sz="3000" dirty="0"/>
              <a:t> e-post </a:t>
            </a:r>
            <a:r>
              <a:rPr lang="en-GB" sz="3000" dirty="0" err="1"/>
              <a:t>og</a:t>
            </a:r>
            <a:r>
              <a:rPr lang="en-GB" sz="3000" dirty="0"/>
              <a:t> </a:t>
            </a:r>
            <a:r>
              <a:rPr lang="en-GB" sz="3000" dirty="0" err="1"/>
              <a:t>kalendersystemer</a:t>
            </a:r>
            <a:endParaRPr lang="nb-NO" sz="3000" dirty="0"/>
          </a:p>
        </p:txBody>
      </p:sp>
      <p:sp>
        <p:nvSpPr>
          <p:cNvPr id="3" name="Content Placeholder 2">
            <a:extLst>
              <a:ext uri="{FF2B5EF4-FFF2-40B4-BE49-F238E27FC236}">
                <a16:creationId xmlns:a16="http://schemas.microsoft.com/office/drawing/2014/main" id="{C46156CA-D81B-078D-B0CB-ADA76C51D99E}"/>
              </a:ext>
            </a:extLst>
          </p:cNvPr>
          <p:cNvSpPr>
            <a:spLocks noGrp="1"/>
          </p:cNvSpPr>
          <p:nvPr>
            <p:ph sz="quarter" idx="28"/>
          </p:nvPr>
        </p:nvSpPr>
        <p:spPr/>
        <p:txBody>
          <a:bodyPr/>
          <a:lstStyle/>
          <a:p>
            <a:pPr>
              <a:buFont typeface="Arial" panose="020B0604020202020204" pitchFamily="34" charset="0"/>
              <a:buChar char="•"/>
            </a:pPr>
            <a:r>
              <a:rPr lang="en-GB" sz="2000" dirty="0" err="1"/>
              <a:t>Stor</a:t>
            </a:r>
            <a:r>
              <a:rPr lang="en-GB" sz="2000" dirty="0"/>
              <a:t> </a:t>
            </a:r>
            <a:r>
              <a:rPr lang="en-GB" sz="2000" dirty="0" err="1"/>
              <a:t>bryter</a:t>
            </a:r>
            <a:r>
              <a:rPr lang="en-GB" sz="2000" dirty="0"/>
              <a:t>: </a:t>
            </a:r>
            <a:r>
              <a:rPr lang="en-GB" sz="2000" b="1" dirty="0"/>
              <a:t>Alle </a:t>
            </a:r>
            <a:r>
              <a:rPr lang="en-GB" sz="2000" b="1" dirty="0" err="1"/>
              <a:t>på</a:t>
            </a:r>
            <a:r>
              <a:rPr lang="en-GB" sz="2000" b="1" dirty="0"/>
              <a:t> </a:t>
            </a:r>
            <a:r>
              <a:rPr lang="en-GB" sz="2000" b="1" dirty="0" err="1"/>
              <a:t>en</a:t>
            </a:r>
            <a:r>
              <a:rPr lang="en-GB" sz="2000" b="1" dirty="0"/>
              <a:t> gang?</a:t>
            </a:r>
          </a:p>
          <a:p>
            <a:pPr marL="742950" lvl="1" indent="-285750">
              <a:buFont typeface="Arial" panose="020B0604020202020204" pitchFamily="34" charset="0"/>
              <a:buChar char="•"/>
            </a:pPr>
            <a:r>
              <a:rPr lang="en-GB" sz="1900" dirty="0"/>
              <a:t>De to </a:t>
            </a:r>
            <a:r>
              <a:rPr lang="en-GB" sz="1900" dirty="0" err="1"/>
              <a:t>første</a:t>
            </a:r>
            <a:r>
              <a:rPr lang="en-GB" sz="1900" dirty="0"/>
              <a:t> </a:t>
            </a:r>
            <a:r>
              <a:rPr lang="en-GB" sz="1900" dirty="0" err="1"/>
              <a:t>hovedaktivitetene</a:t>
            </a:r>
            <a:r>
              <a:rPr lang="en-GB" sz="1900" dirty="0"/>
              <a:t> er </a:t>
            </a:r>
            <a:r>
              <a:rPr lang="en-GB" sz="1900" dirty="0" err="1"/>
              <a:t>brukes</a:t>
            </a:r>
            <a:r>
              <a:rPr lang="en-GB" sz="1900" dirty="0"/>
              <a:t> </a:t>
            </a:r>
            <a:r>
              <a:rPr lang="en-GB" sz="1900" dirty="0" err="1"/>
              <a:t>til</a:t>
            </a:r>
            <a:r>
              <a:rPr lang="en-GB" sz="1900" dirty="0"/>
              <a:t> </a:t>
            </a:r>
            <a:r>
              <a:rPr lang="en-GB" sz="1900" dirty="0" err="1"/>
              <a:t>å</a:t>
            </a:r>
            <a:r>
              <a:rPr lang="en-GB" sz="1900" dirty="0"/>
              <a:t> </a:t>
            </a:r>
            <a:r>
              <a:rPr lang="en-GB" sz="1900" dirty="0" err="1"/>
              <a:t>hanke</a:t>
            </a:r>
            <a:r>
              <a:rPr lang="en-GB" sz="1900" dirty="0"/>
              <a:t> inn </a:t>
            </a:r>
            <a:r>
              <a:rPr lang="en-GB" sz="1900" dirty="0" err="1"/>
              <a:t>ansatte</a:t>
            </a:r>
            <a:r>
              <a:rPr lang="en-GB" sz="1900" dirty="0"/>
              <a:t>, </a:t>
            </a:r>
            <a:r>
              <a:rPr lang="en-GB" sz="1900" dirty="0" err="1"/>
              <a:t>studenter</a:t>
            </a:r>
            <a:r>
              <a:rPr lang="en-GB" sz="1900" dirty="0"/>
              <a:t> </a:t>
            </a:r>
            <a:r>
              <a:rPr lang="en-GB" sz="1900" dirty="0" err="1"/>
              <a:t>og</a:t>
            </a:r>
            <a:r>
              <a:rPr lang="en-GB" sz="1900" dirty="0"/>
              <a:t> </a:t>
            </a:r>
            <a:r>
              <a:rPr lang="en-GB" sz="1900" dirty="0" err="1"/>
              <a:t>tilknyttede</a:t>
            </a:r>
            <a:r>
              <a:rPr lang="en-GB" sz="1900" dirty="0"/>
              <a:t>… </a:t>
            </a:r>
            <a:br>
              <a:rPr lang="en-GB" sz="1900" dirty="0"/>
            </a:br>
            <a:r>
              <a:rPr lang="en-GB" sz="1900" dirty="0" err="1"/>
              <a:t>Flest</a:t>
            </a:r>
            <a:r>
              <a:rPr lang="en-GB" sz="1900" dirty="0"/>
              <a:t> </a:t>
            </a:r>
            <a:r>
              <a:rPr lang="en-GB" sz="1900" dirty="0" err="1"/>
              <a:t>mulig</a:t>
            </a:r>
            <a:r>
              <a:rPr lang="en-GB" sz="1900" dirty="0"/>
              <a:t> </a:t>
            </a:r>
            <a:r>
              <a:rPr lang="en-GB" sz="1900" dirty="0" err="1"/>
              <a:t>skal</a:t>
            </a:r>
            <a:r>
              <a:rPr lang="en-GB" sz="1900" dirty="0"/>
              <a:t> </a:t>
            </a:r>
            <a:r>
              <a:rPr lang="en-GB" sz="1900" dirty="0" err="1"/>
              <a:t>på</a:t>
            </a:r>
            <a:r>
              <a:rPr lang="en-GB" sz="1900" dirty="0"/>
              <a:t> </a:t>
            </a:r>
            <a:r>
              <a:rPr lang="en-GB" sz="1900" dirty="0" err="1"/>
              <a:t>før</a:t>
            </a:r>
            <a:r>
              <a:rPr lang="en-GB" sz="1900" dirty="0"/>
              <a:t> </a:t>
            </a:r>
            <a:r>
              <a:rPr lang="en-GB" sz="1900" dirty="0" err="1"/>
              <a:t>denne</a:t>
            </a:r>
            <a:r>
              <a:rPr lang="en-GB" sz="1900" dirty="0"/>
              <a:t> </a:t>
            </a:r>
            <a:r>
              <a:rPr lang="en-GB" sz="1900" dirty="0" err="1"/>
              <a:t>hovedaktiviteten</a:t>
            </a:r>
            <a:r>
              <a:rPr lang="en-GB" sz="1900" dirty="0"/>
              <a:t>. </a:t>
            </a:r>
          </a:p>
          <a:p>
            <a:pPr marL="742950" lvl="1" indent="-285750">
              <a:buFont typeface="Arial" panose="020B0604020202020204" pitchFamily="34" charset="0"/>
              <a:buChar char="•"/>
            </a:pPr>
            <a:r>
              <a:rPr lang="en-GB" sz="1900" b="1" dirty="0" err="1"/>
              <a:t>Utgangspunkt</a:t>
            </a:r>
            <a:r>
              <a:rPr lang="en-GB" sz="1900" b="1" dirty="0"/>
              <a:t>:</a:t>
            </a:r>
            <a:endParaRPr lang="en-GB" sz="1900" dirty="0"/>
          </a:p>
          <a:p>
            <a:pPr marL="1200173" lvl="2" indent="-285750"/>
            <a:r>
              <a:rPr lang="en-GB" sz="1900" dirty="0" err="1"/>
              <a:t>Overgangen</a:t>
            </a:r>
            <a:r>
              <a:rPr lang="en-GB" sz="1900" dirty="0"/>
              <a:t> </a:t>
            </a:r>
            <a:r>
              <a:rPr lang="en-GB" sz="1900" dirty="0" err="1"/>
              <a:t>skal</a:t>
            </a:r>
            <a:r>
              <a:rPr lang="en-GB" sz="1900" dirty="0"/>
              <a:t> </a:t>
            </a:r>
            <a:r>
              <a:rPr lang="en-GB" sz="1900" dirty="0" err="1"/>
              <a:t>skape</a:t>
            </a:r>
            <a:r>
              <a:rPr lang="en-GB" sz="1900" dirty="0"/>
              <a:t> </a:t>
            </a:r>
            <a:r>
              <a:rPr lang="en-GB" sz="1900" dirty="0" err="1"/>
              <a:t>så</a:t>
            </a:r>
            <a:r>
              <a:rPr lang="en-GB" sz="1900" dirty="0"/>
              <a:t> lite </a:t>
            </a:r>
            <a:r>
              <a:rPr lang="en-GB" sz="1900" dirty="0" err="1"/>
              <a:t>problemer</a:t>
            </a:r>
            <a:r>
              <a:rPr lang="en-GB" sz="1900" dirty="0"/>
              <a:t> </a:t>
            </a:r>
            <a:r>
              <a:rPr lang="en-GB" sz="1900" dirty="0" err="1"/>
              <a:t>som</a:t>
            </a:r>
            <a:r>
              <a:rPr lang="en-GB" sz="1900" dirty="0"/>
              <a:t> </a:t>
            </a:r>
            <a:r>
              <a:rPr lang="en-GB" sz="1900" dirty="0" err="1"/>
              <a:t>mulig</a:t>
            </a:r>
            <a:r>
              <a:rPr lang="en-GB" sz="1900" dirty="0"/>
              <a:t> for </a:t>
            </a:r>
            <a:r>
              <a:rPr lang="en-GB" sz="1900" dirty="0" err="1"/>
              <a:t>våre</a:t>
            </a:r>
            <a:r>
              <a:rPr lang="en-GB" sz="1900" dirty="0"/>
              <a:t> </a:t>
            </a:r>
            <a:r>
              <a:rPr lang="en-GB" sz="1900" dirty="0" err="1"/>
              <a:t>brukere</a:t>
            </a:r>
            <a:r>
              <a:rPr lang="en-GB" sz="1900" dirty="0"/>
              <a:t>: </a:t>
            </a:r>
            <a:r>
              <a:rPr lang="en-GB" sz="1900" dirty="0" err="1"/>
              <a:t>Ikke</a:t>
            </a:r>
            <a:r>
              <a:rPr lang="en-GB" sz="1900" dirty="0"/>
              <a:t> </a:t>
            </a:r>
            <a:r>
              <a:rPr lang="en-GB" sz="1900" dirty="0" err="1"/>
              <a:t>både</a:t>
            </a:r>
            <a:r>
              <a:rPr lang="en-GB" sz="1900" dirty="0"/>
              <a:t> modern auth </a:t>
            </a:r>
            <a:r>
              <a:rPr lang="en-GB" sz="1900" dirty="0" err="1"/>
              <a:t>og</a:t>
            </a:r>
            <a:r>
              <a:rPr lang="en-GB" sz="1900" dirty="0"/>
              <a:t> 2FA </a:t>
            </a:r>
            <a:r>
              <a:rPr lang="en-GB" sz="1900" dirty="0" err="1"/>
              <a:t>samtidig</a:t>
            </a:r>
            <a:endParaRPr lang="en-GB" sz="1900" dirty="0"/>
          </a:p>
          <a:p>
            <a:pPr marL="1200173" lvl="2" indent="-285750"/>
            <a:r>
              <a:rPr lang="en-GB" sz="1900" dirty="0" err="1"/>
              <a:t>En</a:t>
            </a:r>
            <a:r>
              <a:rPr lang="en-GB" sz="1900" dirty="0"/>
              <a:t> </a:t>
            </a:r>
            <a:r>
              <a:rPr lang="en-GB" sz="1900" dirty="0" err="1"/>
              <a:t>mer</a:t>
            </a:r>
            <a:r>
              <a:rPr lang="en-GB" sz="1900" dirty="0"/>
              <a:t> </a:t>
            </a:r>
            <a:r>
              <a:rPr lang="en-GB" sz="1900" dirty="0" err="1"/>
              <a:t>styrt</a:t>
            </a:r>
            <a:r>
              <a:rPr lang="en-GB" sz="1900" dirty="0"/>
              <a:t> </a:t>
            </a:r>
            <a:r>
              <a:rPr lang="en-GB" sz="1900" dirty="0" err="1"/>
              <a:t>utrulling</a:t>
            </a:r>
            <a:r>
              <a:rPr lang="en-GB" sz="1900" dirty="0"/>
              <a:t> – logger </a:t>
            </a:r>
            <a:r>
              <a:rPr lang="en-GB" sz="1900" dirty="0" err="1"/>
              <a:t>bruken</a:t>
            </a:r>
            <a:r>
              <a:rPr lang="en-GB" sz="1900" dirty="0"/>
              <a:t> </a:t>
            </a:r>
            <a:r>
              <a:rPr lang="en-GB" sz="1900" dirty="0" err="1"/>
              <a:t>av</a:t>
            </a:r>
            <a:r>
              <a:rPr lang="en-GB" sz="1900" dirty="0"/>
              <a:t> legacy authentication </a:t>
            </a:r>
          </a:p>
          <a:p>
            <a:pPr marL="1200173" lvl="2" indent="-285750"/>
            <a:r>
              <a:rPr lang="en-GB" sz="1900" dirty="0" err="1"/>
              <a:t>Aktivere</a:t>
            </a:r>
            <a:r>
              <a:rPr lang="en-GB" sz="1900" dirty="0"/>
              <a:t> </a:t>
            </a:r>
            <a:r>
              <a:rPr lang="en-GB" sz="1900" b="1" dirty="0"/>
              <a:t>Modern Authentication 1. </a:t>
            </a:r>
            <a:r>
              <a:rPr lang="en-GB" sz="1900" b="1" dirty="0" err="1"/>
              <a:t>oktober</a:t>
            </a:r>
            <a:r>
              <a:rPr lang="en-GB" sz="1900" b="1" dirty="0"/>
              <a:t> (</a:t>
            </a:r>
            <a:r>
              <a:rPr lang="en-GB" sz="1900" b="1" dirty="0" err="1"/>
              <a:t>tentativt</a:t>
            </a:r>
            <a:r>
              <a:rPr lang="en-GB" sz="1900" b="1" dirty="0"/>
              <a:t>)</a:t>
            </a:r>
          </a:p>
          <a:p>
            <a:pPr marL="1657396" lvl="3" indent="-285750"/>
            <a:r>
              <a:rPr lang="en-GB" sz="1900" dirty="0"/>
              <a:t>Autodiscover </a:t>
            </a:r>
            <a:r>
              <a:rPr lang="en-GB" sz="1900" dirty="0" err="1"/>
              <a:t>gir</a:t>
            </a:r>
            <a:r>
              <a:rPr lang="en-GB" sz="1900" dirty="0"/>
              <a:t> </a:t>
            </a:r>
            <a:r>
              <a:rPr lang="en-GB" sz="1900" dirty="0" err="1"/>
              <a:t>klienten</a:t>
            </a:r>
            <a:r>
              <a:rPr lang="en-GB" sz="1900" dirty="0"/>
              <a:t> </a:t>
            </a:r>
            <a:r>
              <a:rPr lang="en-GB" sz="1900" dirty="0" err="1"/>
              <a:t>automatisk</a:t>
            </a:r>
            <a:r>
              <a:rPr lang="en-GB" sz="1900" dirty="0"/>
              <a:t> </a:t>
            </a:r>
            <a:r>
              <a:rPr lang="en-GB" sz="1900" dirty="0" err="1"/>
              <a:t>nytt</a:t>
            </a:r>
            <a:r>
              <a:rPr lang="en-GB" sz="1900" dirty="0"/>
              <a:t> </a:t>
            </a:r>
            <a:r>
              <a:rPr lang="en-GB" sz="1900" dirty="0" err="1"/>
              <a:t>oppsett</a:t>
            </a:r>
            <a:endParaRPr lang="en-GB" sz="1900" dirty="0"/>
          </a:p>
          <a:p>
            <a:pPr marL="1200173" lvl="2" indent="-285750"/>
            <a:r>
              <a:rPr lang="en-GB" sz="1900" dirty="0" err="1"/>
              <a:t>Aktivere</a:t>
            </a:r>
            <a:r>
              <a:rPr lang="en-GB" sz="1900" dirty="0"/>
              <a:t> </a:t>
            </a:r>
            <a:r>
              <a:rPr lang="en-GB" sz="1900" dirty="0" err="1"/>
              <a:t>krav</a:t>
            </a:r>
            <a:r>
              <a:rPr lang="en-GB" sz="1900" dirty="0"/>
              <a:t> om </a:t>
            </a:r>
            <a:r>
              <a:rPr lang="en-GB" sz="1900" b="1" dirty="0"/>
              <a:t>2FA med Azure AD 17. </a:t>
            </a:r>
            <a:r>
              <a:rPr lang="en-GB" sz="1900" b="1" dirty="0" err="1"/>
              <a:t>oktober</a:t>
            </a:r>
            <a:r>
              <a:rPr lang="en-GB" sz="1900" b="1" dirty="0"/>
              <a:t> (</a:t>
            </a:r>
            <a:r>
              <a:rPr lang="en-GB" sz="1900" b="1" dirty="0" err="1"/>
              <a:t>tentativt</a:t>
            </a:r>
            <a:r>
              <a:rPr lang="en-GB" sz="1900" b="1" dirty="0"/>
              <a:t>)</a:t>
            </a:r>
          </a:p>
          <a:p>
            <a:pPr marL="742950" lvl="1" indent="-285750">
              <a:buFont typeface="Arial" panose="020B0604020202020204" pitchFamily="34" charset="0"/>
              <a:buChar char="•"/>
            </a:pPr>
            <a:r>
              <a:rPr lang="en-GB" sz="1900" dirty="0"/>
              <a:t>OWA - </a:t>
            </a:r>
            <a:r>
              <a:rPr lang="en-GB" sz="1900" dirty="0" err="1"/>
              <a:t>tilgjengelig</a:t>
            </a:r>
            <a:r>
              <a:rPr lang="en-GB" sz="1900" dirty="0"/>
              <a:t> for </a:t>
            </a:r>
            <a:r>
              <a:rPr lang="en-GB" sz="1900" dirty="0" err="1"/>
              <a:t>brukere</a:t>
            </a:r>
            <a:r>
              <a:rPr lang="en-GB" sz="1900" dirty="0"/>
              <a:t> </a:t>
            </a:r>
            <a:r>
              <a:rPr lang="en-GB" sz="1900" dirty="0" err="1"/>
              <a:t>som</a:t>
            </a:r>
            <a:r>
              <a:rPr lang="en-GB" sz="1900" dirty="0"/>
              <a:t> </a:t>
            </a:r>
            <a:r>
              <a:rPr lang="en-GB" sz="1900" dirty="0" err="1"/>
              <a:t>evt</a:t>
            </a:r>
            <a:r>
              <a:rPr lang="en-GB" sz="1900" dirty="0"/>
              <a:t>. </a:t>
            </a:r>
            <a:r>
              <a:rPr lang="en-GB" sz="1900" dirty="0" err="1"/>
              <a:t>trenger</a:t>
            </a:r>
            <a:r>
              <a:rPr lang="en-GB" sz="1900" dirty="0"/>
              <a:t> </a:t>
            </a:r>
            <a:r>
              <a:rPr lang="en-GB" sz="1900" dirty="0" err="1"/>
              <a:t>hjelp</a:t>
            </a:r>
            <a:r>
              <a:rPr lang="en-GB" sz="1900" dirty="0"/>
              <a:t> med </a:t>
            </a:r>
            <a:r>
              <a:rPr lang="en-GB" sz="1900" dirty="0" err="1"/>
              <a:t>nytt</a:t>
            </a:r>
            <a:r>
              <a:rPr lang="en-GB" sz="1900" dirty="0"/>
              <a:t> </a:t>
            </a:r>
            <a:r>
              <a:rPr lang="en-GB" sz="1900" dirty="0" err="1"/>
              <a:t>oppsett</a:t>
            </a:r>
            <a:r>
              <a:rPr lang="en-GB" sz="1900" dirty="0"/>
              <a:t> </a:t>
            </a:r>
            <a:r>
              <a:rPr lang="en-GB" sz="1900" dirty="0" err="1"/>
              <a:t>av</a:t>
            </a:r>
            <a:r>
              <a:rPr lang="en-GB" sz="1900" dirty="0"/>
              <a:t> e-post </a:t>
            </a:r>
            <a:r>
              <a:rPr lang="en-GB" sz="1900" dirty="0" err="1"/>
              <a:t>og</a:t>
            </a:r>
            <a:r>
              <a:rPr lang="en-GB" sz="1900" dirty="0"/>
              <a:t> </a:t>
            </a:r>
            <a:r>
              <a:rPr lang="en-GB" sz="1900" dirty="0" err="1"/>
              <a:t>kalender</a:t>
            </a:r>
            <a:endParaRPr lang="en-GB" sz="1900" dirty="0"/>
          </a:p>
          <a:p>
            <a:pPr marL="182554" indent="-285750">
              <a:buFont typeface="Arial" panose="020B0604020202020204" pitchFamily="34" charset="0"/>
              <a:buChar char="•"/>
            </a:pPr>
            <a:endParaRPr lang="en-GB" sz="2000" dirty="0"/>
          </a:p>
          <a:p>
            <a:endParaRPr lang="nb-NO" dirty="0"/>
          </a:p>
        </p:txBody>
      </p:sp>
      <p:sp>
        <p:nvSpPr>
          <p:cNvPr id="4" name="Footer Placeholder 3">
            <a:extLst>
              <a:ext uri="{FF2B5EF4-FFF2-40B4-BE49-F238E27FC236}">
                <a16:creationId xmlns:a16="http://schemas.microsoft.com/office/drawing/2014/main" id="{9177FB97-E0C3-46FF-D9B2-8F08C9B31C57}"/>
              </a:ext>
            </a:extLst>
          </p:cNvPr>
          <p:cNvSpPr>
            <a:spLocks noGrp="1"/>
          </p:cNvSpPr>
          <p:nvPr>
            <p:ph type="ftr" sz="quarter" idx="3"/>
          </p:nvPr>
        </p:nvSpPr>
        <p:spPr/>
        <p:txBody>
          <a:bodyPr/>
          <a:lstStyle/>
          <a:p>
            <a:r>
              <a:rPr lang="nb-NO"/>
              <a:t>Tofaktorautentiseringsprosjektet</a:t>
            </a:r>
            <a:endParaRPr lang="nb-NO" dirty="0"/>
          </a:p>
        </p:txBody>
      </p:sp>
      <p:sp>
        <p:nvSpPr>
          <p:cNvPr id="5" name="Slide Number Placeholder 4">
            <a:extLst>
              <a:ext uri="{FF2B5EF4-FFF2-40B4-BE49-F238E27FC236}">
                <a16:creationId xmlns:a16="http://schemas.microsoft.com/office/drawing/2014/main" id="{DB618B6C-F517-4FFA-E6E1-18F3FB56F5DF}"/>
              </a:ext>
            </a:extLst>
          </p:cNvPr>
          <p:cNvSpPr>
            <a:spLocks noGrp="1"/>
          </p:cNvSpPr>
          <p:nvPr>
            <p:ph type="sldNum" sz="quarter" idx="12"/>
          </p:nvPr>
        </p:nvSpPr>
        <p:spPr/>
        <p:txBody>
          <a:bodyPr/>
          <a:lstStyle/>
          <a:p>
            <a:r>
              <a:rPr lang="en-US"/>
              <a:t>Side </a:t>
            </a:r>
            <a:fld id="{5251F420-7306-4E7C-A79E-F31A38F7D392}" type="slidenum">
              <a:rPr lang="en-US" smtClean="0"/>
              <a:pPr/>
              <a:t>16</a:t>
            </a:fld>
            <a:endParaRPr lang="en-US" dirty="0"/>
          </a:p>
        </p:txBody>
      </p:sp>
    </p:spTree>
    <p:extLst>
      <p:ext uri="{BB962C8B-B14F-4D97-AF65-F5344CB8AC3E}">
        <p14:creationId xmlns:p14="http://schemas.microsoft.com/office/powerpoint/2010/main" val="3737097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ADC45-1BC2-95E7-33DD-65C31E88744D}"/>
              </a:ext>
            </a:extLst>
          </p:cNvPr>
          <p:cNvSpPr>
            <a:spLocks noGrp="1"/>
          </p:cNvSpPr>
          <p:nvPr>
            <p:ph type="title"/>
          </p:nvPr>
        </p:nvSpPr>
        <p:spPr/>
        <p:txBody>
          <a:bodyPr/>
          <a:lstStyle/>
          <a:p>
            <a:r>
              <a:rPr lang="en-GB" sz="3000" dirty="0"/>
              <a:t>2FA </a:t>
            </a:r>
            <a:r>
              <a:rPr lang="en-GB" sz="3000" dirty="0" err="1"/>
              <a:t>på</a:t>
            </a:r>
            <a:r>
              <a:rPr lang="en-GB" sz="3000" dirty="0"/>
              <a:t> </a:t>
            </a:r>
            <a:r>
              <a:rPr lang="en-GB" sz="3000" dirty="0" err="1"/>
              <a:t>andre</a:t>
            </a:r>
            <a:r>
              <a:rPr lang="en-GB" sz="3000" dirty="0"/>
              <a:t> </a:t>
            </a:r>
            <a:r>
              <a:rPr lang="en-GB" sz="3000" dirty="0" err="1"/>
              <a:t>tjenester</a:t>
            </a:r>
            <a:r>
              <a:rPr lang="en-GB" sz="3000" dirty="0"/>
              <a:t> - Skal det </a:t>
            </a:r>
            <a:r>
              <a:rPr lang="en-GB" sz="3000" dirty="0" err="1"/>
              <a:t>være</a:t>
            </a:r>
            <a:r>
              <a:rPr lang="en-GB" sz="3000" dirty="0"/>
              <a:t> 2FA </a:t>
            </a:r>
            <a:r>
              <a:rPr lang="en-GB" sz="3000" dirty="0" err="1"/>
              <a:t>på</a:t>
            </a:r>
            <a:r>
              <a:rPr lang="en-GB" sz="3000" dirty="0"/>
              <a:t> alt? </a:t>
            </a:r>
            <a:r>
              <a:rPr lang="en-GB" sz="3000" dirty="0" err="1"/>
              <a:t>Og</a:t>
            </a:r>
            <a:r>
              <a:rPr lang="en-GB" sz="3000" dirty="0"/>
              <a:t> </a:t>
            </a:r>
            <a:r>
              <a:rPr lang="en-GB" sz="3000" dirty="0" err="1"/>
              <a:t>hvordan</a:t>
            </a:r>
            <a:r>
              <a:rPr lang="en-GB" sz="3000" dirty="0"/>
              <a:t>?</a:t>
            </a:r>
            <a:endParaRPr lang="en-NO" sz="3000" dirty="0"/>
          </a:p>
        </p:txBody>
      </p:sp>
      <p:sp>
        <p:nvSpPr>
          <p:cNvPr id="3" name="Content Placeholder 2">
            <a:extLst>
              <a:ext uri="{FF2B5EF4-FFF2-40B4-BE49-F238E27FC236}">
                <a16:creationId xmlns:a16="http://schemas.microsoft.com/office/drawing/2014/main" id="{9BA5A17B-58F4-77F8-4B89-6297E87BD298}"/>
              </a:ext>
            </a:extLst>
          </p:cNvPr>
          <p:cNvSpPr>
            <a:spLocks noGrp="1"/>
          </p:cNvSpPr>
          <p:nvPr>
            <p:ph sz="half" idx="29"/>
          </p:nvPr>
        </p:nvSpPr>
        <p:spPr>
          <a:xfrm>
            <a:off x="380172" y="1809345"/>
            <a:ext cx="5469088" cy="4354559"/>
          </a:xfrm>
        </p:spPr>
        <p:txBody>
          <a:bodyPr/>
          <a:lstStyle/>
          <a:p>
            <a:pPr>
              <a:buFont typeface="Arial" panose="020B0604020202020204" pitchFamily="34" charset="0"/>
              <a:buChar char="•"/>
            </a:pPr>
            <a:r>
              <a:rPr lang="en-GB" b="1" dirty="0"/>
              <a:t>UiO </a:t>
            </a:r>
            <a:r>
              <a:rPr lang="en-GB" b="1" dirty="0" err="1"/>
              <a:t>hadde</a:t>
            </a:r>
            <a:r>
              <a:rPr lang="en-GB" b="1" dirty="0"/>
              <a:t> 2FA </a:t>
            </a:r>
            <a:r>
              <a:rPr lang="en-GB" b="1" dirty="0" err="1"/>
              <a:t>på</a:t>
            </a:r>
            <a:r>
              <a:rPr lang="en-GB" b="1" dirty="0"/>
              <a:t> </a:t>
            </a:r>
            <a:r>
              <a:rPr lang="en-GB" b="1" dirty="0" err="1"/>
              <a:t>flere</a:t>
            </a:r>
            <a:r>
              <a:rPr lang="en-GB" b="1" dirty="0"/>
              <a:t> </a:t>
            </a:r>
            <a:r>
              <a:rPr lang="en-GB" b="1" dirty="0" err="1"/>
              <a:t>tjenester</a:t>
            </a:r>
            <a:r>
              <a:rPr lang="en-GB" b="1" dirty="0"/>
              <a:t> </a:t>
            </a:r>
            <a:r>
              <a:rPr lang="en-GB" b="1" dirty="0" err="1"/>
              <a:t>før</a:t>
            </a:r>
            <a:r>
              <a:rPr lang="en-GB" b="1" dirty="0"/>
              <a:t> </a:t>
            </a:r>
            <a:r>
              <a:rPr lang="en-GB" b="1" dirty="0" err="1"/>
              <a:t>prosjektet</a:t>
            </a:r>
            <a:r>
              <a:rPr lang="en-GB" b="1" dirty="0"/>
              <a:t>:</a:t>
            </a:r>
            <a:r>
              <a:rPr lang="en-GB" dirty="0"/>
              <a:t> </a:t>
            </a:r>
          </a:p>
          <a:p>
            <a:pPr lvl="1">
              <a:buFont typeface="Arial" panose="020B0604020202020204" pitchFamily="34" charset="0"/>
              <a:buChar char="•"/>
            </a:pPr>
            <a:r>
              <a:rPr lang="en-GB" sz="2000" dirty="0"/>
              <a:t>TSD</a:t>
            </a:r>
          </a:p>
          <a:p>
            <a:pPr marL="742950" lvl="1" indent="-285750">
              <a:buFont typeface="Arial" panose="020B0604020202020204" pitchFamily="34" charset="0"/>
              <a:buChar char="•"/>
            </a:pPr>
            <a:r>
              <a:rPr lang="en-GB" sz="2000" dirty="0" err="1"/>
              <a:t>Educloud</a:t>
            </a:r>
            <a:r>
              <a:rPr lang="en-GB" sz="2000" dirty="0"/>
              <a:t> Research</a:t>
            </a:r>
          </a:p>
          <a:p>
            <a:pPr marL="742950" lvl="1" indent="-285750">
              <a:buFont typeface="Arial" panose="020B0604020202020204" pitchFamily="34" charset="0"/>
              <a:buChar char="•"/>
            </a:pPr>
            <a:r>
              <a:rPr lang="en-GB" sz="2000" dirty="0" err="1"/>
              <a:t>DriftsVDI</a:t>
            </a:r>
            <a:endParaRPr lang="en-GB" sz="2000" dirty="0"/>
          </a:p>
          <a:p>
            <a:pPr marL="742950" lvl="1" indent="-285750">
              <a:buFont typeface="Arial" panose="020B0604020202020204" pitchFamily="34" charset="0"/>
              <a:buChar char="•"/>
            </a:pPr>
            <a:r>
              <a:rPr lang="en-GB" sz="2000" dirty="0" err="1"/>
              <a:t>Nettskjema</a:t>
            </a:r>
            <a:r>
              <a:rPr lang="en-GB" sz="2000" dirty="0"/>
              <a:t> (ID-</a:t>
            </a:r>
            <a:r>
              <a:rPr lang="en-GB" sz="2000" dirty="0" err="1"/>
              <a:t>porten</a:t>
            </a:r>
            <a:r>
              <a:rPr lang="en-GB" sz="2000" dirty="0"/>
              <a:t>)</a:t>
            </a:r>
          </a:p>
          <a:p>
            <a:pPr marL="742950" lvl="1" indent="-285750">
              <a:buFont typeface="Arial" panose="020B0604020202020204" pitchFamily="34" charset="0"/>
              <a:buChar char="•"/>
            </a:pPr>
            <a:r>
              <a:rPr lang="en-GB" sz="2000" dirty="0" err="1"/>
              <a:t>Passordskifte</a:t>
            </a:r>
            <a:r>
              <a:rPr lang="en-GB" sz="2000" dirty="0"/>
              <a:t> (ID-</a:t>
            </a:r>
            <a:r>
              <a:rPr lang="en-GB" sz="2000" dirty="0" err="1"/>
              <a:t>porten</a:t>
            </a:r>
            <a:r>
              <a:rPr lang="en-GB" sz="2000" dirty="0"/>
              <a:t>)</a:t>
            </a:r>
          </a:p>
          <a:p>
            <a:pPr marL="742950" lvl="1" indent="-285750">
              <a:buFont typeface="Arial" panose="020B0604020202020204" pitchFamily="34" charset="0"/>
              <a:buChar char="•"/>
            </a:pPr>
            <a:r>
              <a:rPr lang="en-GB" sz="2000" b="0" i="0" dirty="0" err="1">
                <a:effectLst/>
              </a:rPr>
              <a:t>Gjest.uio.no</a:t>
            </a:r>
            <a:r>
              <a:rPr lang="en-GB" sz="2000" b="0" i="0" dirty="0">
                <a:effectLst/>
              </a:rPr>
              <a:t> (for </a:t>
            </a:r>
            <a:r>
              <a:rPr lang="en-GB" sz="2000" b="0" i="0" dirty="0" err="1">
                <a:effectLst/>
              </a:rPr>
              <a:t>ansatte</a:t>
            </a:r>
            <a:r>
              <a:rPr lang="en-GB" sz="2000" b="0" i="0" dirty="0">
                <a:effectLst/>
              </a:rPr>
              <a:t>)</a:t>
            </a:r>
          </a:p>
          <a:p>
            <a:pPr marL="742950" lvl="1" indent="-285750">
              <a:buFont typeface="Arial" panose="020B0604020202020204" pitchFamily="34" charset="0"/>
              <a:buChar char="•"/>
            </a:pPr>
            <a:r>
              <a:rPr lang="en-GB" sz="2000" b="0" i="0" dirty="0" err="1">
                <a:effectLst/>
              </a:rPr>
              <a:t>Humio</a:t>
            </a:r>
            <a:endParaRPr lang="en-GB" sz="2000" dirty="0"/>
          </a:p>
          <a:p>
            <a:pPr marL="742950" lvl="1" indent="-285750">
              <a:buFont typeface="Arial" panose="020B0604020202020204" pitchFamily="34" charset="0"/>
              <a:buChar char="•"/>
            </a:pPr>
            <a:r>
              <a:rPr lang="en-GB" sz="2000" b="0" i="0" dirty="0">
                <a:effectLst/>
              </a:rPr>
              <a:t>Malware analytic</a:t>
            </a:r>
          </a:p>
          <a:p>
            <a:pPr marL="742950" lvl="1" indent="-285750">
              <a:buFont typeface="Arial" panose="020B0604020202020204" pitchFamily="34" charset="0"/>
              <a:buChar char="•"/>
            </a:pPr>
            <a:r>
              <a:rPr lang="en-GB" sz="2000" b="0" i="0" dirty="0">
                <a:effectLst/>
              </a:rPr>
              <a:t>MISP for UiO-CERT</a:t>
            </a:r>
          </a:p>
          <a:p>
            <a:pPr marL="742950" lvl="1" indent="-285750">
              <a:buFont typeface="Arial" panose="020B0604020202020204" pitchFamily="34" charset="0"/>
              <a:buChar char="•"/>
            </a:pPr>
            <a:endParaRPr lang="en-GB" dirty="0"/>
          </a:p>
          <a:p>
            <a:pPr>
              <a:buFont typeface="Arial" panose="020B0604020202020204" pitchFamily="34" charset="0"/>
              <a:buChar char="•"/>
            </a:pPr>
            <a:endParaRPr lang="en-GB" dirty="0"/>
          </a:p>
        </p:txBody>
      </p:sp>
      <p:sp>
        <p:nvSpPr>
          <p:cNvPr id="7" name="Content Placeholder 6">
            <a:extLst>
              <a:ext uri="{FF2B5EF4-FFF2-40B4-BE49-F238E27FC236}">
                <a16:creationId xmlns:a16="http://schemas.microsoft.com/office/drawing/2014/main" id="{CDC099AE-F0C3-DE3B-0D00-B0C5D2EFE126}"/>
              </a:ext>
            </a:extLst>
          </p:cNvPr>
          <p:cNvSpPr>
            <a:spLocks noGrp="1"/>
          </p:cNvSpPr>
          <p:nvPr>
            <p:ph sz="half" idx="31"/>
          </p:nvPr>
        </p:nvSpPr>
        <p:spPr/>
        <p:txBody>
          <a:bodyPr/>
          <a:lstStyle/>
          <a:p>
            <a:pPr>
              <a:buFont typeface="Arial" panose="020B0604020202020204" pitchFamily="34" charset="0"/>
              <a:buChar char="•"/>
            </a:pPr>
            <a:r>
              <a:rPr lang="en-GB" b="1" dirty="0" err="1"/>
              <a:t>Tjenester</a:t>
            </a:r>
            <a:r>
              <a:rPr lang="en-GB" b="1" dirty="0"/>
              <a:t> </a:t>
            </a:r>
            <a:r>
              <a:rPr lang="en-GB" b="1" dirty="0" err="1"/>
              <a:t>som</a:t>
            </a:r>
            <a:r>
              <a:rPr lang="en-GB" b="1" dirty="0"/>
              <a:t> </a:t>
            </a:r>
            <a:r>
              <a:rPr lang="en-GB" b="1" dirty="0" err="1"/>
              <a:t>ikke</a:t>
            </a:r>
            <a:r>
              <a:rPr lang="en-GB" b="1" dirty="0"/>
              <a:t> </a:t>
            </a:r>
            <a:r>
              <a:rPr lang="en-GB" b="1" dirty="0" err="1"/>
              <a:t>har</a:t>
            </a:r>
            <a:r>
              <a:rPr lang="en-GB" b="1" dirty="0"/>
              <a:t> 2FA, men er </a:t>
            </a:r>
            <a:r>
              <a:rPr lang="en-GB" b="1" dirty="0" err="1"/>
              <a:t>utenfor</a:t>
            </a:r>
            <a:r>
              <a:rPr lang="en-GB" b="1" dirty="0"/>
              <a:t> </a:t>
            </a:r>
            <a:r>
              <a:rPr lang="en-GB" b="1" dirty="0" err="1"/>
              <a:t>prosjektet</a:t>
            </a:r>
            <a:r>
              <a:rPr lang="en-GB" b="1" dirty="0"/>
              <a:t>:</a:t>
            </a:r>
            <a:endParaRPr lang="en-GB" dirty="0"/>
          </a:p>
          <a:p>
            <a:pPr marL="742950" lvl="1" indent="-285750">
              <a:buFont typeface="Arial" panose="020B0604020202020204" pitchFamily="34" charset="0"/>
              <a:buChar char="•"/>
            </a:pPr>
            <a:r>
              <a:rPr lang="en-GB" sz="2000" dirty="0" err="1"/>
              <a:t>Mattermost</a:t>
            </a:r>
            <a:endParaRPr lang="en-GB" sz="2000" dirty="0"/>
          </a:p>
          <a:p>
            <a:pPr marL="742950" lvl="1" indent="-285750">
              <a:buFont typeface="Arial" panose="020B0604020202020204" pitchFamily="34" charset="0"/>
              <a:buChar char="•"/>
            </a:pPr>
            <a:r>
              <a:rPr lang="en-GB" sz="2000" dirty="0"/>
              <a:t>RDP-gateway</a:t>
            </a:r>
          </a:p>
          <a:p>
            <a:pPr marL="742950" lvl="1" indent="-285750">
              <a:buFont typeface="Arial" panose="020B0604020202020204" pitchFamily="34" charset="0"/>
              <a:buChar char="•"/>
            </a:pPr>
            <a:r>
              <a:rPr lang="en-GB" sz="2000" dirty="0"/>
              <a:t>SSH-</a:t>
            </a:r>
            <a:r>
              <a:rPr lang="en-GB" sz="2000" dirty="0" err="1"/>
              <a:t>jumphoster</a:t>
            </a:r>
            <a:endParaRPr lang="en-GB" sz="2000" dirty="0"/>
          </a:p>
          <a:p>
            <a:pPr marL="742950" lvl="1" indent="-285750">
              <a:buFont typeface="Arial" panose="020B0604020202020204" pitchFamily="34" charset="0"/>
              <a:buChar char="•"/>
            </a:pPr>
            <a:r>
              <a:rPr lang="en-GB" sz="2000" dirty="0" err="1"/>
              <a:t>Programkiosk</a:t>
            </a:r>
            <a:r>
              <a:rPr lang="en-GB" sz="2000" dirty="0"/>
              <a:t> - </a:t>
            </a:r>
            <a:r>
              <a:rPr lang="en-GB" sz="2000" dirty="0" err="1"/>
              <a:t>view.uio.no</a:t>
            </a:r>
            <a:endParaRPr lang="en-GB" sz="2000" dirty="0"/>
          </a:p>
          <a:p>
            <a:pPr marL="742950" lvl="1" indent="-285750">
              <a:buFont typeface="Arial" panose="020B0604020202020204" pitchFamily="34" charset="0"/>
              <a:buChar char="•"/>
            </a:pPr>
            <a:r>
              <a:rPr lang="en-GB" sz="2000" dirty="0"/>
              <a:t>FS</a:t>
            </a:r>
          </a:p>
          <a:p>
            <a:pPr>
              <a:buFont typeface="Arial" panose="020B0604020202020204" pitchFamily="34" charset="0"/>
              <a:buChar char="•"/>
            </a:pPr>
            <a:r>
              <a:rPr lang="en-GB" sz="2400" b="1" dirty="0" err="1"/>
              <a:t>Weblogin</a:t>
            </a:r>
            <a:r>
              <a:rPr lang="en-GB" sz="2400" b="1" dirty="0"/>
              <a:t>:</a:t>
            </a:r>
            <a:endParaRPr lang="en-GB" sz="2400" dirty="0"/>
          </a:p>
          <a:p>
            <a:pPr marL="742950" lvl="1" indent="-285750">
              <a:buFont typeface="Arial" panose="020B0604020202020204" pitchFamily="34" charset="0"/>
              <a:buChar char="•"/>
            </a:pPr>
            <a:r>
              <a:rPr lang="en-GB" sz="2000" dirty="0"/>
              <a:t>Vortex</a:t>
            </a:r>
          </a:p>
          <a:p>
            <a:pPr marL="742950" lvl="1" indent="-285750">
              <a:buFont typeface="Arial" panose="020B0604020202020204" pitchFamily="34" charset="0"/>
              <a:buChar char="•"/>
            </a:pPr>
            <a:r>
              <a:rPr lang="en-GB" sz="2000" dirty="0" err="1"/>
              <a:t>Sympa</a:t>
            </a:r>
            <a:endParaRPr lang="en-GB" sz="2000" dirty="0"/>
          </a:p>
          <a:p>
            <a:pPr marL="742950" lvl="1" indent="-285750">
              <a:buFont typeface="Arial" panose="020B0604020202020204" pitchFamily="34" charset="0"/>
              <a:buChar char="•"/>
            </a:pPr>
            <a:r>
              <a:rPr lang="en-GB" sz="2000" dirty="0"/>
              <a:t>Canvas</a:t>
            </a:r>
          </a:p>
          <a:p>
            <a:pPr marL="742950" lvl="1" indent="-285750">
              <a:buFont typeface="Arial" panose="020B0604020202020204" pitchFamily="34" charset="0"/>
              <a:buChar char="•"/>
            </a:pPr>
            <a:r>
              <a:rPr lang="en-GB" sz="2000" dirty="0" err="1"/>
              <a:t>Jobbnorge</a:t>
            </a:r>
            <a:endParaRPr lang="nb-NO" sz="2000" dirty="0"/>
          </a:p>
        </p:txBody>
      </p:sp>
      <p:sp>
        <p:nvSpPr>
          <p:cNvPr id="4" name="Footer Placeholder 3">
            <a:extLst>
              <a:ext uri="{FF2B5EF4-FFF2-40B4-BE49-F238E27FC236}">
                <a16:creationId xmlns:a16="http://schemas.microsoft.com/office/drawing/2014/main" id="{F869A0D0-FE67-D44C-3C86-4DBC70F7621D}"/>
              </a:ext>
            </a:extLst>
          </p:cNvPr>
          <p:cNvSpPr>
            <a:spLocks noGrp="1"/>
          </p:cNvSpPr>
          <p:nvPr>
            <p:ph type="ftr" sz="quarter" idx="34"/>
          </p:nvPr>
        </p:nvSpPr>
        <p:spPr/>
        <p:txBody>
          <a:bodyPr/>
          <a:lstStyle/>
          <a:p>
            <a:r>
              <a:rPr lang="nb-NO"/>
              <a:t>Tofaktorautentiseringsprosjektet</a:t>
            </a:r>
            <a:endParaRPr lang="nb-NO" dirty="0"/>
          </a:p>
        </p:txBody>
      </p:sp>
      <p:sp>
        <p:nvSpPr>
          <p:cNvPr id="5" name="Slide Number Placeholder 4">
            <a:extLst>
              <a:ext uri="{FF2B5EF4-FFF2-40B4-BE49-F238E27FC236}">
                <a16:creationId xmlns:a16="http://schemas.microsoft.com/office/drawing/2014/main" id="{49F7A9F4-37CE-9F8B-3A20-5BD6EC5E6787}"/>
              </a:ext>
            </a:extLst>
          </p:cNvPr>
          <p:cNvSpPr>
            <a:spLocks noGrp="1"/>
          </p:cNvSpPr>
          <p:nvPr>
            <p:ph type="sldNum" sz="quarter" idx="35"/>
          </p:nvPr>
        </p:nvSpPr>
        <p:spPr/>
        <p:txBody>
          <a:bodyPr/>
          <a:lstStyle/>
          <a:p>
            <a:r>
              <a:rPr lang="en-US"/>
              <a:t>Side </a:t>
            </a:r>
            <a:fld id="{5251F420-7306-4E7C-A79E-F31A38F7D392}" type="slidenum">
              <a:rPr lang="en-US" smtClean="0"/>
              <a:pPr/>
              <a:t>17</a:t>
            </a:fld>
            <a:endParaRPr lang="en-US" dirty="0"/>
          </a:p>
        </p:txBody>
      </p:sp>
      <p:sp>
        <p:nvSpPr>
          <p:cNvPr id="9" name="TextBox 8">
            <a:extLst>
              <a:ext uri="{FF2B5EF4-FFF2-40B4-BE49-F238E27FC236}">
                <a16:creationId xmlns:a16="http://schemas.microsoft.com/office/drawing/2014/main" id="{63587FC1-6A25-54BC-4386-5AAF01689A90}"/>
              </a:ext>
            </a:extLst>
          </p:cNvPr>
          <p:cNvSpPr txBox="1"/>
          <p:nvPr/>
        </p:nvSpPr>
        <p:spPr>
          <a:xfrm>
            <a:off x="380168" y="1099127"/>
            <a:ext cx="11294595" cy="630942"/>
          </a:xfrm>
          <a:prstGeom prst="rect">
            <a:avLst/>
          </a:prstGeom>
          <a:noFill/>
        </p:spPr>
        <p:txBody>
          <a:bodyPr wrap="square" rtlCol="0">
            <a:spAutoFit/>
          </a:bodyPr>
          <a:lstStyle/>
          <a:p>
            <a:r>
              <a:rPr lang="en-GB" sz="2600" b="1" dirty="0"/>
              <a:t>IT-</a:t>
            </a:r>
            <a:r>
              <a:rPr lang="en-GB" sz="2600" b="1" dirty="0" err="1"/>
              <a:t>sikkerhets</a:t>
            </a:r>
            <a:r>
              <a:rPr lang="en-GB" sz="2600" b="1" dirty="0"/>
              <a:t> </a:t>
            </a:r>
            <a:r>
              <a:rPr lang="en-GB" sz="2600" b="1" dirty="0" err="1"/>
              <a:t>målbilde</a:t>
            </a:r>
            <a:r>
              <a:rPr lang="en-GB" sz="2600" dirty="0"/>
              <a:t>: </a:t>
            </a:r>
            <a:r>
              <a:rPr lang="en-GB" sz="2600" dirty="0" err="1"/>
              <a:t>Så</a:t>
            </a:r>
            <a:r>
              <a:rPr lang="en-GB" sz="2600" dirty="0"/>
              <a:t> </a:t>
            </a:r>
            <a:r>
              <a:rPr lang="en-GB" sz="2600" dirty="0" err="1"/>
              <a:t>og</a:t>
            </a:r>
            <a:r>
              <a:rPr lang="en-GB" sz="2600" dirty="0"/>
              <a:t> </a:t>
            </a:r>
            <a:r>
              <a:rPr lang="en-GB" sz="2600" dirty="0" err="1"/>
              <a:t>si</a:t>
            </a:r>
            <a:r>
              <a:rPr lang="en-GB" sz="2600" dirty="0"/>
              <a:t> alt, </a:t>
            </a:r>
            <a:r>
              <a:rPr lang="en-GB" sz="2600" dirty="0" err="1"/>
              <a:t>uten</a:t>
            </a:r>
            <a:r>
              <a:rPr lang="en-GB" sz="2600" dirty="0"/>
              <a:t> </a:t>
            </a:r>
            <a:r>
              <a:rPr lang="en-GB" sz="2600" dirty="0" err="1"/>
              <a:t>brukerunntak</a:t>
            </a:r>
            <a:r>
              <a:rPr lang="en-GB" sz="2600" dirty="0"/>
              <a:t> </a:t>
            </a:r>
          </a:p>
          <a:p>
            <a:endParaRPr lang="nb-NO" dirty="0"/>
          </a:p>
        </p:txBody>
      </p:sp>
    </p:spTree>
    <p:extLst>
      <p:ext uri="{BB962C8B-B14F-4D97-AF65-F5344CB8AC3E}">
        <p14:creationId xmlns:p14="http://schemas.microsoft.com/office/powerpoint/2010/main" val="37747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02182-97FC-D950-26A5-81B664F711C6}"/>
              </a:ext>
            </a:extLst>
          </p:cNvPr>
          <p:cNvSpPr>
            <a:spLocks noGrp="1"/>
          </p:cNvSpPr>
          <p:nvPr>
            <p:ph type="title"/>
          </p:nvPr>
        </p:nvSpPr>
        <p:spPr>
          <a:xfrm>
            <a:off x="380168" y="161944"/>
            <a:ext cx="11431664" cy="654574"/>
          </a:xfrm>
        </p:spPr>
        <p:txBody>
          <a:bodyPr/>
          <a:lstStyle/>
          <a:p>
            <a:r>
              <a:rPr lang="en-NO" dirty="0"/>
              <a:t>Det store bildet</a:t>
            </a:r>
          </a:p>
        </p:txBody>
      </p:sp>
      <p:sp>
        <p:nvSpPr>
          <p:cNvPr id="3" name="Content Placeholder 2">
            <a:extLst>
              <a:ext uri="{FF2B5EF4-FFF2-40B4-BE49-F238E27FC236}">
                <a16:creationId xmlns:a16="http://schemas.microsoft.com/office/drawing/2014/main" id="{17D65E4F-5C74-416B-3059-936C54002BFF}"/>
              </a:ext>
            </a:extLst>
          </p:cNvPr>
          <p:cNvSpPr>
            <a:spLocks noGrp="1"/>
          </p:cNvSpPr>
          <p:nvPr>
            <p:ph sz="quarter" idx="28"/>
          </p:nvPr>
        </p:nvSpPr>
        <p:spPr>
          <a:xfrm>
            <a:off x="380168" y="816518"/>
            <a:ext cx="11431664" cy="4720030"/>
          </a:xfrm>
        </p:spPr>
        <p:txBody>
          <a:bodyPr/>
          <a:lstStyle/>
          <a:p>
            <a:pPr marL="457200" indent="-457200">
              <a:buFont typeface="Arial" panose="020B0604020202020204" pitchFamily="34" charset="0"/>
              <a:buChar char="•"/>
            </a:pPr>
            <a:r>
              <a:rPr lang="en-GB" sz="2600" dirty="0"/>
              <a:t>SKAIT </a:t>
            </a:r>
            <a:r>
              <a:rPr lang="en-GB" sz="2600" dirty="0" err="1"/>
              <a:t>bevilget</a:t>
            </a:r>
            <a:r>
              <a:rPr lang="en-GB" sz="2600" dirty="0"/>
              <a:t> 2,5 </a:t>
            </a:r>
            <a:r>
              <a:rPr lang="en-GB" sz="2600" dirty="0" err="1"/>
              <a:t>millioner</a:t>
            </a:r>
            <a:r>
              <a:rPr lang="en-GB" sz="2600" dirty="0"/>
              <a:t> </a:t>
            </a:r>
            <a:r>
              <a:rPr lang="en-GB" sz="2600" dirty="0" err="1"/>
              <a:t>til</a:t>
            </a:r>
            <a:r>
              <a:rPr lang="en-GB" sz="2600" dirty="0"/>
              <a:t> </a:t>
            </a:r>
            <a:r>
              <a:rPr lang="en-GB" sz="2600" dirty="0" err="1"/>
              <a:t>prosjekter</a:t>
            </a:r>
            <a:r>
              <a:rPr lang="en-GB" sz="2600" dirty="0"/>
              <a:t> </a:t>
            </a:r>
            <a:r>
              <a:rPr lang="en-GB" sz="2600" dirty="0" err="1"/>
              <a:t>knyttet</a:t>
            </a:r>
            <a:r>
              <a:rPr lang="en-GB" sz="2600" dirty="0"/>
              <a:t> </a:t>
            </a:r>
            <a:r>
              <a:rPr lang="en-GB" sz="2600" dirty="0" err="1"/>
              <a:t>til</a:t>
            </a:r>
            <a:r>
              <a:rPr lang="en-GB" sz="2600" dirty="0"/>
              <a:t> MS 365</a:t>
            </a:r>
          </a:p>
          <a:p>
            <a:pPr marL="1017596" lvl="1" indent="-457200"/>
            <a:r>
              <a:rPr lang="en-GB" sz="2400" b="1" dirty="0"/>
              <a:t>To </a:t>
            </a:r>
            <a:r>
              <a:rPr lang="en-GB" sz="2400" b="1" dirty="0" err="1"/>
              <a:t>første</a:t>
            </a:r>
            <a:r>
              <a:rPr lang="en-GB" sz="2400" b="1" dirty="0"/>
              <a:t> </a:t>
            </a:r>
            <a:r>
              <a:rPr lang="en-GB" sz="2400" b="1" dirty="0" err="1"/>
              <a:t>prosjekter</a:t>
            </a:r>
            <a:r>
              <a:rPr lang="en-GB" sz="2400" b="1" dirty="0"/>
              <a:t> </a:t>
            </a:r>
            <a:r>
              <a:rPr lang="en-GB" sz="2400" dirty="0" err="1"/>
              <a:t>i</a:t>
            </a:r>
            <a:r>
              <a:rPr lang="en-GB" sz="2400" dirty="0"/>
              <a:t> </a:t>
            </a:r>
            <a:r>
              <a:rPr lang="en-GB" sz="2400" dirty="0" err="1"/>
              <a:t>portefølgen</a:t>
            </a:r>
            <a:r>
              <a:rPr lang="en-GB" sz="2400" dirty="0"/>
              <a:t>: </a:t>
            </a:r>
          </a:p>
          <a:p>
            <a:pPr marL="1474819" lvl="2" indent="-457200"/>
            <a:r>
              <a:rPr lang="en-GB" sz="2000" dirty="0" err="1"/>
              <a:t>Tofaktor</a:t>
            </a:r>
            <a:r>
              <a:rPr lang="en-GB" sz="2000" dirty="0"/>
              <a:t>/MFA </a:t>
            </a:r>
            <a:r>
              <a:rPr lang="en-GB" sz="2000" dirty="0" err="1"/>
              <a:t>og</a:t>
            </a:r>
            <a:r>
              <a:rPr lang="en-GB" sz="2000" dirty="0"/>
              <a:t> </a:t>
            </a:r>
            <a:r>
              <a:rPr lang="en-GB" sz="2000" dirty="0" err="1"/>
              <a:t>lagring</a:t>
            </a:r>
            <a:r>
              <a:rPr lang="en-GB" sz="2000" dirty="0"/>
              <a:t> </a:t>
            </a:r>
            <a:r>
              <a:rPr lang="en-GB" sz="2000" dirty="0" err="1"/>
              <a:t>i</a:t>
            </a:r>
            <a:r>
              <a:rPr lang="en-GB" sz="2000" dirty="0"/>
              <a:t> </a:t>
            </a:r>
            <a:r>
              <a:rPr lang="en-GB" sz="2000" dirty="0" err="1"/>
              <a:t>Onedrive</a:t>
            </a:r>
            <a:endParaRPr lang="en-GB" sz="2000" dirty="0"/>
          </a:p>
          <a:p>
            <a:pPr marL="1017596" lvl="1" indent="-457200"/>
            <a:r>
              <a:rPr lang="en-GB" sz="2400" b="1" dirty="0" err="1"/>
              <a:t>Fremtidige</a:t>
            </a:r>
            <a:r>
              <a:rPr lang="en-GB" sz="2400" b="1" dirty="0"/>
              <a:t> </a:t>
            </a:r>
            <a:r>
              <a:rPr lang="en-GB" sz="2400" b="1" dirty="0" err="1"/>
              <a:t>prosjekter</a:t>
            </a:r>
            <a:r>
              <a:rPr lang="en-GB" sz="2400" dirty="0"/>
              <a:t>:</a:t>
            </a:r>
          </a:p>
          <a:p>
            <a:pPr marL="1474819" lvl="2" indent="-457200"/>
            <a:r>
              <a:rPr lang="en-GB" sz="2200" dirty="0"/>
              <a:t>Unified </a:t>
            </a:r>
            <a:r>
              <a:rPr lang="en-GB" sz="2200" dirty="0" err="1"/>
              <a:t>Labeling</a:t>
            </a:r>
            <a:endParaRPr lang="en-GB" sz="2200" dirty="0"/>
          </a:p>
          <a:p>
            <a:pPr marL="1474819" lvl="2" indent="-457200"/>
            <a:r>
              <a:rPr lang="en-GB" sz="2200" dirty="0" err="1"/>
              <a:t>Lagring</a:t>
            </a:r>
            <a:r>
              <a:rPr lang="en-GB" sz="2200" dirty="0"/>
              <a:t> </a:t>
            </a:r>
            <a:r>
              <a:rPr lang="en-GB" sz="2200" dirty="0" err="1"/>
              <a:t>i</a:t>
            </a:r>
            <a:r>
              <a:rPr lang="en-GB" sz="2200" dirty="0"/>
              <a:t> </a:t>
            </a:r>
            <a:r>
              <a:rPr lang="en-GB" sz="2200" dirty="0" err="1"/>
              <a:t>Sharepoint</a:t>
            </a:r>
            <a:endParaRPr lang="en-GB" sz="2200" dirty="0"/>
          </a:p>
          <a:p>
            <a:pPr marL="1474819" lvl="2" indent="-457200"/>
            <a:r>
              <a:rPr lang="en-GB" sz="2200" dirty="0" err="1"/>
              <a:t>Integrasjoner</a:t>
            </a:r>
            <a:r>
              <a:rPr lang="en-GB" sz="2200" dirty="0"/>
              <a:t> </a:t>
            </a:r>
            <a:r>
              <a:rPr lang="en-GB" sz="2200" dirty="0" err="1"/>
              <a:t>og</a:t>
            </a:r>
            <a:r>
              <a:rPr lang="en-GB" sz="2200" dirty="0"/>
              <a:t> Governance (</a:t>
            </a:r>
            <a:r>
              <a:rPr lang="en-GB" sz="2200" dirty="0" err="1"/>
              <a:t>tilgangsstyring</a:t>
            </a:r>
            <a:r>
              <a:rPr lang="en-GB" sz="2200" dirty="0"/>
              <a:t>)</a:t>
            </a:r>
          </a:p>
          <a:p>
            <a:pPr marL="1474819" lvl="2" indent="-457200"/>
            <a:r>
              <a:rPr lang="en-GB" sz="2200" dirty="0" err="1"/>
              <a:t>Arbeidsprosesser</a:t>
            </a:r>
            <a:r>
              <a:rPr lang="en-GB" sz="2200" dirty="0"/>
              <a:t> / </a:t>
            </a:r>
            <a:r>
              <a:rPr lang="en-GB" sz="2200" dirty="0" err="1"/>
              <a:t>samhandling</a:t>
            </a:r>
            <a:r>
              <a:rPr lang="en-GB" sz="2200" dirty="0"/>
              <a:t> (med </a:t>
            </a:r>
            <a:r>
              <a:rPr lang="en-GB" sz="2200" dirty="0" err="1"/>
              <a:t>røde</a:t>
            </a:r>
            <a:r>
              <a:rPr lang="en-GB" sz="2200" dirty="0"/>
              <a:t> data)</a:t>
            </a:r>
          </a:p>
          <a:p>
            <a:pPr marL="1474819" lvl="2" indent="-457200"/>
            <a:r>
              <a:rPr lang="en-GB" sz="2200" dirty="0" err="1"/>
              <a:t>Utprøving</a:t>
            </a:r>
            <a:r>
              <a:rPr lang="en-GB" sz="2200" dirty="0"/>
              <a:t> </a:t>
            </a:r>
            <a:r>
              <a:rPr lang="en-GB" sz="2200" dirty="0" err="1"/>
              <a:t>av</a:t>
            </a:r>
            <a:r>
              <a:rPr lang="en-GB" sz="2200" dirty="0"/>
              <a:t> </a:t>
            </a:r>
            <a:r>
              <a:rPr lang="en-GB" sz="2200" dirty="0" err="1"/>
              <a:t>telefoni</a:t>
            </a:r>
            <a:r>
              <a:rPr lang="en-GB" sz="2200" dirty="0"/>
              <a:t> </a:t>
            </a:r>
            <a:r>
              <a:rPr lang="en-GB" sz="2200" dirty="0" err="1"/>
              <a:t>i</a:t>
            </a:r>
            <a:r>
              <a:rPr lang="en-GB" sz="2200" dirty="0"/>
              <a:t> Teams</a:t>
            </a:r>
          </a:p>
          <a:p>
            <a:pPr marL="1474819" lvl="2" indent="-457200"/>
            <a:r>
              <a:rPr lang="en-GB" sz="2200" dirty="0"/>
              <a:t>Exchange Online</a:t>
            </a:r>
          </a:p>
          <a:p>
            <a:pPr marL="1932042" lvl="3" indent="-457200"/>
            <a:r>
              <a:rPr lang="en-GB" sz="2000" dirty="0"/>
              <a:t>Hybrid </a:t>
            </a:r>
            <a:r>
              <a:rPr lang="en-GB" sz="2000" dirty="0" err="1"/>
              <a:t>på</a:t>
            </a:r>
            <a:r>
              <a:rPr lang="en-GB" sz="2000" dirty="0"/>
              <a:t> </a:t>
            </a:r>
            <a:r>
              <a:rPr lang="en-GB" sz="2000" dirty="0" err="1"/>
              <a:t>plass</a:t>
            </a:r>
            <a:endParaRPr lang="en-GB" sz="2000" dirty="0"/>
          </a:p>
          <a:p>
            <a:pPr marL="1932042" lvl="3" indent="-457200"/>
            <a:r>
              <a:rPr lang="en-GB" sz="2000" dirty="0"/>
              <a:t>Modern Auth er et </a:t>
            </a:r>
            <a:r>
              <a:rPr lang="en-GB" sz="2000" dirty="0" err="1"/>
              <a:t>viktig</a:t>
            </a:r>
            <a:r>
              <a:rPr lang="en-GB" sz="2000" dirty="0"/>
              <a:t> steg</a:t>
            </a:r>
          </a:p>
          <a:p>
            <a:pPr marL="1932042" lvl="3" indent="-457200"/>
            <a:r>
              <a:rPr lang="en-GB" sz="2000" dirty="0" err="1"/>
              <a:t>Gammel</a:t>
            </a:r>
            <a:r>
              <a:rPr lang="en-GB" sz="2000" dirty="0"/>
              <a:t> </a:t>
            </a:r>
            <a:r>
              <a:rPr lang="en-GB" sz="2000" dirty="0" err="1"/>
              <a:t>infrastruktur</a:t>
            </a:r>
            <a:r>
              <a:rPr lang="en-GB" sz="2000" dirty="0"/>
              <a:t> er </a:t>
            </a:r>
            <a:r>
              <a:rPr lang="en-GB" sz="2000" dirty="0" err="1"/>
              <a:t>fjernet</a:t>
            </a:r>
            <a:endParaRPr lang="en-GB" sz="2000" dirty="0"/>
          </a:p>
        </p:txBody>
      </p:sp>
      <p:sp>
        <p:nvSpPr>
          <p:cNvPr id="4" name="Footer Placeholder 3">
            <a:extLst>
              <a:ext uri="{FF2B5EF4-FFF2-40B4-BE49-F238E27FC236}">
                <a16:creationId xmlns:a16="http://schemas.microsoft.com/office/drawing/2014/main" id="{2AE50B4E-C644-7B2B-82BB-0713F6EE334F}"/>
              </a:ext>
            </a:extLst>
          </p:cNvPr>
          <p:cNvSpPr>
            <a:spLocks noGrp="1"/>
          </p:cNvSpPr>
          <p:nvPr>
            <p:ph type="ftr" sz="quarter" idx="3"/>
          </p:nvPr>
        </p:nvSpPr>
        <p:spPr/>
        <p:txBody>
          <a:bodyPr/>
          <a:lstStyle/>
          <a:p>
            <a:r>
              <a:rPr lang="nb-NO"/>
              <a:t>Tofaktorautentiseringsprosjektet</a:t>
            </a:r>
            <a:endParaRPr lang="nb-NO" dirty="0"/>
          </a:p>
        </p:txBody>
      </p:sp>
      <p:sp>
        <p:nvSpPr>
          <p:cNvPr id="5" name="Slide Number Placeholder 4">
            <a:extLst>
              <a:ext uri="{FF2B5EF4-FFF2-40B4-BE49-F238E27FC236}">
                <a16:creationId xmlns:a16="http://schemas.microsoft.com/office/drawing/2014/main" id="{9A5FB628-6A92-9604-1D6A-FDB3CB9704FF}"/>
              </a:ext>
            </a:extLst>
          </p:cNvPr>
          <p:cNvSpPr>
            <a:spLocks noGrp="1"/>
          </p:cNvSpPr>
          <p:nvPr>
            <p:ph type="sldNum" sz="quarter" idx="12"/>
          </p:nvPr>
        </p:nvSpPr>
        <p:spPr/>
        <p:txBody>
          <a:bodyPr/>
          <a:lstStyle/>
          <a:p>
            <a:r>
              <a:rPr lang="en-US"/>
              <a:t>Side </a:t>
            </a:r>
            <a:fld id="{5251F420-7306-4E7C-A79E-F31A38F7D392}" type="slidenum">
              <a:rPr lang="en-US" smtClean="0"/>
              <a:pPr/>
              <a:t>18</a:t>
            </a:fld>
            <a:endParaRPr lang="en-US" dirty="0"/>
          </a:p>
        </p:txBody>
      </p:sp>
    </p:spTree>
    <p:extLst>
      <p:ext uri="{BB962C8B-B14F-4D97-AF65-F5344CB8AC3E}">
        <p14:creationId xmlns:p14="http://schemas.microsoft.com/office/powerpoint/2010/main" val="21004724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y-mal1-1.potx" id="{0144CB38-C4B7-444F-A11E-7C765CF318C8}" vid="{69A15053-AABA-46CE-A99B-5A114F1DC7F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ED54D38EB28EE40ACD7CFEC620C092E" ma:contentTypeVersion="10" ma:contentTypeDescription="Create a new document." ma:contentTypeScope="" ma:versionID="3431cfd307bb65896e65e91e191d2c32">
  <xsd:schema xmlns:xsd="http://www.w3.org/2001/XMLSchema" xmlns:xs="http://www.w3.org/2001/XMLSchema" xmlns:p="http://schemas.microsoft.com/office/2006/metadata/properties" xmlns:ns2="75093722-bd07-412c-9955-730fe92a9e86" xmlns:ns3="6e0792dc-c037-4c8e-9ff0-c6389a710858" targetNamespace="http://schemas.microsoft.com/office/2006/metadata/properties" ma:root="true" ma:fieldsID="fe23a0d8f6f87df8f952cba4c8498cae" ns2:_="" ns3:_="">
    <xsd:import namespace="75093722-bd07-412c-9955-730fe92a9e86"/>
    <xsd:import namespace="6e0792dc-c037-4c8e-9ff0-c6389a71085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093722-bd07-412c-9955-730fe92a9e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e0792dc-c037-4c8e-9ff0-c6389a71085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B9CF10-6C6A-444C-B05E-E78C1785A52C}">
  <ds:schemaRefs>
    <ds:schemaRef ds:uri="http://www.w3.org/XML/1998/namespace"/>
    <ds:schemaRef ds:uri="http://purl.org/dc/elements/1.1/"/>
    <ds:schemaRef ds:uri="6e0792dc-c037-4c8e-9ff0-c6389a710858"/>
    <ds:schemaRef ds:uri="http://schemas.openxmlformats.org/package/2006/metadata/core-properties"/>
    <ds:schemaRef ds:uri="http://schemas.microsoft.com/office/infopath/2007/PartnerControls"/>
    <ds:schemaRef ds:uri="http://purl.org/dc/terms/"/>
    <ds:schemaRef ds:uri="http://schemas.microsoft.com/office/2006/documentManagement/types"/>
    <ds:schemaRef ds:uri="75093722-bd07-412c-9955-730fe92a9e86"/>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3.xml><?xml version="1.0" encoding="utf-8"?>
<ds:datastoreItem xmlns:ds="http://schemas.openxmlformats.org/officeDocument/2006/customXml" ds:itemID="{82BAE89D-4827-40C6-A162-12D3BD8DF6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093722-bd07-412c-9955-730fe92a9e86"/>
    <ds:schemaRef ds:uri="6e0792dc-c037-4c8e-9ff0-c6389a7108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19593</TotalTime>
  <Words>4189</Words>
  <Application>Microsoft Macintosh PowerPoint</Application>
  <PresentationFormat>Widescreen</PresentationFormat>
  <Paragraphs>418</Paragraphs>
  <Slides>18</Slides>
  <Notes>16</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-apple-system</vt:lpstr>
      <vt:lpstr>Arial</vt:lpstr>
      <vt:lpstr>Arial, sans-serif</vt:lpstr>
      <vt:lpstr>Calibri</vt:lpstr>
      <vt:lpstr>CharterBT</vt:lpstr>
      <vt:lpstr>Roboto</vt:lpstr>
      <vt:lpstr>Segoe UI</vt:lpstr>
      <vt:lpstr>Office Theme</vt:lpstr>
      <vt:lpstr>Tofaktorautentiseringsprosjektet https://usit.uio.no/prosjekter/mfa/ </vt:lpstr>
      <vt:lpstr>Innledning</vt:lpstr>
      <vt:lpstr>Tofaktorautentiseringsprosjektets utgangspunkt</vt:lpstr>
      <vt:lpstr>Microsoft og deres skytjenester</vt:lpstr>
      <vt:lpstr>All 2FA er ikke det samme og ikke like sikkert!</vt:lpstr>
      <vt:lpstr>Tofaktorutentiseringsapplikasjoner og kodebrikke</vt:lpstr>
      <vt:lpstr>Kjernen i 2FA-oppsettet er Azure AD</vt:lpstr>
      <vt:lpstr>Kjernen i 2FA-oppsettet er Azure AD</vt:lpstr>
      <vt:lpstr>Første hovedaktivitet - 2FA mot Microsoft 365</vt:lpstr>
      <vt:lpstr>Første hovedaktivitet - 2FA mot Microsoft 365</vt:lpstr>
      <vt:lpstr>Første hovedaktivitet - 2FA mot Microsoft 365</vt:lpstr>
      <vt:lpstr>Første hovedaktivitet - 2FA mot Microsoft 365</vt:lpstr>
      <vt:lpstr>Andre hovedaktivitet - Feide med Azure AD</vt:lpstr>
      <vt:lpstr>SSO-infrastruktur før og etter - Feide med Azure AD</vt:lpstr>
      <vt:lpstr>Tredje hovedaktivitet - 2FA på UiOs e-post og kalendersystemer</vt:lpstr>
      <vt:lpstr>Tredje hovedaktivitet - 2FA på UiOs e-post og kalendersystemer</vt:lpstr>
      <vt:lpstr>2FA på andre tjenester - Skal det være 2FA på alt? Og hvordan?</vt:lpstr>
      <vt:lpstr>Det store bildet</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 på USIT</dc:title>
  <dc:creator>Gyda Kjekshus</dc:creator>
  <cp:lastModifiedBy>Frank Paul Silye</cp:lastModifiedBy>
  <cp:revision>100</cp:revision>
  <dcterms:created xsi:type="dcterms:W3CDTF">2021-08-18T11:48:17Z</dcterms:created>
  <dcterms:modified xsi:type="dcterms:W3CDTF">2022-05-31T10:01:15Z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0x0101002ED54D38EB28EE40ACD7CFEC620C092E</vt:lpwstr>
  </property>
  <property fmtid="{D5CDD505-2E9C-101B-9397-08002B2CF9AE}" pid="3" name="_dlc_DocIdItemGuid">
    <vt:lpwstr>60f82c51-e997-4246-8d27-ec3536cdfe10</vt:lpwstr>
  </property>
</Properties>
</file>