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29" r:id="rId3"/>
    <p:sldId id="328" r:id="rId4"/>
    <p:sldId id="320" r:id="rId5"/>
    <p:sldId id="259" r:id="rId6"/>
    <p:sldId id="327" r:id="rId7"/>
    <p:sldId id="314" r:id="rId8"/>
    <p:sldId id="315" r:id="rId9"/>
    <p:sldId id="326" r:id="rId10"/>
    <p:sldId id="332" r:id="rId11"/>
    <p:sldId id="333" r:id="rId12"/>
    <p:sldId id="299" r:id="rId13"/>
    <p:sldId id="300" r:id="rId14"/>
    <p:sldId id="331" r:id="rId15"/>
    <p:sldId id="301" r:id="rId16"/>
    <p:sldId id="334" r:id="rId17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59196" autoAdjust="0"/>
  </p:normalViewPr>
  <p:slideViewPr>
    <p:cSldViewPr>
      <p:cViewPr>
        <p:scale>
          <a:sx n="91" d="100"/>
          <a:sy n="91" d="100"/>
        </p:scale>
        <p:origin x="-2214" y="31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EA79E5F-5B56-134A-9884-7C6C856BD6E7}" type="datetime1">
              <a:rPr lang="nb-NO"/>
              <a:pPr>
                <a:defRPr/>
              </a:pPr>
              <a:t>19.07.2016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D2CAD0C-DB58-5E46-90FC-D6F291BC29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1205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C6BC57-BD2F-F444-846A-1EC46C95F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19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På UiO er det mange</a:t>
            </a:r>
            <a:r>
              <a:rPr lang="nb-NO" baseline="0" dirty="0" smtClean="0"/>
              <a:t> som jobber med mottak av de internasjonale studentene.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Vi som jobber sentralt har i oppgave å tilrettelegge for at studentene som kommer kan konsentrere seg om studiene.</a:t>
            </a:r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7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Til sammen kommer det </a:t>
            </a:r>
            <a:r>
              <a:rPr lang="nb-NO" dirty="0" err="1" smtClean="0"/>
              <a:t>ca</a:t>
            </a:r>
            <a:r>
              <a:rPr lang="nb-NO" dirty="0" smtClean="0"/>
              <a:t> 1300 internasjonale</a:t>
            </a:r>
            <a:r>
              <a:rPr lang="nb-NO" baseline="0" dirty="0" smtClean="0"/>
              <a:t> studenter dette høstsemesteret, hvor omtrent 800 av dem er utvekslingsstudenter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87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05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l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75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00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  <a:p>
            <a:r>
              <a:rPr lang="nb-NO" dirty="0" smtClean="0"/>
              <a:t>Velkomstpakker: </a:t>
            </a:r>
          </a:p>
          <a:p>
            <a:r>
              <a:rPr lang="nb-NO" dirty="0" err="1" smtClean="0"/>
              <a:t>Getting</a:t>
            </a:r>
            <a:r>
              <a:rPr lang="nb-NO" dirty="0" smtClean="0"/>
              <a:t> </a:t>
            </a:r>
            <a:r>
              <a:rPr lang="nb-NO" dirty="0" err="1" smtClean="0"/>
              <a:t>Started</a:t>
            </a:r>
            <a:endParaRPr lang="nb-NO" dirty="0" smtClean="0"/>
          </a:p>
          <a:p>
            <a:r>
              <a:rPr lang="nb-NO" dirty="0" smtClean="0"/>
              <a:t>Velkomstbrev </a:t>
            </a:r>
          </a:p>
          <a:p>
            <a:pPr lvl="1"/>
            <a:r>
              <a:rPr lang="nb-NO" dirty="0" smtClean="0"/>
              <a:t>Preliminary </a:t>
            </a:r>
            <a:r>
              <a:rPr lang="nb-NO" dirty="0" err="1" smtClean="0"/>
              <a:t>registration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&amp; pin </a:t>
            </a:r>
            <a:r>
              <a:rPr lang="nb-NO" dirty="0" err="1" smtClean="0"/>
              <a:t>code</a:t>
            </a:r>
            <a:endParaRPr lang="nb-NO" dirty="0" smtClean="0"/>
          </a:p>
          <a:p>
            <a:r>
              <a:rPr lang="nb-NO" dirty="0" smtClean="0"/>
              <a:t>Brukernavn og passord</a:t>
            </a:r>
          </a:p>
          <a:p>
            <a:r>
              <a:rPr lang="nb-NO" dirty="0" smtClean="0"/>
              <a:t>Informasjon fra fakultetene (frist uke 31)</a:t>
            </a:r>
          </a:p>
          <a:p>
            <a:r>
              <a:rPr lang="nb-NO" dirty="0" smtClean="0"/>
              <a:t>Semesterkort </a:t>
            </a:r>
          </a:p>
          <a:p>
            <a:pPr lvl="1"/>
            <a:r>
              <a:rPr lang="nb-NO" dirty="0" smtClean="0"/>
              <a:t>hvis registrert hjemmefra med UiO-adresse (</a:t>
            </a:r>
            <a:r>
              <a:rPr lang="nb-NO" dirty="0" err="1" smtClean="0"/>
              <a:t>utv</a:t>
            </a:r>
            <a:r>
              <a:rPr lang="nb-NO" dirty="0" smtClean="0"/>
              <a:t>-studenter)</a:t>
            </a:r>
          </a:p>
          <a:p>
            <a:r>
              <a:rPr lang="nb-NO" dirty="0" smtClean="0"/>
              <a:t>Informasjon fra </a:t>
            </a:r>
            <a:r>
              <a:rPr lang="nb-NO" dirty="0" err="1" smtClean="0"/>
              <a:t>SiO</a:t>
            </a:r>
            <a:r>
              <a:rPr lang="nb-NO" dirty="0" smtClean="0"/>
              <a:t> helse, trening, bolig</a:t>
            </a:r>
          </a:p>
          <a:p>
            <a:r>
              <a:rPr lang="nb-NO" dirty="0" smtClean="0"/>
              <a:t>Kart over UiO campus</a:t>
            </a:r>
          </a:p>
          <a:p>
            <a:r>
              <a:rPr lang="nb-NO" i="1" dirty="0" smtClean="0"/>
              <a:t>Studentene kan i tillegg hente diverse informasjon i Knutepunktet  </a:t>
            </a:r>
          </a:p>
          <a:p>
            <a:endParaRPr lang="nb-NO" dirty="0" smtClean="0"/>
          </a:p>
          <a:p>
            <a:r>
              <a:rPr lang="nb-NO" dirty="0" smtClean="0"/>
              <a:t>Dersom dere ønsker å</a:t>
            </a:r>
            <a:r>
              <a:rPr lang="nb-NO" baseline="0" dirty="0" smtClean="0"/>
              <a:t> gi deres studenter noe personlig informasjon. </a:t>
            </a:r>
            <a:r>
              <a:rPr lang="nb-NO" baseline="0" dirty="0" err="1" smtClean="0"/>
              <a:t>F.eks</a:t>
            </a:r>
            <a:r>
              <a:rPr lang="nb-NO" baseline="0" dirty="0" smtClean="0"/>
              <a:t> velkomstbrev, kan det leveres i Knutepunktet innen 5.august.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57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40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81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73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89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33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41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69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BC57-BD2F-F444-846A-1EC46C95FB5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1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C5286-9A99-C141-AF71-FF3EE76F00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B96B5-BFF4-6144-B8CE-AA193BDEF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E00B3-CCCA-474F-A5D7-F7131FA9D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8B361-81EC-5541-B55B-AD5AAE49C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B9196-DE38-F941-8A71-0656B4A201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ED31C-682B-FD41-BCA8-981CB9C06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11F26-9DB7-D749-AE19-14681C0F3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E978D-F3BB-EF4B-A8E7-52CE28EAD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C6975-DCC4-0F4D-BA83-65B866F01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FDA86-C81D-154B-9E07-152BD4E58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968D8274-E384-C44B-B2FD-540E81E68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UiO_A_ENG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19710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t-advisor@admin.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english/studies/new-studen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sta/internasjonalisering/innreisende/motta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english/student-life/events/special-event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kontakt/" TargetMode="External"/><Relationship Id="rId2" Type="http://schemas.openxmlformats.org/officeDocument/2006/relationships/hyperlink" Target="mailto:int-advisor@admin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2492896"/>
            <a:ext cx="7543800" cy="1791072"/>
          </a:xfrm>
        </p:spPr>
        <p:txBody>
          <a:bodyPr/>
          <a:lstStyle/>
          <a:p>
            <a:pPr eaLnBrk="1" hangingPunct="1"/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Mottak </a:t>
            </a:r>
            <a:r>
              <a:rPr lang="nb-NO" sz="2800" dirty="0"/>
              <a:t>og oppfølging av internasjonale </a:t>
            </a:r>
            <a:r>
              <a:rPr lang="nb-NO" sz="2800" dirty="0" smtClean="0"/>
              <a:t>studenter</a:t>
            </a:r>
            <a:br>
              <a:rPr lang="nb-NO" sz="2800" dirty="0" smtClean="0"/>
            </a:br>
            <a:endParaRPr lang="nb-NO" b="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47864" y="4653136"/>
            <a:ext cx="5338936" cy="1152128"/>
          </a:xfrm>
        </p:spPr>
        <p:txBody>
          <a:bodyPr/>
          <a:lstStyle/>
          <a:p>
            <a:pPr eaLnBrk="1" hangingPunct="1"/>
            <a:r>
              <a:rPr lang="nb-NO" sz="1400" b="1" dirty="0" smtClean="0"/>
              <a:t>Marte Øvstetun</a:t>
            </a:r>
          </a:p>
          <a:p>
            <a:pPr eaLnBrk="1" hangingPunct="1"/>
            <a:r>
              <a:rPr lang="nb-NO" sz="1400" b="1" dirty="0" smtClean="0"/>
              <a:t>Seksjon for kommunikasjon og studentinformasjon</a:t>
            </a:r>
          </a:p>
          <a:p>
            <a:pPr eaLnBrk="1" hangingPunct="1"/>
            <a:r>
              <a:rPr lang="nb-NO" sz="1400" b="1" dirty="0" smtClean="0"/>
              <a:t>Avdeling for fagstøtte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7624" y="2492896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2">
                    <a:lumMod val="75000"/>
                  </a:schemeClr>
                </a:solidFill>
              </a:rPr>
              <a:t>Oppdateringsmøte tirsdag 19. </a:t>
            </a:r>
            <a:r>
              <a:rPr lang="nb-NO" smtClean="0">
                <a:solidFill>
                  <a:schemeClr val="bg2">
                    <a:lumMod val="75000"/>
                  </a:schemeClr>
                </a:solidFill>
              </a:rPr>
              <a:t>august 2016</a:t>
            </a:r>
            <a:endParaRPr lang="nb-NO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gjør Mottaksteamet i Avdeling for Fagstøtte?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400128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Håndterer </a:t>
            </a:r>
            <a:r>
              <a:rPr lang="nb-NO" b="1" dirty="0" smtClean="0"/>
              <a:t>ikke-akademiske</a:t>
            </a:r>
            <a:r>
              <a:rPr lang="nb-NO" dirty="0" smtClean="0"/>
              <a:t> spørsmål:</a:t>
            </a:r>
          </a:p>
          <a:p>
            <a:pPr lvl="1"/>
            <a:r>
              <a:rPr lang="nb-NO" dirty="0" smtClean="0"/>
              <a:t>visum, oppholdstillatelse, registrering hos politiet, fornyelse</a:t>
            </a:r>
            <a:r>
              <a:rPr lang="nb-NO" dirty="0"/>
              <a:t>r</a:t>
            </a:r>
            <a:endParaRPr lang="nb-NO" dirty="0" smtClean="0"/>
          </a:p>
          <a:p>
            <a:pPr lvl="1"/>
            <a:r>
              <a:rPr lang="nb-NO" dirty="0" err="1" smtClean="0"/>
              <a:t>SiO</a:t>
            </a:r>
            <a:r>
              <a:rPr lang="nb-NO" dirty="0" smtClean="0"/>
              <a:t> Depositumkonto, </a:t>
            </a:r>
            <a:r>
              <a:rPr lang="nb-NO" dirty="0"/>
              <a:t>b</a:t>
            </a:r>
            <a:r>
              <a:rPr lang="nb-NO" dirty="0" smtClean="0"/>
              <a:t>oliggaranti, Lånekassen (kvote)</a:t>
            </a:r>
          </a:p>
          <a:p>
            <a:r>
              <a:rPr lang="nb-NO" dirty="0" smtClean="0"/>
              <a:t>Samarbeider med: </a:t>
            </a:r>
          </a:p>
          <a:p>
            <a:pPr lvl="1"/>
            <a:r>
              <a:rPr lang="nb-NO" dirty="0" smtClean="0"/>
              <a:t>Lånekassen, NAV, UDI, politiet</a:t>
            </a:r>
          </a:p>
          <a:p>
            <a:pPr lvl="1"/>
            <a:r>
              <a:rPr lang="nb-NO" dirty="0" err="1" smtClean="0"/>
              <a:t>SiO</a:t>
            </a:r>
            <a:r>
              <a:rPr lang="nb-NO" dirty="0" smtClean="0"/>
              <a:t> regnskap, bolig, helse og Karrieresenteret</a:t>
            </a:r>
          </a:p>
          <a:p>
            <a:r>
              <a:rPr lang="nb-NO" dirty="0"/>
              <a:t>Semesterstart, velkomstpakker og </a:t>
            </a:r>
            <a:r>
              <a:rPr lang="nb-NO" dirty="0" err="1" smtClean="0"/>
              <a:t>orienteringsdag</a:t>
            </a:r>
            <a:endParaRPr lang="nb-NO" dirty="0"/>
          </a:p>
          <a:p>
            <a:r>
              <a:rPr lang="nb-NO" dirty="0" smtClean="0"/>
              <a:t>Følger opp studentene før og etter ankomst til UiO, og i løpet av studiene (ved behov) </a:t>
            </a:r>
          </a:p>
          <a:p>
            <a:r>
              <a:rPr lang="nb-NO" dirty="0" smtClean="0"/>
              <a:t>Kontakt: </a:t>
            </a:r>
            <a:r>
              <a:rPr lang="nb-NO" dirty="0" smtClean="0">
                <a:hlinkClick r:id="rId3"/>
              </a:rPr>
              <a:t>int-advisor@admin.uio.no</a:t>
            </a:r>
            <a:r>
              <a:rPr lang="nb-NO" dirty="0" smtClean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7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Studentgrupper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7696200" cy="4323184"/>
          </a:xfrm>
        </p:spPr>
        <p:txBody>
          <a:bodyPr/>
          <a:lstStyle/>
          <a:p>
            <a:r>
              <a:rPr lang="nb-NO" dirty="0" smtClean="0"/>
              <a:t>Helgradsstudenter: </a:t>
            </a:r>
            <a:r>
              <a:rPr lang="nb-NO" dirty="0" err="1" smtClean="0"/>
              <a:t>ca</a:t>
            </a:r>
            <a:r>
              <a:rPr lang="nb-NO" dirty="0" smtClean="0"/>
              <a:t> 350 studenter</a:t>
            </a:r>
          </a:p>
          <a:p>
            <a:pPr lvl="1"/>
            <a:r>
              <a:rPr lang="nb-NO" dirty="0" smtClean="0"/>
              <a:t>4-årig bachelorgrad (SFB)</a:t>
            </a:r>
          </a:p>
          <a:p>
            <a:pPr lvl="1"/>
            <a:r>
              <a:rPr lang="nb-NO" dirty="0" smtClean="0"/>
              <a:t>1,5/2-årig master (SFM &amp; EU master)</a:t>
            </a:r>
          </a:p>
          <a:p>
            <a:pPr lvl="1"/>
            <a:r>
              <a:rPr lang="nb-NO" dirty="0" smtClean="0"/>
              <a:t>Master &amp; </a:t>
            </a:r>
            <a:r>
              <a:rPr lang="nb-NO" dirty="0" err="1" smtClean="0"/>
              <a:t>Phd</a:t>
            </a:r>
            <a:r>
              <a:rPr lang="nb-NO" dirty="0" smtClean="0"/>
              <a:t> (Kvote/</a:t>
            </a:r>
            <a:r>
              <a:rPr lang="nb-NO" dirty="0" err="1" smtClean="0"/>
              <a:t>Norhed</a:t>
            </a:r>
            <a:r>
              <a:rPr lang="nb-NO" dirty="0" smtClean="0"/>
              <a:t>)</a:t>
            </a:r>
          </a:p>
          <a:p>
            <a:r>
              <a:rPr lang="nb-NO" dirty="0" smtClean="0"/>
              <a:t>Utvekslingsstudenter: </a:t>
            </a:r>
            <a:r>
              <a:rPr lang="nb-NO" dirty="0" err="1" smtClean="0"/>
              <a:t>ca</a:t>
            </a:r>
            <a:r>
              <a:rPr lang="nb-NO" dirty="0" smtClean="0"/>
              <a:t> 850 studenter</a:t>
            </a:r>
            <a:endParaRPr lang="nb-NO" dirty="0" smtClean="0">
              <a:solidFill>
                <a:srgbClr val="FF0000"/>
              </a:solidFill>
            </a:endParaRPr>
          </a:p>
          <a:p>
            <a:pPr lvl="1"/>
            <a:r>
              <a:rPr lang="nb-NO" dirty="0" smtClean="0"/>
              <a:t>EU (Erasmus, </a:t>
            </a:r>
            <a:r>
              <a:rPr lang="nb-NO" dirty="0" err="1" smtClean="0"/>
              <a:t>Nordplus</a:t>
            </a:r>
            <a:r>
              <a:rPr lang="nb-NO" dirty="0" smtClean="0"/>
              <a:t>/Nordlys)</a:t>
            </a:r>
          </a:p>
          <a:p>
            <a:pPr lvl="1"/>
            <a:r>
              <a:rPr lang="nb-NO" dirty="0" smtClean="0"/>
              <a:t>Ikke-EU (bilaterale avtaler, </a:t>
            </a:r>
            <a:r>
              <a:rPr lang="nb-NO" dirty="0" err="1" smtClean="0"/>
              <a:t>Fulbright</a:t>
            </a:r>
            <a:r>
              <a:rPr lang="nb-NO" dirty="0" smtClean="0"/>
              <a:t>++) </a:t>
            </a:r>
          </a:p>
          <a:p>
            <a:pPr lvl="1"/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(+ </a:t>
            </a:r>
            <a:r>
              <a:rPr lang="nb-NO" sz="2400" dirty="0" smtClean="0"/>
              <a:t>NOM-opptak uten permanent oppholdstillatelse)</a:t>
            </a: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9C5286-9A99-C141-AF71-FF3EE76F005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8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Viktig info til nye studenter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616152"/>
          </a:xfrm>
        </p:spPr>
        <p:txBody>
          <a:bodyPr>
            <a:normAutofit lnSpcReduction="10000"/>
          </a:bodyPr>
          <a:lstStyle/>
          <a:p>
            <a:endParaRPr lang="nb-NO" sz="2500" dirty="0" smtClean="0"/>
          </a:p>
          <a:p>
            <a:pPr marL="0" indent="0">
              <a:buNone/>
            </a:pPr>
            <a:r>
              <a:rPr lang="nb-NO" sz="2400" dirty="0" smtClean="0"/>
              <a:t>Se nettsiden </a:t>
            </a:r>
            <a:r>
              <a:rPr lang="nb-NO" sz="2400" dirty="0"/>
              <a:t>«New International Students»: </a:t>
            </a:r>
            <a:r>
              <a:rPr lang="nb-NO" sz="2400" dirty="0">
                <a:hlinkClick r:id="rId3"/>
              </a:rPr>
              <a:t>http://www.uio.no/english/studies/new-student</a:t>
            </a:r>
            <a:endParaRPr lang="nb-NO" sz="2500" dirty="0"/>
          </a:p>
          <a:p>
            <a:endParaRPr lang="nb-NO" sz="2500" dirty="0" smtClean="0"/>
          </a:p>
          <a:p>
            <a:r>
              <a:rPr lang="nb-NO" sz="2500" dirty="0" smtClean="0"/>
              <a:t>Etter </a:t>
            </a:r>
            <a:r>
              <a:rPr lang="nb-NO" sz="2500" dirty="0" smtClean="0"/>
              <a:t>opptak:</a:t>
            </a:r>
          </a:p>
          <a:p>
            <a:pPr lvl="1"/>
            <a:r>
              <a:rPr lang="nb-NO" sz="2500" dirty="0" smtClean="0"/>
              <a:t>Søke om oppholdstillatelse  (utenfor EU) (Frist 1.juli)</a:t>
            </a:r>
          </a:p>
          <a:p>
            <a:pPr lvl="1"/>
            <a:r>
              <a:rPr lang="nb-NO" sz="2500" dirty="0" smtClean="0"/>
              <a:t>Søke om bolig gjennom </a:t>
            </a:r>
            <a:r>
              <a:rPr lang="nb-NO" sz="2500" dirty="0" err="1" smtClean="0"/>
              <a:t>SiO</a:t>
            </a:r>
            <a:r>
              <a:rPr lang="nb-NO" sz="2500" dirty="0" smtClean="0"/>
              <a:t> (</a:t>
            </a:r>
            <a:r>
              <a:rPr lang="nb-NO" sz="2500" dirty="0"/>
              <a:t>Frist 1. </a:t>
            </a:r>
            <a:r>
              <a:rPr lang="nb-NO" sz="2500" dirty="0" smtClean="0"/>
              <a:t>juni)</a:t>
            </a:r>
          </a:p>
          <a:p>
            <a:pPr lvl="1"/>
            <a:r>
              <a:rPr lang="nb-NO" sz="2500" dirty="0" smtClean="0"/>
              <a:t>Overføre midler til </a:t>
            </a:r>
            <a:r>
              <a:rPr lang="nb-NO" sz="2500" dirty="0" err="1" smtClean="0"/>
              <a:t>SiO</a:t>
            </a:r>
            <a:r>
              <a:rPr lang="nb-NO" sz="2500" dirty="0" smtClean="0"/>
              <a:t> depositumskonto </a:t>
            </a:r>
          </a:p>
          <a:p>
            <a:r>
              <a:rPr lang="nb-NO" sz="2500" dirty="0" smtClean="0"/>
              <a:t>Studiestart</a:t>
            </a:r>
          </a:p>
          <a:p>
            <a:r>
              <a:rPr lang="nb-NO" sz="2500" dirty="0" smtClean="0"/>
              <a:t>Utvekslingsstudentene kan melde seg til </a:t>
            </a:r>
            <a:r>
              <a:rPr lang="nb-NO" sz="2500" dirty="0" smtClean="0"/>
              <a:t>emner</a:t>
            </a:r>
            <a:endParaRPr lang="nb-NO" sz="2500" dirty="0"/>
          </a:p>
          <a:p>
            <a:pPr marL="0" indent="0">
              <a:buNone/>
            </a:pPr>
            <a:endParaRPr lang="nb-NO" sz="2500" dirty="0" smtClean="0"/>
          </a:p>
          <a:p>
            <a:pPr marL="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4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Semesterstart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Utdeling av velkomstpakker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Fredag 12/8: </a:t>
            </a:r>
            <a:r>
              <a:rPr lang="nb-NO" dirty="0" err="1" smtClean="0"/>
              <a:t>Meet</a:t>
            </a:r>
            <a:r>
              <a:rPr lang="nb-NO" dirty="0" smtClean="0"/>
              <a:t> and </a:t>
            </a:r>
            <a:r>
              <a:rPr lang="nb-NO" dirty="0" err="1" smtClean="0"/>
              <a:t>Greet</a:t>
            </a:r>
            <a:r>
              <a:rPr lang="nb-NO" dirty="0" smtClean="0"/>
              <a:t> på Oslo 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Mandag 15/8: Velkomstseremoni mandag 15/8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Tirsdag </a:t>
            </a:r>
            <a:r>
              <a:rPr lang="nb-NO" dirty="0" smtClean="0"/>
              <a:t>16/8: </a:t>
            </a:r>
            <a:r>
              <a:rPr lang="nb-NO" dirty="0" err="1" smtClean="0"/>
              <a:t>Orientation</a:t>
            </a:r>
            <a:r>
              <a:rPr lang="nb-NO" dirty="0" smtClean="0"/>
              <a:t> Day Informasjonsmøter </a:t>
            </a:r>
            <a:r>
              <a:rPr lang="nb-NO" dirty="0"/>
              <a:t>på </a:t>
            </a:r>
            <a:r>
              <a:rPr lang="nb-NO" dirty="0" smtClean="0"/>
              <a:t>fakultetene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Onsdag 17/8: Bistand </a:t>
            </a:r>
            <a:r>
              <a:rPr lang="nb-NO" dirty="0"/>
              <a:t>til registrering hos </a:t>
            </a:r>
            <a:r>
              <a:rPr lang="nb-NO" dirty="0" smtClean="0"/>
              <a:t>politiet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Torsdag 18/8: Registreringshjelp torsdag 18/8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Torsdag 18/8: Utdeling av </a:t>
            </a:r>
            <a:r>
              <a:rPr lang="nb-NO" dirty="0" err="1" smtClean="0"/>
              <a:t>SiO</a:t>
            </a:r>
            <a:r>
              <a:rPr lang="nb-NO" dirty="0" smtClean="0"/>
              <a:t> depositum cash </a:t>
            </a:r>
            <a:r>
              <a:rPr lang="nb-NO" dirty="0" err="1" smtClean="0"/>
              <a:t>cards</a:t>
            </a:r>
            <a:r>
              <a:rPr lang="nb-NO" dirty="0" smtClean="0"/>
              <a:t> (</a:t>
            </a:r>
            <a:r>
              <a:rPr lang="nb-NO" dirty="0" err="1" smtClean="0"/>
              <a:t>SiO</a:t>
            </a:r>
            <a:r>
              <a:rPr lang="nb-NO" dirty="0" smtClean="0"/>
              <a:t> regnskap)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5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Semesterstart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err="1" smtClean="0"/>
              <a:t>Orientation</a:t>
            </a:r>
            <a:r>
              <a:rPr lang="nb-NO" dirty="0" smtClean="0"/>
              <a:t> Day tirsdag 16/8</a:t>
            </a:r>
          </a:p>
          <a:p>
            <a:pPr lvl="1"/>
            <a:r>
              <a:rPr lang="nb-NO" dirty="0" smtClean="0"/>
              <a:t>Registrering som student på UiO</a:t>
            </a:r>
          </a:p>
          <a:p>
            <a:pPr lvl="1"/>
            <a:r>
              <a:rPr lang="nb-NO" dirty="0" smtClean="0"/>
              <a:t>Informasjon om norskkurs</a:t>
            </a:r>
          </a:p>
          <a:p>
            <a:pPr lvl="1"/>
            <a:r>
              <a:rPr lang="nb-NO" dirty="0" smtClean="0"/>
              <a:t>Registrering hos politiet</a:t>
            </a:r>
          </a:p>
          <a:p>
            <a:pPr lvl="1"/>
            <a:r>
              <a:rPr lang="nb-NO" dirty="0" smtClean="0"/>
              <a:t>Folketrygden</a:t>
            </a:r>
          </a:p>
          <a:p>
            <a:pPr lvl="1"/>
            <a:r>
              <a:rPr lang="nb-NO" dirty="0" smtClean="0"/>
              <a:t>Norsk personnummer</a:t>
            </a:r>
          </a:p>
          <a:p>
            <a:pPr lvl="1"/>
            <a:r>
              <a:rPr lang="nb-NO" dirty="0" smtClean="0"/>
              <a:t>Bankkonto i Norge</a:t>
            </a:r>
          </a:p>
          <a:p>
            <a:pPr lvl="1"/>
            <a:r>
              <a:rPr lang="nb-NO" dirty="0" smtClean="0"/>
              <a:t>Informasjon fra </a:t>
            </a:r>
            <a:r>
              <a:rPr lang="nb-NO" dirty="0" err="1" smtClean="0"/>
              <a:t>SiO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Late-</a:t>
            </a:r>
            <a:r>
              <a:rPr lang="nb-NO" dirty="0" err="1" smtClean="0"/>
              <a:t>arriving</a:t>
            </a:r>
            <a:r>
              <a:rPr lang="nb-NO" dirty="0" smtClean="0"/>
              <a:t> info-møte uken etter</a:t>
            </a:r>
          </a:p>
          <a:p>
            <a:pPr lvl="1"/>
            <a:r>
              <a:rPr lang="nb-NO" dirty="0" smtClean="0"/>
              <a:t>Foreløpig dato: 25.august </a:t>
            </a:r>
            <a:r>
              <a:rPr lang="nb-NO" dirty="0" err="1" smtClean="0"/>
              <a:t>kl</a:t>
            </a:r>
            <a:r>
              <a:rPr lang="nb-NO" dirty="0" smtClean="0"/>
              <a:t> 16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8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gjør Knutepunktet?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Deler ut velkomstpakker til alle nye internasjonale studenter </a:t>
            </a:r>
          </a:p>
          <a:p>
            <a:r>
              <a:rPr lang="nb-NO" dirty="0" smtClean="0"/>
              <a:t>Tar imot papirer for EU-studenter som skal registrere seg hos politiet og deler ut ferdige registreringsbevis</a:t>
            </a:r>
          </a:p>
          <a:p>
            <a:r>
              <a:rPr lang="nb-NO" dirty="0" smtClean="0"/>
              <a:t>1</a:t>
            </a:r>
            <a:r>
              <a:rPr lang="nb-NO" dirty="0"/>
              <a:t>. linje for alle internasjonale </a:t>
            </a:r>
            <a:r>
              <a:rPr lang="nb-NO" dirty="0" smtClean="0"/>
              <a:t>studenter</a:t>
            </a:r>
          </a:p>
          <a:p>
            <a:pPr lvl="1"/>
            <a:r>
              <a:rPr lang="nb-NO" dirty="0" smtClean="0"/>
              <a:t>generelle spørsmål, samme rutine som for norske studenter</a:t>
            </a:r>
          </a:p>
          <a:p>
            <a:r>
              <a:rPr lang="nb-NO" dirty="0" smtClean="0"/>
              <a:t>Kvotestudenter: </a:t>
            </a:r>
          </a:p>
          <a:p>
            <a:pPr lvl="1"/>
            <a:r>
              <a:rPr lang="nb-NO" dirty="0" smtClean="0"/>
              <a:t>tar i mot travel &amp; </a:t>
            </a:r>
            <a:r>
              <a:rPr lang="nb-NO" dirty="0" err="1" smtClean="0"/>
              <a:t>completion</a:t>
            </a:r>
            <a:r>
              <a:rPr lang="nb-NO" dirty="0" smtClean="0"/>
              <a:t> forms</a:t>
            </a:r>
          </a:p>
          <a:p>
            <a:pPr lvl="1"/>
            <a:r>
              <a:rPr lang="nb-NO" dirty="0" smtClean="0"/>
              <a:t>bistår studentene med elektronisk søknad til Lånekassen (ved behov)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9C5286-9A99-C141-AF71-FF3EE76F005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09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Hva gjør fakultetene?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328120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Bekreftelser: </a:t>
            </a:r>
          </a:p>
          <a:p>
            <a:pPr lvl="1"/>
            <a:r>
              <a:rPr lang="nb-NO" dirty="0" smtClean="0"/>
              <a:t>Generelle «student status» ivaretas av info-sentrene på fakultetene </a:t>
            </a:r>
          </a:p>
          <a:p>
            <a:pPr lvl="1"/>
            <a:r>
              <a:rPr lang="nb-NO" dirty="0" smtClean="0"/>
              <a:t>Learning Agreement henvises til avtaleeier (fakultet/institutt)</a:t>
            </a:r>
          </a:p>
          <a:p>
            <a:r>
              <a:rPr lang="nb-NO" dirty="0" smtClean="0"/>
              <a:t>Signerer Erasmus </a:t>
            </a:r>
            <a:r>
              <a:rPr lang="nb-NO" dirty="0" err="1" smtClean="0"/>
              <a:t>certificates</a:t>
            </a:r>
            <a:r>
              <a:rPr lang="nb-NO" dirty="0" smtClean="0"/>
              <a:t> </a:t>
            </a:r>
          </a:p>
          <a:p>
            <a:pPr lvl="1"/>
            <a:r>
              <a:rPr lang="nb-NO" dirty="0" err="1" smtClean="0"/>
              <a:t>arrival</a:t>
            </a:r>
            <a:r>
              <a:rPr lang="nb-NO" dirty="0" smtClean="0"/>
              <a:t>, </a:t>
            </a:r>
            <a:r>
              <a:rPr lang="nb-NO" dirty="0" err="1" smtClean="0"/>
              <a:t>departure</a:t>
            </a:r>
            <a:r>
              <a:rPr lang="nb-NO" dirty="0" smtClean="0"/>
              <a:t>, </a:t>
            </a:r>
            <a:r>
              <a:rPr lang="nb-NO" dirty="0" err="1" smtClean="0"/>
              <a:t>confirmation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stay</a:t>
            </a:r>
            <a:endParaRPr lang="nb-NO" dirty="0" smtClean="0"/>
          </a:p>
          <a:p>
            <a:r>
              <a:rPr lang="nb-NO" dirty="0" smtClean="0"/>
              <a:t>Spørsmål om emner og eksamen</a:t>
            </a:r>
          </a:p>
          <a:p>
            <a:r>
              <a:rPr lang="nb-NO" dirty="0" smtClean="0"/>
              <a:t>Faglige spørsmål og veiledning på program</a:t>
            </a:r>
          </a:p>
          <a:p>
            <a:r>
              <a:rPr lang="nb-NO" dirty="0" smtClean="0"/>
              <a:t>Karakterutskrifter</a:t>
            </a:r>
          </a:p>
          <a:p>
            <a:r>
              <a:rPr lang="nb-NO" dirty="0" smtClean="0"/>
              <a:t>Fadderordning</a:t>
            </a:r>
          </a:p>
          <a:p>
            <a:r>
              <a:rPr lang="nb-NO" dirty="0" smtClean="0"/>
              <a:t>Ansatte-side om Mottak</a:t>
            </a:r>
            <a:r>
              <a:rPr lang="nb-NO" smtClean="0"/>
              <a:t>: </a:t>
            </a:r>
            <a:r>
              <a:rPr lang="nb-NO" smtClean="0">
                <a:hlinkClick r:id="rId3"/>
              </a:rPr>
              <a:t>http</a:t>
            </a:r>
            <a:r>
              <a:rPr lang="nb-NO" dirty="0">
                <a:hlinkClick r:id="rId3"/>
              </a:rPr>
              <a:t>://www.uio.no/for-ansatte/arbeidsstotte/sta/internasjonalisering/innreisende/mottak</a:t>
            </a:r>
            <a:r>
              <a:rPr lang="nb-NO" dirty="0" smtClean="0">
                <a:hlinkClick r:id="rId3"/>
              </a:rPr>
              <a:t>/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31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bør fakultetene informere om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256112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Hvis det er informasjonsmøte på program eller fakultet</a:t>
            </a:r>
          </a:p>
          <a:p>
            <a:pPr lvl="1"/>
            <a:r>
              <a:rPr lang="nb-NO" dirty="0" smtClean="0"/>
              <a:t>Legg ut informasjon på programsidene (</a:t>
            </a:r>
            <a:r>
              <a:rPr lang="nb-NO" dirty="0" err="1" smtClean="0"/>
              <a:t>event</a:t>
            </a:r>
            <a:r>
              <a:rPr lang="nb-NO" dirty="0" smtClean="0"/>
              <a:t>)</a:t>
            </a:r>
          </a:p>
          <a:p>
            <a:r>
              <a:rPr lang="nb-NO" dirty="0" smtClean="0"/>
              <a:t>Informere studentene om: </a:t>
            </a:r>
          </a:p>
          <a:p>
            <a:pPr lvl="1"/>
            <a:r>
              <a:rPr lang="nb-NO" dirty="0" smtClean="0"/>
              <a:t>Registrering på </a:t>
            </a:r>
            <a:r>
              <a:rPr lang="nb-NO" dirty="0" err="1" smtClean="0"/>
              <a:t>StudentWeb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Betaling av semesteravgift og semesterkort </a:t>
            </a:r>
          </a:p>
          <a:p>
            <a:pPr lvl="1"/>
            <a:r>
              <a:rPr lang="nb-NO" dirty="0" smtClean="0"/>
              <a:t>Emne- og eksamensoppmelding</a:t>
            </a:r>
          </a:p>
          <a:p>
            <a:pPr lvl="1"/>
            <a:r>
              <a:rPr lang="nb-NO" dirty="0" smtClean="0"/>
              <a:t>Programinformasjon og veiledning</a:t>
            </a:r>
          </a:p>
          <a:p>
            <a:pPr lvl="1"/>
            <a:r>
              <a:rPr lang="nb-NO" dirty="0" smtClean="0"/>
              <a:t>Søknad om tilrettelegging ved eksamen</a:t>
            </a:r>
          </a:p>
          <a:p>
            <a:pPr lvl="1"/>
            <a:r>
              <a:rPr lang="nb-NO" dirty="0" smtClean="0"/>
              <a:t>Regler og administrer dine studier</a:t>
            </a:r>
          </a:p>
          <a:p>
            <a:pPr lvl="1"/>
            <a:r>
              <a:rPr lang="nb-NO" dirty="0" smtClean="0"/>
              <a:t>IT-support på fakultetet</a:t>
            </a:r>
          </a:p>
          <a:p>
            <a:pPr lvl="1"/>
            <a:r>
              <a:rPr lang="nb-NO" dirty="0" smtClean="0"/>
              <a:t>Sitering og juks</a:t>
            </a:r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C5286-9A99-C141-AF71-FF3EE76F005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1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Veien for en masterstudent </a:t>
            </a:r>
            <a:r>
              <a:rPr lang="nb-NO" dirty="0" smtClean="0"/>
              <a:t>(utenfor EU)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500" dirty="0" smtClean="0"/>
              <a:t>April-mai: Fått opptak</a:t>
            </a:r>
          </a:p>
          <a:p>
            <a:r>
              <a:rPr lang="nb-NO" sz="2500" dirty="0" smtClean="0"/>
              <a:t>Mai: Overføre penger til </a:t>
            </a:r>
            <a:r>
              <a:rPr lang="nb-NO" sz="2500" dirty="0" err="1" smtClean="0"/>
              <a:t>SiO</a:t>
            </a:r>
            <a:r>
              <a:rPr lang="nb-NO" sz="2500" dirty="0" smtClean="0"/>
              <a:t> depositums konto</a:t>
            </a:r>
          </a:p>
          <a:p>
            <a:r>
              <a:rPr lang="nb-NO" sz="2500" dirty="0" smtClean="0"/>
              <a:t>Mai-juni: Søke om oppholdstillatelse (og visum)</a:t>
            </a:r>
          </a:p>
          <a:p>
            <a:r>
              <a:rPr lang="nb-NO" sz="2500" dirty="0" smtClean="0"/>
              <a:t>August: Ankomst i Norge</a:t>
            </a:r>
          </a:p>
          <a:p>
            <a:r>
              <a:rPr lang="nb-NO" sz="2500" dirty="0" smtClean="0"/>
              <a:t>17.august: Delta på registreringsdagen med politiet på UiO. Registrere at studenten har kommet til Norge og så booke time hos politiet</a:t>
            </a:r>
          </a:p>
          <a:p>
            <a:r>
              <a:rPr lang="nb-NO" sz="2500" dirty="0" smtClean="0"/>
              <a:t>18.august: Få kontantkort med 22 000 NOK fra depositumskonto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9C5286-9A99-C141-AF71-FF3EE76F005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48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Veien for en masterstudent (utenfor EU)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500" dirty="0" smtClean="0"/>
              <a:t>Slutten av august: Time hos politiet for å få oppholdstillatelseskort</a:t>
            </a:r>
          </a:p>
          <a:p>
            <a:r>
              <a:rPr lang="nb-NO" sz="2500" dirty="0" smtClean="0"/>
              <a:t>Midten av september: Oppholdstillatelseskort kan hentes i Knutepunktet</a:t>
            </a:r>
          </a:p>
          <a:p>
            <a:r>
              <a:rPr lang="nb-NO" sz="2500" dirty="0" smtClean="0"/>
              <a:t>Midten av september: Søke om norsk </a:t>
            </a:r>
            <a:r>
              <a:rPr lang="nb-NO" sz="2500" dirty="0" err="1" smtClean="0"/>
              <a:t>personummer</a:t>
            </a:r>
            <a:r>
              <a:rPr lang="nb-NO" sz="2500" dirty="0" smtClean="0"/>
              <a:t> (registrere seg i </a:t>
            </a:r>
            <a:r>
              <a:rPr lang="nb-NO" sz="2500" dirty="0" err="1" smtClean="0"/>
              <a:t>folkeregistreret</a:t>
            </a:r>
            <a:r>
              <a:rPr lang="nb-NO" sz="2500" dirty="0" smtClean="0"/>
              <a:t>)</a:t>
            </a:r>
          </a:p>
          <a:p>
            <a:r>
              <a:rPr lang="nb-NO" sz="2500" dirty="0" smtClean="0"/>
              <a:t>Oktober: Oppsøke banker for å åpne bankkonto (3-4 uker)</a:t>
            </a:r>
          </a:p>
          <a:p>
            <a:r>
              <a:rPr lang="nb-NO" sz="2500" dirty="0" smtClean="0"/>
              <a:t>Oktober-november: Overføre penger fra depositumskonto til norsk bankkonto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9C5286-9A99-C141-AF71-FF3EE76F005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707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Utfordringer de første ukene	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Hjemlengsel</a:t>
            </a:r>
          </a:p>
          <a:p>
            <a:r>
              <a:rPr lang="nb-NO" sz="2400" dirty="0" smtClean="0"/>
              <a:t>Klima</a:t>
            </a:r>
          </a:p>
          <a:p>
            <a:r>
              <a:rPr lang="nb-NO" sz="2400" dirty="0" smtClean="0"/>
              <a:t>Ensomhet, isolasjon</a:t>
            </a:r>
          </a:p>
          <a:p>
            <a:r>
              <a:rPr lang="nb-NO" sz="2400" dirty="0" smtClean="0"/>
              <a:t>Bolig</a:t>
            </a:r>
          </a:p>
          <a:p>
            <a:r>
              <a:rPr lang="nb-NO" sz="2400" dirty="0" smtClean="0"/>
              <a:t>Studieadministrative utfordringer (semester-registrering, internett-tilgang, akademisk transparens...)</a:t>
            </a:r>
          </a:p>
          <a:p>
            <a:r>
              <a:rPr lang="nb-NO" sz="2400" dirty="0" smtClean="0"/>
              <a:t>Orientere seg i det norske byråkratiet</a:t>
            </a:r>
          </a:p>
          <a:p>
            <a:r>
              <a:rPr lang="nb-NO" sz="2400" dirty="0" smtClean="0"/>
              <a:t>Vanskelig å komme i kontakt med norske studenter</a:t>
            </a:r>
          </a:p>
          <a:p>
            <a:pPr marL="0" indent="0">
              <a:buNone/>
            </a:pPr>
            <a:endParaRPr lang="nb-NO" sz="24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464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 de første ukene	 </a:t>
            </a:r>
            <a:r>
              <a:rPr lang="nb-NO" dirty="0" smtClean="0"/>
              <a:t>(2)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Viktig at vi som er i kontakt med de internasjonale studenter har dette i bakhodet, og at vi er obs på studenter som sliter</a:t>
            </a:r>
          </a:p>
          <a:p>
            <a:r>
              <a:rPr lang="nb-NO" dirty="0" smtClean="0"/>
              <a:t>Ta kontakt med Mottak/SKS dersom det føles riktig. </a:t>
            </a:r>
          </a:p>
          <a:p>
            <a:r>
              <a:rPr lang="nb-NO" dirty="0" smtClean="0"/>
              <a:t>Bedre med engang for mye enn en gang for lite. Vi har erfaring med vanskelige samtaler</a:t>
            </a:r>
            <a:endParaRPr lang="nb-NO" dirty="0"/>
          </a:p>
          <a:p>
            <a:r>
              <a:rPr lang="nb-NO" dirty="0" smtClean="0"/>
              <a:t>Ved alvorlige tilfeller kobles selvsagt relevant helsepersonell inn.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925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Special </a:t>
            </a:r>
            <a:r>
              <a:rPr lang="nb-NO" dirty="0" err="1" smtClean="0"/>
              <a:t>events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Sosiale arrangementer gjennom semesteret</a:t>
            </a:r>
          </a:p>
          <a:p>
            <a:r>
              <a:rPr lang="nb-NO" dirty="0" smtClean="0"/>
              <a:t>Øyhopping</a:t>
            </a:r>
          </a:p>
          <a:p>
            <a:r>
              <a:rPr lang="nb-NO" dirty="0" smtClean="0"/>
              <a:t>Hyttetur</a:t>
            </a:r>
          </a:p>
          <a:p>
            <a:r>
              <a:rPr lang="nb-NO" dirty="0" smtClean="0"/>
              <a:t>Tur i Oslomarka</a:t>
            </a:r>
            <a:endParaRPr lang="nb-NO" dirty="0"/>
          </a:p>
          <a:p>
            <a:r>
              <a:rPr lang="nb-NO" dirty="0" smtClean="0"/>
              <a:t>Museer og omvisninger</a:t>
            </a:r>
          </a:p>
          <a:p>
            <a:r>
              <a:rPr lang="nb-NO" dirty="0" smtClean="0"/>
              <a:t>How to be a Norwegian student tirsdag 30.august</a:t>
            </a:r>
          </a:p>
          <a:p>
            <a:r>
              <a:rPr lang="nb-NO" dirty="0" smtClean="0">
                <a:hlinkClick r:id="rId3"/>
              </a:rPr>
              <a:t>www.uio.no/english/student-life/events/special-events/</a:t>
            </a:r>
            <a:endParaRPr lang="nb-NO" dirty="0" smtClean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80FB5-D345-494F-8489-9522883F511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:\SIS\Innreisende studenter\Mottak\Brosjyrer-mottak\bilder\Bilder fra KA\Felles velkomstseremoni Universitetetspl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25" y="873003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3075" name="Picture 3" descr="S:\SIS\Innreisende studenter\Mottak\Brosjyrer-mottak\bilder\Bilder fra KA\Handle_på_Grønla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62" y="1177174"/>
            <a:ext cx="3809787" cy="25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:\SIS\Innreisende studenter\Mottak\Brosjyrer-mottak\bilder\Bilder fra KA\Welcome Ceremony &amp; Getting Started 10-11.8.09 0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73016"/>
            <a:ext cx="3491880" cy="261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S:\SIS\Innreisende studenter\Mottak\Brosjyrer-mottak\bilder\Special Events\Students_at_nigh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32" y="3356992"/>
            <a:ext cx="4068960" cy="305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6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For ansatte: </a:t>
            </a:r>
          </a:p>
          <a:p>
            <a:r>
              <a:rPr lang="nb-NO" dirty="0" smtClean="0"/>
              <a:t>Mottak: </a:t>
            </a:r>
            <a:r>
              <a:rPr lang="nb-NO" dirty="0" smtClean="0">
                <a:hlinkClick r:id="rId2"/>
              </a:rPr>
              <a:t>int-advisor@admin.uio.no</a:t>
            </a:r>
            <a:r>
              <a:rPr lang="nb-NO" dirty="0" smtClean="0"/>
              <a:t> </a:t>
            </a:r>
          </a:p>
          <a:p>
            <a:r>
              <a:rPr lang="nb-NO" dirty="0" smtClean="0"/>
              <a:t>Ring Knutepunktets mobil (kun for internt bruk): 48091682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For studenter: </a:t>
            </a:r>
          </a:p>
          <a:p>
            <a:pPr marL="0" indent="0">
              <a:buNone/>
            </a:pPr>
            <a:r>
              <a:rPr lang="nb-NO" dirty="0" smtClean="0">
                <a:hlinkClick r:id="rId3"/>
              </a:rPr>
              <a:t>Knutepunktet</a:t>
            </a:r>
            <a:r>
              <a:rPr lang="nb-NO" dirty="0" smtClean="0"/>
              <a:t>: studentinfo@admin.uio.no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9C5286-9A99-C141-AF71-FF3EE76F005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5229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2356</TotalTime>
  <Words>884</Words>
  <Application>Microsoft Office PowerPoint</Application>
  <PresentationFormat>On-screen Show (4:3)</PresentationFormat>
  <Paragraphs>173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Blank Presentation</vt:lpstr>
      <vt:lpstr> Mottak og oppfølging av internasjonale studenter </vt:lpstr>
      <vt:lpstr>Hva gjør Mottaksteamet i Avdeling for Fagstøtte?</vt:lpstr>
      <vt:lpstr>Studentgrupper</vt:lpstr>
      <vt:lpstr>Viktig info til nye studenter</vt:lpstr>
      <vt:lpstr>Semesterstart </vt:lpstr>
      <vt:lpstr>Semesterstart</vt:lpstr>
      <vt:lpstr>Hva gjør Knutepunktet?</vt:lpstr>
      <vt:lpstr>Hva gjør fakultetene?</vt:lpstr>
      <vt:lpstr>Hva bør fakultetene informere om</vt:lpstr>
      <vt:lpstr>Veien for en masterstudent (utenfor EU)</vt:lpstr>
      <vt:lpstr>Veien for en masterstudent (utenfor EU)</vt:lpstr>
      <vt:lpstr>Utfordringer de første ukene  </vt:lpstr>
      <vt:lpstr>Utfordringer de første ukene  (2)</vt:lpstr>
      <vt:lpstr>Special events</vt:lpstr>
      <vt:lpstr>PowerPoint Presentation</vt:lpstr>
      <vt:lpstr>Spørsmål?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Marte Øvstetun</cp:lastModifiedBy>
  <cp:revision>267</cp:revision>
  <cp:lastPrinted>2016-07-19T06:53:05Z</cp:lastPrinted>
  <dcterms:created xsi:type="dcterms:W3CDTF">2011-04-26T13:34:54Z</dcterms:created>
  <dcterms:modified xsi:type="dcterms:W3CDTF">2016-07-19T08:39:19Z</dcterms:modified>
</cp:coreProperties>
</file>