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0" r:id="rId3"/>
    <p:sldId id="328" r:id="rId4"/>
    <p:sldId id="329" r:id="rId5"/>
    <p:sldId id="314" r:id="rId6"/>
    <p:sldId id="315" r:id="rId7"/>
    <p:sldId id="325" r:id="rId8"/>
    <p:sldId id="259" r:id="rId9"/>
    <p:sldId id="327" r:id="rId10"/>
    <p:sldId id="287" r:id="rId11"/>
    <p:sldId id="326" r:id="rId12"/>
    <p:sldId id="311" r:id="rId13"/>
    <p:sldId id="299" r:id="rId14"/>
    <p:sldId id="300" r:id="rId15"/>
    <p:sldId id="331" r:id="rId16"/>
    <p:sldId id="301" r:id="rId1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5909" autoAdjust="0"/>
  </p:normalViewPr>
  <p:slideViewPr>
    <p:cSldViewPr>
      <p:cViewPr>
        <p:scale>
          <a:sx n="91" d="100"/>
          <a:sy n="91" d="100"/>
        </p:scale>
        <p:origin x="-1210" y="15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EA79E5F-5B56-134A-9884-7C6C856BD6E7}" type="datetime1">
              <a:rPr lang="nb-NO"/>
              <a:pPr>
                <a:defRPr/>
              </a:pPr>
              <a:t>04.08.2015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D2CAD0C-DB58-5E46-90FC-D6F291BC29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205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C6BC57-BD2F-F444-846A-1EC46C95F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9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05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Til sammen kommer det </a:t>
            </a:r>
            <a:r>
              <a:rPr lang="nb-NO" dirty="0" err="1" smtClean="0"/>
              <a:t>ca</a:t>
            </a:r>
            <a:r>
              <a:rPr lang="nb-NO" dirty="0" smtClean="0"/>
              <a:t> 1300 internasjonale</a:t>
            </a:r>
            <a:r>
              <a:rPr lang="nb-NO" baseline="0" dirty="0" smtClean="0"/>
              <a:t> studenter dette høstsemesteret, hvor omtrent 800 av dem er utvekslingsstudenter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7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4 fast ansatte i 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7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  <a:p>
            <a:r>
              <a:rPr lang="nb-NO" dirty="0" smtClean="0"/>
              <a:t>Velkomstpakker: </a:t>
            </a:r>
          </a:p>
          <a:p>
            <a:r>
              <a:rPr lang="nb-NO" dirty="0" err="1" smtClean="0"/>
              <a:t>Getting</a:t>
            </a:r>
            <a:r>
              <a:rPr lang="nb-NO" dirty="0" smtClean="0"/>
              <a:t> </a:t>
            </a:r>
            <a:r>
              <a:rPr lang="nb-NO" dirty="0" err="1" smtClean="0"/>
              <a:t>Started</a:t>
            </a:r>
            <a:endParaRPr lang="nb-NO" dirty="0" smtClean="0"/>
          </a:p>
          <a:p>
            <a:r>
              <a:rPr lang="nb-NO" dirty="0" smtClean="0"/>
              <a:t>Velkomstbrev </a:t>
            </a:r>
          </a:p>
          <a:p>
            <a:pPr lvl="1"/>
            <a:r>
              <a:rPr lang="nb-NO" dirty="0" smtClean="0"/>
              <a:t>Preliminary </a:t>
            </a:r>
            <a:r>
              <a:rPr lang="nb-NO" dirty="0" err="1" smtClean="0"/>
              <a:t>registration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&amp; pin </a:t>
            </a:r>
            <a:r>
              <a:rPr lang="nb-NO" dirty="0" err="1" smtClean="0"/>
              <a:t>code</a:t>
            </a:r>
            <a:endParaRPr lang="nb-NO" dirty="0" smtClean="0"/>
          </a:p>
          <a:p>
            <a:r>
              <a:rPr lang="nb-NO" dirty="0" smtClean="0"/>
              <a:t>Brukernavn og passord</a:t>
            </a:r>
          </a:p>
          <a:p>
            <a:r>
              <a:rPr lang="nb-NO" dirty="0" smtClean="0"/>
              <a:t>Informasjon fra fakultetene (frist uke 31)</a:t>
            </a:r>
          </a:p>
          <a:p>
            <a:r>
              <a:rPr lang="nb-NO" dirty="0" smtClean="0"/>
              <a:t>Semesterkort </a:t>
            </a:r>
          </a:p>
          <a:p>
            <a:pPr lvl="1"/>
            <a:r>
              <a:rPr lang="nb-NO" dirty="0" smtClean="0"/>
              <a:t>hvis registrert hjemmefra med UiO-adresse (</a:t>
            </a:r>
            <a:r>
              <a:rPr lang="nb-NO" dirty="0" err="1" smtClean="0"/>
              <a:t>utv</a:t>
            </a:r>
            <a:r>
              <a:rPr lang="nb-NO" dirty="0" smtClean="0"/>
              <a:t>-studenter)</a:t>
            </a:r>
          </a:p>
          <a:p>
            <a:r>
              <a:rPr lang="nb-NO" dirty="0" smtClean="0"/>
              <a:t>Informasjon fra </a:t>
            </a:r>
            <a:r>
              <a:rPr lang="nb-NO" dirty="0" err="1" smtClean="0"/>
              <a:t>SiO</a:t>
            </a:r>
            <a:r>
              <a:rPr lang="nb-NO" dirty="0" smtClean="0"/>
              <a:t> helse, trening, bolig</a:t>
            </a:r>
          </a:p>
          <a:p>
            <a:r>
              <a:rPr lang="nb-NO" dirty="0" smtClean="0"/>
              <a:t>Kart over UiO campus</a:t>
            </a:r>
          </a:p>
          <a:p>
            <a:r>
              <a:rPr lang="nb-NO" i="1" dirty="0" smtClean="0"/>
              <a:t>Studentene kan i tillegg hente diverse informasjon i Knutepunktet 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57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l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75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89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8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C5286-9A99-C141-AF71-FF3EE76F0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96B5-BFF4-6144-B8CE-AA193BDEF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00B3-CCCA-474F-A5D7-F7131FA9D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8B361-81EC-5541-B55B-AD5AAE49C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9196-DE38-F941-8A71-0656B4A201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ED31C-682B-FD41-BCA8-981CB9C06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11F26-9DB7-D749-AE19-14681C0F3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E978D-F3BB-EF4B-A8E7-52CE28EAD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C6975-DCC4-0F4D-BA83-65B866F01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FDA86-C81D-154B-9E07-152BD4E58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968D8274-E384-C44B-B2FD-540E81E68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UiO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1971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english/studies/new-stude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t-advisor@admin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for-ansatte/arbeidsstotte/sta/internasjonalisering/innreisende/motta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english/student-life/events/special-event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2492896"/>
            <a:ext cx="7543800" cy="1791072"/>
          </a:xfrm>
        </p:spPr>
        <p:txBody>
          <a:bodyPr/>
          <a:lstStyle/>
          <a:p>
            <a:pPr eaLnBrk="1" hangingPunct="1"/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Mottak </a:t>
            </a:r>
            <a:r>
              <a:rPr lang="nb-NO" sz="2800" dirty="0"/>
              <a:t>og oppfølging av internasjonale </a:t>
            </a:r>
            <a:r>
              <a:rPr lang="nb-NO" sz="2800" dirty="0" smtClean="0"/>
              <a:t>studenter</a:t>
            </a:r>
            <a:br>
              <a:rPr lang="nb-NO" sz="2800" dirty="0" smtClean="0"/>
            </a:br>
            <a:endParaRPr lang="nb-NO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7864" y="4653136"/>
            <a:ext cx="5338936" cy="1152128"/>
          </a:xfrm>
        </p:spPr>
        <p:txBody>
          <a:bodyPr/>
          <a:lstStyle/>
          <a:p>
            <a:pPr eaLnBrk="1" hangingPunct="1"/>
            <a:r>
              <a:rPr lang="nb-NO" sz="1400" b="1" dirty="0" smtClean="0"/>
              <a:t>Sigrid Bøe Elgsaas</a:t>
            </a:r>
          </a:p>
          <a:p>
            <a:pPr eaLnBrk="1" hangingPunct="1"/>
            <a:r>
              <a:rPr lang="nb-NO" sz="1400" b="1" dirty="0" smtClean="0"/>
              <a:t>Koordinator for Mottaksteamet</a:t>
            </a:r>
          </a:p>
          <a:p>
            <a:pPr eaLnBrk="1" hangingPunct="1"/>
            <a:r>
              <a:rPr lang="nb-NO" sz="1400" b="1" dirty="0" smtClean="0"/>
              <a:t>Seksjon for kommunikasjon og studentinformasjon</a:t>
            </a:r>
          </a:p>
          <a:p>
            <a:pPr eaLnBrk="1" hangingPunct="1"/>
            <a:r>
              <a:rPr lang="nb-NO" sz="1400" b="1" dirty="0" smtClean="0"/>
              <a:t>Avdeling for fagstøtte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7624" y="2492896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2">
                    <a:lumMod val="75000"/>
                  </a:schemeClr>
                </a:solidFill>
              </a:rPr>
              <a:t>Opplæringsmøte tirsdag 4. august 2015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 info til nye 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152"/>
          </a:xfrm>
        </p:spPr>
        <p:txBody>
          <a:bodyPr>
            <a:normAutofit/>
          </a:bodyPr>
          <a:lstStyle/>
          <a:p>
            <a:r>
              <a:rPr lang="nb-NO" dirty="0" smtClean="0"/>
              <a:t>Nettsiden «New International Students»: </a:t>
            </a:r>
            <a:r>
              <a:rPr lang="nb-NO" dirty="0" smtClean="0">
                <a:hlinkClick r:id="rId3"/>
              </a:rPr>
              <a:t>http://www.uio.no/english/studies/new-student/</a:t>
            </a:r>
            <a:r>
              <a:rPr lang="nb-NO" dirty="0" smtClean="0"/>
              <a:t> </a:t>
            </a:r>
          </a:p>
          <a:p>
            <a:r>
              <a:rPr lang="nb-NO" dirty="0" smtClean="0"/>
              <a:t>Boliggaranti: Frist 1. jun</a:t>
            </a:r>
            <a:r>
              <a:rPr lang="nb-NO" dirty="0"/>
              <a:t>i</a:t>
            </a:r>
            <a:endParaRPr lang="nb-NO" dirty="0" smtClean="0"/>
          </a:p>
          <a:p>
            <a:pPr lvl="1"/>
            <a:r>
              <a:rPr lang="nb-NO" dirty="0" smtClean="0"/>
              <a:t>For nye internasjonale studenter som mottok tilbud før 1. juni</a:t>
            </a:r>
          </a:p>
          <a:p>
            <a:r>
              <a:rPr lang="nb-NO" dirty="0" smtClean="0"/>
              <a:t>Epost: </a:t>
            </a:r>
          </a:p>
          <a:p>
            <a:pPr lvl="1"/>
            <a:r>
              <a:rPr lang="nb-NO" dirty="0" smtClean="0"/>
              <a:t>Notification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admission</a:t>
            </a:r>
            <a:r>
              <a:rPr lang="nb-NO" dirty="0" smtClean="0"/>
              <a:t> (april/mai)</a:t>
            </a:r>
          </a:p>
          <a:p>
            <a:pPr lvl="1"/>
            <a:r>
              <a:rPr lang="nb-NO" dirty="0" err="1" smtClean="0"/>
              <a:t>Welcome</a:t>
            </a:r>
            <a:r>
              <a:rPr lang="nb-NO" dirty="0" smtClean="0"/>
              <a:t> to UiO (juni) – </a:t>
            </a:r>
            <a:r>
              <a:rPr lang="nb-NO" dirty="0" err="1" smtClean="0"/>
              <a:t>helgrad</a:t>
            </a:r>
            <a:endParaRPr lang="nb-NO" dirty="0" smtClean="0"/>
          </a:p>
          <a:p>
            <a:pPr lvl="1"/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Studentgrupper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323184"/>
          </a:xfrm>
        </p:spPr>
        <p:txBody>
          <a:bodyPr/>
          <a:lstStyle/>
          <a:p>
            <a:r>
              <a:rPr lang="nb-NO" dirty="0" smtClean="0"/>
              <a:t>Helgradsstudenter: </a:t>
            </a:r>
            <a:r>
              <a:rPr lang="nb-NO" dirty="0" err="1" smtClean="0"/>
              <a:t>ca</a:t>
            </a:r>
            <a:r>
              <a:rPr lang="nb-NO" dirty="0" smtClean="0"/>
              <a:t> 350 studenter</a:t>
            </a:r>
          </a:p>
          <a:p>
            <a:pPr lvl="1"/>
            <a:r>
              <a:rPr lang="nb-NO" dirty="0" smtClean="0"/>
              <a:t>4-årig bachelorgrad (SFB)</a:t>
            </a:r>
          </a:p>
          <a:p>
            <a:pPr lvl="1"/>
            <a:r>
              <a:rPr lang="nb-NO" dirty="0" smtClean="0"/>
              <a:t>1,5/2-årig master (SFM &amp; EU master)</a:t>
            </a:r>
          </a:p>
          <a:p>
            <a:pPr lvl="1"/>
            <a:r>
              <a:rPr lang="nb-NO" dirty="0" smtClean="0"/>
              <a:t>Master &amp; </a:t>
            </a:r>
            <a:r>
              <a:rPr lang="nb-NO" dirty="0" err="1" smtClean="0"/>
              <a:t>Phd</a:t>
            </a:r>
            <a:r>
              <a:rPr lang="nb-NO" dirty="0" smtClean="0"/>
              <a:t> (Kvote/</a:t>
            </a:r>
            <a:r>
              <a:rPr lang="nb-NO" dirty="0" err="1" smtClean="0"/>
              <a:t>Norhed</a:t>
            </a:r>
            <a:r>
              <a:rPr lang="nb-NO" dirty="0" smtClean="0"/>
              <a:t>)</a:t>
            </a:r>
          </a:p>
          <a:p>
            <a:r>
              <a:rPr lang="nb-NO" dirty="0" smtClean="0"/>
              <a:t>Utvekslingsstudenter: </a:t>
            </a:r>
            <a:r>
              <a:rPr lang="nb-NO" dirty="0" err="1" smtClean="0"/>
              <a:t>ca</a:t>
            </a:r>
            <a:r>
              <a:rPr lang="nb-NO" dirty="0" smtClean="0"/>
              <a:t> 850 studenter</a:t>
            </a:r>
            <a:endParaRPr lang="nb-NO" dirty="0" smtClean="0">
              <a:solidFill>
                <a:srgbClr val="FF0000"/>
              </a:solidFill>
            </a:endParaRPr>
          </a:p>
          <a:p>
            <a:pPr lvl="1"/>
            <a:r>
              <a:rPr lang="nb-NO" dirty="0" smtClean="0"/>
              <a:t>EU (Erasmus, </a:t>
            </a:r>
            <a:r>
              <a:rPr lang="nb-NO" dirty="0" err="1" smtClean="0"/>
              <a:t>Nordplus</a:t>
            </a:r>
            <a:r>
              <a:rPr lang="nb-NO" dirty="0" smtClean="0"/>
              <a:t>/Nordlys)</a:t>
            </a:r>
          </a:p>
          <a:p>
            <a:pPr lvl="1"/>
            <a:r>
              <a:rPr lang="nb-NO" dirty="0" smtClean="0"/>
              <a:t>Ikke-EU (bilaterale avtaler, </a:t>
            </a:r>
            <a:r>
              <a:rPr lang="nb-NO" dirty="0" err="1" smtClean="0"/>
              <a:t>Fulbright</a:t>
            </a:r>
            <a:r>
              <a:rPr lang="nb-NO" dirty="0" smtClean="0"/>
              <a:t>++) </a:t>
            </a:r>
          </a:p>
          <a:p>
            <a:pPr marL="0" indent="0">
              <a:buNone/>
            </a:pPr>
            <a:r>
              <a:rPr lang="nb-NO" dirty="0" smtClean="0"/>
              <a:t>(+ </a:t>
            </a:r>
            <a:r>
              <a:rPr lang="nb-NO" sz="2400" dirty="0" smtClean="0"/>
              <a:t>NOM-opptak uten permanent oppholdstillatelse)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gjør Mottaksteamet?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00128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Håndterer </a:t>
            </a:r>
            <a:r>
              <a:rPr lang="nb-NO" b="1" dirty="0" smtClean="0"/>
              <a:t>ikke-akademiske</a:t>
            </a:r>
            <a:r>
              <a:rPr lang="nb-NO" dirty="0" smtClean="0"/>
              <a:t> spørsmål:</a:t>
            </a:r>
          </a:p>
          <a:p>
            <a:pPr lvl="1"/>
            <a:r>
              <a:rPr lang="nb-NO" dirty="0" smtClean="0"/>
              <a:t>visum, oppholdstillatelse, registrering hos politiet, fornyelse</a:t>
            </a:r>
            <a:r>
              <a:rPr lang="nb-NO" dirty="0"/>
              <a:t>r</a:t>
            </a:r>
            <a:endParaRPr lang="nb-NO" dirty="0" smtClean="0"/>
          </a:p>
          <a:p>
            <a:pPr lvl="1"/>
            <a:r>
              <a:rPr lang="nb-NO" dirty="0" err="1" smtClean="0"/>
              <a:t>SiO</a:t>
            </a:r>
            <a:r>
              <a:rPr lang="nb-NO" dirty="0" smtClean="0"/>
              <a:t> Depositumkonto, </a:t>
            </a:r>
            <a:r>
              <a:rPr lang="nb-NO" dirty="0"/>
              <a:t>b</a:t>
            </a:r>
            <a:r>
              <a:rPr lang="nb-NO" dirty="0" smtClean="0"/>
              <a:t>oliggaranti, Lånekassen (kvote)</a:t>
            </a:r>
          </a:p>
          <a:p>
            <a:r>
              <a:rPr lang="nb-NO" dirty="0" smtClean="0"/>
              <a:t>Samarbeider med: </a:t>
            </a:r>
          </a:p>
          <a:p>
            <a:pPr lvl="1"/>
            <a:r>
              <a:rPr lang="nb-NO" dirty="0" smtClean="0"/>
              <a:t>Lånekassen, NAV, UDI, politiet</a:t>
            </a:r>
          </a:p>
          <a:p>
            <a:pPr lvl="1"/>
            <a:r>
              <a:rPr lang="nb-NO" dirty="0" err="1" smtClean="0"/>
              <a:t>SiO</a:t>
            </a:r>
            <a:r>
              <a:rPr lang="nb-NO" dirty="0" smtClean="0"/>
              <a:t> regnskap, bolig, helse og Karrieresenteret</a:t>
            </a:r>
          </a:p>
          <a:p>
            <a:r>
              <a:rPr lang="nb-NO" dirty="0"/>
              <a:t>Semesterstart, velkomstpakker og orienteringsmøter</a:t>
            </a:r>
          </a:p>
          <a:p>
            <a:r>
              <a:rPr lang="nb-NO" dirty="0" smtClean="0"/>
              <a:t>Følger opp studentene før og etter ankomst til UiO, og i løpet av studiene (ved behov) </a:t>
            </a:r>
          </a:p>
          <a:p>
            <a:r>
              <a:rPr lang="nb-NO" dirty="0" smtClean="0"/>
              <a:t>Kontakt: </a:t>
            </a:r>
            <a:r>
              <a:rPr lang="nb-NO" dirty="0" smtClean="0">
                <a:hlinkClick r:id="rId3"/>
              </a:rPr>
              <a:t>int-advisor@admin.uio.no</a:t>
            </a:r>
            <a:r>
              <a:rPr lang="nb-NO" dirty="0" smtClean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gjør Knutepunktet?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Deler ut velkomstpakker til alle nye internasjonale studenter </a:t>
            </a:r>
          </a:p>
          <a:p>
            <a:r>
              <a:rPr lang="nb-NO" dirty="0" smtClean="0"/>
              <a:t>1</a:t>
            </a:r>
            <a:r>
              <a:rPr lang="nb-NO" dirty="0"/>
              <a:t>. linje for alle internasjonale </a:t>
            </a:r>
            <a:r>
              <a:rPr lang="nb-NO" dirty="0" smtClean="0"/>
              <a:t>studenter</a:t>
            </a:r>
          </a:p>
          <a:p>
            <a:pPr lvl="1"/>
            <a:r>
              <a:rPr lang="nb-NO" dirty="0" smtClean="0"/>
              <a:t>generelle spørsmål, samme rutine som for norske studenter</a:t>
            </a:r>
          </a:p>
          <a:p>
            <a:r>
              <a:rPr lang="nb-NO" dirty="0" smtClean="0"/>
              <a:t>Kvotestudenter: </a:t>
            </a:r>
          </a:p>
          <a:p>
            <a:pPr lvl="1"/>
            <a:r>
              <a:rPr lang="nb-NO" dirty="0" smtClean="0"/>
              <a:t>tar i mot travel &amp; </a:t>
            </a:r>
            <a:r>
              <a:rPr lang="nb-NO" dirty="0" err="1" smtClean="0"/>
              <a:t>completion</a:t>
            </a:r>
            <a:r>
              <a:rPr lang="nb-NO" dirty="0" smtClean="0"/>
              <a:t> forms</a:t>
            </a:r>
          </a:p>
          <a:p>
            <a:pPr lvl="1"/>
            <a:r>
              <a:rPr lang="nb-NO" dirty="0" smtClean="0"/>
              <a:t>bistår studentene med elektronisk søknad til Lånekassen (ved behov)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0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Hva gjør fakultetene?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32812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Bekreftelser: </a:t>
            </a:r>
          </a:p>
          <a:p>
            <a:pPr lvl="1"/>
            <a:r>
              <a:rPr lang="nb-NO" dirty="0" smtClean="0"/>
              <a:t>Generelle «student status» ivaretas av info-sentrene på fakultetene </a:t>
            </a:r>
          </a:p>
          <a:p>
            <a:pPr lvl="1"/>
            <a:r>
              <a:rPr lang="nb-NO" dirty="0" smtClean="0"/>
              <a:t>Learning Agreement henvises til avtaleeier (fakultet/institutt)</a:t>
            </a:r>
          </a:p>
          <a:p>
            <a:r>
              <a:rPr lang="nb-NO" dirty="0" smtClean="0"/>
              <a:t>Signerer Erasmus </a:t>
            </a:r>
            <a:r>
              <a:rPr lang="nb-NO" dirty="0" err="1" smtClean="0"/>
              <a:t>certificates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arrival</a:t>
            </a:r>
            <a:r>
              <a:rPr lang="nb-NO" dirty="0" smtClean="0"/>
              <a:t>, </a:t>
            </a:r>
            <a:r>
              <a:rPr lang="nb-NO" dirty="0" err="1" smtClean="0"/>
              <a:t>departure</a:t>
            </a:r>
            <a:r>
              <a:rPr lang="nb-NO" dirty="0" smtClean="0"/>
              <a:t>, </a:t>
            </a:r>
            <a:r>
              <a:rPr lang="nb-NO" dirty="0" err="1" smtClean="0"/>
              <a:t>confirmation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stay</a:t>
            </a:r>
            <a:endParaRPr lang="nb-NO" dirty="0" smtClean="0"/>
          </a:p>
          <a:p>
            <a:r>
              <a:rPr lang="nb-NO" dirty="0" smtClean="0"/>
              <a:t>Spørsmål om emner og eksamen</a:t>
            </a:r>
          </a:p>
          <a:p>
            <a:r>
              <a:rPr lang="nb-NO" dirty="0" smtClean="0"/>
              <a:t>Faglige spørsmål og veiledning på program</a:t>
            </a:r>
          </a:p>
          <a:p>
            <a:r>
              <a:rPr lang="nb-NO" dirty="0" smtClean="0"/>
              <a:t>Karakterutskrifter</a:t>
            </a:r>
          </a:p>
          <a:p>
            <a:r>
              <a:rPr lang="nb-NO" dirty="0" smtClean="0"/>
              <a:t>Fadderordning</a:t>
            </a:r>
          </a:p>
          <a:p>
            <a:r>
              <a:rPr lang="nb-NO" dirty="0" smtClean="0"/>
              <a:t>Ansatte-side om Mottak</a:t>
            </a:r>
            <a:r>
              <a:rPr lang="nb-NO" smtClean="0"/>
              <a:t>: </a:t>
            </a:r>
            <a:r>
              <a:rPr lang="nb-NO" smtClean="0">
                <a:hlinkClick r:id="rId2"/>
              </a:rPr>
              <a:t>http</a:t>
            </a:r>
            <a:r>
              <a:rPr lang="nb-NO" dirty="0">
                <a:hlinkClick r:id="rId2"/>
              </a:rPr>
              <a:t>://www.uio.no/for-ansatte/arbeidsstotte/sta/internasjonalisering/innreisende/mottak</a:t>
            </a:r>
            <a:r>
              <a:rPr lang="nb-NO" dirty="0" smtClean="0">
                <a:hlinkClick r:id="rId2"/>
              </a:rPr>
              <a:t>/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31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Studentenes vei fram mot studiestart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Søke om visum og/eller om oppholdstillatelse </a:t>
            </a:r>
          </a:p>
          <a:p>
            <a:r>
              <a:rPr lang="nb-NO" dirty="0" smtClean="0"/>
              <a:t>Overføre penger til </a:t>
            </a:r>
            <a:r>
              <a:rPr lang="nb-NO" dirty="0" err="1" smtClean="0"/>
              <a:t>SiO</a:t>
            </a:r>
            <a:r>
              <a:rPr lang="nb-NO" dirty="0" smtClean="0"/>
              <a:t> depositum konto</a:t>
            </a:r>
          </a:p>
          <a:p>
            <a:pPr lvl="1"/>
            <a:r>
              <a:rPr lang="nb-NO" dirty="0" smtClean="0"/>
              <a:t>ikke-EU borgere</a:t>
            </a:r>
          </a:p>
          <a:p>
            <a:r>
              <a:rPr lang="nb-NO" dirty="0" smtClean="0"/>
              <a:t>Takke ja til plass i </a:t>
            </a:r>
            <a:r>
              <a:rPr lang="nb-NO" dirty="0" err="1" smtClean="0"/>
              <a:t>Søknadsweb</a:t>
            </a:r>
            <a:endParaRPr lang="nb-NO" dirty="0" smtClean="0"/>
          </a:p>
          <a:p>
            <a:r>
              <a:rPr lang="nb-NO" dirty="0" smtClean="0"/>
              <a:t>Søke om bolig før 1. juni (</a:t>
            </a:r>
            <a:r>
              <a:rPr lang="nb-NO" dirty="0" err="1" smtClean="0"/>
              <a:t>SiO</a:t>
            </a:r>
            <a:r>
              <a:rPr lang="nb-NO" dirty="0" smtClean="0"/>
              <a:t> bolig)</a:t>
            </a:r>
          </a:p>
          <a:p>
            <a:r>
              <a:rPr lang="nb-NO" dirty="0" smtClean="0"/>
              <a:t>Utvekslingsstudenter kan melde seg til emner og registrere seg på </a:t>
            </a:r>
            <a:r>
              <a:rPr lang="nb-NO" dirty="0" err="1" smtClean="0"/>
              <a:t>StudentWeb</a:t>
            </a:r>
            <a:r>
              <a:rPr lang="nb-NO" dirty="0" smtClean="0"/>
              <a:t> før ankomst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Semesterstart – </a:t>
            </a:r>
            <a:r>
              <a:rPr lang="nb-NO" dirty="0" err="1" smtClean="0"/>
              <a:t>Orientation</a:t>
            </a:r>
            <a:r>
              <a:rPr lang="nb-NO" dirty="0" smtClean="0"/>
              <a:t> </a:t>
            </a:r>
            <a:r>
              <a:rPr lang="nb-NO" dirty="0" err="1" smtClean="0"/>
              <a:t>Week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 smtClean="0"/>
              <a:t>Meet</a:t>
            </a:r>
            <a:r>
              <a:rPr lang="nb-NO" dirty="0" smtClean="0"/>
              <a:t> and </a:t>
            </a:r>
            <a:r>
              <a:rPr lang="nb-NO" dirty="0" err="1" smtClean="0"/>
              <a:t>Greet</a:t>
            </a:r>
            <a:r>
              <a:rPr lang="nb-NO" dirty="0" smtClean="0"/>
              <a:t> på Oslo S fredag 7/8</a:t>
            </a:r>
          </a:p>
          <a:p>
            <a:r>
              <a:rPr lang="nb-NO" dirty="0" smtClean="0"/>
              <a:t>Utdeling av velkomstpakker </a:t>
            </a:r>
          </a:p>
          <a:p>
            <a:r>
              <a:rPr lang="nb-NO" dirty="0" smtClean="0"/>
              <a:t>Velkomstseremoni mandag 10/8</a:t>
            </a:r>
          </a:p>
          <a:p>
            <a:r>
              <a:rPr lang="nb-NO" dirty="0" smtClean="0"/>
              <a:t>Orienteringsmøter tirsdag 11/8</a:t>
            </a:r>
          </a:p>
          <a:p>
            <a:r>
              <a:rPr lang="nb-NO" dirty="0"/>
              <a:t>Informasjonsmøter på fakultetene</a:t>
            </a:r>
          </a:p>
          <a:p>
            <a:r>
              <a:rPr lang="nb-NO" dirty="0" smtClean="0"/>
              <a:t>Registreringshjelp torsdag 13/8</a:t>
            </a:r>
          </a:p>
          <a:p>
            <a:r>
              <a:rPr lang="nb-NO" dirty="0" smtClean="0"/>
              <a:t>Bistand til registrering hos politiet</a:t>
            </a:r>
          </a:p>
          <a:p>
            <a:r>
              <a:rPr lang="nb-NO" dirty="0" smtClean="0"/>
              <a:t>Utdeling av </a:t>
            </a:r>
            <a:r>
              <a:rPr lang="nb-NO" dirty="0" err="1" smtClean="0"/>
              <a:t>SiO</a:t>
            </a:r>
            <a:r>
              <a:rPr lang="nb-NO" dirty="0" smtClean="0"/>
              <a:t> depositum cash </a:t>
            </a:r>
            <a:r>
              <a:rPr lang="nb-NO" dirty="0" err="1" smtClean="0"/>
              <a:t>cards</a:t>
            </a:r>
            <a:r>
              <a:rPr lang="nb-NO" dirty="0" smtClean="0"/>
              <a:t> (</a:t>
            </a:r>
            <a:r>
              <a:rPr lang="nb-NO" dirty="0" err="1" smtClean="0"/>
              <a:t>SiO</a:t>
            </a:r>
            <a:r>
              <a:rPr lang="nb-NO" dirty="0" smtClean="0"/>
              <a:t> regnskap)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Orienteringsmøter uke 33 / 34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Orienteringsmøter tirsdag 11/8</a:t>
            </a:r>
          </a:p>
          <a:p>
            <a:pPr lvl="1"/>
            <a:r>
              <a:rPr lang="nb-NO" dirty="0" smtClean="0"/>
              <a:t>EU studenter (utveksling)</a:t>
            </a:r>
          </a:p>
          <a:p>
            <a:pPr lvl="1"/>
            <a:r>
              <a:rPr lang="nb-NO" dirty="0" smtClean="0"/>
              <a:t>ikke-EU/ studenter (utveksling)</a:t>
            </a:r>
          </a:p>
          <a:p>
            <a:pPr lvl="1"/>
            <a:r>
              <a:rPr lang="nb-NO" dirty="0" smtClean="0"/>
              <a:t>Bachelor og master studenter</a:t>
            </a:r>
          </a:p>
          <a:p>
            <a:pPr lvl="1"/>
            <a:r>
              <a:rPr lang="nb-NO" dirty="0" smtClean="0"/>
              <a:t>Kvote og NORHED stipendstudenter (master/</a:t>
            </a:r>
            <a:r>
              <a:rPr lang="nb-NO" dirty="0" err="1" smtClean="0"/>
              <a:t>phd</a:t>
            </a:r>
            <a:r>
              <a:rPr lang="nb-NO" dirty="0" smtClean="0"/>
              <a:t>)</a:t>
            </a:r>
          </a:p>
          <a:p>
            <a:r>
              <a:rPr lang="nb-NO" dirty="0" smtClean="0"/>
              <a:t>Informasjonsmøte om norskkurs (ILN) 12/8</a:t>
            </a:r>
          </a:p>
          <a:p>
            <a:pPr lvl="1"/>
            <a:r>
              <a:rPr lang="nb-NO" dirty="0" smtClean="0"/>
              <a:t>Alle utvekslingsstudenter og helgradsstudenter</a:t>
            </a:r>
          </a:p>
          <a:p>
            <a:r>
              <a:rPr lang="nb-NO" dirty="0" smtClean="0"/>
              <a:t>Informasjon om deltidsarbeid torsdag 20/8</a:t>
            </a:r>
          </a:p>
          <a:p>
            <a:pPr lvl="1"/>
            <a:r>
              <a:rPr lang="nb-NO" dirty="0" smtClean="0"/>
              <a:t>Samarbeid med Skatt Øst og Karrieresenteret</a:t>
            </a:r>
          </a:p>
          <a:p>
            <a:r>
              <a:rPr lang="nb-NO" dirty="0" smtClean="0"/>
              <a:t>Late-</a:t>
            </a:r>
            <a:r>
              <a:rPr lang="nb-NO" dirty="0" err="1" smtClean="0"/>
              <a:t>arriving</a:t>
            </a:r>
            <a:r>
              <a:rPr lang="nb-NO" dirty="0" smtClean="0"/>
              <a:t> info-møte onsdag 19/8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8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Tema på orienteringsmøtene 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72136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Hva må studentene gjøre for å bli registrert som student i Norge</a:t>
            </a:r>
          </a:p>
          <a:p>
            <a:pPr lvl="1"/>
            <a:r>
              <a:rPr lang="nb-NO" dirty="0" smtClean="0"/>
              <a:t>Rettet mot utvekslings-, bachelor- og masterstudenter</a:t>
            </a:r>
          </a:p>
          <a:p>
            <a:r>
              <a:rPr lang="nb-NO" dirty="0" smtClean="0"/>
              <a:t>EU-studenter: </a:t>
            </a:r>
          </a:p>
          <a:p>
            <a:pPr lvl="1"/>
            <a:r>
              <a:rPr lang="nb-NO" dirty="0" smtClean="0"/>
              <a:t>frist for registrering hos politiet innen 3 måneder </a:t>
            </a:r>
          </a:p>
          <a:p>
            <a:r>
              <a:rPr lang="nb-NO" dirty="0" smtClean="0"/>
              <a:t>Ikke-EU studenter: </a:t>
            </a:r>
          </a:p>
          <a:p>
            <a:pPr lvl="1"/>
            <a:r>
              <a:rPr lang="nb-NO" dirty="0" smtClean="0"/>
              <a:t>må registrere seg hos politiet, søke om oppholdstillatelse</a:t>
            </a:r>
          </a:p>
          <a:p>
            <a:r>
              <a:rPr lang="nb-NO" dirty="0" smtClean="0"/>
              <a:t>Norsk personnummer (Skatt Øst)</a:t>
            </a:r>
          </a:p>
          <a:p>
            <a:r>
              <a:rPr lang="nb-NO" dirty="0" smtClean="0"/>
              <a:t>Bankkonto</a:t>
            </a:r>
          </a:p>
          <a:p>
            <a:r>
              <a:rPr lang="nb-NO" dirty="0" smtClean="0"/>
              <a:t>Folketrygden (NAV), Europeisk helseforsikring </a:t>
            </a:r>
          </a:p>
          <a:p>
            <a:r>
              <a:rPr lang="nb-NO" dirty="0" err="1" smtClean="0"/>
              <a:t>SiO</a:t>
            </a:r>
            <a:r>
              <a:rPr lang="nb-NO" dirty="0" smtClean="0"/>
              <a:t> helse (tilbud om lege, tannlege)</a:t>
            </a:r>
          </a:p>
          <a:p>
            <a:r>
              <a:rPr lang="nb-NO" dirty="0" err="1" smtClean="0"/>
              <a:t>SiO</a:t>
            </a:r>
            <a:r>
              <a:rPr lang="nb-NO" dirty="0" smtClean="0"/>
              <a:t> depositum konto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bør fakultetene informere om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256112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Hvis det er informasjonsmøte på program eller fakultet</a:t>
            </a:r>
          </a:p>
          <a:p>
            <a:pPr lvl="1"/>
            <a:r>
              <a:rPr lang="nb-NO" dirty="0" smtClean="0"/>
              <a:t>Legg ut informasjon på programsidene (</a:t>
            </a:r>
            <a:r>
              <a:rPr lang="nb-NO" dirty="0" err="1" smtClean="0"/>
              <a:t>event</a:t>
            </a:r>
            <a:r>
              <a:rPr lang="nb-NO" dirty="0" smtClean="0"/>
              <a:t>)</a:t>
            </a:r>
          </a:p>
          <a:p>
            <a:r>
              <a:rPr lang="nb-NO" dirty="0" smtClean="0"/>
              <a:t>Informere studentene om: </a:t>
            </a:r>
          </a:p>
          <a:p>
            <a:pPr lvl="1"/>
            <a:r>
              <a:rPr lang="nb-NO" dirty="0" smtClean="0"/>
              <a:t>Registrering på </a:t>
            </a:r>
            <a:r>
              <a:rPr lang="nb-NO" dirty="0" err="1" smtClean="0"/>
              <a:t>StudentWeb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Betaling av semesteravgift og semesterkort </a:t>
            </a:r>
          </a:p>
          <a:p>
            <a:pPr lvl="1"/>
            <a:r>
              <a:rPr lang="nb-NO" dirty="0" smtClean="0"/>
              <a:t>Emne- og eksamensoppmelding</a:t>
            </a:r>
          </a:p>
          <a:p>
            <a:pPr lvl="1"/>
            <a:r>
              <a:rPr lang="nb-NO" dirty="0" smtClean="0"/>
              <a:t>Programinformasjon og veiledning</a:t>
            </a:r>
          </a:p>
          <a:p>
            <a:pPr lvl="1"/>
            <a:r>
              <a:rPr lang="nb-NO" dirty="0" smtClean="0"/>
              <a:t>Søknad om tilrettelegging ved eksamen</a:t>
            </a:r>
          </a:p>
          <a:p>
            <a:pPr lvl="1"/>
            <a:r>
              <a:rPr lang="nb-NO" dirty="0" smtClean="0"/>
              <a:t>Regler og administrer dine studier</a:t>
            </a:r>
          </a:p>
          <a:p>
            <a:pPr lvl="1"/>
            <a:r>
              <a:rPr lang="nb-NO" dirty="0" smtClean="0"/>
              <a:t>IT-support på fakultetet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1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990600" y="792481"/>
            <a:ext cx="7696200" cy="45719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3074" name="Picture 2" descr="S:\SIS\Innreisende studenter\Mottak\Brosjyrer-mottak\Bilder 2010\0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1" y="692696"/>
            <a:ext cx="4176464" cy="2739368"/>
          </a:xfrm>
          <a:prstGeom prst="rect">
            <a:avLst/>
          </a:prstGeom>
          <a:noFill/>
        </p:spPr>
      </p:pic>
      <p:pic>
        <p:nvPicPr>
          <p:cNvPr id="3" name="Picture 2" descr="S:\SIS\Innreisende studenter\Mottak\Brosjyrer-mottak\Bilder 2010\0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984" y="548680"/>
            <a:ext cx="4428492" cy="2952328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29000"/>
            <a:ext cx="4188668" cy="2360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501008"/>
            <a:ext cx="4644008" cy="261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9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Utfordringer de første ukene	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Hjemlengsel</a:t>
            </a:r>
          </a:p>
          <a:p>
            <a:r>
              <a:rPr lang="nb-NO" sz="2400" dirty="0" smtClean="0"/>
              <a:t>Klima</a:t>
            </a:r>
          </a:p>
          <a:p>
            <a:r>
              <a:rPr lang="nb-NO" sz="2400" dirty="0" smtClean="0"/>
              <a:t>Ensomhet, isolasjon</a:t>
            </a:r>
          </a:p>
          <a:p>
            <a:r>
              <a:rPr lang="nb-NO" sz="2400" dirty="0" smtClean="0"/>
              <a:t>Bolig</a:t>
            </a:r>
          </a:p>
          <a:p>
            <a:r>
              <a:rPr lang="nb-NO" sz="2400" dirty="0" smtClean="0"/>
              <a:t>Studieadministrative utfordringer (semester-registrering, internett-tilgang, akademisk transparens...)</a:t>
            </a:r>
          </a:p>
          <a:p>
            <a:r>
              <a:rPr lang="nb-NO" sz="2400" dirty="0" smtClean="0"/>
              <a:t>Orientere seg i det norske byråkratiet</a:t>
            </a:r>
          </a:p>
          <a:p>
            <a:r>
              <a:rPr lang="nb-NO" sz="2400" dirty="0" smtClean="0"/>
              <a:t>Vanskelig å komme i kontakt med norske studenter</a:t>
            </a:r>
          </a:p>
          <a:p>
            <a:pPr marL="0" indent="0">
              <a:buNone/>
            </a:pPr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46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 de første ukene	 </a:t>
            </a:r>
            <a:r>
              <a:rPr lang="nb-NO" dirty="0" smtClean="0"/>
              <a:t>(2)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Viktig at vi som er i kontakt med de internasjonale studenter har dette i bakhodet, og at vi er obs på studenter som sliter</a:t>
            </a:r>
          </a:p>
          <a:p>
            <a:r>
              <a:rPr lang="nb-NO" dirty="0" smtClean="0"/>
              <a:t>Ta kontakt med Mottak/SKS dersom det føles riktig. </a:t>
            </a:r>
          </a:p>
          <a:p>
            <a:r>
              <a:rPr lang="nb-NO" dirty="0" smtClean="0"/>
              <a:t>Bedre med engang for mye enn en gang for lite. Vi har erfaring med vanskelige samtaler</a:t>
            </a:r>
            <a:endParaRPr lang="nb-NO" dirty="0"/>
          </a:p>
          <a:p>
            <a:r>
              <a:rPr lang="nb-NO" dirty="0" smtClean="0"/>
              <a:t>Ved alvorlige tilfeller kobles selvsagt relevant helsepersonell inn.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92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Special </a:t>
            </a:r>
            <a:r>
              <a:rPr lang="nb-NO" dirty="0" err="1" smtClean="0"/>
              <a:t>events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Sosiale arrangementer gjennom semesteret</a:t>
            </a:r>
          </a:p>
          <a:p>
            <a:r>
              <a:rPr lang="nb-NO" dirty="0" smtClean="0"/>
              <a:t>Øyhopping</a:t>
            </a:r>
          </a:p>
          <a:p>
            <a:r>
              <a:rPr lang="nb-NO" dirty="0" smtClean="0"/>
              <a:t>Hyttetur</a:t>
            </a:r>
          </a:p>
          <a:p>
            <a:r>
              <a:rPr lang="nb-NO" dirty="0" err="1"/>
              <a:t>Skikurs</a:t>
            </a:r>
            <a:endParaRPr lang="nb-NO" dirty="0"/>
          </a:p>
          <a:p>
            <a:r>
              <a:rPr lang="nb-NO" dirty="0" smtClean="0"/>
              <a:t>Museer og omvisninger</a:t>
            </a:r>
          </a:p>
          <a:p>
            <a:r>
              <a:rPr lang="nb-NO" dirty="0" smtClean="0"/>
              <a:t>How to be a Norwegian student tirsdag 18/8</a:t>
            </a:r>
          </a:p>
          <a:p>
            <a:r>
              <a:rPr lang="nb-NO" dirty="0" smtClean="0">
                <a:hlinkClick r:id="rId2"/>
              </a:rPr>
              <a:t>www.uio.no/english/student-life/events/special-events/</a:t>
            </a:r>
            <a:endParaRPr lang="nb-NO" dirty="0" smtClean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80FB5-D345-494F-8489-9522883F511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SIS\Innreisende studenter\Mottak\Brosjyrer-mottak\bilder\Bilder fra KA\Felles velkomstseremoni Universitetetsp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25" y="873003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075" name="Picture 3" descr="S:\SIS\Innreisende studenter\Mottak\Brosjyrer-mottak\bilder\Bilder fra KA\Handle_på_Grøn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62" y="1177174"/>
            <a:ext cx="3809787" cy="25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:\SIS\Innreisende studenter\Mottak\Brosjyrer-mottak\bilder\Bilder fra KA\Welcome Ceremony &amp; Getting Started 10-11.8.09 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3491880" cy="26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S:\SIS\Innreisende studenter\Mottak\Brosjyrer-mottak\bilder\Special Events\Students_at_nigh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3356992"/>
            <a:ext cx="4068960" cy="305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6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2197</TotalTime>
  <Words>772</Words>
  <Application>Microsoft Office PowerPoint</Application>
  <PresentationFormat>On-screen Show (4:3)</PresentationFormat>
  <Paragraphs>153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 Presentation</vt:lpstr>
      <vt:lpstr> Mottak og oppfølging av internasjonale studenter </vt:lpstr>
      <vt:lpstr>Viktig info til nye studenter</vt:lpstr>
      <vt:lpstr>Studentgrupper</vt:lpstr>
      <vt:lpstr>Hva gjør Mottaksteamet?</vt:lpstr>
      <vt:lpstr>Hva gjør Knutepunktet?</vt:lpstr>
      <vt:lpstr>Hva gjør fakultetene?</vt:lpstr>
      <vt:lpstr>Studentenes vei fram mot studiestart</vt:lpstr>
      <vt:lpstr>Semesterstart – Orientation Week</vt:lpstr>
      <vt:lpstr>Orienteringsmøter uke 33 / 34</vt:lpstr>
      <vt:lpstr>Tema på orienteringsmøtene  </vt:lpstr>
      <vt:lpstr>Hva bør fakultetene informere om</vt:lpstr>
      <vt:lpstr>PowerPoint Presentation</vt:lpstr>
      <vt:lpstr>Utfordringer de første ukene  </vt:lpstr>
      <vt:lpstr>Utfordringer de første ukene  (2)</vt:lpstr>
      <vt:lpstr>Special events</vt:lpstr>
      <vt:lpstr>PowerPoint Presentation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Sigrid Bøe Elgsaas</cp:lastModifiedBy>
  <cp:revision>258</cp:revision>
  <cp:lastPrinted>2015-08-03T12:19:03Z</cp:lastPrinted>
  <dcterms:created xsi:type="dcterms:W3CDTF">2011-04-26T13:34:54Z</dcterms:created>
  <dcterms:modified xsi:type="dcterms:W3CDTF">2015-08-04T09:21:27Z</dcterms:modified>
</cp:coreProperties>
</file>