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 bookmarkIdSeed="2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378" r:id="rId2"/>
    <p:sldId id="362" r:id="rId3"/>
    <p:sldId id="385" r:id="rId4"/>
    <p:sldId id="371" r:id="rId5"/>
    <p:sldId id="388" r:id="rId6"/>
    <p:sldId id="391" r:id="rId7"/>
    <p:sldId id="392" r:id="rId8"/>
    <p:sldId id="380" r:id="rId9"/>
    <p:sldId id="387" r:id="rId1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361950" indent="9525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725488" indent="188913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087438" indent="284163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450975" indent="377825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Kristine Jøssang" initials="KJ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2B3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0" autoAdjust="0"/>
    <p:restoredTop sz="93213" autoAdjust="0"/>
  </p:normalViewPr>
  <p:slideViewPr>
    <p:cSldViewPr>
      <p:cViewPr varScale="1">
        <p:scale>
          <a:sx n="143" d="100"/>
          <a:sy n="143" d="100"/>
        </p:scale>
        <p:origin x="432" y="120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34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100000"/>
                    <a:shade val="100000"/>
                    <a:satMod val="130000"/>
                  </a:schemeClr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2"/>
                <c:pt idx="0">
                  <c:v>Svært fornøyd</c:v>
                </c:pt>
                <c:pt idx="1">
                  <c:v>Fornøyd 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67.7</c:v>
                </c:pt>
                <c:pt idx="1">
                  <c:v>32.299999999999997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1D6-4704-8316-6D3DDEFE409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100000"/>
                    <a:shade val="100000"/>
                    <a:satMod val="130000"/>
                  </a:schemeClr>
                </a:gs>
                <a:gs pos="100000">
                  <a:schemeClr val="accent2"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2"/>
                <c:pt idx="0">
                  <c:v>Svært fornøyd</c:v>
                </c:pt>
                <c:pt idx="1">
                  <c:v>Fornøyd 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1-61D6-4704-8316-6D3DDEFE409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Column1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tint val="100000"/>
                    <a:shade val="100000"/>
                    <a:satMod val="130000"/>
                  </a:schemeClr>
                </a:gs>
                <a:gs pos="100000">
                  <a:schemeClr val="accent3"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2"/>
                <c:pt idx="0">
                  <c:v>Svært fornøyd</c:v>
                </c:pt>
                <c:pt idx="1">
                  <c:v>Fornøyd 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2-61D6-4704-8316-6D3DDEFE409A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991098047"/>
        <c:axId val="599492863"/>
      </c:barChart>
      <c:catAx>
        <c:axId val="99109804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599492863"/>
        <c:crosses val="autoZero"/>
        <c:auto val="1"/>
        <c:lblAlgn val="ctr"/>
        <c:lblOffset val="100"/>
        <c:noMultiLvlLbl val="0"/>
      </c:catAx>
      <c:valAx>
        <c:axId val="599492863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99109804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041212396527358"/>
          <c:y val="0.12472222222222221"/>
          <c:w val="0.82328184938421156"/>
          <c:h val="0.71067974142121126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100000"/>
                    <a:shade val="100000"/>
                    <a:satMod val="130000"/>
                  </a:schemeClr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2"/>
                <c:pt idx="0">
                  <c:v>Svært fornøyd</c:v>
                </c:pt>
                <c:pt idx="1">
                  <c:v>Fornøyd 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54.8</c:v>
                </c:pt>
                <c:pt idx="1">
                  <c:v>45.2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183-41BA-A13D-935A94AEA31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Column1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100000"/>
                    <a:shade val="100000"/>
                    <a:satMod val="130000"/>
                  </a:schemeClr>
                </a:gs>
                <a:gs pos="100000">
                  <a:schemeClr val="accent2"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2"/>
                <c:pt idx="0">
                  <c:v>Svært fornøyd</c:v>
                </c:pt>
                <c:pt idx="1">
                  <c:v>Fornøyd 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1-8183-41BA-A13D-935A94AEA31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Column2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tint val="100000"/>
                    <a:shade val="100000"/>
                    <a:satMod val="130000"/>
                  </a:schemeClr>
                </a:gs>
                <a:gs pos="100000">
                  <a:schemeClr val="accent3"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2"/>
                <c:pt idx="0">
                  <c:v>Svært fornøyd</c:v>
                </c:pt>
                <c:pt idx="1">
                  <c:v>Fornøyd 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2-8183-41BA-A13D-935A94AEA313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2118231055"/>
        <c:axId val="605584959"/>
      </c:barChart>
      <c:catAx>
        <c:axId val="211823105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605584959"/>
        <c:crosses val="autoZero"/>
        <c:auto val="1"/>
        <c:lblAlgn val="ctr"/>
        <c:lblOffset val="100"/>
        <c:noMultiLvlLbl val="0"/>
      </c:catAx>
      <c:valAx>
        <c:axId val="60558495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211823105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02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02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defRPr sz="1200"/>
            </a:lvl1pPr>
          </a:lstStyle>
          <a:p>
            <a:pPr>
              <a:defRPr/>
            </a:pPr>
            <a:fld id="{294281F0-FACA-0845-840B-B3DE104CB5B5}" type="datetime1">
              <a:rPr lang="nb-NO"/>
              <a:pPr>
                <a:defRPr/>
              </a:pPr>
              <a:t>15.04.2024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0" hangingPunct="0">
              <a:defRPr sz="1200"/>
            </a:lvl1pPr>
          </a:lstStyle>
          <a:p>
            <a:pPr>
              <a:defRPr/>
            </a:pPr>
            <a:fld id="{8D3D69E2-0A64-844D-9660-004251058A67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0526802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38E7D032-151A-EC4C-ACB3-B8F19569ED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10331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361950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725488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087438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450975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1814627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177552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540478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2903403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87AB1F-7B54-4B28-B7A1-E60D492D3FA9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000800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8E7D032-151A-EC4C-ACB3-B8F19569EDD6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36284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Linn,  Cecilia, Ida M, Ida Emilie, Linda, 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8E7D032-151A-EC4C-ACB3-B8F19569EDD6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18911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883155" y="2300555"/>
            <a:ext cx="7543800" cy="1143000"/>
          </a:xfrm>
        </p:spPr>
        <p:txBody>
          <a:bodyPr anchor="b"/>
          <a:lstStyle>
            <a:lvl1pPr>
              <a:defRPr sz="1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883155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5FC2C7-E4A1-344E-A6E7-C10DA645C030}" type="datetime1">
              <a:rPr lang="nb-NO"/>
              <a:pPr>
                <a:defRPr/>
              </a:pPr>
              <a:t>15.04.2024</a:t>
            </a:fld>
            <a:endParaRPr lang="nb-NO" dirty="0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48601B-DFDF-B044-B450-3B98242EA36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5"/>
            <a:ext cx="7772400" cy="1362076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7"/>
            <a:ext cx="7772400" cy="1500187"/>
          </a:xfrm>
        </p:spPr>
        <p:txBody>
          <a:bodyPr anchor="b"/>
          <a:lstStyle>
            <a:lvl1pPr marL="0" indent="0">
              <a:buNone/>
              <a:defRPr sz="1600"/>
            </a:lvl1pPr>
            <a:lvl2pPr marL="362925" indent="0">
              <a:buNone/>
              <a:defRPr sz="1400"/>
            </a:lvl2pPr>
            <a:lvl3pPr marL="725851" indent="0">
              <a:buNone/>
              <a:defRPr sz="1300"/>
            </a:lvl3pPr>
            <a:lvl4pPr marL="1088776" indent="0">
              <a:buNone/>
              <a:defRPr sz="1100"/>
            </a:lvl4pPr>
            <a:lvl5pPr marL="1451701" indent="0">
              <a:buNone/>
              <a:defRPr sz="1100"/>
            </a:lvl5pPr>
            <a:lvl6pPr marL="1814627" indent="0">
              <a:buNone/>
              <a:defRPr sz="1100"/>
            </a:lvl6pPr>
            <a:lvl7pPr marL="2177552" indent="0">
              <a:buNone/>
              <a:defRPr sz="1100"/>
            </a:lvl7pPr>
            <a:lvl8pPr marL="2540478" indent="0">
              <a:buNone/>
              <a:defRPr sz="1100"/>
            </a:lvl8pPr>
            <a:lvl9pPr marL="2903403" indent="0">
              <a:buNone/>
              <a:defRPr sz="11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E8111C-C572-3E42-B70B-57C2AA184FD8}" type="datetime1">
              <a:rPr lang="nb-NO"/>
              <a:pPr>
                <a:defRPr/>
              </a:pPr>
              <a:t>15.04.2024</a:t>
            </a:fld>
            <a:endParaRPr lang="nb-NO" dirty="0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DD8EE7-2163-7E4F-B6FD-5628BE966BC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AD0DEC-2D04-274C-8A42-A2DC390FB7FB}" type="datetime1">
              <a:rPr lang="nb-NO"/>
              <a:pPr>
                <a:defRPr/>
              </a:pPr>
              <a:t>15.04.2024</a:t>
            </a:fld>
            <a:endParaRPr lang="nb-NO" dirty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B3D44F-061F-5243-B80B-36CEBA85801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3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6"/>
            <a:ext cx="4040188" cy="3951288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3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6"/>
            <a:ext cx="4041775" cy="3951288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3BB29B-A092-4B47-BFC2-191F84126DD2}" type="datetime1">
              <a:rPr lang="nb-NO"/>
              <a:pPr>
                <a:defRPr/>
              </a:pPr>
              <a:t>15.04.2024</a:t>
            </a:fld>
            <a:endParaRPr lang="nb-NO" dirty="0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C4874D-4C61-2046-B779-8F466C0E8B4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5E9456-A393-5140-B146-312850904394}" type="datetime1">
              <a:rPr lang="nb-NO"/>
              <a:pPr>
                <a:defRPr/>
              </a:pPr>
              <a:t>15.04.2024</a:t>
            </a:fld>
            <a:endParaRPr lang="nb-NO" dirty="0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AD800C-CCD4-B341-B08D-C134E02028A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0DBFBB-9ED5-264E-B60F-1EA4DD9F16AE}" type="datetime1">
              <a:rPr lang="nb-NO"/>
              <a:pPr>
                <a:defRPr/>
              </a:pPr>
              <a:t>15.04.2024</a:t>
            </a:fld>
            <a:endParaRPr lang="nb-NO" dirty="0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E388CA-E4C7-6149-A893-E035E1C41CA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5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4"/>
            <a:ext cx="3008313" cy="4691063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D70F1F-1E49-5743-BC73-503D098F3EE2}" type="datetime1">
              <a:rPr lang="nb-NO"/>
              <a:pPr>
                <a:defRPr/>
              </a:pPr>
              <a:t>15.04.2024</a:t>
            </a:fld>
            <a:endParaRPr lang="nb-NO" dirty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E4BE90-BC86-804B-875F-9FCE54FB5A8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9" y="4800605"/>
            <a:ext cx="5486400" cy="566737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9" y="612775"/>
            <a:ext cx="5486400" cy="4114800"/>
          </a:xfrm>
        </p:spPr>
        <p:txBody>
          <a:bodyPr/>
          <a:lstStyle>
            <a:lvl1pPr marL="0" indent="0">
              <a:buNone/>
              <a:defRPr sz="2500"/>
            </a:lvl1pPr>
            <a:lvl2pPr marL="362925" indent="0">
              <a:buNone/>
              <a:defRPr sz="2200"/>
            </a:lvl2pPr>
            <a:lvl3pPr marL="725851" indent="0">
              <a:buNone/>
              <a:defRPr sz="1900"/>
            </a:lvl3pPr>
            <a:lvl4pPr marL="1088776" indent="0">
              <a:buNone/>
              <a:defRPr sz="1600"/>
            </a:lvl4pPr>
            <a:lvl5pPr marL="1451701" indent="0">
              <a:buNone/>
              <a:defRPr sz="1600"/>
            </a:lvl5pPr>
            <a:lvl6pPr marL="1814627" indent="0">
              <a:buNone/>
              <a:defRPr sz="1600"/>
            </a:lvl6pPr>
            <a:lvl7pPr marL="2177552" indent="0">
              <a:buNone/>
              <a:defRPr sz="1600"/>
            </a:lvl7pPr>
            <a:lvl8pPr marL="2540478" indent="0">
              <a:buNone/>
              <a:defRPr sz="1600"/>
            </a:lvl8pPr>
            <a:lvl9pPr marL="2903403" indent="0">
              <a:buNone/>
              <a:defRPr sz="1600"/>
            </a:lvl9pPr>
          </a:lstStyle>
          <a:p>
            <a:pPr lvl="0"/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9" y="5367342"/>
            <a:ext cx="5486400" cy="804863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B90948-6400-F54D-9DEA-86F64347343F}" type="datetime1">
              <a:rPr lang="nb-NO"/>
              <a:pPr>
                <a:defRPr/>
              </a:pPr>
              <a:t>15.04.2024</a:t>
            </a:fld>
            <a:endParaRPr lang="nb-NO" dirty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D16A88-A97B-4846-B968-5B258F8D07D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F2EB98-D8E3-A744-B203-413FB4F99252}" type="datetime1">
              <a:rPr lang="nb-NO"/>
              <a:pPr>
                <a:defRPr/>
              </a:pPr>
              <a:t>15.04.2024</a:t>
            </a:fld>
            <a:endParaRPr lang="nb-NO" dirty="0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727352-1949-1D4C-B78D-50F582F5C1B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1" y="838200"/>
            <a:ext cx="1924050" cy="5257800"/>
          </a:xfrm>
        </p:spPr>
        <p:txBody>
          <a:bodyPr vert="eaVert"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838200"/>
            <a:ext cx="5619750" cy="5257800"/>
          </a:xfrm>
        </p:spPr>
        <p:txBody>
          <a:bodyPr vert="eaVert"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41D986-38B6-D34B-AC8F-FAB34D6CD12A}" type="datetime1">
              <a:rPr lang="nb-NO"/>
              <a:pPr>
                <a:defRPr/>
              </a:pPr>
              <a:t>15.04.2024</a:t>
            </a:fld>
            <a:endParaRPr lang="nb-NO" dirty="0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466421-6C81-5648-A1DB-FCEC7B82361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849632"/>
            <a:ext cx="7921625" cy="11449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981200"/>
            <a:ext cx="79248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0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7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02D5BF00-D5D8-BF41-8403-281C22D7D281}" type="datetime1">
              <a:rPr lang="nb-NO"/>
              <a:pPr>
                <a:defRPr/>
              </a:pPr>
              <a:t>15.04.2024</a:t>
            </a:fld>
            <a:endParaRPr lang="nb-NO" dirty="0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18463" y="64008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7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278C662D-9485-8E45-AADC-A1089849A39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1030" name="Picture 6" descr="UiO_MatNat_A.png"/>
          <p:cNvPicPr>
            <a:picLocks noChangeAspect="1"/>
          </p:cNvPicPr>
          <p:nvPr userDrawn="1"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4800" y="228603"/>
            <a:ext cx="4835525" cy="236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75" r:id="rId2"/>
    <p:sldLayoutId id="2147483776" r:id="rId3"/>
    <p:sldLayoutId id="2147483777" r:id="rId4"/>
    <p:sldLayoutId id="2147483778" r:id="rId5"/>
    <p:sldLayoutId id="2147483779" r:id="rId6"/>
    <p:sldLayoutId id="2147483780" r:id="rId7"/>
    <p:sldLayoutId id="2147483781" r:id="rId8"/>
    <p:sldLayoutId id="2147483782" r:id="rId9"/>
    <p:sldLayoutId id="2147483783" r:id="rId10"/>
    <p:sldLayoutId id="2147483784" r:id="rId11"/>
  </p:sldLayoutIdLst>
  <p:hf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362925" algn="l" rtl="0" fontAlgn="base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725851" algn="l" rtl="0" fontAlgn="base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088776" algn="l" rtl="0" fontAlgn="base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451701" algn="l" rtl="0" fontAlgn="base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271463" indent="-271463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588963" indent="-225425" algn="l" rtl="0" eaLnBrk="0" fontAlgn="base" hangingPunct="0">
        <a:spcBef>
          <a:spcPct val="20000"/>
        </a:spcBef>
        <a:spcAft>
          <a:spcPct val="0"/>
        </a:spcAft>
        <a:buChar char="–"/>
        <a:defRPr sz="1900">
          <a:solidFill>
            <a:schemeClr val="tx1"/>
          </a:solidFill>
          <a:latin typeface="+mn-lt"/>
          <a:ea typeface="+mn-ea"/>
          <a:cs typeface="+mn-cs"/>
        </a:defRPr>
      </a:lvl2pPr>
      <a:lvl3pPr marL="906463" indent="-180975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3pPr>
      <a:lvl4pPr marL="1270000" indent="-180975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631950" indent="-180975" algn="l" rtl="0" eaLnBrk="0" fontAlgn="base" hangingPunct="0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5pPr>
      <a:lvl6pPr marL="1996089" indent="-181463" algn="l" rtl="0" fontAlgn="base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6pPr>
      <a:lvl7pPr marL="2359015" indent="-181463" algn="l" rtl="0" fontAlgn="base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7pPr>
      <a:lvl8pPr marL="2721940" indent="-181463" algn="l" rtl="0" fontAlgn="base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8pPr>
      <a:lvl9pPr marL="3084866" indent="-181463" algn="l" rtl="0" fontAlgn="base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2925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2585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88776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5170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14627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77552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40478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03403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wrap="square" anchor="b">
            <a:normAutofit/>
          </a:bodyPr>
          <a:lstStyle/>
          <a:p>
            <a:endParaRPr lang="en-US" dirty="0"/>
          </a:p>
        </p:txBody>
      </p:sp>
      <p:pic>
        <p:nvPicPr>
          <p:cNvPr id="10" name="Content Placeholder 9" descr="A rainbow over a street&#10;&#10;Description automatically generated">
            <a:extLst>
              <a:ext uri="{FF2B5EF4-FFF2-40B4-BE49-F238E27FC236}">
                <a16:creationId xmlns:a16="http://schemas.microsoft.com/office/drawing/2014/main" id="{97453E2F-0767-E6A6-5CCB-6CA908CD5FE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2666" r="1" b="1"/>
          <a:stretch/>
        </p:blipFill>
        <p:spPr>
          <a:xfrm rot="5400000">
            <a:off x="3215804" y="1146968"/>
            <a:ext cx="5853115" cy="5111750"/>
          </a:xfrm>
          <a:noFill/>
        </p:spPr>
      </p:pic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ACD6A5AE-281C-EF19-B978-2EE2F466AA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7202" y="1709733"/>
            <a:ext cx="3008313" cy="4691067"/>
          </a:xfrm>
        </p:spPr>
        <p:txBody>
          <a:bodyPr/>
          <a:lstStyle/>
          <a:p>
            <a:r>
              <a:rPr lang="en-US" sz="3600" dirty="0"/>
              <a:t>STUA – seminar 2024: </a:t>
            </a:r>
          </a:p>
          <a:p>
            <a:r>
              <a:rPr lang="en-US" sz="3600" b="1" i="1" dirty="0"/>
              <a:t>Vi </a:t>
            </a:r>
            <a:r>
              <a:rPr lang="en-US" sz="3600" b="1" i="1" dirty="0" err="1"/>
              <a:t>trenger</a:t>
            </a:r>
            <a:r>
              <a:rPr lang="en-US" sz="3600" b="1" i="1" dirty="0"/>
              <a:t> </a:t>
            </a:r>
            <a:r>
              <a:rPr lang="en-US" sz="3600" b="1" i="1" dirty="0" err="1"/>
              <a:t>hverandre</a:t>
            </a:r>
            <a:r>
              <a:rPr lang="en-US" sz="3600" b="1" i="1" dirty="0"/>
              <a:t>!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2000" y="6400800"/>
            <a:ext cx="1905000" cy="457200"/>
          </a:xfrm>
        </p:spPr>
        <p:txBody>
          <a:bodyPr wrap="square" anchor="t">
            <a:normAutofit/>
          </a:bodyPr>
          <a:lstStyle/>
          <a:p>
            <a:pPr>
              <a:spcAft>
                <a:spcPts val="600"/>
              </a:spcAft>
              <a:defRPr/>
            </a:pPr>
            <a:fld id="{915FC2C7-E4A1-344E-A6E7-C10DA645C030}" type="datetime1">
              <a:rPr lang="nb-NO" smtClean="0"/>
              <a:pPr>
                <a:spcAft>
                  <a:spcPts val="600"/>
                </a:spcAft>
                <a:defRPr/>
              </a:pPr>
              <a:t>15.04.2024</a:t>
            </a:fld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8018463" y="6400800"/>
            <a:ext cx="685800" cy="457200"/>
          </a:xfrm>
        </p:spPr>
        <p:txBody>
          <a:bodyPr wrap="square" anchor="t">
            <a:normAutofit/>
          </a:bodyPr>
          <a:lstStyle/>
          <a:p>
            <a:pPr>
              <a:spcAft>
                <a:spcPts val="600"/>
              </a:spcAft>
              <a:defRPr/>
            </a:pPr>
            <a:fld id="{F248601B-DFDF-B044-B450-3B98242EA36D}" type="slidenum">
              <a:rPr lang="en-US" smtClean="0"/>
              <a:pPr>
                <a:spcAft>
                  <a:spcPts val="600"/>
                </a:spcAft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7931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Arbeidsgruppa bestod av denne fine gjengen !!!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Runa, IFI</a:t>
            </a:r>
          </a:p>
          <a:p>
            <a:pPr marL="0" indent="0">
              <a:buNone/>
            </a:pPr>
            <a:r>
              <a:rPr lang="nb-NO" dirty="0"/>
              <a:t>Vegard, IFI</a:t>
            </a:r>
          </a:p>
          <a:p>
            <a:pPr marL="0" indent="0">
              <a:buNone/>
            </a:pPr>
            <a:r>
              <a:rPr lang="nb-NO" dirty="0"/>
              <a:t>Morsal, ITA</a:t>
            </a:r>
          </a:p>
          <a:p>
            <a:pPr marL="0" indent="0">
              <a:buNone/>
            </a:pPr>
            <a:r>
              <a:rPr lang="nb-NO" dirty="0"/>
              <a:t>Helena, FI/MN</a:t>
            </a:r>
          </a:p>
          <a:p>
            <a:pPr marL="0" indent="0">
              <a:buNone/>
            </a:pPr>
            <a:r>
              <a:rPr lang="nb-NO" dirty="0"/>
              <a:t>Anniken: MN </a:t>
            </a:r>
          </a:p>
          <a:p>
            <a:pPr marL="0" indent="0">
              <a:buNone/>
            </a:pPr>
            <a:r>
              <a:rPr lang="nb-NO" dirty="0"/>
              <a:t>Linda T, MN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</p:txBody>
      </p:sp>
      <p:pic>
        <p:nvPicPr>
          <p:cNvPr id="7" name="Content Placeholder 8" descr="Smileys Émoticônes La Langue - Image gratuite sur Pixabay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39952" y="2002526"/>
            <a:ext cx="4824536" cy="4365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581633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8656"/>
            <a:ext cx="7886700" cy="622900"/>
          </a:xfrm>
        </p:spPr>
        <p:txBody>
          <a:bodyPr>
            <a:normAutofit/>
          </a:bodyPr>
          <a:lstStyle/>
          <a:p>
            <a:r>
              <a:rPr lang="nb-NO" dirty="0"/>
              <a:t> </a:t>
            </a:r>
            <a:endParaRPr lang="en-US" dirty="0"/>
          </a:p>
        </p:txBody>
      </p:sp>
      <p:pic>
        <p:nvPicPr>
          <p:cNvPr id="4" name="Content Placeholder 5" descr="File:Facepalm silhouette.svg - Wikipedia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2011" y="3066260"/>
            <a:ext cx="2882992" cy="2787605"/>
          </a:xfrm>
        </p:spPr>
      </p:pic>
      <p:sp>
        <p:nvSpPr>
          <p:cNvPr id="5" name="Cloud 4"/>
          <p:cNvSpPr/>
          <p:nvPr/>
        </p:nvSpPr>
        <p:spPr>
          <a:xfrm>
            <a:off x="5817011" y="2282692"/>
            <a:ext cx="2075877" cy="1199476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6" name="Cloud 5"/>
          <p:cNvSpPr/>
          <p:nvPr/>
        </p:nvSpPr>
        <p:spPr>
          <a:xfrm>
            <a:off x="3729694" y="1816028"/>
            <a:ext cx="2075877" cy="1108916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Cloud 6"/>
          <p:cNvSpPr/>
          <p:nvPr/>
        </p:nvSpPr>
        <p:spPr>
          <a:xfrm>
            <a:off x="1672471" y="2379842"/>
            <a:ext cx="1990898" cy="1372837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Cloud 7"/>
          <p:cNvSpPr/>
          <p:nvPr/>
        </p:nvSpPr>
        <p:spPr>
          <a:xfrm>
            <a:off x="1335653" y="4078024"/>
            <a:ext cx="1770442" cy="1343609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M</a:t>
            </a:r>
            <a:r>
              <a:rPr lang="nb-NO" dirty="0" err="1">
                <a:solidFill>
                  <a:schemeClr val="tx1"/>
                </a:solidFill>
              </a:rPr>
              <a:t>angfold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Cloud 8"/>
          <p:cNvSpPr/>
          <p:nvPr/>
        </p:nvSpPr>
        <p:spPr>
          <a:xfrm>
            <a:off x="5872771" y="3789187"/>
            <a:ext cx="2128985" cy="1255972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TextBox 10"/>
          <p:cNvSpPr txBox="1"/>
          <p:nvPr/>
        </p:nvSpPr>
        <p:spPr>
          <a:xfrm>
            <a:off x="3982497" y="2149473"/>
            <a:ext cx="18893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Samhold</a:t>
            </a:r>
            <a:r>
              <a:rPr lang="en-US" dirty="0"/>
              <a:t>/</a:t>
            </a:r>
            <a:r>
              <a:rPr lang="en-US" dirty="0" err="1"/>
              <a:t>sosialt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052423" y="2689466"/>
            <a:ext cx="16050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Stressmestring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835696" y="2705188"/>
            <a:ext cx="16404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K</a:t>
            </a:r>
            <a:r>
              <a:rPr lang="nb-NO" dirty="0" err="1"/>
              <a:t>ommunikasjon</a:t>
            </a:r>
            <a:r>
              <a:rPr lang="nb-NO" dirty="0"/>
              <a:t> og temaarbeid 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6199341" y="3961507"/>
            <a:ext cx="16935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Samsnakk om hvordan vi gjør ting   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492233" y="777688"/>
            <a:ext cx="8159534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2500" b="1" kern="0" dirty="0">
                <a:solidFill>
                  <a:srgbClr val="000000"/>
                </a:solidFill>
                <a:latin typeface="Arial"/>
                <a:ea typeface="ヒラギノ角ゴ Pro W3"/>
              </a:rPr>
              <a:t>Hva ønsker DU at seminaret skal inneholde?</a:t>
            </a:r>
          </a:p>
          <a:p>
            <a:r>
              <a:rPr lang="nb-NO" sz="2500" b="1" kern="0" dirty="0">
                <a:solidFill>
                  <a:srgbClr val="000000"/>
                </a:solidFill>
                <a:latin typeface="Arial"/>
                <a:ea typeface="ヒラギノ角ゴ Pro W3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019127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STUA – seminar 2024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248601B-DFDF-B044-B450-3B98242EA36D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758825" y="2177420"/>
            <a:ext cx="7924800" cy="4114800"/>
          </a:xfrm>
        </p:spPr>
        <p:txBody>
          <a:bodyPr/>
          <a:lstStyle/>
          <a:p>
            <a:r>
              <a:rPr lang="nb-NO" dirty="0"/>
              <a:t>27. februar: </a:t>
            </a:r>
            <a:r>
              <a:rPr lang="nb-NO" b="1" dirty="0"/>
              <a:t>Effektive arbeidsfellesskap</a:t>
            </a:r>
          </a:p>
          <a:p>
            <a:r>
              <a:rPr lang="nb-NO" dirty="0"/>
              <a:t>28. februar: </a:t>
            </a:r>
            <a:r>
              <a:rPr lang="nb-NO" b="1" dirty="0"/>
              <a:t>Effektive arbeidsprosesser</a:t>
            </a:r>
            <a:endParaRPr lang="en-US" b="1" dirty="0"/>
          </a:p>
        </p:txBody>
      </p:sp>
      <p:pic>
        <p:nvPicPr>
          <p:cNvPr id="8" name="Picture 7" descr="Gratis illustrasjon: Glede, Ha Det, Humør, Barn - Gratis bilde på ...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3126107"/>
            <a:ext cx="7056784" cy="2969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06617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783E9A-510D-6AD3-793A-F691B675C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STUA 2024: Program </a:t>
            </a:r>
            <a:endParaRPr lang="nb-NO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4A9993-D874-8868-AD8F-FA780D0710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1" y="1082055"/>
            <a:ext cx="4040188" cy="906116"/>
          </a:xfrm>
        </p:spPr>
        <p:txBody>
          <a:bodyPr/>
          <a:lstStyle/>
          <a:p>
            <a:r>
              <a:rPr lang="en-US" dirty="0"/>
              <a:t>Dag 1: </a:t>
            </a:r>
            <a:r>
              <a:rPr lang="en-US" dirty="0" err="1"/>
              <a:t>Effektive</a:t>
            </a:r>
            <a:r>
              <a:rPr lang="en-US" dirty="0"/>
              <a:t> </a:t>
            </a:r>
            <a:r>
              <a:rPr lang="en-US" dirty="0" err="1"/>
              <a:t>arbeidsfellesskap</a:t>
            </a:r>
            <a:r>
              <a:rPr lang="en-US" dirty="0"/>
              <a:t> </a:t>
            </a:r>
            <a:endParaRPr lang="nb-NO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6A059A-1789-151C-2DB6-E285545EE52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1800" kern="1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«Velkommen» ved Hanne, Knut og arbeidsgruppe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1800" kern="1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«MNs verdier i menneskemøter» ved Ilan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1800" kern="1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«På seg selv kjenner man andre! Eller …?» ved Runa og Linda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1800" kern="1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«Oppdag og motvirk implisitt bias på jobb» ved Marthe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1800" kern="1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«Forvalt dine ressurser – selvledelse i praksis» ved Eva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1800" kern="1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Middag og sosialt samvær </a:t>
            </a:r>
          </a:p>
          <a:p>
            <a:pPr marL="0" indent="0">
              <a:buNone/>
            </a:pPr>
            <a:endParaRPr lang="nb-NO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224DE90-07BE-7E3D-DE17-678279EE31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45024" y="1324596"/>
            <a:ext cx="4041775" cy="639763"/>
          </a:xfrm>
        </p:spPr>
        <p:txBody>
          <a:bodyPr/>
          <a:lstStyle/>
          <a:p>
            <a:r>
              <a:rPr lang="en-US" dirty="0"/>
              <a:t>Dag 2: </a:t>
            </a:r>
            <a:r>
              <a:rPr lang="en-US" dirty="0" err="1"/>
              <a:t>Effektive</a:t>
            </a:r>
            <a:r>
              <a:rPr lang="en-US" dirty="0"/>
              <a:t> </a:t>
            </a:r>
            <a:r>
              <a:rPr lang="en-US" dirty="0" err="1"/>
              <a:t>arbeidsprosesser</a:t>
            </a:r>
            <a:endParaRPr lang="nb-NO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41286B9-84A3-368A-F714-CFFF45F08CF7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nb-NO" sz="1800" dirty="0"/>
              <a:t>«Møtekultur: God møteledelse og møtedeltakelse» ved Anne Marthe og Lene</a:t>
            </a:r>
          </a:p>
          <a:p>
            <a:r>
              <a:rPr lang="nb-NO" sz="1800" dirty="0"/>
              <a:t>Parallelle sesjoner:</a:t>
            </a:r>
          </a:p>
          <a:p>
            <a:r>
              <a:rPr lang="nb-NO" sz="1800" dirty="0"/>
              <a:t>1)	«Stressmestring i arbeidshverdagen»</a:t>
            </a:r>
          </a:p>
          <a:p>
            <a:r>
              <a:rPr lang="nb-NO" sz="1800" dirty="0"/>
              <a:t>2)	«Effektive arbeidsprosesser» </a:t>
            </a:r>
          </a:p>
          <a:p>
            <a:r>
              <a:rPr lang="nb-NO" sz="1800" dirty="0"/>
              <a:t>a.	Masteropptak (erfaringsdeling)</a:t>
            </a:r>
          </a:p>
          <a:p>
            <a:r>
              <a:rPr lang="nb-NO" sz="1800" dirty="0"/>
              <a:t>b.	Emne – semesterevaluering (erfaringsdeling)</a:t>
            </a:r>
          </a:p>
          <a:p>
            <a:pPr marL="0" indent="0">
              <a:buNone/>
            </a:pPr>
            <a:endParaRPr lang="nb-NO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5274B03-59B6-1FFF-7456-C82487FDE5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53BB29B-A092-4B47-BFC2-191F84126DD2}" type="datetime1">
              <a:rPr lang="nb-NO" smtClean="0"/>
              <a:pPr>
                <a:defRPr/>
              </a:pPr>
              <a:t>15.04.2024</a:t>
            </a:fld>
            <a:endParaRPr lang="nb-NO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09DEED6-5079-DFB7-45E9-C07F4A1DFD5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AC4874D-4C61-2046-B779-8F466C0E8B4F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888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C8D533-EA60-A1A4-04DB-C2A083F02C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Hvor</a:t>
            </a:r>
            <a:r>
              <a:rPr lang="en-US" dirty="0"/>
              <a:t> </a:t>
            </a:r>
            <a:r>
              <a:rPr lang="en-US" dirty="0" err="1"/>
              <a:t>fornøyd</a:t>
            </a:r>
            <a:r>
              <a:rPr lang="en-US" dirty="0"/>
              <a:t> er du med </a:t>
            </a:r>
            <a:r>
              <a:rPr lang="en-US" dirty="0" err="1"/>
              <a:t>seminaret</a:t>
            </a:r>
            <a:r>
              <a:rPr lang="en-US" dirty="0"/>
              <a:t> </a:t>
            </a:r>
            <a:r>
              <a:rPr lang="en-US" dirty="0" err="1"/>
              <a:t>generelt</a:t>
            </a:r>
            <a:r>
              <a:rPr lang="en-US" dirty="0"/>
              <a:t>? </a:t>
            </a:r>
            <a:endParaRPr lang="nb-NO" dirty="0"/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6E246C3F-7E3D-0CCD-38FB-B87EC400144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75262767"/>
              </p:ext>
            </p:extLst>
          </p:nvPr>
        </p:nvGraphicFramePr>
        <p:xfrm>
          <a:off x="762000" y="1981200"/>
          <a:ext cx="7924800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485A19-1430-AF7D-B379-592C57041C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15FC2C7-E4A1-344E-A6E7-C10DA645C030}" type="datetime1">
              <a:rPr lang="nb-NO" smtClean="0"/>
              <a:pPr>
                <a:defRPr/>
              </a:pPr>
              <a:t>15.04.2024</a:t>
            </a:fld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3DA0C3-287C-19CE-EE6A-C90731959B6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248601B-DFDF-B044-B450-3B98242EA36D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18972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C45C28-D347-AD62-DABC-40DFC4DC0B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Hvor</a:t>
            </a:r>
            <a:r>
              <a:rPr lang="en-US" dirty="0"/>
              <a:t> </a:t>
            </a:r>
            <a:r>
              <a:rPr lang="en-US" dirty="0" err="1"/>
              <a:t>fornøyd</a:t>
            </a:r>
            <a:r>
              <a:rPr lang="en-US" dirty="0"/>
              <a:t> er du med </a:t>
            </a:r>
            <a:r>
              <a:rPr lang="en-US" dirty="0" err="1"/>
              <a:t>innholdet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seminaret</a:t>
            </a:r>
            <a:r>
              <a:rPr lang="en-US" dirty="0"/>
              <a:t>?</a:t>
            </a:r>
            <a:endParaRPr lang="nb-NO" dirty="0"/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8C42B00F-0AE9-5179-E90A-CB29CAF579B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41400553"/>
              </p:ext>
            </p:extLst>
          </p:nvPr>
        </p:nvGraphicFramePr>
        <p:xfrm>
          <a:off x="762000" y="1994539"/>
          <a:ext cx="7924800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C2E1D3-7862-2963-67ED-F0323D3142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15FC2C7-E4A1-344E-A6E7-C10DA645C030}" type="datetime1">
              <a:rPr lang="nb-NO" smtClean="0"/>
              <a:pPr>
                <a:defRPr/>
              </a:pPr>
              <a:t>15.04.2024</a:t>
            </a:fld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2BAC31E-DC59-479B-5385-932B76FA348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248601B-DFDF-B044-B450-3B98242EA36D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77064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Tilbakemelding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6543" y="1628800"/>
            <a:ext cx="7924800" cy="4114800"/>
          </a:xfrm>
        </p:spPr>
        <p:txBody>
          <a:bodyPr/>
          <a:lstStyle/>
          <a:p>
            <a:pPr marL="0" indent="0">
              <a:buNone/>
            </a:pPr>
            <a:endParaRPr lang="nb-NO" dirty="0">
              <a:sym typeface="Wingdings" panose="05000000000000000000" pitchFamily="2" charset="2"/>
            </a:endParaRPr>
          </a:p>
          <a:p>
            <a:r>
              <a:rPr lang="nb-NO" dirty="0">
                <a:sym typeface="Wingdings" panose="05000000000000000000" pitchFamily="2" charset="2"/>
              </a:rPr>
              <a:t>Positivt: Fellesskapsfølelse, samhold, ble bedre kjent med de jeg jobber med, parallelle sesjoner med temaer var utrolig nyttig, stressmestring, at ledelsen var med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nb-NO" dirty="0">
                <a:sym typeface="Wingdings" panose="05000000000000000000" pitchFamily="2" charset="2"/>
              </a:rPr>
              <a:t>«At jeg har kjempefine kolleger jeg er glad i</a:t>
            </a:r>
            <a:r>
              <a:rPr lang="nb-NO" dirty="0"/>
              <a:t>!»</a:t>
            </a:r>
          </a:p>
          <a:p>
            <a:pPr marL="0" indent="0">
              <a:buNone/>
            </a:pPr>
            <a:r>
              <a:rPr lang="nb-NO" dirty="0"/>
              <a:t>«Å tørre å snakke om hvordan vi gjør det. Det må vi begynne med!»</a:t>
            </a:r>
            <a:endParaRPr lang="en-US" dirty="0"/>
          </a:p>
          <a:p>
            <a:pPr marL="0" indent="0">
              <a:buNone/>
            </a:pPr>
            <a:endParaRPr lang="nb-NO" dirty="0">
              <a:sym typeface="Wingdings" panose="05000000000000000000" pitchFamily="2" charset="2"/>
            </a:endParaRPr>
          </a:p>
          <a:p>
            <a:r>
              <a:rPr lang="nb-NO" dirty="0">
                <a:sym typeface="Wingdings" panose="05000000000000000000" pitchFamily="2" charset="2"/>
              </a:rPr>
              <a:t>Potensielle forbedringer: Mer sosialt, flere pauser, ikke velge mellom parallelle sesjoner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15FC2C7-E4A1-344E-A6E7-C10DA645C030}" type="datetime1">
              <a:rPr lang="nb-NO" smtClean="0"/>
              <a:pPr>
                <a:defRPr/>
              </a:pPr>
              <a:t>15.04.2024</a:t>
            </a:fld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248601B-DFDF-B044-B450-3B98242EA36D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47659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dirty="0"/>
              <a:t>STUA 2025: Hvem og hva?</a:t>
            </a:r>
            <a:endParaRPr lang="en-US" sz="32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15FC2C7-E4A1-344E-A6E7-C10DA645C030}" type="datetime1">
              <a:rPr lang="nb-NO" smtClean="0"/>
              <a:pPr>
                <a:defRPr/>
              </a:pPr>
              <a:t>15.04.2024</a:t>
            </a:fld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248601B-DFDF-B044-B450-3B98242EA36D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pic>
        <p:nvPicPr>
          <p:cNvPr id="6" name="Plassholder for innhold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7581" y="1994539"/>
            <a:ext cx="6330461" cy="4239637"/>
          </a:xfrm>
        </p:spPr>
      </p:pic>
    </p:spTree>
    <p:extLst>
      <p:ext uri="{BB962C8B-B14F-4D97-AF65-F5344CB8AC3E}">
        <p14:creationId xmlns:p14="http://schemas.microsoft.com/office/powerpoint/2010/main" val="1459268290"/>
      </p:ext>
    </p:extLst>
  </p:cSld>
  <p:clrMapOvr>
    <a:masterClrMapping/>
  </p:clrMapOvr>
</p:sld>
</file>

<file path=ppt/theme/theme1.xml><?xml version="1.0" encoding="utf-8"?>
<a:theme xmlns:a="http://schemas.openxmlformats.org/drawingml/2006/main" name="Informatikk_brevik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34797</TotalTime>
  <Words>322</Words>
  <Application>Microsoft Office PowerPoint</Application>
  <PresentationFormat>On-screen Show (4:3)</PresentationFormat>
  <Paragraphs>65</Paragraphs>
  <Slides>9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1" baseType="lpstr">
      <vt:lpstr>Arial</vt:lpstr>
      <vt:lpstr>Informatikk_brevik</vt:lpstr>
      <vt:lpstr>PowerPoint Presentation</vt:lpstr>
      <vt:lpstr>Arbeidsgruppa bestod av denne fine gjengen !!! </vt:lpstr>
      <vt:lpstr> </vt:lpstr>
      <vt:lpstr>STUA – seminar 2024</vt:lpstr>
      <vt:lpstr>STUA 2024: Program </vt:lpstr>
      <vt:lpstr>Hvor fornøyd er du med seminaret generelt? </vt:lpstr>
      <vt:lpstr>Hvor fornøyd er du med innholdet på seminaret?</vt:lpstr>
      <vt:lpstr>Tilbakemelding</vt:lpstr>
      <vt:lpstr>STUA 2025: Hvem og hva?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2</dc:title>
  <dc:creator>Hanne Baadsgaard Utigard</dc:creator>
  <cp:lastModifiedBy>Hanne Sølna</cp:lastModifiedBy>
  <cp:revision>190</cp:revision>
  <dcterms:created xsi:type="dcterms:W3CDTF">2014-02-26T14:10:27Z</dcterms:created>
  <dcterms:modified xsi:type="dcterms:W3CDTF">2024-04-15T11:24:33Z</dcterms:modified>
</cp:coreProperties>
</file>