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  <p:sldMasterId id="2147483696" r:id="rId3"/>
    <p:sldMasterId id="2147483708" r:id="rId4"/>
  </p:sldMasterIdLst>
  <p:notesMasterIdLst>
    <p:notesMasterId r:id="rId31"/>
  </p:notesMasterIdLst>
  <p:handoutMasterIdLst>
    <p:handoutMasterId r:id="rId32"/>
  </p:handoutMasterIdLst>
  <p:sldIdLst>
    <p:sldId id="273" r:id="rId5"/>
    <p:sldId id="275" r:id="rId6"/>
    <p:sldId id="276" r:id="rId7"/>
    <p:sldId id="277" r:id="rId8"/>
    <p:sldId id="278" r:id="rId9"/>
    <p:sldId id="279" r:id="rId10"/>
    <p:sldId id="280" r:id="rId11"/>
    <p:sldId id="281" r:id="rId12"/>
    <p:sldId id="282" r:id="rId13"/>
    <p:sldId id="283" r:id="rId14"/>
    <p:sldId id="284" r:id="rId15"/>
    <p:sldId id="285" r:id="rId16"/>
    <p:sldId id="286" r:id="rId17"/>
    <p:sldId id="287" r:id="rId18"/>
    <p:sldId id="288" r:id="rId19"/>
    <p:sldId id="289" r:id="rId20"/>
    <p:sldId id="290" r:id="rId21"/>
    <p:sldId id="291" r:id="rId22"/>
    <p:sldId id="292" r:id="rId23"/>
    <p:sldId id="293" r:id="rId24"/>
    <p:sldId id="294" r:id="rId25"/>
    <p:sldId id="295" r:id="rId26"/>
    <p:sldId id="296" r:id="rId27"/>
    <p:sldId id="297" r:id="rId28"/>
    <p:sldId id="298" r:id="rId29"/>
    <p:sldId id="299" r:id="rId30"/>
  </p:sldIdLst>
  <p:sldSz cx="9144000" cy="6858000" type="screen4x3"/>
  <p:notesSz cx="6794500" cy="99314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10" d="100"/>
          <a:sy n="110" d="100"/>
        </p:scale>
        <p:origin x="-1644" y="-4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34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8645" y="0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C1C467-51D6-4E98-BAA7-AD071F4E63D3}" type="datetimeFigureOut">
              <a:rPr lang="nb-NO" smtClean="0"/>
              <a:t>04.01.2017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33106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8645" y="9433106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EFF412-EA29-4F6D-A3B7-5FB1E5634FF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6028611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8645" y="0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C9073B-AB1A-448D-B3A4-51B9FE0E3A76}" type="datetimeFigureOut">
              <a:rPr lang="nb-NO" smtClean="0"/>
              <a:t>04.01.2017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4400" y="744538"/>
            <a:ext cx="4965700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17415"/>
            <a:ext cx="5435600" cy="446913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3106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8645" y="9433106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22A031-BFAF-4380-84DF-51F615B0658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765294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hitman.syr.edu/wsmhelp/faculty-resources/instructional-design-delivery/teaching-pedagogy/flipped-classroom.aspx" TargetMode="External"/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22A031-BFAF-4380-84DF-51F615B06583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858006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DBD956-FA14-4209-8C15-28789B173A1F}" type="slidenum">
              <a:rPr lang="nb-NO" smtClean="0">
                <a:solidFill>
                  <a:prstClr val="black"/>
                </a:solidFill>
              </a:rPr>
              <a:pPr/>
              <a:t>8</a:t>
            </a:fld>
            <a:endParaRPr lang="nb-NO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9053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Hvilke kunnskapsformer er mest krevende – og hvor setter vi inn de beste undervisningsressursene?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200" u="sng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http://whitman.syr.edu/wsmhelp/faculty-resources/instructional-design-delivery/teaching-pedagogy/flipped-classroom.aspx</a:t>
            </a:r>
            <a:endParaRPr lang="nb-NO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DBD956-FA14-4209-8C15-28789B173A1F}" type="slidenum">
              <a:rPr lang="nb-NO" smtClean="0">
                <a:solidFill>
                  <a:prstClr val="black"/>
                </a:solidFill>
              </a:rPr>
              <a:pPr/>
              <a:t>11</a:t>
            </a:fld>
            <a:endParaRPr lang="nb-NO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9053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>
          <a:xfrm>
            <a:off x="914400" y="744538"/>
            <a:ext cx="4965700" cy="3724275"/>
          </a:xfrm>
        </p:spPr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4A6721-39AC-4DD4-99E0-9996F4785D41}" type="slidenum">
              <a:rPr lang="en-US" altLang="nb-NO" smtClean="0">
                <a:solidFill>
                  <a:prstClr val="black"/>
                </a:solidFill>
              </a:rPr>
              <a:pPr/>
              <a:t>16</a:t>
            </a:fld>
            <a:endParaRPr lang="en-US" altLang="nb-NO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5901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>
          <a:xfrm>
            <a:off x="914400" y="744538"/>
            <a:ext cx="4965700" cy="3724275"/>
          </a:xfrm>
        </p:spPr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4A6721-39AC-4DD4-99E0-9996F4785D41}" type="slidenum">
              <a:rPr lang="en-US" altLang="nb-NO" smtClean="0">
                <a:solidFill>
                  <a:prstClr val="black"/>
                </a:solidFill>
              </a:rPr>
              <a:pPr/>
              <a:t>18</a:t>
            </a:fld>
            <a:endParaRPr lang="en-US" altLang="nb-NO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81627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>
          <a:xfrm>
            <a:off x="419100" y="744538"/>
            <a:ext cx="5956300" cy="3724275"/>
          </a:xfrm>
        </p:spPr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44AE28-23FC-4F49-BED2-F9246BF16C1A}" type="slidenum">
              <a:rPr lang="nb-NO" smtClean="0">
                <a:solidFill>
                  <a:prstClr val="black"/>
                </a:solidFill>
              </a:rPr>
              <a:pPr/>
              <a:t>19</a:t>
            </a:fld>
            <a:endParaRPr lang="nb-NO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530677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>
          <a:xfrm>
            <a:off x="914400" y="744538"/>
            <a:ext cx="4965700" cy="3724275"/>
          </a:xfrm>
        </p:spPr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err="1"/>
              <a:t>Hatties</a:t>
            </a:r>
            <a:r>
              <a:rPr lang="nb-NO" baseline="0" dirty="0"/>
              <a:t> </a:t>
            </a:r>
            <a:r>
              <a:rPr lang="nb-NO" baseline="0" dirty="0" err="1"/>
              <a:t>meta</a:t>
            </a:r>
            <a:r>
              <a:rPr lang="nb-NO" baseline="0" dirty="0"/>
              <a:t>-</a:t>
            </a:r>
            <a:r>
              <a:rPr lang="nb-NO" baseline="0" dirty="0" err="1"/>
              <a:t>meta</a:t>
            </a:r>
            <a:r>
              <a:rPr lang="nb-NO" baseline="0" dirty="0"/>
              <a:t>-analyse av effektforskning på undervisning og læring (</a:t>
            </a:r>
            <a:r>
              <a:rPr lang="nb-NO" baseline="0" dirty="0" err="1"/>
              <a:t>Hattie</a:t>
            </a:r>
            <a:r>
              <a:rPr lang="nb-NO" baseline="0" dirty="0"/>
              <a:t>, 2009)</a:t>
            </a:r>
          </a:p>
          <a:p>
            <a:endParaRPr lang="nb-NO" baseline="0" dirty="0"/>
          </a:p>
          <a:p>
            <a:r>
              <a:rPr lang="nb-NO" baseline="0" dirty="0"/>
              <a:t>Over 800 metaanalyser, basert på over 52000 studier, </a:t>
            </a:r>
            <a:r>
              <a:rPr lang="nb-NO" baseline="0" dirty="0" err="1"/>
              <a:t>omfattendene</a:t>
            </a:r>
            <a:r>
              <a:rPr lang="nb-NO" baseline="0" dirty="0"/>
              <a:t> nesten 150000 effektstørrelser og millioner av studenter. Konklusjon fra 2011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4A6721-39AC-4DD4-99E0-9996F4785D41}" type="slidenum">
              <a:rPr lang="en-US" altLang="nb-NO" smtClean="0">
                <a:solidFill>
                  <a:prstClr val="black"/>
                </a:solidFill>
              </a:rPr>
              <a:pPr/>
              <a:t>21</a:t>
            </a:fld>
            <a:endParaRPr lang="en-US" altLang="nb-NO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5642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>
          <a:xfrm>
            <a:off x="914400" y="744538"/>
            <a:ext cx="4965700" cy="3724275"/>
          </a:xfrm>
        </p:spPr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Handler om at de fleste av oss er ganske dårlige</a:t>
            </a:r>
            <a:r>
              <a:rPr lang="nb-NO" baseline="0" dirty="0"/>
              <a:t> til å vurdere hvor godt vi mestrer noe av det vi forsøker å lære oss. I denne </a:t>
            </a:r>
            <a:r>
              <a:rPr lang="nb-NO" baseline="0" dirty="0" err="1"/>
              <a:t>figueren</a:t>
            </a:r>
            <a:r>
              <a:rPr lang="nb-NO" baseline="0" dirty="0"/>
              <a:t> her ser vi et utvalg av data fra noen </a:t>
            </a:r>
            <a:r>
              <a:rPr lang="nb-NO" baseline="0" dirty="0" err="1"/>
              <a:t>førsteårs</a:t>
            </a:r>
            <a:r>
              <a:rPr lang="nb-NO" baseline="0" dirty="0"/>
              <a:t> studenter. De er delt inn i fire grupper basert på hvor godt de har prestert på en eksamensliknende prøve. De som har prestert dårligst ser vi til venstre og de som har prestert best til </a:t>
            </a:r>
            <a:r>
              <a:rPr lang="nb-NO" baseline="0" dirty="0" err="1"/>
              <a:t>høryre</a:t>
            </a:r>
            <a:r>
              <a:rPr lang="nb-NO" baseline="0" dirty="0"/>
              <a:t>. På Y-aksen ser vi ytelsen på prøve i </a:t>
            </a:r>
            <a:r>
              <a:rPr lang="nb-NO" baseline="0" dirty="0" err="1"/>
              <a:t>persentil</a:t>
            </a:r>
            <a:r>
              <a:rPr lang="nb-NO" baseline="0" dirty="0"/>
              <a:t> ranking. Det er tre grafer i den </a:t>
            </a:r>
            <a:r>
              <a:rPr lang="nb-NO" baseline="0" dirty="0" err="1"/>
              <a:t>figueren</a:t>
            </a:r>
            <a:r>
              <a:rPr lang="nb-NO" baseline="0" dirty="0"/>
              <a:t> her. Den med triangelen (den som skråner), den viser studentenes faktisk ytelse på prøven. De to andre grafene de viser </a:t>
            </a:r>
            <a:r>
              <a:rPr lang="nb-NO" baseline="0" dirty="0" err="1"/>
              <a:t>studentnees</a:t>
            </a:r>
            <a:r>
              <a:rPr lang="nb-NO" baseline="0" dirty="0"/>
              <a:t> egne vurderinger av hvor godt de tror de </a:t>
            </a:r>
            <a:r>
              <a:rPr lang="nb-NO" baseline="0" dirty="0" err="1"/>
              <a:t>mestrerer</a:t>
            </a:r>
            <a:r>
              <a:rPr lang="nb-NO" baseline="0" dirty="0"/>
              <a:t> stoffet de blir </a:t>
            </a:r>
            <a:r>
              <a:rPr lang="nb-NO" baseline="0" dirty="0" err="1"/>
              <a:t>prøvet</a:t>
            </a:r>
            <a:r>
              <a:rPr lang="nb-NO" baseline="0" dirty="0"/>
              <a:t> i, og hvor godt de tror de presterte på prøven. De grafene har nesten ikke </a:t>
            </a:r>
            <a:r>
              <a:rPr lang="nb-NO" baseline="0" dirty="0" err="1"/>
              <a:t>hellning</a:t>
            </a:r>
            <a:r>
              <a:rPr lang="nb-NO" baseline="0" dirty="0"/>
              <a:t>. De fleste studenter tror de mestrer stoffet omtrent like bra. </a:t>
            </a:r>
            <a:r>
              <a:rPr lang="nb-NO" baseline="0" dirty="0" err="1"/>
              <a:t>Imidleritd</a:t>
            </a:r>
            <a:r>
              <a:rPr lang="nb-NO" baseline="0" dirty="0"/>
              <a:t> er det kun de beste studentene som treffer </a:t>
            </a:r>
            <a:r>
              <a:rPr lang="nb-NO" baseline="0" dirty="0" err="1"/>
              <a:t>nogenlunde</a:t>
            </a:r>
            <a:r>
              <a:rPr lang="nb-NO" baseline="0" dirty="0"/>
              <a:t> godt når de skal vurdere sin egen mestring av læringsstoffet. De fleste, og særlig den nedre halvdelen overvurderer seg selv </a:t>
            </a:r>
            <a:r>
              <a:rPr lang="nb-NO" baseline="0" dirty="0" err="1"/>
              <a:t>gankse</a:t>
            </a:r>
            <a:r>
              <a:rPr lang="nb-NO" baseline="0" dirty="0"/>
              <a:t> grovt. </a:t>
            </a:r>
            <a:r>
              <a:rPr lang="nb-NO" baseline="0" dirty="0" err="1"/>
              <a:t>Dunning</a:t>
            </a:r>
            <a:r>
              <a:rPr lang="nb-NO" baseline="0" dirty="0"/>
              <a:t> </a:t>
            </a:r>
            <a:r>
              <a:rPr lang="nb-NO" baseline="0" dirty="0" err="1"/>
              <a:t>Kruger</a:t>
            </a:r>
            <a:r>
              <a:rPr lang="nb-NO" baseline="0" dirty="0"/>
              <a:t> beskriver disse studentene som lidende under en dobbelt forbannelse. Ikke bare har det ikke peiling, men de har ikke peiling på at de ikke har peiling. Dette fenomenet er reprodusert i mange ulike utvalg og med mange ulike typer oppgaver. Hvorfor skjer det? En forklaring vil være mangfoldig og kompleks, men en god kandidat til en medvirkende faktor er dette: «at for en student i høyere utdanning kan det være langt mellom hver gang de får god informasjon om hvor godt de får til å lære seg det de forsøker å lære seg. Dette gjør seg kanskje mest gjeldene for store studentkull, der den tradisjonelle </a:t>
            </a:r>
            <a:r>
              <a:rPr lang="nb-NO" baseline="0" dirty="0" err="1"/>
              <a:t>enveise</a:t>
            </a:r>
            <a:r>
              <a:rPr lang="nb-NO" baseline="0" dirty="0"/>
              <a:t> </a:t>
            </a:r>
            <a:r>
              <a:rPr lang="nb-NO" baseline="0" dirty="0" err="1"/>
              <a:t>forelsningen</a:t>
            </a:r>
            <a:r>
              <a:rPr lang="nb-NO" baseline="0" dirty="0"/>
              <a:t> er den gjengse undervisningsformen. Bruk av </a:t>
            </a:r>
            <a:r>
              <a:rPr lang="nb-NO" baseline="0" dirty="0" err="1"/>
              <a:t>flervalgsoppgaver</a:t>
            </a:r>
            <a:r>
              <a:rPr lang="nb-NO" baseline="0" dirty="0"/>
              <a:t>/lang-</a:t>
            </a:r>
            <a:r>
              <a:rPr lang="nb-NO" baseline="0" dirty="0" err="1"/>
              <a:t>kortsvarsoppgaer</a:t>
            </a:r>
            <a:r>
              <a:rPr lang="nb-NO" baseline="0" dirty="0"/>
              <a:t> og </a:t>
            </a:r>
            <a:r>
              <a:rPr lang="nb-NO" baseline="0" dirty="0" err="1"/>
              <a:t>SRSer</a:t>
            </a:r>
            <a:r>
              <a:rPr lang="nb-NO" baseline="0" dirty="0"/>
              <a:t> representerer antagelig én mulighet til å tilby studentene litt tilbakemelding og FEEDBACK om hvor godt de faktisk lærer. 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4A6721-39AC-4DD4-99E0-9996F4785D41}" type="slidenum">
              <a:rPr lang="en-US" altLang="nb-NO" smtClean="0">
                <a:solidFill>
                  <a:prstClr val="black"/>
                </a:solidFill>
              </a:rPr>
              <a:pPr/>
              <a:t>22</a:t>
            </a:fld>
            <a:endParaRPr lang="en-US" altLang="nb-NO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28198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>
          <a:xfrm>
            <a:off x="914400" y="744538"/>
            <a:ext cx="4965700" cy="3724275"/>
          </a:xfrm>
        </p:spPr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Et</a:t>
            </a:r>
            <a:r>
              <a:rPr lang="nb-NO" baseline="0" dirty="0"/>
              <a:t> annet fenomen som burde tilsi at </a:t>
            </a:r>
            <a:r>
              <a:rPr lang="nb-NO" baseline="0" dirty="0" err="1"/>
              <a:t>SRSer</a:t>
            </a:r>
            <a:r>
              <a:rPr lang="nb-NO" baseline="0" dirty="0"/>
              <a:t> kan bidra til å øke læringsutbytte for studentene er det som er kjent som Testeffekten. Testeffekten går rett og slett ut på at studenter som får testet sin forståelse eller hukommelse (</a:t>
            </a:r>
            <a:r>
              <a:rPr lang="nb-NO" baseline="0" dirty="0" err="1"/>
              <a:t>Jfr</a:t>
            </a:r>
            <a:r>
              <a:rPr lang="nb-NO" baseline="0" dirty="0"/>
              <a:t> Bloom) på et materiale de forsøker å lære seg, de yter mye bedre på eksamener og prøver enn studenter som repeterer materialet på mer passive måter. Dette har vært godt dokumentert i godt kontrollerte </a:t>
            </a:r>
            <a:r>
              <a:rPr lang="nb-NO" baseline="0" dirty="0" err="1"/>
              <a:t>laberatorie</a:t>
            </a:r>
            <a:r>
              <a:rPr lang="nb-NO" baseline="0" dirty="0"/>
              <a:t> studier </a:t>
            </a:r>
            <a:r>
              <a:rPr lang="nb-NO" baseline="0" dirty="0" err="1"/>
              <a:t>gankse</a:t>
            </a:r>
            <a:r>
              <a:rPr lang="nb-NO" baseline="0" dirty="0"/>
              <a:t> lenge, men i de senere 10-20 årene har også blitt testet i mer økologisk og valide og naturlig undervisnings og utdanningssammenhenger. Noe av testeffekten har sin forklaring i tilbakemeldingselementet som ligger i det å gjøre. Men det dreier seg kanskje først og fremst om øvelse i hente noe fram fra hukommelsen og anvende den, det er noe i seg selv som styrker læring. 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4A6721-39AC-4DD4-99E0-9996F4785D41}" type="slidenum">
              <a:rPr lang="en-US" altLang="nb-NO" smtClean="0">
                <a:solidFill>
                  <a:prstClr val="black"/>
                </a:solidFill>
              </a:rPr>
              <a:pPr/>
              <a:t>23</a:t>
            </a:fld>
            <a:endParaRPr lang="en-US" altLang="nb-NO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272853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>
          <a:xfrm>
            <a:off x="914400" y="744538"/>
            <a:ext cx="4965700" cy="3724275"/>
          </a:xfrm>
        </p:spPr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4A6721-39AC-4DD4-99E0-9996F4785D41}" type="slidenum">
              <a:rPr lang="en-US" altLang="nb-NO" smtClean="0">
                <a:solidFill>
                  <a:prstClr val="black"/>
                </a:solidFill>
              </a:rPr>
              <a:pPr/>
              <a:t>24</a:t>
            </a:fld>
            <a:endParaRPr lang="en-US" altLang="nb-NO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602287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>
          <a:xfrm>
            <a:off x="419100" y="744538"/>
            <a:ext cx="5956300" cy="3724275"/>
          </a:xfrm>
        </p:spPr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44AE28-23FC-4F49-BED2-F9246BF16C1A}" type="slidenum">
              <a:rPr lang="nb-NO" smtClean="0">
                <a:solidFill>
                  <a:prstClr val="black"/>
                </a:solidFill>
              </a:rPr>
              <a:pPr/>
              <a:t>25</a:t>
            </a:fld>
            <a:endParaRPr lang="nb-NO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77139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026"/>
          <p:cNvSpPr>
            <a:spLocks noGrp="1" noChangeArrowheads="1"/>
          </p:cNvSpPr>
          <p:nvPr>
            <p:ph type="ctrTitle" sz="quarter"/>
          </p:nvPr>
        </p:nvSpPr>
        <p:spPr>
          <a:xfrm>
            <a:off x="1295400" y="1905000"/>
            <a:ext cx="6934200" cy="1143000"/>
          </a:xfrm>
        </p:spPr>
        <p:txBody>
          <a:bodyPr anchor="b"/>
          <a:lstStyle>
            <a:lvl1pPr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 smtClean="0"/>
              <a:t>Click to edit Master title style</a:t>
            </a:r>
            <a:endParaRPr lang="en-US" dirty="0"/>
          </a:p>
        </p:txBody>
      </p:sp>
      <p:sp>
        <p:nvSpPr>
          <p:cNvPr id="3075" name="Rectangle 102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295400" y="3048000"/>
            <a:ext cx="7315200" cy="1752600"/>
          </a:xfrm>
        </p:spPr>
        <p:txBody>
          <a:bodyPr/>
          <a:lstStyle>
            <a:lvl1pPr marL="0" indent="0">
              <a:buFontTx/>
              <a:buNone/>
              <a:defRPr sz="3000" b="1" i="0" baseline="0">
                <a:latin typeface="Arial"/>
                <a:cs typeface="Arial"/>
              </a:defRPr>
            </a:lvl1pPr>
          </a:lstStyle>
          <a:p>
            <a:r>
              <a:rPr lang="nb-NO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15674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795596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166664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75650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722659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Click to edit Master title style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956195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460290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5240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989075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b-NO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344505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030091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475774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05A87C-BAE1-457C-8275-6239A263816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1/4/2017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56A1B-1E3C-4D2F-BFA1-033A833160D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95004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05A87C-BAE1-457C-8275-6239A263816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1/4/2017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56A1B-1E3C-4D2F-BFA1-033A833160D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861177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05A87C-BAE1-457C-8275-6239A263816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1/4/2017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56A1B-1E3C-4D2F-BFA1-033A833160D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775367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05A87C-BAE1-457C-8275-6239A263816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1/4/2017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56A1B-1E3C-4D2F-BFA1-033A833160D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238387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05A87C-BAE1-457C-8275-6239A263816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1/4/2017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56A1B-1E3C-4D2F-BFA1-033A833160D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892657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05A87C-BAE1-457C-8275-6239A263816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1/4/2017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56A1B-1E3C-4D2F-BFA1-033A833160D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730829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05A87C-BAE1-457C-8275-6239A263816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1/4/2017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56A1B-1E3C-4D2F-BFA1-033A833160D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843804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05A87C-BAE1-457C-8275-6239A263816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1/4/2017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56A1B-1E3C-4D2F-BFA1-033A833160D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17801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05A87C-BAE1-457C-8275-6239A263816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1/4/2017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56A1B-1E3C-4D2F-BFA1-033A833160D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846012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05A87C-BAE1-457C-8275-6239A263816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1/4/2017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56A1B-1E3C-4D2F-BFA1-033A833160D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488034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05A87C-BAE1-457C-8275-6239A263816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1/4/2017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56A1B-1E3C-4D2F-BFA1-033A833160D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994673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741C9-2B36-49E1-8CFF-684F4348AAD4}" type="datetimeFigureOut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04.01.2017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B2E34-0EAB-489B-8D4A-29E39B65E04E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93739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741C9-2B36-49E1-8CFF-684F4348AAD4}" type="datetimeFigureOut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04.01.2017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B2E34-0EAB-489B-8D4A-29E39B65E04E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760301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741C9-2B36-49E1-8CFF-684F4348AAD4}" type="datetimeFigureOut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04.01.2017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B2E34-0EAB-489B-8D4A-29E39B65E04E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56392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741C9-2B36-49E1-8CFF-684F4348AAD4}" type="datetimeFigureOut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04.01.2017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B2E34-0EAB-489B-8D4A-29E39B65E04E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809003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741C9-2B36-49E1-8CFF-684F4348AAD4}" type="datetimeFigureOut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04.01.2017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B2E34-0EAB-489B-8D4A-29E39B65E04E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397602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741C9-2B36-49E1-8CFF-684F4348AAD4}" type="datetimeFigureOut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04.01.2017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B2E34-0EAB-489B-8D4A-29E39B65E04E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952143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741C9-2B36-49E1-8CFF-684F4348AAD4}" type="datetimeFigureOut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04.01.2017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B2E34-0EAB-489B-8D4A-29E39B65E04E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051744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741C9-2B36-49E1-8CFF-684F4348AAD4}" type="datetimeFigureOut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04.01.2017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B2E34-0EAB-489B-8D4A-29E39B65E04E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710103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741C9-2B36-49E1-8CFF-684F4348AAD4}" type="datetimeFigureOut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04.01.2017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B2E34-0EAB-489B-8D4A-29E39B65E04E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094042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741C9-2B36-49E1-8CFF-684F4348AAD4}" type="datetimeFigureOut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04.01.2017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B2E34-0EAB-489B-8D4A-29E39B65E04E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2057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741C9-2B36-49E1-8CFF-684F4348AAD4}" type="datetimeFigureOut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04.01.2017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B2E34-0EAB-489B-8D4A-29E39B65E04E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888612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"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883155" y="2300554"/>
            <a:ext cx="7543800" cy="1143000"/>
          </a:xfrm>
        </p:spPr>
        <p:txBody>
          <a:bodyPr anchor="b"/>
          <a:lstStyle>
            <a:lvl1pPr>
              <a:defRPr sz="16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883155" y="3429000"/>
            <a:ext cx="7543800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nb-NO"/>
              <a:t>Klikk for å redigere undertittelstil i malen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769031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B685D23-DD65-4C79-85E3-BFD5321579C7}" type="datetime1">
              <a:rPr lang="nb-NO" altLang="nb-NO">
                <a:solidFill>
                  <a:srgbClr val="808080"/>
                </a:solidFill>
              </a:rPr>
              <a:pPr/>
              <a:t>04.01.2017</a:t>
            </a:fld>
            <a:endParaRPr lang="nb-NO" altLang="nb-NO">
              <a:solidFill>
                <a:srgbClr val="80808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98641C6-D45E-4B3A-A08E-AC8766AC1DAC}" type="slidenum">
              <a:rPr lang="en-US" altLang="nb-NO">
                <a:solidFill>
                  <a:srgbClr val="808080"/>
                </a:solidFill>
              </a:rPr>
              <a:pPr/>
              <a:t>‹#›</a:t>
            </a:fld>
            <a:endParaRPr lang="en-US" altLang="nb-NO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855046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6"/>
          </a:xfrm>
        </p:spPr>
        <p:txBody>
          <a:bodyPr anchor="t"/>
          <a:lstStyle>
            <a:lvl1pPr algn="l">
              <a:defRPr sz="3200" b="1" cap="all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5"/>
            <a:ext cx="7772400" cy="1500186"/>
          </a:xfrm>
        </p:spPr>
        <p:txBody>
          <a:bodyPr anchor="b"/>
          <a:lstStyle>
            <a:lvl1pPr marL="0" indent="0">
              <a:buNone/>
              <a:defRPr sz="1600"/>
            </a:lvl1pPr>
            <a:lvl2pPr marL="362925" indent="0">
              <a:buNone/>
              <a:defRPr sz="1400"/>
            </a:lvl2pPr>
            <a:lvl3pPr marL="725851" indent="0">
              <a:buNone/>
              <a:defRPr sz="1300"/>
            </a:lvl3pPr>
            <a:lvl4pPr marL="1088776" indent="0">
              <a:buNone/>
              <a:defRPr sz="1100"/>
            </a:lvl4pPr>
            <a:lvl5pPr marL="1451701" indent="0">
              <a:buNone/>
              <a:defRPr sz="1100"/>
            </a:lvl5pPr>
            <a:lvl6pPr marL="1814627" indent="0">
              <a:buNone/>
              <a:defRPr sz="1100"/>
            </a:lvl6pPr>
            <a:lvl7pPr marL="2177552" indent="0">
              <a:buNone/>
              <a:defRPr sz="1100"/>
            </a:lvl7pPr>
            <a:lvl8pPr marL="2540478" indent="0">
              <a:buNone/>
              <a:defRPr sz="1100"/>
            </a:lvl8pPr>
            <a:lvl9pPr marL="2903403" indent="0">
              <a:buNone/>
              <a:defRPr sz="11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8D1F464-7C15-4F11-AADB-237E7A454215}" type="datetime1">
              <a:rPr lang="nb-NO" altLang="nb-NO">
                <a:solidFill>
                  <a:srgbClr val="808080"/>
                </a:solidFill>
              </a:rPr>
              <a:pPr/>
              <a:t>04.01.2017</a:t>
            </a:fld>
            <a:endParaRPr lang="nb-NO" altLang="nb-NO">
              <a:solidFill>
                <a:srgbClr val="80808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C94837-C0B8-488E-85FD-51EB1D151D95}" type="slidenum">
              <a:rPr lang="en-US" altLang="nb-NO">
                <a:solidFill>
                  <a:srgbClr val="808080"/>
                </a:solidFill>
              </a:rPr>
              <a:pPr/>
              <a:t>‹#›</a:t>
            </a:fld>
            <a:endParaRPr lang="en-US" altLang="nb-NO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732789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ACF2973-0B22-4282-8565-7A0E184B4E70}" type="datetime1">
              <a:rPr lang="nb-NO" altLang="nb-NO">
                <a:solidFill>
                  <a:srgbClr val="808080"/>
                </a:solidFill>
              </a:rPr>
              <a:pPr/>
              <a:t>04.01.2017</a:t>
            </a:fld>
            <a:endParaRPr lang="nb-NO" altLang="nb-NO">
              <a:solidFill>
                <a:srgbClr val="80808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9EEE00B-82FC-47F9-A9E4-D7D49E2FC53D}" type="slidenum">
              <a:rPr lang="en-US" altLang="nb-NO">
                <a:solidFill>
                  <a:srgbClr val="808080"/>
                </a:solidFill>
              </a:rPr>
              <a:pPr/>
              <a:t>‹#›</a:t>
            </a:fld>
            <a:endParaRPr lang="en-US" altLang="nb-NO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772616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1900" b="1"/>
            </a:lvl1pPr>
            <a:lvl2pPr marL="362925" indent="0">
              <a:buNone/>
              <a:defRPr sz="1600" b="1"/>
            </a:lvl2pPr>
            <a:lvl3pPr marL="725851" indent="0">
              <a:buNone/>
              <a:defRPr sz="1400" b="1"/>
            </a:lvl3pPr>
            <a:lvl4pPr marL="1088776" indent="0">
              <a:buNone/>
              <a:defRPr sz="1300" b="1"/>
            </a:lvl4pPr>
            <a:lvl5pPr marL="1451701" indent="0">
              <a:buNone/>
              <a:defRPr sz="1300" b="1"/>
            </a:lvl5pPr>
            <a:lvl6pPr marL="1814627" indent="0">
              <a:buNone/>
              <a:defRPr sz="1300" b="1"/>
            </a:lvl6pPr>
            <a:lvl7pPr marL="2177552" indent="0">
              <a:buNone/>
              <a:defRPr sz="1300" b="1"/>
            </a:lvl7pPr>
            <a:lvl8pPr marL="2540478" indent="0">
              <a:buNone/>
              <a:defRPr sz="1300" b="1"/>
            </a:lvl8pPr>
            <a:lvl9pPr marL="2903403" indent="0">
              <a:buNone/>
              <a:defRPr sz="13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2174876"/>
            <a:ext cx="4040188" cy="3951288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8" y="1535113"/>
            <a:ext cx="4041775" cy="639762"/>
          </a:xfrm>
        </p:spPr>
        <p:txBody>
          <a:bodyPr anchor="b"/>
          <a:lstStyle>
            <a:lvl1pPr marL="0" indent="0">
              <a:buNone/>
              <a:defRPr sz="1900" b="1"/>
            </a:lvl1pPr>
            <a:lvl2pPr marL="362925" indent="0">
              <a:buNone/>
              <a:defRPr sz="1600" b="1"/>
            </a:lvl2pPr>
            <a:lvl3pPr marL="725851" indent="0">
              <a:buNone/>
              <a:defRPr sz="1400" b="1"/>
            </a:lvl3pPr>
            <a:lvl4pPr marL="1088776" indent="0">
              <a:buNone/>
              <a:defRPr sz="1300" b="1"/>
            </a:lvl4pPr>
            <a:lvl5pPr marL="1451701" indent="0">
              <a:buNone/>
              <a:defRPr sz="1300" b="1"/>
            </a:lvl5pPr>
            <a:lvl6pPr marL="1814627" indent="0">
              <a:buNone/>
              <a:defRPr sz="1300" b="1"/>
            </a:lvl6pPr>
            <a:lvl7pPr marL="2177552" indent="0">
              <a:buNone/>
              <a:defRPr sz="1300" b="1"/>
            </a:lvl7pPr>
            <a:lvl8pPr marL="2540478" indent="0">
              <a:buNone/>
              <a:defRPr sz="1300" b="1"/>
            </a:lvl8pPr>
            <a:lvl9pPr marL="2903403" indent="0">
              <a:buNone/>
              <a:defRPr sz="13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8" y="2174876"/>
            <a:ext cx="4041775" cy="3951288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317D20F-71F0-4DE9-B431-0DEBF298AC75}" type="datetime1">
              <a:rPr lang="nb-NO" altLang="nb-NO">
                <a:solidFill>
                  <a:srgbClr val="808080"/>
                </a:solidFill>
              </a:rPr>
              <a:pPr/>
              <a:t>04.01.2017</a:t>
            </a:fld>
            <a:endParaRPr lang="nb-NO" altLang="nb-NO">
              <a:solidFill>
                <a:srgbClr val="808080"/>
              </a:solidFill>
            </a:endParaRPr>
          </a:p>
        </p:txBody>
      </p:sp>
      <p:sp>
        <p:nvSpPr>
          <p:cNvPr id="8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3CD0B60-1B5D-4E70-991D-D50E967558F9}" type="slidenum">
              <a:rPr lang="en-US" altLang="nb-NO">
                <a:solidFill>
                  <a:srgbClr val="808080"/>
                </a:solidFill>
              </a:rPr>
              <a:pPr/>
              <a:t>‹#›</a:t>
            </a:fld>
            <a:endParaRPr lang="en-US" altLang="nb-NO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27872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4D499AF-E6E2-412F-956B-876FD1C34410}" type="datetime1">
              <a:rPr lang="nb-NO" altLang="nb-NO">
                <a:solidFill>
                  <a:srgbClr val="808080"/>
                </a:solidFill>
              </a:rPr>
              <a:pPr/>
              <a:t>04.01.2017</a:t>
            </a:fld>
            <a:endParaRPr lang="nb-NO" altLang="nb-NO">
              <a:solidFill>
                <a:srgbClr val="808080"/>
              </a:solidFill>
            </a:endParaRP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360E800-F732-471D-98EA-1CEF5C3FBCBF}" type="slidenum">
              <a:rPr lang="en-US" altLang="nb-NO">
                <a:solidFill>
                  <a:srgbClr val="808080"/>
                </a:solidFill>
              </a:rPr>
              <a:pPr/>
              <a:t>‹#›</a:t>
            </a:fld>
            <a:endParaRPr lang="en-US" altLang="nb-NO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66822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FCB1765-242F-4223-91E4-CFCB44427516}" type="datetime1">
              <a:rPr lang="nb-NO" altLang="nb-NO">
                <a:solidFill>
                  <a:srgbClr val="808080"/>
                </a:solidFill>
              </a:rPr>
              <a:pPr/>
              <a:t>04.01.2017</a:t>
            </a:fld>
            <a:endParaRPr lang="nb-NO" altLang="nb-NO">
              <a:solidFill>
                <a:srgbClr val="808080"/>
              </a:solidFill>
            </a:endParaRPr>
          </a:p>
        </p:txBody>
      </p:sp>
      <p:sp>
        <p:nvSpPr>
          <p:cNvPr id="3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BB2E8C4-9A45-457D-A489-12015E914BE2}" type="slidenum">
              <a:rPr lang="en-US" altLang="nb-NO">
                <a:solidFill>
                  <a:srgbClr val="808080"/>
                </a:solidFill>
              </a:rPr>
              <a:pPr/>
              <a:t>‹#›</a:t>
            </a:fld>
            <a:endParaRPr lang="en-US" altLang="nb-NO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227311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3" y="273050"/>
            <a:ext cx="3008313" cy="1162050"/>
          </a:xfrm>
        </p:spPr>
        <p:txBody>
          <a:bodyPr anchor="b"/>
          <a:lstStyle>
            <a:lvl1pPr algn="l">
              <a:defRPr sz="16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4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3" y="1435101"/>
            <a:ext cx="3008313" cy="4691063"/>
          </a:xfrm>
        </p:spPr>
        <p:txBody>
          <a:bodyPr/>
          <a:lstStyle>
            <a:lvl1pPr marL="0" indent="0">
              <a:buNone/>
              <a:defRPr sz="1100"/>
            </a:lvl1pPr>
            <a:lvl2pPr marL="362925" indent="0">
              <a:buNone/>
              <a:defRPr sz="1000"/>
            </a:lvl2pPr>
            <a:lvl3pPr marL="725851" indent="0">
              <a:buNone/>
              <a:defRPr sz="800"/>
            </a:lvl3pPr>
            <a:lvl4pPr marL="1088776" indent="0">
              <a:buNone/>
              <a:defRPr sz="700"/>
            </a:lvl4pPr>
            <a:lvl5pPr marL="1451701" indent="0">
              <a:buNone/>
              <a:defRPr sz="700"/>
            </a:lvl5pPr>
            <a:lvl6pPr marL="1814627" indent="0">
              <a:buNone/>
              <a:defRPr sz="700"/>
            </a:lvl6pPr>
            <a:lvl7pPr marL="2177552" indent="0">
              <a:buNone/>
              <a:defRPr sz="700"/>
            </a:lvl7pPr>
            <a:lvl8pPr marL="2540478" indent="0">
              <a:buNone/>
              <a:defRPr sz="700"/>
            </a:lvl8pPr>
            <a:lvl9pPr marL="2903403" indent="0">
              <a:buNone/>
              <a:defRPr sz="7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093BF28-FB2A-4AEC-91F1-40FAF83F6D7C}" type="datetime1">
              <a:rPr lang="nb-NO" altLang="nb-NO">
                <a:solidFill>
                  <a:srgbClr val="808080"/>
                </a:solidFill>
              </a:rPr>
              <a:pPr/>
              <a:t>04.01.2017</a:t>
            </a:fld>
            <a:endParaRPr lang="nb-NO" altLang="nb-NO">
              <a:solidFill>
                <a:srgbClr val="80808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F6C2191-4972-4EEC-B3C6-41B02CD4E13B}" type="slidenum">
              <a:rPr lang="en-US" altLang="nb-NO">
                <a:solidFill>
                  <a:srgbClr val="808080"/>
                </a:solidFill>
              </a:rPr>
              <a:pPr/>
              <a:t>‹#›</a:t>
            </a:fld>
            <a:endParaRPr lang="en-US" altLang="nb-NO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094844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9" y="4800602"/>
            <a:ext cx="5486400" cy="566737"/>
          </a:xfrm>
        </p:spPr>
        <p:txBody>
          <a:bodyPr anchor="b"/>
          <a:lstStyle>
            <a:lvl1pPr algn="l">
              <a:defRPr sz="16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9" y="612775"/>
            <a:ext cx="5486400" cy="4114800"/>
          </a:xfrm>
        </p:spPr>
        <p:txBody>
          <a:bodyPr/>
          <a:lstStyle>
            <a:lvl1pPr marL="0" indent="0">
              <a:buNone/>
              <a:defRPr sz="2500"/>
            </a:lvl1pPr>
            <a:lvl2pPr marL="362925" indent="0">
              <a:buNone/>
              <a:defRPr sz="2200"/>
            </a:lvl2pPr>
            <a:lvl3pPr marL="725851" indent="0">
              <a:buNone/>
              <a:defRPr sz="1900"/>
            </a:lvl3pPr>
            <a:lvl4pPr marL="1088776" indent="0">
              <a:buNone/>
              <a:defRPr sz="1600"/>
            </a:lvl4pPr>
            <a:lvl5pPr marL="1451701" indent="0">
              <a:buNone/>
              <a:defRPr sz="1600"/>
            </a:lvl5pPr>
            <a:lvl6pPr marL="1814627" indent="0">
              <a:buNone/>
              <a:defRPr sz="1600"/>
            </a:lvl6pPr>
            <a:lvl7pPr marL="2177552" indent="0">
              <a:buNone/>
              <a:defRPr sz="1600"/>
            </a:lvl7pPr>
            <a:lvl8pPr marL="2540478" indent="0">
              <a:buNone/>
              <a:defRPr sz="1600"/>
            </a:lvl8pPr>
            <a:lvl9pPr marL="2903403" indent="0">
              <a:buNone/>
              <a:defRPr sz="1600"/>
            </a:lvl9pPr>
          </a:lstStyle>
          <a:p>
            <a:pPr lvl="0"/>
            <a:r>
              <a:rPr lang="nb-NO" noProof="0"/>
              <a:t>Klikk ikonet for å legge til et bilde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9" y="5367339"/>
            <a:ext cx="5486400" cy="804863"/>
          </a:xfrm>
        </p:spPr>
        <p:txBody>
          <a:bodyPr/>
          <a:lstStyle>
            <a:lvl1pPr marL="0" indent="0">
              <a:buNone/>
              <a:defRPr sz="1100"/>
            </a:lvl1pPr>
            <a:lvl2pPr marL="362925" indent="0">
              <a:buNone/>
              <a:defRPr sz="1000"/>
            </a:lvl2pPr>
            <a:lvl3pPr marL="725851" indent="0">
              <a:buNone/>
              <a:defRPr sz="800"/>
            </a:lvl3pPr>
            <a:lvl4pPr marL="1088776" indent="0">
              <a:buNone/>
              <a:defRPr sz="700"/>
            </a:lvl4pPr>
            <a:lvl5pPr marL="1451701" indent="0">
              <a:buNone/>
              <a:defRPr sz="700"/>
            </a:lvl5pPr>
            <a:lvl6pPr marL="1814627" indent="0">
              <a:buNone/>
              <a:defRPr sz="700"/>
            </a:lvl6pPr>
            <a:lvl7pPr marL="2177552" indent="0">
              <a:buNone/>
              <a:defRPr sz="700"/>
            </a:lvl7pPr>
            <a:lvl8pPr marL="2540478" indent="0">
              <a:buNone/>
              <a:defRPr sz="700"/>
            </a:lvl8pPr>
            <a:lvl9pPr marL="2903403" indent="0">
              <a:buNone/>
              <a:defRPr sz="7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3076BF2-5696-4269-86B8-2A554B8C574C}" type="datetime1">
              <a:rPr lang="nb-NO" altLang="nb-NO">
                <a:solidFill>
                  <a:srgbClr val="808080"/>
                </a:solidFill>
              </a:rPr>
              <a:pPr/>
              <a:t>04.01.2017</a:t>
            </a:fld>
            <a:endParaRPr lang="nb-NO" altLang="nb-NO">
              <a:solidFill>
                <a:srgbClr val="80808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060F646-FDA5-4F95-A2B6-53C08793E556}" type="slidenum">
              <a:rPr lang="en-US" altLang="nb-NO">
                <a:solidFill>
                  <a:srgbClr val="808080"/>
                </a:solidFill>
              </a:rPr>
              <a:pPr/>
              <a:t>‹#›</a:t>
            </a:fld>
            <a:endParaRPr lang="en-US" altLang="nb-NO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07489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3.jp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image" Target="../media/image4.png"/><Relationship Id="rId5" Type="http://schemas.openxmlformats.org/officeDocument/2006/relationships/slideLayout" Target="../slideLayouts/slideLayout38.xml"/><Relationship Id="rId10" Type="http://schemas.openxmlformats.org/officeDocument/2006/relationships/theme" Target="../theme/theme4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838200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981200"/>
            <a:ext cx="7696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833141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05A87C-BAE1-457C-8275-6239A263816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1/4/2017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556A1B-1E3C-4D2F-BFA1-033A833160D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41547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8741C9-2B36-49E1-8CFF-684F4348AAD4}" type="datetimeFigureOut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04.01.2017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4B2E34-0EAB-489B-8D4A-29E39B65E04E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89538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762001" y="849630"/>
            <a:ext cx="7921625" cy="11449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2585" tIns="36293" rIns="72585" bIns="3629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/>
              <a:t>Klikk for å redigere tittelstil</a:t>
            </a:r>
            <a:endParaRPr lang="en-US" altLang="nb-NO"/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762000" y="1981200"/>
            <a:ext cx="79248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/>
              <a:t>Rediger tekststiler i malen</a:t>
            </a:r>
          </a:p>
          <a:p>
            <a:pPr lvl="1"/>
            <a:r>
              <a:rPr lang="nb-NO" altLang="nb-NO"/>
              <a:t>Andre nivå</a:t>
            </a:r>
          </a:p>
          <a:p>
            <a:pPr lvl="2"/>
            <a:r>
              <a:rPr lang="nb-NO" altLang="nb-NO"/>
              <a:t>Tredje nivå</a:t>
            </a:r>
          </a:p>
          <a:p>
            <a:pPr lvl="3"/>
            <a:r>
              <a:rPr lang="nb-NO" altLang="nb-NO"/>
              <a:t>Fjerde nivå</a:t>
            </a:r>
          </a:p>
          <a:p>
            <a:pPr lvl="4"/>
            <a:r>
              <a:rPr lang="nb-NO" altLang="nb-NO"/>
              <a:t>Femte nivå</a:t>
            </a:r>
            <a:endParaRPr lang="en-US" altLang="nb-NO"/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62000" y="64008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700">
                <a:solidFill>
                  <a:schemeClr val="bg2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8D93BF0-3F65-4DB6-BA10-0E6729C3EA2F}" type="datetime1">
              <a:rPr lang="nb-NO" altLang="nb-NO">
                <a:solidFill>
                  <a:srgbClr val="80808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04.01.2017</a:t>
            </a:fld>
            <a:endParaRPr lang="nb-NO" altLang="nb-NO">
              <a:solidFill>
                <a:srgbClr val="808080"/>
              </a:solidFill>
            </a:endParaRPr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18463" y="6400800"/>
            <a:ext cx="685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700">
                <a:solidFill>
                  <a:schemeClr val="bg2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895F283-0CE8-48B6-BDEE-BDD846E51A0B}" type="slidenum">
              <a:rPr lang="en-US" altLang="nb-NO">
                <a:solidFill>
                  <a:srgbClr val="80808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nb-NO">
              <a:solidFill>
                <a:srgbClr val="808080"/>
              </a:solidFill>
            </a:endParaRPr>
          </a:p>
        </p:txBody>
      </p:sp>
      <p:pic>
        <p:nvPicPr>
          <p:cNvPr id="1030" name="Picture 6" descr="UiO_A_png.png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139" y="161926"/>
            <a:ext cx="2211387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250496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</p:sldLayoutIdLst>
  <p:hf hdr="0" ft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362925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725851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088776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451701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271463" indent="-271463" algn="l" rtl="0" eaLnBrk="1" fontAlgn="base" hangingPunct="1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588963" indent="-225425" algn="l" rtl="0" eaLnBrk="1" fontAlgn="base" hangingPunct="1">
        <a:spcBef>
          <a:spcPct val="20000"/>
        </a:spcBef>
        <a:spcAft>
          <a:spcPct val="0"/>
        </a:spcAft>
        <a:buChar char="–"/>
        <a:defRPr sz="1900">
          <a:solidFill>
            <a:schemeClr val="tx1"/>
          </a:solidFill>
          <a:latin typeface="+mn-lt"/>
          <a:ea typeface="+mn-ea"/>
          <a:cs typeface="+mn-cs"/>
        </a:defRPr>
      </a:lvl2pPr>
      <a:lvl3pPr marL="906463" indent="-180975" algn="l" rtl="0" eaLnBrk="1" fontAlgn="base" hangingPunct="1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3pPr>
      <a:lvl4pPr marL="1270000" indent="-180975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631950" indent="-180975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5pPr>
      <a:lvl6pPr marL="1996089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6pPr>
      <a:lvl7pPr marL="2359015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7pPr>
      <a:lvl8pPr marL="2721940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8pPr>
      <a:lvl9pPr marL="3084866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62925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725851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88776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451701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14627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77552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40478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03403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6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1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hyperlink" Target="https://uio.bibsys.no/courses/24/pages/7-dot-5-hvordan-lage-gode-klikker-sporsmal?module_item_id=5927" TargetMode="External"/><Relationship Id="rId1" Type="http://schemas.openxmlformats.org/officeDocument/2006/relationships/slideLayout" Target="../slideLayouts/slideLayout3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2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5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hyperlink" Target="http://meddev.uio.no/elaringsportalen/bott_show_lesson?id=27&amp;subjectname=Medisinsk%20etikk" TargetMode="External"/><Relationship Id="rId3" Type="http://schemas.openxmlformats.org/officeDocument/2006/relationships/hyperlink" Target="https://www.mentimeter.com/app" TargetMode="External"/><Relationship Id="rId7" Type="http://schemas.openxmlformats.org/officeDocument/2006/relationships/hyperlink" Target="https://fronter.com/uio/main.phtml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5.xml"/><Relationship Id="rId6" Type="http://schemas.openxmlformats.org/officeDocument/2006/relationships/hyperlink" Target="https://www.wikispaces.com/" TargetMode="External"/><Relationship Id="rId5" Type="http://schemas.openxmlformats.org/officeDocument/2006/relationships/hyperlink" Target="https://www.google.com/forms/about/" TargetMode="External"/><Relationship Id="rId4" Type="http://schemas.openxmlformats.org/officeDocument/2006/relationships/hyperlink" Target="https://nettskjema.uio.no/" TargetMode="Externa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16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Subtitle 6"/>
          <p:cNvSpPr>
            <a:spLocks noGrp="1"/>
          </p:cNvSpPr>
          <p:nvPr>
            <p:ph type="subTitle" sz="quarter" idx="1"/>
          </p:nvPr>
        </p:nvSpPr>
        <p:spPr>
          <a:xfrm>
            <a:off x="539552" y="2348880"/>
            <a:ext cx="8496944" cy="1752600"/>
          </a:xfrm>
        </p:spPr>
        <p:txBody>
          <a:bodyPr/>
          <a:lstStyle/>
          <a:p>
            <a:pPr eaLnBrk="1" hangingPunct="1"/>
            <a:endParaRPr lang="nb-NO" dirty="0" smtClean="0"/>
          </a:p>
          <a:p>
            <a:pPr eaLnBrk="1" hangingPunct="1"/>
            <a:r>
              <a:rPr lang="nb-NO" dirty="0" smtClean="0"/>
              <a:t>Frokostmøte: Digitalisering av undervisning</a:t>
            </a:r>
            <a:br>
              <a:rPr lang="nb-NO" dirty="0" smtClean="0"/>
            </a:br>
            <a:endParaRPr lang="nb-NO" dirty="0" smtClean="0"/>
          </a:p>
          <a:p>
            <a:pPr eaLnBrk="1" hangingPunct="1"/>
            <a:r>
              <a:rPr lang="nb-NO" sz="2000" dirty="0" smtClean="0"/>
              <a:t>Fredag 9. desember 2016</a:t>
            </a:r>
            <a:endParaRPr lang="nb-NO" sz="2000" dirty="0"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8474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83568" y="629816"/>
            <a:ext cx="7696200" cy="1143000"/>
          </a:xfrm>
        </p:spPr>
        <p:txBody>
          <a:bodyPr/>
          <a:lstStyle/>
          <a:p>
            <a:r>
              <a:rPr lang="nb-NO" dirty="0" smtClean="0"/>
              <a:t>Agenda </a:t>
            </a:r>
            <a:br>
              <a:rPr lang="nb-NO" dirty="0" smtClean="0"/>
            </a:br>
            <a:r>
              <a:rPr lang="nb-NO" dirty="0"/>
              <a:t/>
            </a:r>
            <a:br>
              <a:rPr lang="nb-NO" dirty="0"/>
            </a:br>
            <a:r>
              <a:rPr lang="nb-NO" sz="2000" dirty="0" smtClean="0"/>
              <a:t>Frokostmøte 9. desember 2016 Kl. 9-11</a:t>
            </a:r>
            <a:endParaRPr lang="nb-NO" sz="2000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67544" y="2122512"/>
            <a:ext cx="8837984" cy="4114800"/>
          </a:xfrm>
        </p:spPr>
        <p:txBody>
          <a:bodyPr/>
          <a:lstStyle/>
          <a:p>
            <a:pPr lvl="0">
              <a:buFont typeface="Arial" panose="020B0604020202020204" pitchFamily="34" charset="0"/>
              <a:buChar char="•"/>
            </a:pPr>
            <a:endParaRPr lang="nb-NO" sz="1600" dirty="0" smtClean="0"/>
          </a:p>
          <a:p>
            <a:pPr lvl="0">
              <a:buFont typeface="+mj-lt"/>
              <a:buAutoNum type="arabicPeriod"/>
            </a:pPr>
            <a:r>
              <a:rPr lang="nb-NO" sz="1600" dirty="0" smtClean="0"/>
              <a:t>Erfaringer med filming av undervisning </a:t>
            </a:r>
            <a:br>
              <a:rPr lang="nb-NO" sz="1600" dirty="0" smtClean="0"/>
            </a:br>
            <a:r>
              <a:rPr lang="nb-NO" sz="1600" dirty="0" smtClean="0"/>
              <a:t>ved Erling Hjelmeng, Maria Lundberg og Alla Pozdnakova</a:t>
            </a:r>
          </a:p>
          <a:p>
            <a:pPr lvl="0">
              <a:buFont typeface="+mj-lt"/>
              <a:buAutoNum type="arabicPeriod"/>
            </a:pPr>
            <a:endParaRPr lang="nb-NO" sz="1600" dirty="0" smtClean="0"/>
          </a:p>
          <a:p>
            <a:pPr>
              <a:buFont typeface="+mj-lt"/>
              <a:buAutoNum type="arabicPeriod"/>
            </a:pPr>
            <a:r>
              <a:rPr lang="nb-NO" sz="1600" dirty="0"/>
              <a:t>Opptaksmuligheter og utstyr ved fakultetet</a:t>
            </a:r>
            <a:br>
              <a:rPr lang="nb-NO" sz="1600" dirty="0"/>
            </a:br>
            <a:r>
              <a:rPr lang="nb-NO" sz="1600" dirty="0"/>
              <a:t>ved Odd-Erik </a:t>
            </a:r>
            <a:r>
              <a:rPr lang="nb-NO" sz="1600" dirty="0" smtClean="0"/>
              <a:t>Pedersen</a:t>
            </a:r>
          </a:p>
          <a:p>
            <a:pPr>
              <a:buFont typeface="+mj-lt"/>
              <a:buAutoNum type="arabicPeriod"/>
            </a:pPr>
            <a:endParaRPr lang="nb-NO" sz="1600" dirty="0" smtClean="0"/>
          </a:p>
          <a:p>
            <a:pPr lvl="0">
              <a:buFont typeface="+mj-lt"/>
              <a:buAutoNum type="arabicPeriod"/>
            </a:pPr>
            <a:r>
              <a:rPr lang="nb-NO" sz="1600" dirty="0" err="1" smtClean="0"/>
              <a:t>Flipped</a:t>
            </a:r>
            <a:r>
              <a:rPr lang="nb-NO" sz="1600" dirty="0" smtClean="0"/>
              <a:t> </a:t>
            </a:r>
            <a:r>
              <a:rPr lang="nb-NO" sz="1600" dirty="0" err="1" smtClean="0"/>
              <a:t>Classrooms</a:t>
            </a:r>
            <a:r>
              <a:rPr lang="nb-NO" sz="1600" dirty="0" smtClean="0"/>
              <a:t> </a:t>
            </a:r>
            <a:br>
              <a:rPr lang="nb-NO" sz="1600" dirty="0" smtClean="0"/>
            </a:br>
            <a:r>
              <a:rPr lang="nb-NO" sz="1600" dirty="0" smtClean="0"/>
              <a:t>ved Helge Strømsø</a:t>
            </a:r>
          </a:p>
          <a:p>
            <a:pPr lvl="0">
              <a:buFont typeface="+mj-lt"/>
              <a:buAutoNum type="arabicPeriod"/>
            </a:pPr>
            <a:endParaRPr lang="nb-NO" sz="1600" dirty="0"/>
          </a:p>
          <a:p>
            <a:pPr lvl="0">
              <a:buFont typeface="+mj-lt"/>
              <a:buAutoNum type="arabicPeriod"/>
            </a:pPr>
            <a:r>
              <a:rPr lang="nb-NO" sz="1600" dirty="0" smtClean="0"/>
              <a:t>Pedagogisk anvendelse av digitale læringsressurser</a:t>
            </a:r>
            <a:br>
              <a:rPr lang="nb-NO" sz="1600" dirty="0" smtClean="0"/>
            </a:br>
            <a:r>
              <a:rPr lang="nb-NO" sz="1600" dirty="0" smtClean="0"/>
              <a:t>ved Mikkel Skjeflo og Jesper Havrevold (DML-gruppen)</a:t>
            </a:r>
            <a:br>
              <a:rPr lang="nb-NO" sz="1600" dirty="0" smtClean="0"/>
            </a:br>
            <a:r>
              <a:rPr lang="nb-NO" sz="1600" dirty="0" smtClean="0"/>
              <a:t/>
            </a:r>
            <a:br>
              <a:rPr lang="nb-NO" sz="1600" dirty="0" smtClean="0"/>
            </a:br>
            <a:endParaRPr lang="nb-NO" sz="1600" i="1" dirty="0"/>
          </a:p>
        </p:txBody>
      </p:sp>
    </p:spTree>
    <p:extLst>
      <p:ext uri="{BB962C8B-B14F-4D97-AF65-F5344CB8AC3E}">
        <p14:creationId xmlns:p14="http://schemas.microsoft.com/office/powerpoint/2010/main" val="2118603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Opptak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smtClean="0"/>
              <a:t>studio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Forberedelser</a:t>
            </a:r>
            <a:endParaRPr lang="en-US" dirty="0" smtClean="0"/>
          </a:p>
          <a:p>
            <a:pPr lvl="1"/>
            <a:r>
              <a:rPr lang="en-US" dirty="0" smtClean="0"/>
              <a:t>Med </a:t>
            </a:r>
            <a:r>
              <a:rPr lang="en-US" dirty="0" err="1" smtClean="0"/>
              <a:t>eller</a:t>
            </a:r>
            <a:r>
              <a:rPr lang="en-US" dirty="0" smtClean="0"/>
              <a:t> </a:t>
            </a:r>
            <a:r>
              <a:rPr lang="en-US" dirty="0" err="1" smtClean="0"/>
              <a:t>uten</a:t>
            </a:r>
            <a:r>
              <a:rPr lang="en-US" dirty="0" smtClean="0"/>
              <a:t> </a:t>
            </a:r>
            <a:r>
              <a:rPr lang="en-US" dirty="0" err="1" smtClean="0"/>
              <a:t>manus</a:t>
            </a:r>
            <a:r>
              <a:rPr lang="en-US" dirty="0" smtClean="0"/>
              <a:t>? </a:t>
            </a:r>
            <a:r>
              <a:rPr lang="en-US" dirty="0" err="1" smtClean="0"/>
              <a:t>Brukte</a:t>
            </a:r>
            <a:r>
              <a:rPr lang="en-US" dirty="0" smtClean="0"/>
              <a:t> </a:t>
            </a:r>
            <a:r>
              <a:rPr lang="en-US" dirty="0" err="1" smtClean="0"/>
              <a:t>mye</a:t>
            </a:r>
            <a:r>
              <a:rPr lang="en-US" dirty="0" smtClean="0"/>
              <a:t> </a:t>
            </a:r>
            <a:r>
              <a:rPr lang="en-US" dirty="0" err="1" smtClean="0"/>
              <a:t>tid</a:t>
            </a:r>
            <a:r>
              <a:rPr lang="en-US" dirty="0" smtClean="0"/>
              <a:t> </a:t>
            </a:r>
            <a:r>
              <a:rPr lang="en-US" dirty="0" err="1" smtClean="0"/>
              <a:t>på</a:t>
            </a:r>
            <a:r>
              <a:rPr lang="en-US" dirty="0" smtClean="0"/>
              <a:t> å </a:t>
            </a:r>
            <a:r>
              <a:rPr lang="en-US" dirty="0" err="1" smtClean="0"/>
              <a:t>skrive</a:t>
            </a:r>
            <a:r>
              <a:rPr lang="en-US" dirty="0" smtClean="0"/>
              <a:t> </a:t>
            </a:r>
            <a:r>
              <a:rPr lang="en-US" dirty="0" err="1" smtClean="0"/>
              <a:t>teksten</a:t>
            </a:r>
            <a:endParaRPr lang="en-US" dirty="0" smtClean="0"/>
          </a:p>
          <a:p>
            <a:pPr lvl="1"/>
            <a:r>
              <a:rPr lang="en-US" dirty="0" smtClean="0"/>
              <a:t>Man </a:t>
            </a:r>
            <a:r>
              <a:rPr lang="en-US" dirty="0" err="1" smtClean="0"/>
              <a:t>må</a:t>
            </a:r>
            <a:r>
              <a:rPr lang="en-US" dirty="0" smtClean="0"/>
              <a:t> </a:t>
            </a:r>
            <a:r>
              <a:rPr lang="en-US" dirty="0" err="1" smtClean="0"/>
              <a:t>være</a:t>
            </a:r>
            <a:r>
              <a:rPr lang="en-US" dirty="0" smtClean="0"/>
              <a:t> </a:t>
            </a:r>
            <a:r>
              <a:rPr lang="en-US" dirty="0" err="1" smtClean="0"/>
              <a:t>lakonisk</a:t>
            </a:r>
            <a:r>
              <a:rPr lang="en-US" dirty="0" smtClean="0"/>
              <a:t> – </a:t>
            </a:r>
            <a:r>
              <a:rPr lang="en-US" dirty="0" err="1" smtClean="0"/>
              <a:t>viktige</a:t>
            </a:r>
            <a:r>
              <a:rPr lang="en-US" dirty="0" smtClean="0"/>
              <a:t> </a:t>
            </a:r>
            <a:r>
              <a:rPr lang="en-US" dirty="0" err="1" smtClean="0"/>
              <a:t>nyanser</a:t>
            </a:r>
            <a:r>
              <a:rPr lang="en-US" dirty="0" smtClean="0"/>
              <a:t> </a:t>
            </a:r>
            <a:r>
              <a:rPr lang="en-US" dirty="0" err="1" smtClean="0"/>
              <a:t>kan</a:t>
            </a:r>
            <a:r>
              <a:rPr lang="en-US" dirty="0" smtClean="0"/>
              <a:t> </a:t>
            </a:r>
            <a:r>
              <a:rPr lang="en-US" dirty="0" err="1" smtClean="0"/>
              <a:t>forsvinne</a:t>
            </a:r>
            <a:endParaRPr lang="en-US" dirty="0" smtClean="0"/>
          </a:p>
          <a:p>
            <a:pPr lvl="1"/>
            <a:r>
              <a:rPr lang="en-US" dirty="0" err="1" smtClean="0"/>
              <a:t>Jeg</a:t>
            </a:r>
            <a:r>
              <a:rPr lang="en-US" dirty="0" smtClean="0"/>
              <a:t> </a:t>
            </a:r>
            <a:r>
              <a:rPr lang="en-US" dirty="0" err="1" smtClean="0"/>
              <a:t>er</a:t>
            </a:r>
            <a:r>
              <a:rPr lang="en-US" dirty="0" smtClean="0"/>
              <a:t> </a:t>
            </a:r>
            <a:r>
              <a:rPr lang="en-US" dirty="0" err="1" smtClean="0"/>
              <a:t>blitt</a:t>
            </a:r>
            <a:r>
              <a:rPr lang="en-US" dirty="0" smtClean="0"/>
              <a:t> </a:t>
            </a:r>
            <a:r>
              <a:rPr lang="en-US" dirty="0" err="1" smtClean="0"/>
              <a:t>veldig</a:t>
            </a:r>
            <a:r>
              <a:rPr lang="en-US" dirty="0" smtClean="0"/>
              <a:t> (</a:t>
            </a:r>
            <a:r>
              <a:rPr lang="en-US" dirty="0" err="1" smtClean="0"/>
              <a:t>altfor</a:t>
            </a:r>
            <a:r>
              <a:rPr lang="en-US" dirty="0" smtClean="0"/>
              <a:t>?) </a:t>
            </a:r>
            <a:r>
              <a:rPr lang="en-US" dirty="0" err="1" smtClean="0"/>
              <a:t>selvbevisst</a:t>
            </a:r>
            <a:endParaRPr lang="en-US" dirty="0" smtClean="0"/>
          </a:p>
          <a:p>
            <a:pPr lvl="1"/>
            <a:r>
              <a:rPr lang="en-US" dirty="0" err="1" smtClean="0"/>
              <a:t>Begrensninger</a:t>
            </a:r>
            <a:r>
              <a:rPr lang="en-US" dirty="0" smtClean="0"/>
              <a:t> </a:t>
            </a:r>
            <a:r>
              <a:rPr lang="en-US" dirty="0" err="1" smtClean="0"/>
              <a:t>på</a:t>
            </a:r>
            <a:r>
              <a:rPr lang="en-US" dirty="0" smtClean="0"/>
              <a:t> </a:t>
            </a:r>
            <a:r>
              <a:rPr lang="en-US" dirty="0" err="1" smtClean="0"/>
              <a:t>utformingen</a:t>
            </a:r>
            <a:r>
              <a:rPr lang="en-US" dirty="0" smtClean="0"/>
              <a:t> </a:t>
            </a:r>
            <a:r>
              <a:rPr lang="en-US" dirty="0" err="1" smtClean="0"/>
              <a:t>av</a:t>
            </a:r>
            <a:r>
              <a:rPr lang="en-US" dirty="0" smtClean="0"/>
              <a:t> </a:t>
            </a:r>
            <a:r>
              <a:rPr lang="en-US" dirty="0" err="1" smtClean="0"/>
              <a:t>slidene</a:t>
            </a:r>
            <a:r>
              <a:rPr lang="en-US" dirty="0" smtClean="0"/>
              <a:t> (</a:t>
            </a:r>
            <a:r>
              <a:rPr lang="en-US" dirty="0" err="1" smtClean="0"/>
              <a:t>ikke</a:t>
            </a:r>
            <a:r>
              <a:rPr lang="en-US" dirty="0" smtClean="0"/>
              <a:t> </a:t>
            </a:r>
            <a:r>
              <a:rPr lang="en-US" dirty="0" err="1" smtClean="0"/>
              <a:t>små</a:t>
            </a:r>
            <a:r>
              <a:rPr lang="en-US" dirty="0" smtClean="0"/>
              <a:t>/</a:t>
            </a:r>
            <a:r>
              <a:rPr lang="en-US" dirty="0" err="1" smtClean="0"/>
              <a:t>mørke</a:t>
            </a:r>
            <a:r>
              <a:rPr lang="en-US" dirty="0" smtClean="0"/>
              <a:t> </a:t>
            </a:r>
            <a:r>
              <a:rPr lang="en-US" dirty="0" err="1" smtClean="0"/>
              <a:t>bilder</a:t>
            </a:r>
            <a:r>
              <a:rPr lang="en-US" dirty="0" smtClean="0"/>
              <a:t>, </a:t>
            </a:r>
            <a:r>
              <a:rPr lang="en-US" dirty="0" err="1" smtClean="0"/>
              <a:t>stor</a:t>
            </a:r>
            <a:r>
              <a:rPr lang="en-US" dirty="0" smtClean="0"/>
              <a:t> </a:t>
            </a:r>
            <a:r>
              <a:rPr lang="en-US" dirty="0" err="1" smtClean="0"/>
              <a:t>nok</a:t>
            </a:r>
            <a:r>
              <a:rPr lang="en-US" dirty="0" smtClean="0"/>
              <a:t> </a:t>
            </a:r>
            <a:r>
              <a:rPr lang="en-US" dirty="0" err="1" smtClean="0"/>
              <a:t>skrift</a:t>
            </a:r>
            <a:r>
              <a:rPr lang="en-US" dirty="0" smtClean="0"/>
              <a:t>)</a:t>
            </a:r>
          </a:p>
          <a:p>
            <a:pPr lvl="1"/>
            <a:r>
              <a:rPr lang="en-US" dirty="0" err="1" smtClean="0"/>
              <a:t>Tydelig</a:t>
            </a:r>
            <a:r>
              <a:rPr lang="en-US" dirty="0" smtClean="0"/>
              <a:t> </a:t>
            </a:r>
            <a:r>
              <a:rPr lang="en-US" dirty="0" err="1" smtClean="0"/>
              <a:t>disposisjon</a:t>
            </a:r>
            <a:endParaRPr lang="en-US" dirty="0" smtClean="0"/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1344592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Opptak</a:t>
            </a:r>
            <a:endParaRPr lang="en-US" dirty="0" smtClean="0"/>
          </a:p>
          <a:p>
            <a:pPr lvl="1"/>
            <a:r>
              <a:rPr lang="en-US" dirty="0" err="1" smtClean="0"/>
              <a:t>Det</a:t>
            </a:r>
            <a:r>
              <a:rPr lang="en-US" dirty="0" smtClean="0"/>
              <a:t> </a:t>
            </a:r>
            <a:r>
              <a:rPr lang="en-US" dirty="0" err="1" smtClean="0"/>
              <a:t>dramaturgiske</a:t>
            </a:r>
            <a:r>
              <a:rPr lang="en-US" dirty="0" smtClean="0"/>
              <a:t> </a:t>
            </a:r>
            <a:r>
              <a:rPr lang="en-US" dirty="0" err="1" smtClean="0"/>
              <a:t>aspekt</a:t>
            </a:r>
            <a:endParaRPr lang="en-US" dirty="0" smtClean="0"/>
          </a:p>
          <a:p>
            <a:pPr lvl="1"/>
            <a:r>
              <a:rPr lang="en-US" dirty="0" err="1" smtClean="0"/>
              <a:t>Tekniske</a:t>
            </a:r>
            <a:r>
              <a:rPr lang="en-US" dirty="0" smtClean="0"/>
              <a:t> </a:t>
            </a:r>
            <a:r>
              <a:rPr lang="en-US" dirty="0" err="1" smtClean="0"/>
              <a:t>momenter</a:t>
            </a:r>
            <a:r>
              <a:rPr lang="en-US" dirty="0" smtClean="0"/>
              <a:t> </a:t>
            </a:r>
            <a:r>
              <a:rPr lang="en-US" dirty="0" err="1" smtClean="0"/>
              <a:t>ved</a:t>
            </a:r>
            <a:r>
              <a:rPr lang="en-US" dirty="0" smtClean="0"/>
              <a:t> </a:t>
            </a:r>
            <a:r>
              <a:rPr lang="en-US" dirty="0" err="1" smtClean="0"/>
              <a:t>opptak</a:t>
            </a:r>
            <a:r>
              <a:rPr lang="en-US" dirty="0" smtClean="0"/>
              <a:t> </a:t>
            </a:r>
            <a:r>
              <a:rPr lang="en-US" dirty="0" err="1" smtClean="0"/>
              <a:t>fra</a:t>
            </a:r>
            <a:r>
              <a:rPr lang="en-US" dirty="0" smtClean="0"/>
              <a:t> </a:t>
            </a:r>
            <a:r>
              <a:rPr lang="en-US" dirty="0" err="1" smtClean="0"/>
              <a:t>forelesernes</a:t>
            </a:r>
            <a:r>
              <a:rPr lang="en-US" dirty="0" smtClean="0"/>
              <a:t> </a:t>
            </a:r>
            <a:r>
              <a:rPr lang="en-US" dirty="0" err="1" smtClean="0"/>
              <a:t>perspektiv</a:t>
            </a:r>
            <a:endParaRPr lang="en-US" dirty="0" smtClean="0"/>
          </a:p>
          <a:p>
            <a:pPr lvl="1"/>
            <a:r>
              <a:rPr lang="en-US" dirty="0" smtClean="0"/>
              <a:t>Ta </a:t>
            </a:r>
            <a:r>
              <a:rPr lang="en-US" dirty="0" err="1" smtClean="0"/>
              <a:t>opp</a:t>
            </a:r>
            <a:r>
              <a:rPr lang="en-US" dirty="0" smtClean="0"/>
              <a:t> </a:t>
            </a:r>
            <a:r>
              <a:rPr lang="en-US" dirty="0" err="1" smtClean="0"/>
              <a:t>en</a:t>
            </a:r>
            <a:r>
              <a:rPr lang="en-US" dirty="0" smtClean="0"/>
              <a:t> slide om </a:t>
            </a:r>
            <a:r>
              <a:rPr lang="en-US" dirty="0" err="1" smtClean="0"/>
              <a:t>gangen</a:t>
            </a:r>
            <a:r>
              <a:rPr lang="en-US" dirty="0" smtClean="0"/>
              <a:t> for å </a:t>
            </a:r>
            <a:r>
              <a:rPr lang="en-US" dirty="0" err="1" smtClean="0"/>
              <a:t>unngå</a:t>
            </a:r>
            <a:r>
              <a:rPr lang="en-US" dirty="0" smtClean="0"/>
              <a:t> </a:t>
            </a:r>
            <a:r>
              <a:rPr lang="en-US" dirty="0" err="1" smtClean="0"/>
              <a:t>mye</a:t>
            </a:r>
            <a:r>
              <a:rPr lang="en-US" dirty="0" smtClean="0"/>
              <a:t> </a:t>
            </a:r>
            <a:r>
              <a:rPr lang="en-US" dirty="0" err="1" smtClean="0"/>
              <a:t>redigering</a:t>
            </a:r>
            <a:r>
              <a:rPr lang="en-US" dirty="0"/>
              <a:t> </a:t>
            </a:r>
            <a:r>
              <a:rPr lang="en-US" dirty="0" smtClean="0"/>
              <a:t>+ </a:t>
            </a:r>
            <a:r>
              <a:rPr lang="en-US" dirty="0" err="1" smtClean="0"/>
              <a:t>lettere</a:t>
            </a:r>
            <a:r>
              <a:rPr lang="en-US" dirty="0" smtClean="0"/>
              <a:t> med </a:t>
            </a:r>
            <a:r>
              <a:rPr lang="en-US" dirty="0" err="1" smtClean="0"/>
              <a:t>noen</a:t>
            </a:r>
            <a:r>
              <a:rPr lang="en-US" dirty="0" smtClean="0"/>
              <a:t> </a:t>
            </a:r>
            <a:r>
              <a:rPr lang="en-US" dirty="0" err="1" smtClean="0"/>
              <a:t>korte</a:t>
            </a:r>
            <a:r>
              <a:rPr lang="en-US" dirty="0" smtClean="0"/>
              <a:t> </a:t>
            </a:r>
            <a:r>
              <a:rPr lang="en-US" dirty="0" err="1" smtClean="0"/>
              <a:t>pauser</a:t>
            </a:r>
            <a:r>
              <a:rPr lang="en-US" dirty="0" smtClean="0"/>
              <a:t> </a:t>
            </a:r>
            <a:r>
              <a:rPr lang="en-US" dirty="0" err="1" smtClean="0"/>
              <a:t>innimellom</a:t>
            </a:r>
            <a:endParaRPr lang="en-US" dirty="0" smtClean="0"/>
          </a:p>
          <a:p>
            <a:pPr lvl="1"/>
            <a:endParaRPr lang="en-US" dirty="0" smtClean="0"/>
          </a:p>
          <a:p>
            <a:r>
              <a:rPr lang="en-US" dirty="0" err="1" smtClean="0"/>
              <a:t>Etterarbeid</a:t>
            </a:r>
            <a:r>
              <a:rPr lang="en-US" dirty="0" smtClean="0"/>
              <a:t>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20473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5576" y="1844824"/>
            <a:ext cx="7772400" cy="1470025"/>
          </a:xfrm>
        </p:spPr>
        <p:txBody>
          <a:bodyPr/>
          <a:lstStyle/>
          <a:p>
            <a:r>
              <a:rPr lang="nb-NO" dirty="0" smtClean="0"/>
              <a:t>«</a:t>
            </a:r>
            <a:r>
              <a:rPr lang="nb-NO" dirty="0" err="1" smtClean="0"/>
              <a:t>Flipped</a:t>
            </a:r>
            <a:r>
              <a:rPr lang="nb-NO" dirty="0" smtClean="0"/>
              <a:t> </a:t>
            </a:r>
            <a:r>
              <a:rPr lang="nb-NO" dirty="0" err="1" smtClean="0"/>
              <a:t>classroom</a:t>
            </a:r>
            <a:r>
              <a:rPr lang="nb-NO" dirty="0" smtClean="0"/>
              <a:t>»</a:t>
            </a:r>
            <a:endParaRPr lang="nb-NO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47664" y="3501008"/>
            <a:ext cx="6400800" cy="1464568"/>
          </a:xfrm>
        </p:spPr>
        <p:txBody>
          <a:bodyPr>
            <a:normAutofit/>
          </a:bodyPr>
          <a:lstStyle/>
          <a:p>
            <a:r>
              <a:rPr lang="nb-NO" sz="2400" dirty="0" smtClean="0"/>
              <a:t>Helge I. Strømsø</a:t>
            </a:r>
          </a:p>
          <a:p>
            <a:r>
              <a:rPr lang="nb-NO" sz="2400" dirty="0" smtClean="0"/>
              <a:t>Faglig enhet for universitetspedagogikk</a:t>
            </a:r>
            <a:endParaRPr lang="nb-NO" sz="2400" dirty="0"/>
          </a:p>
        </p:txBody>
      </p:sp>
    </p:spTree>
    <p:extLst>
      <p:ext uri="{BB962C8B-B14F-4D97-AF65-F5344CB8AC3E}">
        <p14:creationId xmlns:p14="http://schemas.microsoft.com/office/powerpoint/2010/main" val="1046707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Forelesningen</a:t>
            </a:r>
            <a:endParaRPr lang="nb-NO" dirty="0"/>
          </a:p>
        </p:txBody>
      </p:sp>
      <p:pic>
        <p:nvPicPr>
          <p:cNvPr id="1027" name="Picture 3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26" t="22386" r="19792" b="18437"/>
          <a:stretch/>
        </p:blipFill>
        <p:spPr bwMode="auto">
          <a:xfrm>
            <a:off x="827584" y="1700808"/>
            <a:ext cx="7811207" cy="43566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36469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Forelesning</a:t>
            </a:r>
            <a:endParaRPr lang="nb-NO" dirty="0"/>
          </a:p>
        </p:txBody>
      </p:sp>
      <p:pic>
        <p:nvPicPr>
          <p:cNvPr id="205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3501008"/>
            <a:ext cx="4032448" cy="24417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971600" y="1412776"/>
            <a:ext cx="705678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400" dirty="0" smtClean="0">
                <a:solidFill>
                  <a:prstClr val="black"/>
                </a:solidFill>
              </a:rPr>
              <a:t>Forelesningen representerer formidling av kunnskaper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400" dirty="0" smtClean="0">
                <a:solidFill>
                  <a:prstClr val="black"/>
                </a:solidFill>
              </a:rPr>
              <a:t>Studentene må selv vurdere om de lærer noe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400" dirty="0" smtClean="0">
                <a:solidFill>
                  <a:prstClr val="black"/>
                </a:solidFill>
              </a:rPr>
              <a:t>Læringsutbytte øker når studenter er forberedt og når de får anledning til å teste eget læringsutbytte</a:t>
            </a:r>
            <a:endParaRPr lang="nb-NO" sz="24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0617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Kunnskaper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59832" y="1600200"/>
            <a:ext cx="5626968" cy="4525963"/>
          </a:xfrm>
        </p:spPr>
        <p:txBody>
          <a:bodyPr/>
          <a:lstStyle/>
          <a:p>
            <a:pPr fontAlgn="base"/>
            <a:r>
              <a:rPr lang="nb-NO" dirty="0" smtClean="0"/>
              <a:t>Memorering</a:t>
            </a:r>
            <a:endParaRPr lang="nb-NO" dirty="0"/>
          </a:p>
          <a:p>
            <a:pPr fontAlgn="base"/>
            <a:r>
              <a:rPr lang="nb-NO" dirty="0"/>
              <a:t>Forståelse</a:t>
            </a:r>
          </a:p>
          <a:p>
            <a:pPr fontAlgn="base"/>
            <a:r>
              <a:rPr lang="nb-NO" dirty="0"/>
              <a:t>Anvendelse</a:t>
            </a:r>
          </a:p>
          <a:p>
            <a:pPr fontAlgn="base"/>
            <a:r>
              <a:rPr lang="nb-NO" dirty="0" smtClean="0"/>
              <a:t>Evaluering</a:t>
            </a:r>
            <a:endParaRPr lang="nb-NO" dirty="0"/>
          </a:p>
          <a:p>
            <a:pPr marL="0" indent="0" fontAlgn="base">
              <a:buNone/>
            </a:pPr>
            <a:endParaRPr lang="nb-NO" dirty="0" smtClean="0"/>
          </a:p>
          <a:p>
            <a:pPr marL="0" indent="0" fontAlgn="base">
              <a:buNone/>
            </a:pPr>
            <a:endParaRPr lang="nb-NO" dirty="0"/>
          </a:p>
          <a:p>
            <a:pPr marL="0" indent="0" fontAlgn="base">
              <a:buNone/>
            </a:pPr>
            <a:r>
              <a:rPr lang="nb-NO" sz="1800" dirty="0"/>
              <a:t>	</a:t>
            </a:r>
            <a:r>
              <a:rPr lang="nb-NO" sz="1800" dirty="0" smtClean="0"/>
              <a:t>			(Bloom, 1956)</a:t>
            </a:r>
            <a:endParaRPr lang="nb-NO" sz="1800" dirty="0"/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926369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Flipped</a:t>
            </a:r>
            <a:r>
              <a:rPr lang="nb-NO" dirty="0" smtClean="0"/>
              <a:t> </a:t>
            </a:r>
            <a:r>
              <a:rPr lang="nb-NO" dirty="0" err="1" smtClean="0"/>
              <a:t>classroom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dirty="0" smtClean="0"/>
              <a:t>Formidling av stoffet blir delvis flyttet ut av forelesningssalen</a:t>
            </a:r>
          </a:p>
          <a:p>
            <a:r>
              <a:rPr lang="nb-NO" dirty="0" smtClean="0"/>
              <a:t>Studentene forbereder seg individuelt og/eller i grupper til undervisningen</a:t>
            </a:r>
          </a:p>
          <a:p>
            <a:r>
              <a:rPr lang="nb-NO" dirty="0" smtClean="0"/>
              <a:t>Materiale kan være video, </a:t>
            </a:r>
            <a:r>
              <a:rPr lang="nb-NO" dirty="0" err="1" smtClean="0"/>
              <a:t>podcast</a:t>
            </a:r>
            <a:r>
              <a:rPr lang="nb-NO" dirty="0" smtClean="0"/>
              <a:t>, lærebøker, m.m.</a:t>
            </a:r>
          </a:p>
          <a:p>
            <a:r>
              <a:rPr lang="nb-NO" dirty="0" smtClean="0"/>
              <a:t>Forberedelsene ofte knyttet til konkrete oppgaver (eventuelt m/digitale løsninger)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054643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Flipped</a:t>
            </a:r>
            <a:r>
              <a:rPr lang="nb-NO" dirty="0"/>
              <a:t> </a:t>
            </a:r>
            <a:r>
              <a:rPr lang="nb-NO" dirty="0" err="1"/>
              <a:t>classroom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Mindre tid brukes til ren formidling i undervisningen</a:t>
            </a:r>
          </a:p>
          <a:p>
            <a:r>
              <a:rPr lang="nb-NO" dirty="0" smtClean="0"/>
              <a:t>Mer tid til studentaktivitet, f.eks. gruppediskusjoner, debatter, oppgavearbeid</a:t>
            </a:r>
          </a:p>
          <a:p>
            <a:r>
              <a:rPr lang="nb-NO" dirty="0" smtClean="0"/>
              <a:t>Læreren får mer tid til å gi studenter tilbakemelding</a:t>
            </a:r>
          </a:p>
          <a:p>
            <a:r>
              <a:rPr lang="nb-NO" dirty="0" smtClean="0"/>
              <a:t>Læreren får et bedre grunnlag for å vurdere hva studentene trenger å lære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904992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Kunnskaper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5576" y="1600200"/>
            <a:ext cx="7931224" cy="4525963"/>
          </a:xfrm>
        </p:spPr>
        <p:txBody>
          <a:bodyPr/>
          <a:lstStyle/>
          <a:p>
            <a:pPr fontAlgn="base"/>
            <a:r>
              <a:rPr lang="nb-NO" dirty="0" smtClean="0"/>
              <a:t>Memorering</a:t>
            </a:r>
            <a:endParaRPr lang="nb-NO" dirty="0"/>
          </a:p>
          <a:p>
            <a:pPr fontAlgn="base"/>
            <a:r>
              <a:rPr lang="nb-NO" dirty="0"/>
              <a:t>Forståelse</a:t>
            </a:r>
          </a:p>
          <a:p>
            <a:pPr fontAlgn="base"/>
            <a:r>
              <a:rPr lang="nb-NO" dirty="0"/>
              <a:t>Anvendelse</a:t>
            </a:r>
          </a:p>
          <a:p>
            <a:pPr fontAlgn="base"/>
            <a:r>
              <a:rPr lang="nb-NO" dirty="0" smtClean="0"/>
              <a:t>Evaluering</a:t>
            </a:r>
            <a:endParaRPr lang="nb-NO" dirty="0"/>
          </a:p>
          <a:p>
            <a:pPr marL="0" indent="0" fontAlgn="base">
              <a:buNone/>
            </a:pPr>
            <a:endParaRPr lang="nb-NO" dirty="0" smtClean="0"/>
          </a:p>
          <a:p>
            <a:pPr marL="0" indent="0" fontAlgn="base">
              <a:buNone/>
            </a:pPr>
            <a:endParaRPr lang="nb-NO" dirty="0"/>
          </a:p>
          <a:p>
            <a:pPr marL="0" indent="0" fontAlgn="base">
              <a:buNone/>
            </a:pPr>
            <a:r>
              <a:rPr lang="nb-NO" sz="1800" dirty="0"/>
              <a:t>	</a:t>
            </a:r>
            <a:r>
              <a:rPr lang="nb-NO" sz="1800" dirty="0" smtClean="0"/>
              <a:t>						(Bloom, 1956)</a:t>
            </a:r>
            <a:endParaRPr lang="nb-NO" sz="1800" dirty="0"/>
          </a:p>
          <a:p>
            <a:pPr marL="0" indent="0">
              <a:buNone/>
            </a:pPr>
            <a:endParaRPr lang="nb-NO" dirty="0"/>
          </a:p>
        </p:txBody>
      </p:sp>
      <p:sp>
        <p:nvSpPr>
          <p:cNvPr id="4" name="Right Brace 3"/>
          <p:cNvSpPr/>
          <p:nvPr/>
        </p:nvSpPr>
        <p:spPr>
          <a:xfrm>
            <a:off x="3419872" y="1772816"/>
            <a:ext cx="504056" cy="936104"/>
          </a:xfrm>
          <a:prstGeom prst="rightBrac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>
              <a:solidFill>
                <a:prstClr val="black"/>
              </a:solidFill>
            </a:endParaRPr>
          </a:p>
        </p:txBody>
      </p:sp>
      <p:sp>
        <p:nvSpPr>
          <p:cNvPr id="5" name="Right Brace 4"/>
          <p:cNvSpPr/>
          <p:nvPr/>
        </p:nvSpPr>
        <p:spPr>
          <a:xfrm>
            <a:off x="3320244" y="2348880"/>
            <a:ext cx="504056" cy="1584176"/>
          </a:xfrm>
          <a:prstGeom prst="rightBrac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>
              <a:solidFill>
                <a:prstClr val="black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067944" y="1979258"/>
            <a:ext cx="24889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800" dirty="0" smtClean="0">
                <a:solidFill>
                  <a:prstClr val="black"/>
                </a:solidFill>
              </a:rPr>
              <a:t>Forberedelse</a:t>
            </a:r>
            <a:endParaRPr lang="nb-NO" sz="2800" dirty="0">
              <a:solidFill>
                <a:prstClr val="black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067943" y="2924944"/>
            <a:ext cx="24889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800" dirty="0" smtClean="0">
                <a:solidFill>
                  <a:prstClr val="black"/>
                </a:solidFill>
              </a:rPr>
              <a:t>Undervisning</a:t>
            </a:r>
            <a:endParaRPr lang="nb-NO" sz="28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1771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Forberedelse</a:t>
            </a:r>
            <a:endParaRPr lang="nb-NO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nb-NO" dirty="0" smtClean="0"/>
              <a:t>Oppdrag – f.eks.:</a:t>
            </a:r>
          </a:p>
          <a:p>
            <a:r>
              <a:rPr lang="nb-NO" dirty="0" smtClean="0"/>
              <a:t>Forklare</a:t>
            </a:r>
          </a:p>
          <a:p>
            <a:r>
              <a:rPr lang="nb-NO" dirty="0" smtClean="0"/>
              <a:t>Vurdere</a:t>
            </a:r>
          </a:p>
          <a:p>
            <a:r>
              <a:rPr lang="nb-NO" dirty="0" smtClean="0"/>
              <a:t>Foreslå</a:t>
            </a:r>
          </a:p>
          <a:p>
            <a:r>
              <a:rPr lang="nb-NO" dirty="0" smtClean="0"/>
              <a:t>Formulere spørsmål</a:t>
            </a:r>
          </a:p>
          <a:p>
            <a:r>
              <a:rPr lang="nb-NO" dirty="0" smtClean="0"/>
              <a:t>Oppsummere</a:t>
            </a:r>
          </a:p>
          <a:p>
            <a:r>
              <a:rPr lang="nb-NO" dirty="0" smtClean="0"/>
              <a:t>Sammenligne – forskjeller/likheter</a:t>
            </a:r>
          </a:p>
          <a:p>
            <a:r>
              <a:rPr lang="nb-NO" dirty="0" smtClean="0"/>
              <a:t>Definere</a:t>
            </a:r>
          </a:p>
          <a:p>
            <a:pPr marL="0" indent="0">
              <a:buNone/>
            </a:pPr>
            <a:endParaRPr lang="nb-NO" dirty="0"/>
          </a:p>
        </p:txBody>
      </p:sp>
      <p:sp>
        <p:nvSpPr>
          <p:cNvPr id="6" name="AutoShape 6" descr="Image result for student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>
              <a:solidFill>
                <a:prstClr val="black"/>
              </a:solidFill>
            </a:endParaRPr>
          </a:p>
        </p:txBody>
      </p:sp>
      <p:sp>
        <p:nvSpPr>
          <p:cNvPr id="7" name="AutoShape 8" descr="Image result for student"/>
          <p:cNvSpPr>
            <a:spLocks noChangeAspect="1" noChangeArrowheads="1"/>
          </p:cNvSpPr>
          <p:nvPr/>
        </p:nvSpPr>
        <p:spPr bwMode="auto">
          <a:xfrm>
            <a:off x="152400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>
              <a:solidFill>
                <a:prstClr val="black"/>
              </a:solidFill>
            </a:endParaRPr>
          </a:p>
        </p:txBody>
      </p:sp>
      <p:pic>
        <p:nvPicPr>
          <p:cNvPr id="3081" name="Picture 9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98" r="2502"/>
          <a:stretch/>
        </p:blipFill>
        <p:spPr bwMode="auto">
          <a:xfrm>
            <a:off x="6235617" y="1412777"/>
            <a:ext cx="1958587" cy="1440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2" name="Picture 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9" y="3284985"/>
            <a:ext cx="1944216" cy="1944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3" name="Picture 1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4653136"/>
            <a:ext cx="2160240" cy="16118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4" name="Picture 12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359" r="30382"/>
          <a:stretch/>
        </p:blipFill>
        <p:spPr bwMode="auto">
          <a:xfrm>
            <a:off x="4572000" y="1988840"/>
            <a:ext cx="1576164" cy="2148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94762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Undervisningen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dirty="0" smtClean="0"/>
              <a:t>Tar utgangspunkt i studentenes forberedelser</a:t>
            </a:r>
          </a:p>
          <a:p>
            <a:r>
              <a:rPr lang="nb-NO" dirty="0" smtClean="0"/>
              <a:t>Mindre formidling</a:t>
            </a:r>
          </a:p>
          <a:p>
            <a:r>
              <a:rPr lang="nb-NO" dirty="0" smtClean="0"/>
              <a:t>Er mer interaktiv</a:t>
            </a:r>
          </a:p>
          <a:p>
            <a:r>
              <a:rPr lang="nb-NO" dirty="0" smtClean="0"/>
              <a:t>Jobbing i smågrupper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431172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39552" y="2545229"/>
            <a:ext cx="7543800" cy="1143000"/>
          </a:xfrm>
        </p:spPr>
        <p:txBody>
          <a:bodyPr/>
          <a:lstStyle/>
          <a:p>
            <a:pPr eaLnBrk="1" hangingPunct="1"/>
            <a:r>
              <a:rPr lang="nb-NO" altLang="nb-NO" sz="4800" dirty="0" err="1"/>
              <a:t>Flipped</a:t>
            </a:r>
            <a:r>
              <a:rPr lang="nb-NO" altLang="nb-NO" sz="4800" dirty="0"/>
              <a:t> </a:t>
            </a:r>
            <a:r>
              <a:rPr lang="nb-NO" altLang="nb-NO" sz="4800" dirty="0" err="1"/>
              <a:t>Classroom</a:t>
            </a:r>
            <a:r>
              <a:rPr lang="nb-NO" altLang="nb-NO" sz="4800" dirty="0"/>
              <a:t> –digitale verktøy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882650" y="3688229"/>
            <a:ext cx="7543800" cy="1752600"/>
          </a:xfrm>
        </p:spPr>
        <p:txBody>
          <a:bodyPr/>
          <a:lstStyle/>
          <a:p>
            <a:pPr eaLnBrk="1" hangingPunct="1"/>
            <a:r>
              <a:rPr lang="nb-NO" altLang="nb-NO" dirty="0"/>
              <a:t> Eksempler på bruk av digitale verktøy </a:t>
            </a:r>
          </a:p>
          <a:p>
            <a:pPr eaLnBrk="1" hangingPunct="1"/>
            <a:r>
              <a:rPr lang="nb-NO" altLang="nb-NO" dirty="0"/>
              <a:t>	Mikkel K. Skjeflo &amp; Audun Bjerknes </a:t>
            </a:r>
          </a:p>
        </p:txBody>
      </p:sp>
    </p:spTree>
    <p:extLst>
      <p:ext uri="{BB962C8B-B14F-4D97-AF65-F5344CB8AC3E}">
        <p14:creationId xmlns:p14="http://schemas.microsoft.com/office/powerpoint/2010/main" val="27819735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600" dirty="0"/>
              <a:t>Plan for dagen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nb-NO" dirty="0"/>
              <a:t>Introduksjon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dirty="0"/>
              <a:t>Video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dirty="0"/>
              <a:t>Blooms Taksonomi FC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dirty="0"/>
              <a:t>Teoretiske perspektiver på testing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dirty="0"/>
              <a:t>Eksempler på verktøy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dirty="0"/>
              <a:t>Spørsmål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>
                <a:solidFill>
                  <a:srgbClr val="808080"/>
                </a:solidFill>
              </a:rPr>
              <a:pPr/>
              <a:t>04.01.2017</a:t>
            </a:fld>
            <a:endParaRPr lang="nb-NO" altLang="nb-NO">
              <a:solidFill>
                <a:srgbClr val="808080"/>
              </a:solidFill>
            </a:endParaRPr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>
                <a:solidFill>
                  <a:srgbClr val="808080"/>
                </a:solidFill>
              </a:rPr>
              <a:pPr/>
              <a:t>15</a:t>
            </a:fld>
            <a:endParaRPr lang="en-US" altLang="nb-NO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27647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Engasjement ved bruk av video – empiri</a:t>
            </a:r>
          </a:p>
        </p:txBody>
      </p:sp>
      <p:pic>
        <p:nvPicPr>
          <p:cNvPr id="6" name="Plassholder for innhold 5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500038" y="2792719"/>
            <a:ext cx="5502828" cy="3663077"/>
          </a:xfrm>
        </p:spPr>
      </p:pic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>
                <a:solidFill>
                  <a:srgbClr val="808080"/>
                </a:solidFill>
              </a:rPr>
              <a:pPr/>
              <a:t>04.01.2017</a:t>
            </a:fld>
            <a:endParaRPr lang="nb-NO" altLang="nb-NO">
              <a:solidFill>
                <a:srgbClr val="808080"/>
              </a:solidFill>
            </a:endParaRPr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>
                <a:solidFill>
                  <a:srgbClr val="808080"/>
                </a:solidFill>
              </a:rPr>
              <a:pPr/>
              <a:t>16</a:t>
            </a:fld>
            <a:endParaRPr lang="en-US" altLang="nb-NO">
              <a:solidFill>
                <a:srgbClr val="808080"/>
              </a:solidFill>
            </a:endParaRPr>
          </a:p>
        </p:txBody>
      </p:sp>
      <p:pic>
        <p:nvPicPr>
          <p:cNvPr id="7" name="Bild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63691" y="1873628"/>
            <a:ext cx="5056393" cy="1113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74993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Den «perfekte» opplæringsvideoen 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762000" y="1981200"/>
            <a:ext cx="3161928" cy="4114800"/>
          </a:xfrm>
        </p:spPr>
        <p:txBody>
          <a:bodyPr/>
          <a:lstStyle/>
          <a:p>
            <a:r>
              <a:rPr lang="nb-NO" sz="1400" dirty="0"/>
              <a:t>Videolengde under 6 min (lag heller flere)</a:t>
            </a:r>
          </a:p>
          <a:p>
            <a:r>
              <a:rPr lang="nb-NO" sz="1400" dirty="0"/>
              <a:t>Snakk raskt og engasjert </a:t>
            </a:r>
          </a:p>
          <a:p>
            <a:r>
              <a:rPr lang="nb-NO" sz="1400" dirty="0"/>
              <a:t>Film på kontoret (Uformelt)</a:t>
            </a:r>
          </a:p>
          <a:p>
            <a:r>
              <a:rPr lang="nb-NO" sz="1400" dirty="0"/>
              <a:t>Bruk god mikrofon – god lyd er viktig </a:t>
            </a:r>
          </a:p>
          <a:p>
            <a:r>
              <a:rPr lang="nb-NO" sz="1400" dirty="0"/>
              <a:t>Forbered deg godt før opptaket </a:t>
            </a:r>
          </a:p>
          <a:p>
            <a:r>
              <a:rPr lang="nb-NO" sz="1400" dirty="0"/>
              <a:t>En filmtagning – Klipp eventuelt bort feil – du har ikke flere tagninger </a:t>
            </a:r>
          </a:p>
          <a:p>
            <a:r>
              <a:rPr lang="nb-NO" sz="1400" dirty="0"/>
              <a:t>Kom i gang med å publisere film på </a:t>
            </a:r>
            <a:r>
              <a:rPr lang="nb-NO" sz="1400" dirty="0" err="1"/>
              <a:t>Youtube</a:t>
            </a:r>
            <a:r>
              <a:rPr lang="nb-NO" sz="1400" dirty="0"/>
              <a:t> (statistikk) – den første er den vanskeligste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>
                <a:solidFill>
                  <a:srgbClr val="808080"/>
                </a:solidFill>
              </a:rPr>
              <a:pPr/>
              <a:t>04.01.2017</a:t>
            </a:fld>
            <a:endParaRPr lang="nb-NO" altLang="nb-NO">
              <a:solidFill>
                <a:srgbClr val="808080"/>
              </a:solidFill>
            </a:endParaRPr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>
                <a:solidFill>
                  <a:srgbClr val="808080"/>
                </a:solidFill>
              </a:rPr>
              <a:pPr/>
              <a:t>17</a:t>
            </a:fld>
            <a:endParaRPr lang="en-US" altLang="nb-NO">
              <a:solidFill>
                <a:srgbClr val="808080"/>
              </a:solidFill>
            </a:endParaRPr>
          </a:p>
        </p:txBody>
      </p:sp>
      <p:sp>
        <p:nvSpPr>
          <p:cNvPr id="6" name="Plassholder for innhold 2"/>
          <p:cNvSpPr txBox="1">
            <a:spLocks/>
          </p:cNvSpPr>
          <p:nvPr/>
        </p:nvSpPr>
        <p:spPr bwMode="auto">
          <a:xfrm>
            <a:off x="3923928" y="1994536"/>
            <a:ext cx="3161928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>
            <a:lvl1pPr marL="271463" indent="-271463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88963" indent="-225425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9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06463" indent="-180975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70000" indent="-180975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31950" indent="-180975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96089" indent="-18146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59015" indent="-18146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721940" indent="-18146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84866" indent="-18146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sz="1400" kern="0" dirty="0">
                <a:solidFill>
                  <a:srgbClr val="000000"/>
                </a:solidFill>
              </a:rPr>
              <a:t>Bruk en kombinasjon av </a:t>
            </a:r>
            <a:r>
              <a:rPr lang="nb-NO" sz="1400" kern="0" dirty="0" err="1">
                <a:solidFill>
                  <a:srgbClr val="000000"/>
                </a:solidFill>
              </a:rPr>
              <a:t>Screencast</a:t>
            </a:r>
            <a:r>
              <a:rPr lang="nb-NO" sz="1400" kern="0" dirty="0">
                <a:solidFill>
                  <a:srgbClr val="000000"/>
                </a:solidFill>
              </a:rPr>
              <a:t>, </a:t>
            </a:r>
            <a:r>
              <a:rPr lang="nb-NO" sz="1400" kern="0" dirty="0" err="1">
                <a:solidFill>
                  <a:srgbClr val="000000"/>
                </a:solidFill>
              </a:rPr>
              <a:t>Powerpoint</a:t>
            </a:r>
            <a:r>
              <a:rPr lang="nb-NO" sz="1400" kern="0" dirty="0">
                <a:solidFill>
                  <a:srgbClr val="000000"/>
                </a:solidFill>
              </a:rPr>
              <a:t>, </a:t>
            </a:r>
            <a:r>
              <a:rPr lang="nb-NO" sz="1400" kern="0" dirty="0" err="1">
                <a:solidFill>
                  <a:srgbClr val="000000"/>
                </a:solidFill>
              </a:rPr>
              <a:t>Talking</a:t>
            </a:r>
            <a:r>
              <a:rPr lang="nb-NO" sz="1400" kern="0" dirty="0">
                <a:solidFill>
                  <a:srgbClr val="000000"/>
                </a:solidFill>
              </a:rPr>
              <a:t> Head og fortellerstemme, samtidig som du tegner med penn på presentasjonen. </a:t>
            </a:r>
          </a:p>
          <a:p>
            <a:r>
              <a:rPr lang="nb-NO" sz="1400" kern="0" dirty="0">
                <a:solidFill>
                  <a:srgbClr val="000000"/>
                </a:solidFill>
              </a:rPr>
              <a:t>Det er lov å trykke pause </a:t>
            </a:r>
          </a:p>
          <a:p>
            <a:r>
              <a:rPr lang="nb-NO" sz="1400" kern="0" dirty="0" err="1">
                <a:solidFill>
                  <a:srgbClr val="000000"/>
                </a:solidFill>
              </a:rPr>
              <a:t>Interaktivtet</a:t>
            </a:r>
            <a:r>
              <a:rPr lang="nb-NO" sz="1400" kern="0" dirty="0">
                <a:solidFill>
                  <a:srgbClr val="000000"/>
                </a:solidFill>
              </a:rPr>
              <a:t> – f.eks. Quiz før, underveis eller etter videoene. </a:t>
            </a:r>
          </a:p>
        </p:txBody>
      </p:sp>
    </p:spTree>
    <p:extLst>
      <p:ext uri="{BB962C8B-B14F-4D97-AF65-F5344CB8AC3E}">
        <p14:creationId xmlns:p14="http://schemas.microsoft.com/office/powerpoint/2010/main" val="2735340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4000" dirty="0"/>
              <a:t>Blooms taksonomi revidert:</a:t>
            </a:r>
          </a:p>
        </p:txBody>
      </p:sp>
      <p:pic>
        <p:nvPicPr>
          <p:cNvPr id="6" name="Plassholder for innhold 5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195739" y="2140267"/>
            <a:ext cx="4586287" cy="4114800"/>
          </a:xfrm>
        </p:spPr>
      </p:pic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>
                <a:solidFill>
                  <a:srgbClr val="808080"/>
                </a:solidFill>
              </a:rPr>
              <a:pPr/>
              <a:t>04.01.2017</a:t>
            </a:fld>
            <a:endParaRPr lang="nb-NO" altLang="nb-NO">
              <a:solidFill>
                <a:srgbClr val="808080"/>
              </a:solidFill>
            </a:endParaRPr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>
                <a:solidFill>
                  <a:srgbClr val="808080"/>
                </a:solidFill>
              </a:rPr>
              <a:pPr/>
              <a:t>18</a:t>
            </a:fld>
            <a:endParaRPr lang="en-US" altLang="nb-NO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19833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 err="1"/>
              <a:t>Flipped</a:t>
            </a:r>
            <a:r>
              <a:rPr lang="nb-NO" dirty="0"/>
              <a:t> </a:t>
            </a:r>
            <a:r>
              <a:rPr lang="nb-NO" dirty="0" err="1"/>
              <a:t>classroom</a:t>
            </a:r>
            <a:r>
              <a:rPr lang="nb-NO" dirty="0"/>
              <a:t> – </a:t>
            </a:r>
            <a:r>
              <a:rPr lang="nb-NO" dirty="0" err="1"/>
              <a:t>Læringsaktiviter</a:t>
            </a:r>
            <a:r>
              <a:rPr lang="nb-NO" dirty="0"/>
              <a:t> og Bloom</a:t>
            </a:r>
          </a:p>
        </p:txBody>
      </p:sp>
      <p:pic>
        <p:nvPicPr>
          <p:cNvPr id="10" name="Bild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1994536"/>
            <a:ext cx="3436982" cy="2526182"/>
          </a:xfrm>
          <a:prstGeom prst="rect">
            <a:avLst/>
          </a:prstGeom>
        </p:spPr>
      </p:pic>
      <p:pic>
        <p:nvPicPr>
          <p:cNvPr id="9" name="Plassholder for innhold 8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7303" y="2134403"/>
            <a:ext cx="3468880" cy="3608405"/>
          </a:xfrm>
        </p:spPr>
      </p:pic>
      <p:sp>
        <p:nvSpPr>
          <p:cNvPr id="7" name="Rektangel 6"/>
          <p:cNvSpPr/>
          <p:nvPr/>
        </p:nvSpPr>
        <p:spPr bwMode="auto">
          <a:xfrm>
            <a:off x="6561746" y="5848469"/>
            <a:ext cx="1250617" cy="777686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b-NO" sz="1200" dirty="0">
                <a:solidFill>
                  <a:srgbClr val="000000"/>
                </a:solidFill>
              </a:rPr>
              <a:t>+ Analysere, skape, evaluere </a:t>
            </a:r>
          </a:p>
        </p:txBody>
      </p:sp>
      <p:sp>
        <p:nvSpPr>
          <p:cNvPr id="13" name="Rektangel 12"/>
          <p:cNvSpPr/>
          <p:nvPr/>
        </p:nvSpPr>
        <p:spPr bwMode="auto">
          <a:xfrm>
            <a:off x="7308307" y="1745559"/>
            <a:ext cx="1250617" cy="777686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b-NO" sz="1200" dirty="0">
                <a:solidFill>
                  <a:srgbClr val="000000"/>
                </a:solidFill>
              </a:rPr>
              <a:t>Huske, forstå, anvende </a:t>
            </a:r>
          </a:p>
        </p:txBody>
      </p:sp>
      <p:cxnSp>
        <p:nvCxnSpPr>
          <p:cNvPr id="14" name="Rett pilkobling 13"/>
          <p:cNvCxnSpPr/>
          <p:nvPr/>
        </p:nvCxnSpPr>
        <p:spPr bwMode="auto">
          <a:xfrm flipH="1">
            <a:off x="7187052" y="5243602"/>
            <a:ext cx="121252" cy="55203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6" name="Rett pilkobling 15"/>
          <p:cNvCxnSpPr/>
          <p:nvPr/>
        </p:nvCxnSpPr>
        <p:spPr bwMode="auto">
          <a:xfrm flipV="1">
            <a:off x="6927678" y="2028739"/>
            <a:ext cx="320000" cy="32792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9" name="Rektangel 18"/>
          <p:cNvSpPr/>
          <p:nvPr/>
        </p:nvSpPr>
        <p:spPr bwMode="auto">
          <a:xfrm>
            <a:off x="3313948" y="5243602"/>
            <a:ext cx="1330060" cy="1296144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b-NO" sz="1200" dirty="0">
                <a:solidFill>
                  <a:srgbClr val="000000"/>
                </a:solidFill>
              </a:rPr>
              <a:t>Huske, forstå, anvende + Analysere, skape, evaluere?</a:t>
            </a:r>
          </a:p>
        </p:txBody>
      </p:sp>
      <p:cxnSp>
        <p:nvCxnSpPr>
          <p:cNvPr id="20" name="Rett pilkobling 19"/>
          <p:cNvCxnSpPr/>
          <p:nvPr/>
        </p:nvCxnSpPr>
        <p:spPr bwMode="auto">
          <a:xfrm flipV="1">
            <a:off x="4575656" y="4795625"/>
            <a:ext cx="320000" cy="32792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4123914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3"/>
    </mc:Choice>
    <mc:Fallback xmlns="">
      <p:transition spd="slow" advTm="19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3" grpId="0" animBg="1"/>
      <p:bldP spid="19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Hvordan oppnå de dypeste nivåene?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>
                <a:hlinkClick r:id="rId2"/>
              </a:rPr>
              <a:t>Kunnskapsbanken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>
                <a:solidFill>
                  <a:srgbClr val="808080"/>
                </a:solidFill>
              </a:rPr>
              <a:pPr/>
              <a:t>04.01.2017</a:t>
            </a:fld>
            <a:endParaRPr lang="nb-NO" altLang="nb-NO">
              <a:solidFill>
                <a:srgbClr val="808080"/>
              </a:solidFill>
            </a:endParaRPr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>
                <a:solidFill>
                  <a:srgbClr val="808080"/>
                </a:solidFill>
              </a:rPr>
              <a:pPr/>
              <a:t>20</a:t>
            </a:fld>
            <a:endParaRPr lang="en-US" altLang="nb-NO">
              <a:solidFill>
                <a:srgbClr val="808080"/>
              </a:solidFill>
            </a:endParaRPr>
          </a:p>
        </p:txBody>
      </p:sp>
      <p:pic>
        <p:nvPicPr>
          <p:cNvPr id="6" name="Bild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1920" y="1873627"/>
            <a:ext cx="2808312" cy="4099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308563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 err="1"/>
              <a:t>Hatties</a:t>
            </a:r>
            <a:r>
              <a:rPr lang="nb-NO" dirty="0"/>
              <a:t> (2011) 3 konklusjoner for hva de beste lærerne gjør i høyere utdanning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AutoNum type="arabicPeriod"/>
            </a:pPr>
            <a:r>
              <a:rPr lang="nb-NO" dirty="0"/>
              <a:t>De har klare læringsmål og suksesskriterier</a:t>
            </a:r>
          </a:p>
          <a:p>
            <a:pPr marL="457200" indent="-457200">
              <a:buAutoNum type="arabicPeriod"/>
            </a:pPr>
            <a:r>
              <a:rPr lang="nb-NO" dirty="0"/>
              <a:t>De bruker et mangfold av undervisningsstrategier og vektlegger studentperspektivet </a:t>
            </a:r>
          </a:p>
          <a:p>
            <a:pPr marL="457200" indent="-457200">
              <a:buAutoNum type="arabicPeriod"/>
            </a:pPr>
            <a:r>
              <a:rPr lang="nb-NO" dirty="0"/>
              <a:t>De søker og de gir FEEDBACK 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>
                <a:solidFill>
                  <a:srgbClr val="808080"/>
                </a:solidFill>
              </a:rPr>
              <a:pPr/>
              <a:t>04.01.2017</a:t>
            </a:fld>
            <a:endParaRPr lang="nb-NO" altLang="nb-NO">
              <a:solidFill>
                <a:srgbClr val="808080"/>
              </a:solidFill>
            </a:endParaRPr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>
                <a:solidFill>
                  <a:srgbClr val="808080"/>
                </a:solidFill>
              </a:rPr>
              <a:pPr/>
              <a:t>21</a:t>
            </a:fld>
            <a:endParaRPr lang="en-US" altLang="nb-NO">
              <a:solidFill>
                <a:srgbClr val="808080"/>
              </a:solidFill>
            </a:endParaRPr>
          </a:p>
        </p:txBody>
      </p:sp>
      <p:pic>
        <p:nvPicPr>
          <p:cNvPr id="6" name="Bild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08104" y="3126107"/>
            <a:ext cx="2039104" cy="2446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380315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Dunning</a:t>
            </a:r>
            <a:r>
              <a:rPr lang="nb-NO" dirty="0"/>
              <a:t>-</a:t>
            </a:r>
            <a:r>
              <a:rPr lang="nb-NO" dirty="0" err="1"/>
              <a:t>Kruger</a:t>
            </a:r>
            <a:r>
              <a:rPr lang="nb-NO" dirty="0"/>
              <a:t>-effekten </a:t>
            </a:r>
          </a:p>
        </p:txBody>
      </p:sp>
      <p:pic>
        <p:nvPicPr>
          <p:cNvPr id="6" name="Plassholder for innhold 5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762000" y="1980043"/>
            <a:ext cx="4280572" cy="4114800"/>
          </a:xfrm>
        </p:spPr>
      </p:pic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>
                <a:solidFill>
                  <a:srgbClr val="808080"/>
                </a:solidFill>
              </a:rPr>
              <a:pPr/>
              <a:t>04.01.2017</a:t>
            </a:fld>
            <a:endParaRPr lang="nb-NO" altLang="nb-NO">
              <a:solidFill>
                <a:srgbClr val="808080"/>
              </a:solidFill>
            </a:endParaRPr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>
                <a:solidFill>
                  <a:srgbClr val="808080"/>
                </a:solidFill>
              </a:rPr>
              <a:pPr/>
              <a:t>22</a:t>
            </a:fld>
            <a:endParaRPr lang="en-US" altLang="nb-NO">
              <a:solidFill>
                <a:srgbClr val="808080"/>
              </a:solidFill>
            </a:endParaRPr>
          </a:p>
        </p:txBody>
      </p:sp>
      <p:pic>
        <p:nvPicPr>
          <p:cNvPr id="7" name="Bild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88" y="1980045"/>
            <a:ext cx="3429078" cy="1159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801473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Testeffekten </a:t>
            </a:r>
            <a:br>
              <a:rPr lang="nb-NO" dirty="0"/>
            </a:br>
            <a:endParaRPr lang="nb-NO" dirty="0"/>
          </a:p>
        </p:txBody>
      </p:sp>
      <p:pic>
        <p:nvPicPr>
          <p:cNvPr id="6" name="Plassholder for innhold 5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83568" y="1614398"/>
            <a:ext cx="4572000" cy="4114800"/>
          </a:xfrm>
        </p:spPr>
      </p:pic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>
                <a:solidFill>
                  <a:srgbClr val="808080"/>
                </a:solidFill>
              </a:rPr>
              <a:pPr/>
              <a:t>04.01.2017</a:t>
            </a:fld>
            <a:endParaRPr lang="nb-NO" altLang="nb-NO">
              <a:solidFill>
                <a:srgbClr val="808080"/>
              </a:solidFill>
            </a:endParaRPr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>
                <a:solidFill>
                  <a:srgbClr val="808080"/>
                </a:solidFill>
              </a:rPr>
              <a:pPr/>
              <a:t>23</a:t>
            </a:fld>
            <a:endParaRPr lang="en-US" altLang="nb-NO">
              <a:solidFill>
                <a:srgbClr val="808080"/>
              </a:solidFill>
            </a:endParaRPr>
          </a:p>
        </p:txBody>
      </p:sp>
      <p:pic>
        <p:nvPicPr>
          <p:cNvPr id="7" name="Bild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8027" y="1787218"/>
            <a:ext cx="3558133" cy="4199180"/>
          </a:xfrm>
          <a:prstGeom prst="rect">
            <a:avLst/>
          </a:prstGeom>
        </p:spPr>
      </p:pic>
      <p:pic>
        <p:nvPicPr>
          <p:cNvPr id="3" name="Bild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51112" y="5002226"/>
            <a:ext cx="4104456" cy="984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46761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Eksempler på test-teknologier  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Legg ut videoer på YOUTUBE for å integrere med Tech.</a:t>
            </a:r>
          </a:p>
          <a:p>
            <a:r>
              <a:rPr lang="nb-NO" dirty="0" err="1"/>
              <a:t>Mentimeter</a:t>
            </a:r>
            <a:r>
              <a:rPr lang="nb-NO" dirty="0"/>
              <a:t> (</a:t>
            </a:r>
            <a:r>
              <a:rPr lang="nb-NO" dirty="0">
                <a:hlinkClick r:id="rId3"/>
              </a:rPr>
              <a:t>https://www.mentimeter.com/app</a:t>
            </a:r>
            <a:r>
              <a:rPr lang="nb-NO" dirty="0"/>
              <a:t>)</a:t>
            </a:r>
          </a:p>
          <a:p>
            <a:r>
              <a:rPr lang="nb-NO" dirty="0"/>
              <a:t>Nettskjema (</a:t>
            </a:r>
            <a:r>
              <a:rPr lang="nb-NO" dirty="0">
                <a:hlinkClick r:id="rId4"/>
              </a:rPr>
              <a:t>https://nettskjema.uio.no/</a:t>
            </a:r>
            <a:r>
              <a:rPr lang="nb-NO" dirty="0"/>
              <a:t>)</a:t>
            </a:r>
          </a:p>
          <a:p>
            <a:r>
              <a:rPr lang="nb-NO" dirty="0"/>
              <a:t>Google forms (</a:t>
            </a:r>
            <a:r>
              <a:rPr lang="nb-NO" dirty="0">
                <a:hlinkClick r:id="rId5"/>
              </a:rPr>
              <a:t>https://www.google.com/forms/about/</a:t>
            </a:r>
            <a:r>
              <a:rPr lang="nb-NO" dirty="0"/>
              <a:t>)</a:t>
            </a:r>
          </a:p>
          <a:p>
            <a:r>
              <a:rPr lang="nb-NO" dirty="0"/>
              <a:t>Wiki Spaces (</a:t>
            </a:r>
            <a:r>
              <a:rPr lang="nb-NO" dirty="0">
                <a:hlinkClick r:id="rId6"/>
              </a:rPr>
              <a:t>https://www.wikispaces.com/</a:t>
            </a:r>
            <a:r>
              <a:rPr lang="nb-NO" dirty="0"/>
              <a:t>)</a:t>
            </a:r>
          </a:p>
          <a:p>
            <a:r>
              <a:rPr lang="nb-NO" dirty="0"/>
              <a:t>LMS Quiz-verktøy (</a:t>
            </a:r>
            <a:r>
              <a:rPr lang="nb-NO" dirty="0">
                <a:hlinkClick r:id="rId7"/>
              </a:rPr>
              <a:t>fronter</a:t>
            </a:r>
            <a:r>
              <a:rPr lang="nb-NO" dirty="0"/>
              <a:t>)</a:t>
            </a:r>
          </a:p>
          <a:p>
            <a:r>
              <a:rPr lang="nb-NO" dirty="0" err="1"/>
              <a:t>Youtube</a:t>
            </a:r>
            <a:r>
              <a:rPr lang="nb-NO" dirty="0"/>
              <a:t> </a:t>
            </a:r>
            <a:r>
              <a:rPr lang="nb-NO" dirty="0" err="1"/>
              <a:t>statistics</a:t>
            </a:r>
            <a:endParaRPr lang="nb-NO" dirty="0"/>
          </a:p>
          <a:p>
            <a:r>
              <a:rPr lang="nb-NO" dirty="0" err="1"/>
              <a:t>Articulate</a:t>
            </a:r>
            <a:r>
              <a:rPr lang="nb-NO" dirty="0"/>
              <a:t> Storyline (</a:t>
            </a:r>
            <a:r>
              <a:rPr lang="nb-NO" dirty="0">
                <a:hlinkClick r:id="rId8"/>
              </a:rPr>
              <a:t>E-</a:t>
            </a:r>
            <a:r>
              <a:rPr lang="nb-NO" dirty="0" err="1">
                <a:hlinkClick r:id="rId8"/>
              </a:rPr>
              <a:t>laringsportalen</a:t>
            </a:r>
            <a:r>
              <a:rPr lang="nb-NO" dirty="0"/>
              <a:t>)</a:t>
            </a:r>
          </a:p>
          <a:p>
            <a:pPr marL="0" indent="0">
              <a:buNone/>
            </a:pP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>
                <a:solidFill>
                  <a:srgbClr val="808080"/>
                </a:solidFill>
              </a:rPr>
              <a:pPr/>
              <a:t>04.01.2017</a:t>
            </a:fld>
            <a:endParaRPr lang="nb-NO" altLang="nb-NO">
              <a:solidFill>
                <a:srgbClr val="808080"/>
              </a:solidFill>
            </a:endParaRPr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>
                <a:solidFill>
                  <a:srgbClr val="808080"/>
                </a:solidFill>
              </a:rPr>
              <a:pPr/>
              <a:t>24</a:t>
            </a:fld>
            <a:endParaRPr lang="en-US" altLang="nb-NO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167124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 err="1"/>
              <a:t>Flipped</a:t>
            </a:r>
            <a:r>
              <a:rPr lang="nb-NO" dirty="0"/>
              <a:t> </a:t>
            </a:r>
            <a:r>
              <a:rPr lang="nb-NO" dirty="0" err="1"/>
              <a:t>classroom</a:t>
            </a:r>
            <a:r>
              <a:rPr lang="nb-NO" dirty="0"/>
              <a:t> – Digitale verktøy </a:t>
            </a:r>
          </a:p>
        </p:txBody>
      </p:sp>
      <p:pic>
        <p:nvPicPr>
          <p:cNvPr id="10" name="Bild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1994536"/>
            <a:ext cx="3436982" cy="2526182"/>
          </a:xfrm>
          <a:prstGeom prst="rect">
            <a:avLst/>
          </a:prstGeom>
        </p:spPr>
      </p:pic>
      <p:pic>
        <p:nvPicPr>
          <p:cNvPr id="9" name="Plassholder for innhold 8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7303" y="2134403"/>
            <a:ext cx="3468880" cy="3608405"/>
          </a:xfrm>
        </p:spPr>
      </p:pic>
      <p:sp>
        <p:nvSpPr>
          <p:cNvPr id="7" name="Rektangel 6"/>
          <p:cNvSpPr/>
          <p:nvPr/>
        </p:nvSpPr>
        <p:spPr bwMode="auto">
          <a:xfrm>
            <a:off x="6561746" y="5848469"/>
            <a:ext cx="1250617" cy="777686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b-NO" sz="1200" dirty="0">
                <a:solidFill>
                  <a:srgbClr val="000000"/>
                </a:solidFill>
              </a:rPr>
              <a:t>+ Analysere, skape, evaluere </a:t>
            </a:r>
          </a:p>
        </p:txBody>
      </p:sp>
      <p:sp>
        <p:nvSpPr>
          <p:cNvPr id="13" name="Rektangel 12"/>
          <p:cNvSpPr/>
          <p:nvPr/>
        </p:nvSpPr>
        <p:spPr bwMode="auto">
          <a:xfrm>
            <a:off x="7308307" y="1745559"/>
            <a:ext cx="1250617" cy="777686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b-NO" sz="1200" dirty="0">
                <a:solidFill>
                  <a:srgbClr val="000000"/>
                </a:solidFill>
              </a:rPr>
              <a:t>Huske, forstå, anvende </a:t>
            </a:r>
          </a:p>
        </p:txBody>
      </p:sp>
      <p:cxnSp>
        <p:nvCxnSpPr>
          <p:cNvPr id="14" name="Rett pilkobling 13"/>
          <p:cNvCxnSpPr/>
          <p:nvPr/>
        </p:nvCxnSpPr>
        <p:spPr bwMode="auto">
          <a:xfrm flipH="1">
            <a:off x="7164288" y="5243603"/>
            <a:ext cx="144016" cy="49920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6" name="Rett pilkobling 15"/>
          <p:cNvCxnSpPr/>
          <p:nvPr/>
        </p:nvCxnSpPr>
        <p:spPr bwMode="auto">
          <a:xfrm flipV="1">
            <a:off x="6927678" y="2028739"/>
            <a:ext cx="320000" cy="32792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9" name="Rektangel 18"/>
          <p:cNvSpPr/>
          <p:nvPr/>
        </p:nvSpPr>
        <p:spPr bwMode="auto">
          <a:xfrm>
            <a:off x="3438450" y="5123552"/>
            <a:ext cx="1330060" cy="1296144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b-NO" sz="1200" dirty="0">
                <a:ln w="0"/>
                <a:solidFill>
                  <a:srgbClr val="000000"/>
                </a:solidFill>
                <a:effectLst>
                  <a:outerShdw blurRad="38100" dist="19050" dir="2700000" algn="tl" rotWithShape="0">
                    <a:srgbClr val="000000">
                      <a:alpha val="40000"/>
                    </a:srgbClr>
                  </a:outerShdw>
                </a:effectLst>
              </a:rPr>
              <a:t>Nettskjema, LMS, Wiki Spaces, </a:t>
            </a:r>
            <a:r>
              <a:rPr lang="nb-NO" sz="1200" dirty="0" err="1">
                <a:ln w="0"/>
                <a:solidFill>
                  <a:srgbClr val="000000"/>
                </a:solidFill>
                <a:effectLst>
                  <a:outerShdw blurRad="38100" dist="19050" dir="2700000" algn="tl" rotWithShape="0">
                    <a:srgbClr val="000000">
                      <a:alpha val="40000"/>
                    </a:srgbClr>
                  </a:outerShdw>
                </a:effectLst>
              </a:rPr>
              <a:t>Articulate</a:t>
            </a:r>
            <a:r>
              <a:rPr lang="nb-NO" sz="1200" dirty="0">
                <a:ln w="0"/>
                <a:solidFill>
                  <a:srgbClr val="000000"/>
                </a:solidFill>
                <a:effectLst>
                  <a:outerShdw blurRad="38100" dist="19050" dir="2700000" algn="tl" rotWithShape="0">
                    <a:srgbClr val="000000">
                      <a:alpha val="40000"/>
                    </a:srgbClr>
                  </a:outerShdw>
                </a:effectLst>
              </a:rPr>
              <a:t>, Google forms++</a:t>
            </a:r>
            <a:endParaRPr lang="nb-NO" sz="1200" dirty="0">
              <a:solidFill>
                <a:srgbClr val="002060"/>
              </a:solidFill>
            </a:endParaRPr>
          </a:p>
        </p:txBody>
      </p:sp>
      <p:cxnSp>
        <p:nvCxnSpPr>
          <p:cNvPr id="20" name="Rett pilkobling 19"/>
          <p:cNvCxnSpPr/>
          <p:nvPr/>
        </p:nvCxnSpPr>
        <p:spPr bwMode="auto">
          <a:xfrm flipV="1">
            <a:off x="4575656" y="4795625"/>
            <a:ext cx="320000" cy="32792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4" name="Rektangel 3"/>
          <p:cNvSpPr/>
          <p:nvPr/>
        </p:nvSpPr>
        <p:spPr bwMode="auto">
          <a:xfrm>
            <a:off x="7286929" y="1620476"/>
            <a:ext cx="1676826" cy="1032695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b-NO" sz="1200" dirty="0">
                <a:ln w="0"/>
                <a:solidFill>
                  <a:srgbClr val="000000"/>
                </a:solidFill>
                <a:effectLst>
                  <a:outerShdw blurRad="38100" dist="19050" dir="2700000" algn="tl" rotWithShape="0">
                    <a:srgbClr val="000000">
                      <a:alpha val="40000"/>
                    </a:srgbClr>
                  </a:outerShdw>
                </a:effectLst>
              </a:rPr>
              <a:t>Nettskjema, LMS, Wiki Spaces, </a:t>
            </a:r>
            <a:r>
              <a:rPr lang="nb-NO" sz="1200" dirty="0" err="1">
                <a:ln w="0"/>
                <a:solidFill>
                  <a:srgbClr val="000000"/>
                </a:solidFill>
                <a:effectLst>
                  <a:outerShdw blurRad="38100" dist="19050" dir="2700000" algn="tl" rotWithShape="0">
                    <a:srgbClr val="000000">
                      <a:alpha val="40000"/>
                    </a:srgbClr>
                  </a:outerShdw>
                </a:effectLst>
              </a:rPr>
              <a:t>Articulate</a:t>
            </a:r>
            <a:r>
              <a:rPr lang="nb-NO" sz="1200" dirty="0">
                <a:ln w="0"/>
                <a:solidFill>
                  <a:srgbClr val="000000"/>
                </a:solidFill>
                <a:effectLst>
                  <a:outerShdw blurRad="38100" dist="19050" dir="2700000" algn="tl" rotWithShape="0">
                    <a:srgbClr val="000000">
                      <a:alpha val="40000"/>
                    </a:srgbClr>
                  </a:outerShdw>
                </a:effectLst>
              </a:rPr>
              <a:t>, Google forms++</a:t>
            </a:r>
            <a:endParaRPr lang="nb-NO" sz="1200" dirty="0">
              <a:solidFill>
                <a:srgbClr val="002060"/>
              </a:solidFill>
            </a:endParaRPr>
          </a:p>
        </p:txBody>
      </p:sp>
      <p:sp>
        <p:nvSpPr>
          <p:cNvPr id="21" name="Rektangel 20"/>
          <p:cNvSpPr/>
          <p:nvPr/>
        </p:nvSpPr>
        <p:spPr bwMode="auto">
          <a:xfrm>
            <a:off x="6444159" y="5589551"/>
            <a:ext cx="1440211" cy="1123015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b-NO" sz="1200" dirty="0" err="1">
                <a:solidFill>
                  <a:srgbClr val="000000"/>
                </a:solidFill>
              </a:rPr>
              <a:t>Mentimeter</a:t>
            </a:r>
            <a:r>
              <a:rPr lang="nb-NO" sz="1200" dirty="0">
                <a:solidFill>
                  <a:srgbClr val="000000"/>
                </a:solidFill>
              </a:rPr>
              <a:t>, </a:t>
            </a:r>
            <a:r>
              <a:rPr lang="nb-NO" sz="1200" dirty="0" err="1">
                <a:solidFill>
                  <a:srgbClr val="000000"/>
                </a:solidFill>
              </a:rPr>
              <a:t>Kahoot</a:t>
            </a:r>
            <a:r>
              <a:rPr lang="nb-NO" sz="1200" dirty="0">
                <a:solidFill>
                  <a:srgbClr val="000000"/>
                </a:solidFill>
              </a:rPr>
              <a:t>, Nettskjema, Wiki Spaces </a:t>
            </a:r>
          </a:p>
        </p:txBody>
      </p:sp>
    </p:spTree>
    <p:extLst>
      <p:ext uri="{BB962C8B-B14F-4D97-AF65-F5344CB8AC3E}">
        <p14:creationId xmlns:p14="http://schemas.microsoft.com/office/powerpoint/2010/main" val="3503366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3"/>
    </mc:Choice>
    <mc:Fallback xmlns="">
      <p:transition spd="slow" advTm="193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6" name="Plassholder for innhold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15819" y="1700808"/>
            <a:ext cx="2714927" cy="4114800"/>
          </a:xfrm>
        </p:spPr>
      </p:pic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>
                <a:solidFill>
                  <a:srgbClr val="808080"/>
                </a:solidFill>
              </a:rPr>
              <a:pPr/>
              <a:t>04.01.2017</a:t>
            </a:fld>
            <a:endParaRPr lang="nb-NO" altLang="nb-NO">
              <a:solidFill>
                <a:srgbClr val="808080"/>
              </a:solidFill>
            </a:endParaRPr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>
                <a:solidFill>
                  <a:srgbClr val="808080"/>
                </a:solidFill>
              </a:rPr>
              <a:pPr/>
              <a:t>26</a:t>
            </a:fld>
            <a:endParaRPr lang="en-US" altLang="nb-NO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2399712"/>
      </p:ext>
    </p:extLst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UIONorsk16-10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2473</TotalTime>
  <Words>1163</Words>
  <Application>Microsoft Office PowerPoint</Application>
  <PresentationFormat>On-screen Show (4:3)</PresentationFormat>
  <Paragraphs>163</Paragraphs>
  <Slides>26</Slides>
  <Notes>11</Notes>
  <HiddenSlides>0</HiddenSlides>
  <MMClips>0</MMClips>
  <ScaleCrop>false</ScaleCrop>
  <HeadingPairs>
    <vt:vector size="4" baseType="variant">
      <vt:variant>
        <vt:lpstr>Theme</vt:lpstr>
      </vt:variant>
      <vt:variant>
        <vt:i4>4</vt:i4>
      </vt:variant>
      <vt:variant>
        <vt:lpstr>Slide Titles</vt:lpstr>
      </vt:variant>
      <vt:variant>
        <vt:i4>26</vt:i4>
      </vt:variant>
    </vt:vector>
  </HeadingPairs>
  <TitlesOfParts>
    <vt:vector size="30" baseType="lpstr">
      <vt:lpstr>Blank Presentation</vt:lpstr>
      <vt:lpstr>Office Theme</vt:lpstr>
      <vt:lpstr>1_Office Theme</vt:lpstr>
      <vt:lpstr>UIONorsk16-10</vt:lpstr>
      <vt:lpstr>PowerPoint Presentation</vt:lpstr>
      <vt:lpstr>Agenda   Frokostmøte 9. desember 2016 Kl. 9-11</vt:lpstr>
      <vt:lpstr>Opptak i studio</vt:lpstr>
      <vt:lpstr>PowerPoint Presentation</vt:lpstr>
      <vt:lpstr>«Flipped classroom»</vt:lpstr>
      <vt:lpstr>Forelesningen</vt:lpstr>
      <vt:lpstr>Forelesning</vt:lpstr>
      <vt:lpstr>Kunnskaper</vt:lpstr>
      <vt:lpstr>Flipped classroom</vt:lpstr>
      <vt:lpstr>Flipped classroom</vt:lpstr>
      <vt:lpstr>Kunnskaper</vt:lpstr>
      <vt:lpstr>Forberedelse</vt:lpstr>
      <vt:lpstr>Undervisningen</vt:lpstr>
      <vt:lpstr>Flipped Classroom –digitale verktøy</vt:lpstr>
      <vt:lpstr>Plan for dagen</vt:lpstr>
      <vt:lpstr>Engasjement ved bruk av video – empiri</vt:lpstr>
      <vt:lpstr>Den «perfekte» opplæringsvideoen </vt:lpstr>
      <vt:lpstr>Blooms taksonomi revidert:</vt:lpstr>
      <vt:lpstr>Flipped classroom – Læringsaktiviter og Bloom</vt:lpstr>
      <vt:lpstr>Hvordan oppnå de dypeste nivåene?</vt:lpstr>
      <vt:lpstr>Hatties (2011) 3 konklusjoner for hva de beste lærerne gjør i høyere utdanning</vt:lpstr>
      <vt:lpstr>Dunning-Kruger-effekten </vt:lpstr>
      <vt:lpstr>Testeffekten  </vt:lpstr>
      <vt:lpstr>Eksempler på test-teknologier  </vt:lpstr>
      <vt:lpstr>Flipped classroom – Digitale verktøy </vt:lpstr>
      <vt:lpstr>PowerPoint Presentation</vt:lpstr>
    </vt:vector>
  </TitlesOfParts>
  <Company>Campus Kristiania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Ulleberg, Elisabeth</dc:creator>
  <cp:lastModifiedBy>Elisabeth Ulleberg</cp:lastModifiedBy>
  <cp:revision>157</cp:revision>
  <cp:lastPrinted>2015-01-14T10:30:21Z</cp:lastPrinted>
  <dcterms:created xsi:type="dcterms:W3CDTF">2013-10-17T15:11:14Z</dcterms:created>
  <dcterms:modified xsi:type="dcterms:W3CDTF">2017-01-04T13:10:44Z</dcterms:modified>
</cp:coreProperties>
</file>