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36" r:id="rId1"/>
    <p:sldMasterId id="2147483684" r:id="rId2"/>
  </p:sldMasterIdLst>
  <p:notesMasterIdLst>
    <p:notesMasterId r:id="rId22"/>
  </p:notesMasterIdLst>
  <p:handoutMasterIdLst>
    <p:handoutMasterId r:id="rId23"/>
  </p:handoutMasterIdLst>
  <p:sldIdLst>
    <p:sldId id="406" r:id="rId3"/>
    <p:sldId id="381" r:id="rId4"/>
    <p:sldId id="396" r:id="rId5"/>
    <p:sldId id="382" r:id="rId6"/>
    <p:sldId id="380" r:id="rId7"/>
    <p:sldId id="383" r:id="rId8"/>
    <p:sldId id="411" r:id="rId9"/>
    <p:sldId id="368" r:id="rId10"/>
    <p:sldId id="384" r:id="rId11"/>
    <p:sldId id="385" r:id="rId12"/>
    <p:sldId id="398" r:id="rId13"/>
    <p:sldId id="399" r:id="rId14"/>
    <p:sldId id="394" r:id="rId15"/>
    <p:sldId id="392" r:id="rId16"/>
    <p:sldId id="403" r:id="rId17"/>
    <p:sldId id="409" r:id="rId18"/>
    <p:sldId id="408" r:id="rId19"/>
    <p:sldId id="405" r:id="rId20"/>
    <p:sldId id="407" r:id="rId21"/>
  </p:sldIdLst>
  <p:sldSz cx="9144000" cy="6858000" type="screen4x3"/>
  <p:notesSz cx="6797675" cy="9926638"/>
  <p:defaultTextStyle>
    <a:defPPr>
      <a:defRPr lang="en-US"/>
    </a:defPPr>
    <a:lvl1pPr algn="l" rtl="0" fontAlgn="base">
      <a:spcBef>
        <a:spcPct val="0"/>
      </a:spcBef>
      <a:spcAft>
        <a:spcPct val="0"/>
      </a:spcAft>
      <a:defRPr sz="2000" kern="1200">
        <a:solidFill>
          <a:schemeClr val="tx1"/>
        </a:solidFill>
        <a:latin typeface="Arial MT"/>
        <a:ea typeface="+mn-ea"/>
        <a:cs typeface="Arial" pitchFamily="34" charset="0"/>
      </a:defRPr>
    </a:lvl1pPr>
    <a:lvl2pPr marL="457200" algn="l" rtl="0" fontAlgn="base">
      <a:spcBef>
        <a:spcPct val="0"/>
      </a:spcBef>
      <a:spcAft>
        <a:spcPct val="0"/>
      </a:spcAft>
      <a:defRPr sz="2000" kern="1200">
        <a:solidFill>
          <a:schemeClr val="tx1"/>
        </a:solidFill>
        <a:latin typeface="Arial MT"/>
        <a:ea typeface="+mn-ea"/>
        <a:cs typeface="Arial" pitchFamily="34" charset="0"/>
      </a:defRPr>
    </a:lvl2pPr>
    <a:lvl3pPr marL="914400" algn="l" rtl="0" fontAlgn="base">
      <a:spcBef>
        <a:spcPct val="0"/>
      </a:spcBef>
      <a:spcAft>
        <a:spcPct val="0"/>
      </a:spcAft>
      <a:defRPr sz="2000" kern="1200">
        <a:solidFill>
          <a:schemeClr val="tx1"/>
        </a:solidFill>
        <a:latin typeface="Arial MT"/>
        <a:ea typeface="+mn-ea"/>
        <a:cs typeface="Arial" pitchFamily="34" charset="0"/>
      </a:defRPr>
    </a:lvl3pPr>
    <a:lvl4pPr marL="1371600" algn="l" rtl="0" fontAlgn="base">
      <a:spcBef>
        <a:spcPct val="0"/>
      </a:spcBef>
      <a:spcAft>
        <a:spcPct val="0"/>
      </a:spcAft>
      <a:defRPr sz="2000" kern="1200">
        <a:solidFill>
          <a:schemeClr val="tx1"/>
        </a:solidFill>
        <a:latin typeface="Arial MT"/>
        <a:ea typeface="+mn-ea"/>
        <a:cs typeface="Arial" pitchFamily="34" charset="0"/>
      </a:defRPr>
    </a:lvl4pPr>
    <a:lvl5pPr marL="1828800" algn="l" rtl="0" fontAlgn="base">
      <a:spcBef>
        <a:spcPct val="0"/>
      </a:spcBef>
      <a:spcAft>
        <a:spcPct val="0"/>
      </a:spcAft>
      <a:defRPr sz="2000" kern="1200">
        <a:solidFill>
          <a:schemeClr val="tx1"/>
        </a:solidFill>
        <a:latin typeface="Arial MT"/>
        <a:ea typeface="+mn-ea"/>
        <a:cs typeface="Arial" pitchFamily="34" charset="0"/>
      </a:defRPr>
    </a:lvl5pPr>
    <a:lvl6pPr marL="2286000" algn="l" defTabSz="914400" rtl="0" eaLnBrk="1" latinLnBrk="0" hangingPunct="1">
      <a:defRPr sz="2000" kern="1200">
        <a:solidFill>
          <a:schemeClr val="tx1"/>
        </a:solidFill>
        <a:latin typeface="Arial MT"/>
        <a:ea typeface="+mn-ea"/>
        <a:cs typeface="Arial" pitchFamily="34" charset="0"/>
      </a:defRPr>
    </a:lvl6pPr>
    <a:lvl7pPr marL="2743200" algn="l" defTabSz="914400" rtl="0" eaLnBrk="1" latinLnBrk="0" hangingPunct="1">
      <a:defRPr sz="2000" kern="1200">
        <a:solidFill>
          <a:schemeClr val="tx1"/>
        </a:solidFill>
        <a:latin typeface="Arial MT"/>
        <a:ea typeface="+mn-ea"/>
        <a:cs typeface="Arial" pitchFamily="34" charset="0"/>
      </a:defRPr>
    </a:lvl7pPr>
    <a:lvl8pPr marL="3200400" algn="l" defTabSz="914400" rtl="0" eaLnBrk="1" latinLnBrk="0" hangingPunct="1">
      <a:defRPr sz="2000" kern="1200">
        <a:solidFill>
          <a:schemeClr val="tx1"/>
        </a:solidFill>
        <a:latin typeface="Arial MT"/>
        <a:ea typeface="+mn-ea"/>
        <a:cs typeface="Arial" pitchFamily="34" charset="0"/>
      </a:defRPr>
    </a:lvl8pPr>
    <a:lvl9pPr marL="3657600" algn="l" defTabSz="914400" rtl="0" eaLnBrk="1" latinLnBrk="0" hangingPunct="1">
      <a:defRPr sz="2000" kern="1200">
        <a:solidFill>
          <a:schemeClr val="tx1"/>
        </a:solidFill>
        <a:latin typeface="Arial MT"/>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7823"/>
    <a:srgbClr val="262626"/>
    <a:srgbClr val="898989"/>
    <a:srgbClr val="F7931E"/>
    <a:srgbClr val="FFB953"/>
    <a:srgbClr val="FFDC6D"/>
    <a:srgbClr val="174485"/>
    <a:srgbClr val="808080"/>
    <a:srgbClr val="D48539"/>
    <a:srgbClr val="D7D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024" autoAdjust="0"/>
  </p:normalViewPr>
  <p:slideViewPr>
    <p:cSldViewPr>
      <p:cViewPr>
        <p:scale>
          <a:sx n="90" d="100"/>
          <a:sy n="90" d="100"/>
        </p:scale>
        <p:origin x="-2244" y="-6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90" d="100"/>
          <a:sy n="90" d="100"/>
        </p:scale>
        <p:origin x="-3714" y="-11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pitchFamily="18" charset="0"/>
                <a:cs typeface="+mn-cs"/>
              </a:defRPr>
            </a:lvl1pPr>
          </a:lstStyle>
          <a:p>
            <a:pPr>
              <a:defRPr/>
            </a:pPr>
            <a:endParaRPr lang="nb-NO"/>
          </a:p>
        </p:txBody>
      </p:sp>
      <p:sp>
        <p:nvSpPr>
          <p:cNvPr id="79875" name="Rectangle 3"/>
          <p:cNvSpPr>
            <a:spLocks noGrp="1" noChangeArrowheads="1"/>
          </p:cNvSpPr>
          <p:nvPr>
            <p:ph type="dt" sz="quarter"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pitchFamily="18" charset="0"/>
                <a:cs typeface="+mn-cs"/>
              </a:defRPr>
            </a:lvl1pPr>
          </a:lstStyle>
          <a:p>
            <a:pPr>
              <a:defRPr/>
            </a:pPr>
            <a:endParaRPr lang="nb-NO"/>
          </a:p>
        </p:txBody>
      </p:sp>
      <p:sp>
        <p:nvSpPr>
          <p:cNvPr id="79876" name="Rectangle 4"/>
          <p:cNvSpPr>
            <a:spLocks noGrp="1" noChangeArrowheads="1"/>
          </p:cNvSpPr>
          <p:nvPr>
            <p:ph type="ftr" sz="quarter" idx="2"/>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pitchFamily="18" charset="0"/>
                <a:cs typeface="+mn-cs"/>
              </a:defRPr>
            </a:lvl1pPr>
          </a:lstStyle>
          <a:p>
            <a:pPr>
              <a:defRPr/>
            </a:pPr>
            <a:endParaRPr lang="nb-NO"/>
          </a:p>
        </p:txBody>
      </p:sp>
      <p:sp>
        <p:nvSpPr>
          <p:cNvPr id="79877" name="Rectangle 5"/>
          <p:cNvSpPr>
            <a:spLocks noGrp="1" noChangeArrowheads="1"/>
          </p:cNvSpPr>
          <p:nvPr>
            <p:ph type="sldNum" sz="quarter" idx="3"/>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pitchFamily="18" charset="0"/>
                <a:cs typeface="+mn-cs"/>
              </a:defRPr>
            </a:lvl1pPr>
          </a:lstStyle>
          <a:p>
            <a:pPr>
              <a:defRPr/>
            </a:pPr>
            <a:fld id="{39AACB9A-A02C-43A1-BF32-0E19973B19DC}" type="slidenum">
              <a:rPr lang="nb-NO"/>
              <a:pPr>
                <a:defRPr/>
              </a:pPr>
              <a:t>‹#›</a:t>
            </a:fld>
            <a:endParaRPr lang="nb-NO"/>
          </a:p>
        </p:txBody>
      </p:sp>
    </p:spTree>
    <p:extLst>
      <p:ext uri="{BB962C8B-B14F-4D97-AF65-F5344CB8AC3E}">
        <p14:creationId xmlns:p14="http://schemas.microsoft.com/office/powerpoint/2010/main" val="7813501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pitchFamily="18" charset="0"/>
                <a:cs typeface="+mn-cs"/>
              </a:defRPr>
            </a:lvl1pPr>
          </a:lstStyle>
          <a:p>
            <a:pPr>
              <a:defRPr/>
            </a:pPr>
            <a:endParaRPr lang="nb-NO"/>
          </a:p>
        </p:txBody>
      </p:sp>
      <p:sp>
        <p:nvSpPr>
          <p:cNvPr id="82947" name="Rectangle 3"/>
          <p:cNvSpPr>
            <a:spLocks noGrp="1" noChangeArrowheads="1"/>
          </p:cNvSpPr>
          <p:nvPr>
            <p:ph type="dt"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pitchFamily="18" charset="0"/>
                <a:cs typeface="+mn-cs"/>
              </a:defRPr>
            </a:lvl1pPr>
          </a:lstStyle>
          <a:p>
            <a:pPr>
              <a:defRPr/>
            </a:pPr>
            <a:endParaRPr lang="nb-NO"/>
          </a:p>
        </p:txBody>
      </p:sp>
      <p:sp>
        <p:nvSpPr>
          <p:cNvPr id="922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82949" name="Rectangle 5"/>
          <p:cNvSpPr>
            <a:spLocks noGrp="1" noChangeArrowheads="1"/>
          </p:cNvSpPr>
          <p:nvPr>
            <p:ph type="body" sz="quarter" idx="3"/>
          </p:nvPr>
        </p:nvSpPr>
        <p:spPr bwMode="auto">
          <a:xfrm>
            <a:off x="679768" y="4715153"/>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82950" name="Rectangle 6"/>
          <p:cNvSpPr>
            <a:spLocks noGrp="1" noChangeArrowheads="1"/>
          </p:cNvSpPr>
          <p:nvPr>
            <p:ph type="ftr" sz="quarter" idx="4"/>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pitchFamily="18" charset="0"/>
                <a:cs typeface="+mn-cs"/>
              </a:defRPr>
            </a:lvl1pPr>
          </a:lstStyle>
          <a:p>
            <a:pPr>
              <a:defRPr/>
            </a:pPr>
            <a:endParaRPr lang="nb-NO"/>
          </a:p>
        </p:txBody>
      </p:sp>
      <p:sp>
        <p:nvSpPr>
          <p:cNvPr id="82951" name="Rectangle 7"/>
          <p:cNvSpPr>
            <a:spLocks noGrp="1" noChangeArrowheads="1"/>
          </p:cNvSpPr>
          <p:nvPr>
            <p:ph type="sldNum" sz="quarter" idx="5"/>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pitchFamily="18" charset="0"/>
                <a:cs typeface="+mn-cs"/>
              </a:defRPr>
            </a:lvl1pPr>
          </a:lstStyle>
          <a:p>
            <a:pPr>
              <a:defRPr/>
            </a:pPr>
            <a:fld id="{0C23A53D-41A6-47F3-998F-54CF086AFD8C}" type="slidenum">
              <a:rPr lang="nb-NO"/>
              <a:pPr>
                <a:defRPr/>
              </a:pPr>
              <a:t>‹#›</a:t>
            </a:fld>
            <a:endParaRPr lang="nb-NO"/>
          </a:p>
        </p:txBody>
      </p:sp>
    </p:spTree>
    <p:extLst>
      <p:ext uri="{BB962C8B-B14F-4D97-AF65-F5344CB8AC3E}">
        <p14:creationId xmlns:p14="http://schemas.microsoft.com/office/powerpoint/2010/main" val="279585992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2</a:t>
            </a:fld>
            <a:endParaRPr lang="nb-NO"/>
          </a:p>
        </p:txBody>
      </p:sp>
    </p:spTree>
    <p:extLst>
      <p:ext uri="{BB962C8B-B14F-4D97-AF65-F5344CB8AC3E}">
        <p14:creationId xmlns:p14="http://schemas.microsoft.com/office/powerpoint/2010/main" val="58754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4</a:t>
            </a:fld>
            <a:endParaRPr lang="nb-NO"/>
          </a:p>
        </p:txBody>
      </p:sp>
    </p:spTree>
    <p:extLst>
      <p:ext uri="{BB962C8B-B14F-4D97-AF65-F5344CB8AC3E}">
        <p14:creationId xmlns:p14="http://schemas.microsoft.com/office/powerpoint/2010/main" val="2343410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5</a:t>
            </a:fld>
            <a:endParaRPr lang="nb-NO"/>
          </a:p>
        </p:txBody>
      </p:sp>
    </p:spTree>
    <p:extLst>
      <p:ext uri="{BB962C8B-B14F-4D97-AF65-F5344CB8AC3E}">
        <p14:creationId xmlns:p14="http://schemas.microsoft.com/office/powerpoint/2010/main" val="3423012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6</a:t>
            </a:fld>
            <a:endParaRPr lang="nb-NO"/>
          </a:p>
        </p:txBody>
      </p:sp>
    </p:spTree>
    <p:extLst>
      <p:ext uri="{BB962C8B-B14F-4D97-AF65-F5344CB8AC3E}">
        <p14:creationId xmlns:p14="http://schemas.microsoft.com/office/powerpoint/2010/main" val="1017302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Plassholder for lysbilde 1"/>
          <p:cNvSpPr>
            <a:spLocks noGrp="1" noRot="1" noChangeAspect="1" noTextEdit="1"/>
          </p:cNvSpPr>
          <p:nvPr>
            <p:ph type="sldImg"/>
          </p:nvPr>
        </p:nvSpPr>
        <p:spPr>
          <a:xfrm>
            <a:off x="917575" y="744538"/>
            <a:ext cx="4962525" cy="3722687"/>
          </a:xfrm>
          <a:ln/>
        </p:spPr>
      </p:sp>
      <p:sp>
        <p:nvSpPr>
          <p:cNvPr id="22531" name="Plassholder for notater 2"/>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dirty="0" smtClean="0">
              <a:latin typeface="Arial" pitchFamily="34" charset="0"/>
              <a:ea typeface="ＭＳ Ｐゴシック" pitchFamily="34" charset="-128"/>
            </a:endParaRPr>
          </a:p>
        </p:txBody>
      </p:sp>
      <p:sp>
        <p:nvSpPr>
          <p:cNvPr id="4" name="Plassholder for lysbildenummer 3"/>
          <p:cNvSpPr txBox="1"/>
          <p:nvPr/>
        </p:nvSpPr>
        <p:spPr>
          <a:xfrm>
            <a:off x="3849688" y="9428163"/>
            <a:ext cx="2946400" cy="496887"/>
          </a:xfrm>
          <a:prstGeom prst="rect">
            <a:avLst/>
          </a:prstGeom>
          <a:noFill/>
          <a:ln>
            <a:noFill/>
          </a:ln>
        </p:spPr>
        <p:txBody>
          <a:bodyPr anchor="b"/>
          <a:lstStyle/>
          <a:p>
            <a:pPr algn="r" fontAlgn="auto">
              <a:spcBef>
                <a:spcPts val="0"/>
              </a:spcBef>
              <a:spcAft>
                <a:spcPts val="0"/>
              </a:spcAft>
              <a:defRPr sz="1800" b="0" i="0" u="none" strike="noStrike" kern="0" cap="none" spc="0" baseline="0">
                <a:solidFill>
                  <a:srgbClr val="000000"/>
                </a:solidFill>
                <a:uFillTx/>
              </a:defRPr>
            </a:pPr>
            <a:fld id="{663D755B-61FE-47D2-8A41-C8D889EBF127}" type="slidenum">
              <a:rPr kern="0">
                <a:solidFill>
                  <a:srgbClr val="000000"/>
                </a:solidFill>
                <a:latin typeface="Arial" charset="0"/>
                <a:ea typeface="ＭＳ Ｐゴシック" pitchFamily="-125" charset="-128"/>
              </a:rPr>
              <a:pPr algn="r" fontAlgn="auto">
                <a:spcBef>
                  <a:spcPts val="0"/>
                </a:spcBef>
                <a:spcAft>
                  <a:spcPts val="0"/>
                </a:spcAft>
                <a:defRPr sz="1800" b="0" i="0" u="none" strike="noStrike" kern="0" cap="none" spc="0" baseline="0">
                  <a:solidFill>
                    <a:srgbClr val="000000"/>
                  </a:solidFill>
                  <a:uFillTx/>
                </a:defRPr>
              </a:pPr>
              <a:t>7</a:t>
            </a:fld>
            <a:endParaRPr lang="nb-NO" sz="1200" kern="0">
              <a:solidFill>
                <a:srgbClr val="000000"/>
              </a:solidFill>
              <a:latin typeface="Times" pitchFamily="18"/>
              <a:ea typeface="ＭＳ Ｐゴシック" pitchFamily="-125"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8</a:t>
            </a:fld>
            <a:endParaRPr lang="nb-NO"/>
          </a:p>
        </p:txBody>
      </p:sp>
    </p:spTree>
    <p:extLst>
      <p:ext uri="{BB962C8B-B14F-4D97-AF65-F5344CB8AC3E}">
        <p14:creationId xmlns:p14="http://schemas.microsoft.com/office/powerpoint/2010/main" val="1197809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9</a:t>
            </a:fld>
            <a:endParaRPr lang="nb-NO"/>
          </a:p>
        </p:txBody>
      </p:sp>
    </p:spTree>
    <p:extLst>
      <p:ext uri="{BB962C8B-B14F-4D97-AF65-F5344CB8AC3E}">
        <p14:creationId xmlns:p14="http://schemas.microsoft.com/office/powerpoint/2010/main" val="1004555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10</a:t>
            </a:fld>
            <a:endParaRPr lang="nb-NO"/>
          </a:p>
        </p:txBody>
      </p:sp>
    </p:spTree>
    <p:extLst>
      <p:ext uri="{BB962C8B-B14F-4D97-AF65-F5344CB8AC3E}">
        <p14:creationId xmlns:p14="http://schemas.microsoft.com/office/powerpoint/2010/main" val="2089351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Plassholder for lysbilde 1"/>
          <p:cNvSpPr>
            <a:spLocks noGrp="1" noRot="1" noChangeAspect="1" noTextEdit="1"/>
          </p:cNvSpPr>
          <p:nvPr>
            <p:ph type="sldImg"/>
          </p:nvPr>
        </p:nvSpPr>
        <p:spPr>
          <a:ln/>
        </p:spPr>
      </p:sp>
      <p:sp>
        <p:nvSpPr>
          <p:cNvPr id="39939"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smtClean="0"/>
          </a:p>
        </p:txBody>
      </p:sp>
      <p:sp>
        <p:nvSpPr>
          <p:cNvPr id="39940"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MT" charset="0"/>
              </a:defRPr>
            </a:lvl1pPr>
            <a:lvl2pPr marL="742950" indent="-285750">
              <a:defRPr sz="2000">
                <a:solidFill>
                  <a:schemeClr val="tx1"/>
                </a:solidFill>
                <a:latin typeface="Arial MT" charset="0"/>
              </a:defRPr>
            </a:lvl2pPr>
            <a:lvl3pPr marL="1143000" indent="-228600">
              <a:defRPr sz="2000">
                <a:solidFill>
                  <a:schemeClr val="tx1"/>
                </a:solidFill>
                <a:latin typeface="Arial MT" charset="0"/>
              </a:defRPr>
            </a:lvl3pPr>
            <a:lvl4pPr marL="1600200" indent="-228600">
              <a:defRPr sz="2000">
                <a:solidFill>
                  <a:schemeClr val="tx1"/>
                </a:solidFill>
                <a:latin typeface="Arial MT" charset="0"/>
              </a:defRPr>
            </a:lvl4pPr>
            <a:lvl5pPr marL="2057400" indent="-228600">
              <a:defRPr sz="2000">
                <a:solidFill>
                  <a:schemeClr val="tx1"/>
                </a:solidFill>
                <a:latin typeface="Arial MT" charset="0"/>
              </a:defRPr>
            </a:lvl5pPr>
            <a:lvl6pPr marL="2514600" indent="-228600" eaLnBrk="0" fontAlgn="base" hangingPunct="0">
              <a:spcBef>
                <a:spcPct val="0"/>
              </a:spcBef>
              <a:spcAft>
                <a:spcPct val="0"/>
              </a:spcAft>
              <a:defRPr sz="2000">
                <a:solidFill>
                  <a:schemeClr val="tx1"/>
                </a:solidFill>
                <a:latin typeface="Arial MT" charset="0"/>
              </a:defRPr>
            </a:lvl6pPr>
            <a:lvl7pPr marL="2971800" indent="-228600" eaLnBrk="0" fontAlgn="base" hangingPunct="0">
              <a:spcBef>
                <a:spcPct val="0"/>
              </a:spcBef>
              <a:spcAft>
                <a:spcPct val="0"/>
              </a:spcAft>
              <a:defRPr sz="2000">
                <a:solidFill>
                  <a:schemeClr val="tx1"/>
                </a:solidFill>
                <a:latin typeface="Arial MT" charset="0"/>
              </a:defRPr>
            </a:lvl7pPr>
            <a:lvl8pPr marL="3429000" indent="-228600" eaLnBrk="0" fontAlgn="base" hangingPunct="0">
              <a:spcBef>
                <a:spcPct val="0"/>
              </a:spcBef>
              <a:spcAft>
                <a:spcPct val="0"/>
              </a:spcAft>
              <a:defRPr sz="2000">
                <a:solidFill>
                  <a:schemeClr val="tx1"/>
                </a:solidFill>
                <a:latin typeface="Arial MT" charset="0"/>
              </a:defRPr>
            </a:lvl8pPr>
            <a:lvl9pPr marL="3886200" indent="-228600" eaLnBrk="0" fontAlgn="base" hangingPunct="0">
              <a:spcBef>
                <a:spcPct val="0"/>
              </a:spcBef>
              <a:spcAft>
                <a:spcPct val="0"/>
              </a:spcAft>
              <a:defRPr sz="2000">
                <a:solidFill>
                  <a:schemeClr val="tx1"/>
                </a:solidFill>
                <a:latin typeface="Arial MT" charset="0"/>
              </a:defRPr>
            </a:lvl9pPr>
          </a:lstStyle>
          <a:p>
            <a:fld id="{7C193D48-58DB-49A1-86F8-E6655A5ABB48}" type="slidenum">
              <a:rPr lang="nb-NO" altLang="nb-NO" sz="1200" smtClean="0">
                <a:latin typeface="Times" charset="0"/>
              </a:rPr>
              <a:pPr/>
              <a:t>11</a:t>
            </a:fld>
            <a:endParaRPr lang="nb-NO" altLang="nb-NO" sz="1200" smtClean="0">
              <a:latin typeface="Times"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Plassholder for lysbilde 1"/>
          <p:cNvSpPr>
            <a:spLocks noGrp="1" noRot="1" noChangeAspect="1" noTextEdit="1"/>
          </p:cNvSpPr>
          <p:nvPr>
            <p:ph type="sldImg"/>
          </p:nvPr>
        </p:nvSpPr>
        <p:spPr>
          <a:ln/>
        </p:spPr>
      </p:sp>
      <p:sp>
        <p:nvSpPr>
          <p:cNvPr id="46083"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smtClean="0"/>
          </a:p>
        </p:txBody>
      </p:sp>
      <p:sp>
        <p:nvSpPr>
          <p:cNvPr id="46084"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MT" charset="0"/>
              </a:defRPr>
            </a:lvl1pPr>
            <a:lvl2pPr marL="742950" indent="-285750">
              <a:defRPr sz="2000">
                <a:solidFill>
                  <a:schemeClr val="tx1"/>
                </a:solidFill>
                <a:latin typeface="Arial MT" charset="0"/>
              </a:defRPr>
            </a:lvl2pPr>
            <a:lvl3pPr marL="1143000" indent="-228600">
              <a:defRPr sz="2000">
                <a:solidFill>
                  <a:schemeClr val="tx1"/>
                </a:solidFill>
                <a:latin typeface="Arial MT" charset="0"/>
              </a:defRPr>
            </a:lvl3pPr>
            <a:lvl4pPr marL="1600200" indent="-228600">
              <a:defRPr sz="2000">
                <a:solidFill>
                  <a:schemeClr val="tx1"/>
                </a:solidFill>
                <a:latin typeface="Arial MT" charset="0"/>
              </a:defRPr>
            </a:lvl4pPr>
            <a:lvl5pPr marL="2057400" indent="-228600">
              <a:defRPr sz="2000">
                <a:solidFill>
                  <a:schemeClr val="tx1"/>
                </a:solidFill>
                <a:latin typeface="Arial MT" charset="0"/>
              </a:defRPr>
            </a:lvl5pPr>
            <a:lvl6pPr marL="2514600" indent="-228600" eaLnBrk="0" fontAlgn="base" hangingPunct="0">
              <a:spcBef>
                <a:spcPct val="0"/>
              </a:spcBef>
              <a:spcAft>
                <a:spcPct val="0"/>
              </a:spcAft>
              <a:defRPr sz="2000">
                <a:solidFill>
                  <a:schemeClr val="tx1"/>
                </a:solidFill>
                <a:latin typeface="Arial MT" charset="0"/>
              </a:defRPr>
            </a:lvl6pPr>
            <a:lvl7pPr marL="2971800" indent="-228600" eaLnBrk="0" fontAlgn="base" hangingPunct="0">
              <a:spcBef>
                <a:spcPct val="0"/>
              </a:spcBef>
              <a:spcAft>
                <a:spcPct val="0"/>
              </a:spcAft>
              <a:defRPr sz="2000">
                <a:solidFill>
                  <a:schemeClr val="tx1"/>
                </a:solidFill>
                <a:latin typeface="Arial MT" charset="0"/>
              </a:defRPr>
            </a:lvl7pPr>
            <a:lvl8pPr marL="3429000" indent="-228600" eaLnBrk="0" fontAlgn="base" hangingPunct="0">
              <a:spcBef>
                <a:spcPct val="0"/>
              </a:spcBef>
              <a:spcAft>
                <a:spcPct val="0"/>
              </a:spcAft>
              <a:defRPr sz="2000">
                <a:solidFill>
                  <a:schemeClr val="tx1"/>
                </a:solidFill>
                <a:latin typeface="Arial MT" charset="0"/>
              </a:defRPr>
            </a:lvl8pPr>
            <a:lvl9pPr marL="3886200" indent="-228600" eaLnBrk="0" fontAlgn="base" hangingPunct="0">
              <a:spcBef>
                <a:spcPct val="0"/>
              </a:spcBef>
              <a:spcAft>
                <a:spcPct val="0"/>
              </a:spcAft>
              <a:defRPr sz="2000">
                <a:solidFill>
                  <a:schemeClr val="tx1"/>
                </a:solidFill>
                <a:latin typeface="Arial MT" charset="0"/>
              </a:defRPr>
            </a:lvl9pPr>
          </a:lstStyle>
          <a:p>
            <a:fld id="{7D6C66BD-63D8-4215-94CE-16692DE41D33}" type="slidenum">
              <a:rPr lang="nb-NO" altLang="nb-NO" sz="1200" smtClean="0">
                <a:latin typeface="Times" charset="0"/>
              </a:rPr>
              <a:pPr/>
              <a:t>12</a:t>
            </a:fld>
            <a:endParaRPr lang="nb-NO" altLang="nb-NO" sz="1200" smtClean="0">
              <a:latin typeface="Times"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1: </a:t>
            </a:r>
            <a:r>
              <a:rPr lang="nb-NO" dirty="0" err="1" smtClean="0"/>
              <a:t>Læreholdninger</a:t>
            </a:r>
            <a:endParaRPr lang="nb-NO" dirty="0" smtClean="0"/>
          </a:p>
          <a:p>
            <a:r>
              <a:rPr lang="nb-NO" dirty="0" smtClean="0"/>
              <a:t>2 : Oppriktig tale uten devaluering</a:t>
            </a:r>
          </a:p>
          <a:p>
            <a:r>
              <a:rPr lang="nb-NO" dirty="0" smtClean="0"/>
              <a:t>3 : samme</a:t>
            </a:r>
          </a:p>
          <a:p>
            <a:r>
              <a:rPr lang="nb-NO" dirty="0" smtClean="0"/>
              <a:t>4 : Utforske </a:t>
            </a:r>
          </a:p>
          <a:p>
            <a:r>
              <a:rPr lang="nb-NO" dirty="0" smtClean="0"/>
              <a:t>5 : Utforske</a:t>
            </a:r>
          </a:p>
          <a:p>
            <a:r>
              <a:rPr lang="nb-NO" dirty="0" smtClean="0"/>
              <a:t>6 : Bygge på ideer  </a:t>
            </a:r>
            <a:endParaRPr lang="nb-NO" dirty="0"/>
          </a:p>
        </p:txBody>
      </p:sp>
      <p:sp>
        <p:nvSpPr>
          <p:cNvPr id="4" name="Plassholder for lysbildenummer 3"/>
          <p:cNvSpPr>
            <a:spLocks noGrp="1"/>
          </p:cNvSpPr>
          <p:nvPr>
            <p:ph type="sldNum" sz="quarter" idx="10"/>
          </p:nvPr>
        </p:nvSpPr>
        <p:spPr/>
        <p:txBody>
          <a:bodyPr/>
          <a:lstStyle/>
          <a:p>
            <a:fld id="{F374853E-5387-49A8-B096-F6EB1E94B4FF}" type="slidenum">
              <a:rPr lang="nb-NO" smtClean="0"/>
              <a:pPr/>
              <a:t>15</a:t>
            </a:fld>
            <a:endParaRPr lang="nb-NO"/>
          </a:p>
        </p:txBody>
      </p:sp>
    </p:spTree>
    <p:extLst>
      <p:ext uri="{BB962C8B-B14F-4D97-AF65-F5344CB8AC3E}">
        <p14:creationId xmlns:p14="http://schemas.microsoft.com/office/powerpoint/2010/main" val="778204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16</a:t>
            </a:fld>
            <a:endParaRPr lang="nb-NO"/>
          </a:p>
        </p:txBody>
      </p:sp>
    </p:spTree>
    <p:extLst>
      <p:ext uri="{BB962C8B-B14F-4D97-AF65-F5344CB8AC3E}">
        <p14:creationId xmlns:p14="http://schemas.microsoft.com/office/powerpoint/2010/main" val="2089351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Plassholder for lysbilde 1"/>
          <p:cNvSpPr>
            <a:spLocks noGrp="1" noRot="1" noChangeAspect="1" noTextEdit="1"/>
          </p:cNvSpPr>
          <p:nvPr>
            <p:ph type="sldImg"/>
          </p:nvPr>
        </p:nvSpPr>
        <p:spPr>
          <a:xfrm>
            <a:off x="917575" y="744538"/>
            <a:ext cx="4962525" cy="3722687"/>
          </a:xfrm>
          <a:ln/>
        </p:spPr>
      </p:sp>
      <p:sp>
        <p:nvSpPr>
          <p:cNvPr id="22531" name="Plassholder for notater 2"/>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dirty="0" smtClean="0">
              <a:latin typeface="Arial" pitchFamily="34" charset="0"/>
              <a:ea typeface="ＭＳ Ｐゴシック" pitchFamily="34" charset="-128"/>
            </a:endParaRPr>
          </a:p>
        </p:txBody>
      </p:sp>
      <p:sp>
        <p:nvSpPr>
          <p:cNvPr id="4" name="Plassholder for lysbildenummer 3"/>
          <p:cNvSpPr txBox="1"/>
          <p:nvPr/>
        </p:nvSpPr>
        <p:spPr>
          <a:xfrm>
            <a:off x="3849688" y="9428163"/>
            <a:ext cx="2946400" cy="496887"/>
          </a:xfrm>
          <a:prstGeom prst="rect">
            <a:avLst/>
          </a:prstGeom>
          <a:noFill/>
          <a:ln>
            <a:noFill/>
          </a:ln>
        </p:spPr>
        <p:txBody>
          <a:bodyPr anchor="b"/>
          <a:lstStyle/>
          <a:p>
            <a:pPr algn="r" fontAlgn="auto">
              <a:spcBef>
                <a:spcPts val="0"/>
              </a:spcBef>
              <a:spcAft>
                <a:spcPts val="0"/>
              </a:spcAft>
              <a:defRPr sz="1800" b="0" i="0" u="none" strike="noStrike" kern="0" cap="none" spc="0" baseline="0">
                <a:solidFill>
                  <a:srgbClr val="000000"/>
                </a:solidFill>
                <a:uFillTx/>
              </a:defRPr>
            </a:pPr>
            <a:fld id="{663D755B-61FE-47D2-8A41-C8D889EBF127}" type="slidenum">
              <a:rPr kern="0">
                <a:solidFill>
                  <a:srgbClr val="000000"/>
                </a:solidFill>
                <a:latin typeface="Arial" charset="0"/>
                <a:ea typeface="ＭＳ Ｐゴシック" pitchFamily="-125" charset="-128"/>
              </a:rPr>
              <a:pPr algn="r" fontAlgn="auto">
                <a:spcBef>
                  <a:spcPts val="0"/>
                </a:spcBef>
                <a:spcAft>
                  <a:spcPts val="0"/>
                </a:spcAft>
                <a:defRPr sz="1800" b="0" i="0" u="none" strike="noStrike" kern="0" cap="none" spc="0" baseline="0">
                  <a:solidFill>
                    <a:srgbClr val="000000"/>
                  </a:solidFill>
                  <a:uFillTx/>
                </a:defRPr>
              </a:pPr>
              <a:t>17</a:t>
            </a:fld>
            <a:endParaRPr lang="nb-NO" sz="1200" kern="0">
              <a:solidFill>
                <a:srgbClr val="000000"/>
              </a:solidFill>
              <a:latin typeface="Times" pitchFamily="18"/>
              <a:ea typeface="ＭＳ Ｐゴシック" pitchFamily="-125"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996952"/>
            <a:ext cx="7772400" cy="1470025"/>
          </a:xfrm>
        </p:spPr>
        <p:txBody>
          <a:bodyPr anchor="b"/>
          <a:lstStyle>
            <a:lvl1pPr algn="l">
              <a:defRPr>
                <a:solidFill>
                  <a:schemeClr val="bg1"/>
                </a:solidFill>
              </a:defRPr>
            </a:lvl1pPr>
          </a:lstStyle>
          <a:p>
            <a:r>
              <a:rPr lang="nb-NO"/>
              <a:t>Klikk for å redigere tittelstil</a:t>
            </a:r>
          </a:p>
        </p:txBody>
      </p:sp>
      <p:sp>
        <p:nvSpPr>
          <p:cNvPr id="3" name="Undertittel 2"/>
          <p:cNvSpPr>
            <a:spLocks noGrp="1"/>
          </p:cNvSpPr>
          <p:nvPr>
            <p:ph type="subTitle" idx="1"/>
          </p:nvPr>
        </p:nvSpPr>
        <p:spPr>
          <a:xfrm>
            <a:off x="685800" y="4581128"/>
            <a:ext cx="7774632" cy="792088"/>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a:xfrm>
            <a:off x="6372200" y="6237312"/>
            <a:ext cx="2133600" cy="365125"/>
          </a:xfrm>
          <a:prstGeom prst="rect">
            <a:avLst/>
          </a:prstGeom>
        </p:spPr>
        <p:txBody>
          <a:bodyPr/>
          <a:lstStyle>
            <a:lvl1pPr algn="r">
              <a:defRPr sz="1600">
                <a:solidFill>
                  <a:srgbClr val="FFFFFF"/>
                </a:solidFill>
              </a:defRPr>
            </a:lvl1pPr>
          </a:lstStyle>
          <a:p>
            <a:fld id="{B01B5F05-B5A7-A84E-B419-A0B94BADF46F}" type="datetime1">
              <a:rPr lang="nb-NO"/>
              <a:pPr/>
              <a:t>02.03.2016</a:t>
            </a:fld>
            <a:endParaRPr lang="nb-NO"/>
          </a:p>
        </p:txBody>
      </p:sp>
      <p:cxnSp>
        <p:nvCxnSpPr>
          <p:cNvPr id="11" name="Rett linje 10"/>
          <p:cNvCxnSpPr/>
          <p:nvPr userDrawn="1"/>
        </p:nvCxnSpPr>
        <p:spPr>
          <a:xfrm>
            <a:off x="683568" y="4581128"/>
            <a:ext cx="7776864"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0480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4" name="Plassholder for lysbildenummer 3"/>
          <p:cNvSpPr>
            <a:spLocks noGrp="1"/>
          </p:cNvSpPr>
          <p:nvPr>
            <p:ph type="sldNum" sz="quarter" idx="11"/>
          </p:nvPr>
        </p:nvSpPr>
        <p:spPr/>
        <p:txBody>
          <a:bodyPr/>
          <a:lstStyle/>
          <a:p>
            <a:fld id="{50A64383-DDEF-46E4-9EA6-0AF878096D55}" type="slidenum">
              <a:rPr lang="nb-NO" smtClean="0"/>
              <a:pPr/>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sz="3200"/>
            </a:lvl1pPr>
          </a:lstStyle>
          <a:p>
            <a:r>
              <a:rPr lang="nb-NO" smtClean="0"/>
              <a:t>Klikk for å redigere tittelstil</a:t>
            </a:r>
            <a:endParaRPr lang="nb-NO" dirty="0"/>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lysbildenummer 4"/>
          <p:cNvSpPr>
            <a:spLocks noGrp="1"/>
          </p:cNvSpPr>
          <p:nvPr>
            <p:ph type="sldNum" sz="quarter" idx="11"/>
          </p:nvPr>
        </p:nvSpPr>
        <p:spPr/>
        <p:txBody>
          <a:bodyPr/>
          <a:lstStyle/>
          <a:p>
            <a:fld id="{50A64383-DDEF-46E4-9EA6-0AF878096D55}" type="slidenum">
              <a:rPr lang="nb-NO" smtClean="0"/>
              <a:pPr/>
              <a:t>‹#›</a:t>
            </a:fld>
            <a:endParaRPr lang="nb-NO"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sz="3200"/>
            </a:lvl1pPr>
          </a:lstStyle>
          <a:p>
            <a:r>
              <a:rPr lang="nb-NO" smtClean="0"/>
              <a:t>Klikk for å redigere tittelstil</a:t>
            </a:r>
            <a:endParaRPr lang="nb-NO" dirty="0"/>
          </a:p>
        </p:txBody>
      </p:sp>
      <p:sp>
        <p:nvSpPr>
          <p:cNvPr id="4" name="Plassholder for lysbildenummer 3"/>
          <p:cNvSpPr>
            <a:spLocks noGrp="1"/>
          </p:cNvSpPr>
          <p:nvPr>
            <p:ph type="sldNum" sz="quarter" idx="11"/>
          </p:nvPr>
        </p:nvSpPr>
        <p:spPr/>
        <p:txBody>
          <a:bodyPr/>
          <a:lstStyle/>
          <a:p>
            <a:fld id="{50A64383-DDEF-46E4-9EA6-0AF878096D55}" type="slidenum">
              <a:rPr lang="nb-NO" smtClean="0"/>
              <a:pPr/>
              <a:t>‹#›</a:t>
            </a:fld>
            <a:endParaRPr lang="nb-NO" dirty="0"/>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47823"/>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92976562"/>
      </p:ext>
    </p:extLst>
  </p:cSld>
  <p:clrMap bg1="lt1" tx1="dk1" bg2="lt2" tx2="dk2" accent1="accent1" accent2="accent2" accent3="accent3" accent4="accent4" accent5="accent5" accent6="accent6" hlink="hlink" folHlink="folHlink"/>
  <p:sldLayoutIdLst>
    <p:sldLayoutId id="2147483737" r:id="rId1"/>
  </p:sldLayoutIdLst>
  <p:hf hdr="0" ftr="0"/>
  <p:txStyles>
    <p:titleStyle>
      <a:lvl1pPr algn="l" defTabSz="457200" rtl="0" eaLnBrk="1" latinLnBrk="0" hangingPunct="1">
        <a:spcBef>
          <a:spcPct val="0"/>
        </a:spcBef>
        <a:buNone/>
        <a:defRPr sz="4400" kern="1200">
          <a:solidFill>
            <a:srgbClr val="FFFFFF"/>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FFFFFF"/>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FFFFFF"/>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FFFFFF"/>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2438" y="476672"/>
            <a:ext cx="8224018"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err="1" smtClean="0"/>
              <a:t>Klikk</a:t>
            </a:r>
            <a:r>
              <a:rPr lang="en-US" altLang="en-US" dirty="0" smtClean="0"/>
              <a:t> for å </a:t>
            </a:r>
            <a:r>
              <a:rPr lang="en-US" altLang="en-US" dirty="0" err="1" smtClean="0"/>
              <a:t>redigere</a:t>
            </a:r>
            <a:r>
              <a:rPr lang="en-US" altLang="en-US" dirty="0" smtClean="0"/>
              <a:t> </a:t>
            </a:r>
            <a:r>
              <a:rPr lang="en-US" altLang="en-US" dirty="0" err="1" smtClean="0"/>
              <a:t>tittelstil</a:t>
            </a:r>
            <a:r>
              <a:rPr lang="en-US" altLang="en-US" dirty="0" smtClean="0"/>
              <a:t> </a:t>
            </a:r>
          </a:p>
        </p:txBody>
      </p:sp>
      <p:sp>
        <p:nvSpPr>
          <p:cNvPr id="1027" name="Rectangle 3"/>
          <p:cNvSpPr>
            <a:spLocks noGrp="1" noChangeArrowheads="1"/>
          </p:cNvSpPr>
          <p:nvPr>
            <p:ph type="body" idx="1"/>
          </p:nvPr>
        </p:nvSpPr>
        <p:spPr bwMode="auto">
          <a:xfrm>
            <a:off x="428625" y="1981200"/>
            <a:ext cx="75438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err="1" smtClean="0"/>
              <a:t>Klikk</a:t>
            </a:r>
            <a:r>
              <a:rPr lang="en-US" altLang="en-US" dirty="0" smtClean="0"/>
              <a:t> for å </a:t>
            </a:r>
            <a:r>
              <a:rPr lang="en-US" altLang="en-US" dirty="0" err="1" smtClean="0"/>
              <a:t>redigere</a:t>
            </a:r>
            <a:r>
              <a:rPr lang="en-US" altLang="en-US" dirty="0" smtClean="0"/>
              <a:t> </a:t>
            </a:r>
            <a:r>
              <a:rPr lang="en-US" altLang="en-US" dirty="0" err="1" smtClean="0"/>
              <a:t>tekststiler</a:t>
            </a:r>
            <a:r>
              <a:rPr lang="en-US" altLang="en-US" dirty="0" smtClean="0"/>
              <a:t> </a:t>
            </a:r>
            <a:r>
              <a:rPr lang="en-US" altLang="en-US" dirty="0" err="1" smtClean="0"/>
              <a:t>i</a:t>
            </a:r>
            <a:r>
              <a:rPr lang="en-US" altLang="en-US" dirty="0" smtClean="0"/>
              <a:t> </a:t>
            </a:r>
            <a:r>
              <a:rPr lang="en-US" altLang="en-US" dirty="0" err="1" smtClean="0"/>
              <a:t>malen</a:t>
            </a:r>
            <a:endParaRPr lang="en-US" altLang="en-US" dirty="0" smtClean="0"/>
          </a:p>
          <a:p>
            <a:pPr lvl="1"/>
            <a:r>
              <a:rPr lang="en-US" altLang="en-US" dirty="0" smtClean="0"/>
              <a:t>Andre </a:t>
            </a:r>
            <a:r>
              <a:rPr lang="en-US" altLang="en-US" dirty="0" err="1" smtClean="0"/>
              <a:t>nivå</a:t>
            </a:r>
            <a:endParaRPr lang="en-US" altLang="en-US" dirty="0" smtClean="0"/>
          </a:p>
          <a:p>
            <a:pPr lvl="2"/>
            <a:r>
              <a:rPr lang="en-US" altLang="en-US" dirty="0" err="1" smtClean="0"/>
              <a:t>Tredje</a:t>
            </a:r>
            <a:r>
              <a:rPr lang="en-US" altLang="en-US" dirty="0" smtClean="0"/>
              <a:t> </a:t>
            </a:r>
            <a:r>
              <a:rPr lang="en-US" altLang="en-US" dirty="0" err="1" smtClean="0"/>
              <a:t>nivå</a:t>
            </a:r>
            <a:endParaRPr lang="en-US" altLang="en-US" dirty="0" smtClean="0"/>
          </a:p>
          <a:p>
            <a:pPr lvl="3"/>
            <a:r>
              <a:rPr lang="en-US" altLang="en-US" dirty="0" err="1" smtClean="0"/>
              <a:t>Fjerde</a:t>
            </a:r>
            <a:r>
              <a:rPr lang="en-US" altLang="en-US" dirty="0" smtClean="0"/>
              <a:t> </a:t>
            </a:r>
            <a:r>
              <a:rPr lang="en-US" altLang="en-US" dirty="0" err="1" smtClean="0"/>
              <a:t>nivå</a:t>
            </a:r>
            <a:endParaRPr lang="en-US" altLang="en-US" dirty="0" smtClean="0"/>
          </a:p>
        </p:txBody>
      </p:sp>
      <p:sp>
        <p:nvSpPr>
          <p:cNvPr id="1037" name="Line 13"/>
          <p:cNvSpPr>
            <a:spLocks noChangeShapeType="1"/>
          </p:cNvSpPr>
          <p:nvPr/>
        </p:nvSpPr>
        <p:spPr bwMode="auto">
          <a:xfrm>
            <a:off x="539552" y="6453336"/>
            <a:ext cx="8136904" cy="0"/>
          </a:xfrm>
          <a:prstGeom prst="line">
            <a:avLst/>
          </a:prstGeom>
          <a:noFill/>
          <a:ln w="6350" cmpd="sng">
            <a:solidFill>
              <a:srgbClr val="898989"/>
            </a:solidFill>
            <a:round/>
            <a:headEnd/>
            <a:tailEnd/>
          </a:ln>
          <a:effectLst/>
        </p:spPr>
        <p:txBody>
          <a:bodyPr wrap="none" anchor="ctr"/>
          <a:lstStyle/>
          <a:p>
            <a:pPr>
              <a:defRPr/>
            </a:pPr>
            <a:endParaRPr lang="nb-NO">
              <a:ln>
                <a:solidFill>
                  <a:schemeClr val="bg1">
                    <a:lumMod val="85000"/>
                  </a:schemeClr>
                </a:solidFill>
              </a:ln>
              <a:cs typeface="+mn-cs"/>
            </a:endParaRPr>
          </a:p>
        </p:txBody>
      </p:sp>
      <p:sp>
        <p:nvSpPr>
          <p:cNvPr id="6" name="Plassholder for lysbildenummer 5"/>
          <p:cNvSpPr>
            <a:spLocks noGrp="1"/>
          </p:cNvSpPr>
          <p:nvPr>
            <p:ph type="sldNum" sz="quarter" idx="4"/>
          </p:nvPr>
        </p:nvSpPr>
        <p:spPr>
          <a:xfrm>
            <a:off x="6948736" y="6520259"/>
            <a:ext cx="1799728" cy="365125"/>
          </a:xfrm>
          <a:prstGeom prst="rect">
            <a:avLst/>
          </a:prstGeom>
        </p:spPr>
        <p:txBody>
          <a:bodyPr/>
          <a:lstStyle>
            <a:lvl1pPr algn="r">
              <a:defRPr sz="1000">
                <a:solidFill>
                  <a:srgbClr val="262626"/>
                </a:solidFill>
                <a:latin typeface="Arial"/>
                <a:cs typeface="Arial"/>
              </a:defRPr>
            </a:lvl1pPr>
          </a:lstStyle>
          <a:p>
            <a:fld id="{BEB49AA1-BBD5-7941-B24E-2FBE11468CFE}" type="slidenum">
              <a:rPr lang="nb-NO" smtClean="0"/>
              <a:pPr/>
              <a:t>‹#›</a:t>
            </a:fld>
            <a:endParaRPr lang="nb-NO" dirty="0"/>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6" r:id="rId3"/>
  </p:sldLayoutIdLst>
  <p:hf hdr="0" ftr="0"/>
  <p:txStyles>
    <p:titleStyle>
      <a:lvl1pPr algn="l" rtl="0" eaLnBrk="1" fontAlgn="base" hangingPunct="1">
        <a:lnSpc>
          <a:spcPct val="90000"/>
        </a:lnSpc>
        <a:spcBef>
          <a:spcPct val="0"/>
        </a:spcBef>
        <a:spcAft>
          <a:spcPct val="0"/>
        </a:spcAft>
        <a:defRPr sz="3200">
          <a:solidFill>
            <a:srgbClr val="E47823"/>
          </a:solidFill>
          <a:latin typeface="Arial"/>
          <a:ea typeface="+mj-ea"/>
          <a:cs typeface="Arial"/>
        </a:defRPr>
      </a:lvl1pPr>
      <a:lvl2pPr algn="l" rtl="0" eaLnBrk="1" fontAlgn="base" hangingPunct="1">
        <a:lnSpc>
          <a:spcPct val="70000"/>
        </a:lnSpc>
        <a:spcBef>
          <a:spcPct val="0"/>
        </a:spcBef>
        <a:spcAft>
          <a:spcPct val="0"/>
        </a:spcAft>
        <a:defRPr sz="4300">
          <a:solidFill>
            <a:schemeClr val="tx2"/>
          </a:solidFill>
          <a:latin typeface="Calibri" pitchFamily="34" charset="0"/>
        </a:defRPr>
      </a:lvl2pPr>
      <a:lvl3pPr algn="l" rtl="0" eaLnBrk="1" fontAlgn="base" hangingPunct="1">
        <a:lnSpc>
          <a:spcPct val="70000"/>
        </a:lnSpc>
        <a:spcBef>
          <a:spcPct val="0"/>
        </a:spcBef>
        <a:spcAft>
          <a:spcPct val="0"/>
        </a:spcAft>
        <a:defRPr sz="4300">
          <a:solidFill>
            <a:schemeClr val="tx2"/>
          </a:solidFill>
          <a:latin typeface="Calibri" pitchFamily="34" charset="0"/>
        </a:defRPr>
      </a:lvl3pPr>
      <a:lvl4pPr algn="l" rtl="0" eaLnBrk="1" fontAlgn="base" hangingPunct="1">
        <a:lnSpc>
          <a:spcPct val="70000"/>
        </a:lnSpc>
        <a:spcBef>
          <a:spcPct val="0"/>
        </a:spcBef>
        <a:spcAft>
          <a:spcPct val="0"/>
        </a:spcAft>
        <a:defRPr sz="4300">
          <a:solidFill>
            <a:schemeClr val="tx2"/>
          </a:solidFill>
          <a:latin typeface="Calibri" pitchFamily="34" charset="0"/>
        </a:defRPr>
      </a:lvl4pPr>
      <a:lvl5pPr algn="l" rtl="0" eaLnBrk="1" fontAlgn="base" hangingPunct="1">
        <a:lnSpc>
          <a:spcPct val="70000"/>
        </a:lnSpc>
        <a:spcBef>
          <a:spcPct val="0"/>
        </a:spcBef>
        <a:spcAft>
          <a:spcPct val="0"/>
        </a:spcAft>
        <a:defRPr sz="4300">
          <a:solidFill>
            <a:schemeClr val="tx2"/>
          </a:solidFill>
          <a:latin typeface="Calibri" pitchFamily="34" charset="0"/>
        </a:defRPr>
      </a:lvl5pPr>
      <a:lvl6pPr marL="457200" algn="l" rtl="0" eaLnBrk="1" fontAlgn="base" hangingPunct="1">
        <a:lnSpc>
          <a:spcPct val="70000"/>
        </a:lnSpc>
        <a:spcBef>
          <a:spcPct val="0"/>
        </a:spcBef>
        <a:spcAft>
          <a:spcPct val="0"/>
        </a:spcAft>
        <a:defRPr sz="4400">
          <a:solidFill>
            <a:schemeClr val="tx2"/>
          </a:solidFill>
          <a:latin typeface="Times New Roman" charset="0"/>
        </a:defRPr>
      </a:lvl6pPr>
      <a:lvl7pPr marL="914400" algn="l" rtl="0" eaLnBrk="1" fontAlgn="base" hangingPunct="1">
        <a:lnSpc>
          <a:spcPct val="70000"/>
        </a:lnSpc>
        <a:spcBef>
          <a:spcPct val="0"/>
        </a:spcBef>
        <a:spcAft>
          <a:spcPct val="0"/>
        </a:spcAft>
        <a:defRPr sz="4400">
          <a:solidFill>
            <a:schemeClr val="tx2"/>
          </a:solidFill>
          <a:latin typeface="Times New Roman" charset="0"/>
        </a:defRPr>
      </a:lvl7pPr>
      <a:lvl8pPr marL="1371600" algn="l" rtl="0" eaLnBrk="1" fontAlgn="base" hangingPunct="1">
        <a:lnSpc>
          <a:spcPct val="70000"/>
        </a:lnSpc>
        <a:spcBef>
          <a:spcPct val="0"/>
        </a:spcBef>
        <a:spcAft>
          <a:spcPct val="0"/>
        </a:spcAft>
        <a:defRPr sz="4400">
          <a:solidFill>
            <a:schemeClr val="tx2"/>
          </a:solidFill>
          <a:latin typeface="Times New Roman" charset="0"/>
        </a:defRPr>
      </a:lvl8pPr>
      <a:lvl9pPr marL="1828800" algn="l" rtl="0" eaLnBrk="1" fontAlgn="base" hangingPunct="1">
        <a:lnSpc>
          <a:spcPct val="70000"/>
        </a:lnSpc>
        <a:spcBef>
          <a:spcPct val="0"/>
        </a:spcBef>
        <a:spcAft>
          <a:spcPct val="0"/>
        </a:spcAft>
        <a:defRPr sz="4400">
          <a:solidFill>
            <a:schemeClr val="tx2"/>
          </a:solidFill>
          <a:latin typeface="Times New Roman" charset="0"/>
        </a:defRPr>
      </a:lvl9pPr>
    </p:titleStyle>
    <p:bodyStyle>
      <a:lvl1pPr marL="342900" indent="-342900" algn="l" rtl="0" eaLnBrk="1" fontAlgn="base" hangingPunct="1">
        <a:spcBef>
          <a:spcPct val="20000"/>
        </a:spcBef>
        <a:spcAft>
          <a:spcPct val="0"/>
        </a:spcAft>
        <a:buChar char="•"/>
        <a:defRPr sz="2800">
          <a:solidFill>
            <a:schemeClr val="tx1"/>
          </a:solidFill>
          <a:latin typeface="Arial"/>
          <a:ea typeface="+mn-ea"/>
          <a:cs typeface="Arial"/>
        </a:defRPr>
      </a:lvl1pPr>
      <a:lvl2pPr marL="742950" indent="-285750" algn="l" rtl="0" eaLnBrk="1" fontAlgn="base" hangingPunct="1">
        <a:spcBef>
          <a:spcPct val="20000"/>
        </a:spcBef>
        <a:spcAft>
          <a:spcPct val="0"/>
        </a:spcAft>
        <a:buChar char="–"/>
        <a:defRPr sz="2400">
          <a:solidFill>
            <a:schemeClr val="tx1"/>
          </a:solidFill>
          <a:latin typeface="Arial"/>
          <a:cs typeface="Arial"/>
        </a:defRPr>
      </a:lvl2pPr>
      <a:lvl3pPr marL="1143000" indent="-228600" algn="l" rtl="0" eaLnBrk="1" fontAlgn="base" hangingPunct="1">
        <a:spcBef>
          <a:spcPct val="20000"/>
        </a:spcBef>
        <a:spcAft>
          <a:spcPct val="0"/>
        </a:spcAft>
        <a:buChar char="•"/>
        <a:defRPr sz="2000">
          <a:solidFill>
            <a:schemeClr val="tx1"/>
          </a:solidFill>
          <a:latin typeface="Arial"/>
          <a:cs typeface="Arial"/>
        </a:defRPr>
      </a:lvl3pPr>
      <a:lvl4pPr marL="1600200" indent="-228600" algn="l" rtl="0" eaLnBrk="1" fontAlgn="base" hangingPunct="1">
        <a:spcBef>
          <a:spcPct val="20000"/>
        </a:spcBef>
        <a:spcAft>
          <a:spcPct val="0"/>
        </a:spcAft>
        <a:buChar char="–"/>
        <a:defRPr sz="1600">
          <a:solidFill>
            <a:schemeClr val="tx1"/>
          </a:solidFill>
          <a:latin typeface="Arial"/>
          <a:cs typeface="Arial"/>
        </a:defRPr>
      </a:lvl4pPr>
      <a:lvl5pPr marL="2057400" indent="-228600" algn="l" rtl="0" eaLnBrk="1" fontAlgn="base" hangingPunct="1">
        <a:spcBef>
          <a:spcPct val="20000"/>
        </a:spcBef>
        <a:spcAft>
          <a:spcPct val="0"/>
        </a:spcAft>
        <a:buChar char="»"/>
        <a:defRPr sz="2000">
          <a:solidFill>
            <a:schemeClr val="tx1"/>
          </a:solidFill>
          <a:latin typeface="Arial MT" charset="0"/>
        </a:defRPr>
      </a:lvl5pPr>
      <a:lvl6pPr marL="2514600" indent="-228600" algn="l" rtl="0" eaLnBrk="1" fontAlgn="base" hangingPunct="1">
        <a:spcBef>
          <a:spcPct val="20000"/>
        </a:spcBef>
        <a:spcAft>
          <a:spcPct val="0"/>
        </a:spcAft>
        <a:buChar char="»"/>
        <a:defRPr sz="2000">
          <a:solidFill>
            <a:schemeClr val="tx1"/>
          </a:solidFill>
          <a:latin typeface="Arial MT" charset="0"/>
        </a:defRPr>
      </a:lvl6pPr>
      <a:lvl7pPr marL="2971800" indent="-228600" algn="l" rtl="0" eaLnBrk="1" fontAlgn="base" hangingPunct="1">
        <a:spcBef>
          <a:spcPct val="20000"/>
        </a:spcBef>
        <a:spcAft>
          <a:spcPct val="0"/>
        </a:spcAft>
        <a:buChar char="»"/>
        <a:defRPr sz="2000">
          <a:solidFill>
            <a:schemeClr val="tx1"/>
          </a:solidFill>
          <a:latin typeface="Arial MT" charset="0"/>
        </a:defRPr>
      </a:lvl7pPr>
      <a:lvl8pPr marL="3429000" indent="-228600" algn="l" rtl="0" eaLnBrk="1" fontAlgn="base" hangingPunct="1">
        <a:spcBef>
          <a:spcPct val="20000"/>
        </a:spcBef>
        <a:spcAft>
          <a:spcPct val="0"/>
        </a:spcAft>
        <a:buChar char="»"/>
        <a:defRPr sz="2000">
          <a:solidFill>
            <a:schemeClr val="tx1"/>
          </a:solidFill>
          <a:latin typeface="Arial MT" charset="0"/>
        </a:defRPr>
      </a:lvl8pPr>
      <a:lvl9pPr marL="3886200" indent="-228600" algn="l" rtl="0" eaLnBrk="1" fontAlgn="base" hangingPunct="1">
        <a:spcBef>
          <a:spcPct val="20000"/>
        </a:spcBef>
        <a:spcAft>
          <a:spcPct val="0"/>
        </a:spcAft>
        <a:buChar char="»"/>
        <a:defRPr sz="2000">
          <a:solidFill>
            <a:schemeClr val="tx1"/>
          </a:solidFill>
          <a:latin typeface="Arial MT" charset="0"/>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2">
            <a:alphaModFix/>
          </a:blip>
          <a:stretch>
            <a:fillRect/>
          </a:stretch>
        </p:blipFill>
        <p:spPr>
          <a:xfrm>
            <a:off x="827584" y="575683"/>
            <a:ext cx="2808312" cy="2925325"/>
          </a:xfrm>
          <a:prstGeom prst="rect">
            <a:avLst/>
          </a:prstGeom>
        </p:spPr>
      </p:pic>
      <p:sp>
        <p:nvSpPr>
          <p:cNvPr id="2" name="Tittel 1"/>
          <p:cNvSpPr>
            <a:spLocks noGrp="1"/>
          </p:cNvSpPr>
          <p:nvPr>
            <p:ph type="ctrTitle"/>
          </p:nvPr>
        </p:nvSpPr>
        <p:spPr/>
        <p:txBody>
          <a:bodyPr/>
          <a:lstStyle/>
          <a:p>
            <a:r>
              <a:rPr lang="nb-NO" dirty="0" smtClean="0"/>
              <a:t>Å etablere en prosjektgruppe</a:t>
            </a:r>
            <a:endParaRPr lang="nb-NO" dirty="0"/>
          </a:p>
        </p:txBody>
      </p:sp>
      <p:sp>
        <p:nvSpPr>
          <p:cNvPr id="3" name="Undertittel 2"/>
          <p:cNvSpPr>
            <a:spLocks noGrp="1"/>
          </p:cNvSpPr>
          <p:nvPr>
            <p:ph type="subTitle" idx="1"/>
          </p:nvPr>
        </p:nvSpPr>
        <p:spPr>
          <a:xfrm>
            <a:off x="685800" y="4581128"/>
            <a:ext cx="7774632" cy="1800200"/>
          </a:xfrm>
        </p:spPr>
        <p:txBody>
          <a:bodyPr>
            <a:normAutofit fontScale="92500" lnSpcReduction="20000"/>
          </a:bodyPr>
          <a:lstStyle/>
          <a:p>
            <a:r>
              <a:rPr lang="nb-NO" dirty="0" smtClean="0"/>
              <a:t>Prosessveileder</a:t>
            </a:r>
          </a:p>
          <a:p>
            <a:endParaRPr lang="nb-NO" sz="2000" dirty="0" smtClean="0"/>
          </a:p>
          <a:p>
            <a:endParaRPr lang="nb-NO" dirty="0" smtClean="0"/>
          </a:p>
          <a:p>
            <a:r>
              <a:rPr lang="nb-NO" dirty="0" smtClean="0"/>
              <a:t>Prosjektlederkurs UiO</a:t>
            </a:r>
          </a:p>
          <a:p>
            <a:endParaRPr lang="nb-NO" dirty="0"/>
          </a:p>
        </p:txBody>
      </p:sp>
      <p:sp>
        <p:nvSpPr>
          <p:cNvPr id="7" name="Plassholder for dato 6"/>
          <p:cNvSpPr>
            <a:spLocks noGrp="1"/>
          </p:cNvSpPr>
          <p:nvPr>
            <p:ph type="dt" sz="half" idx="10"/>
          </p:nvPr>
        </p:nvSpPr>
        <p:spPr/>
        <p:txBody>
          <a:bodyPr/>
          <a:lstStyle/>
          <a:p>
            <a:r>
              <a:rPr lang="nb-NO" dirty="0" smtClean="0"/>
              <a:t>Dato</a:t>
            </a:r>
            <a:endParaRPr lang="nb-NO" dirty="0"/>
          </a:p>
        </p:txBody>
      </p:sp>
    </p:spTree>
    <p:extLst>
      <p:ext uri="{BB962C8B-B14F-4D97-AF65-F5344CB8AC3E}">
        <p14:creationId xmlns:p14="http://schemas.microsoft.com/office/powerpoint/2010/main" val="153688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2438" y="476672"/>
            <a:ext cx="7620000" cy="1143000"/>
          </a:xfrm>
        </p:spPr>
        <p:txBody>
          <a:bodyPr/>
          <a:lstStyle/>
          <a:p>
            <a:r>
              <a:rPr lang="nb-NO" sz="3200" dirty="0" smtClean="0"/>
              <a:t>Agenda for workshopen</a:t>
            </a:r>
            <a:endParaRPr lang="nb-NO" sz="3200" dirty="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3114173981"/>
              </p:ext>
            </p:extLst>
          </p:nvPr>
        </p:nvGraphicFramePr>
        <p:xfrm>
          <a:off x="251520" y="1124744"/>
          <a:ext cx="8424940" cy="5616624"/>
        </p:xfrm>
        <a:graphic>
          <a:graphicData uri="http://schemas.openxmlformats.org/drawingml/2006/table">
            <a:tbl>
              <a:tblPr firstRow="1" bandRow="1">
                <a:tableStyleId>{5C22544A-7EE6-4342-B048-85BDC9FD1C3A}</a:tableStyleId>
              </a:tblPr>
              <a:tblGrid>
                <a:gridCol w="792089"/>
                <a:gridCol w="4104456"/>
                <a:gridCol w="2713077"/>
                <a:gridCol w="815318"/>
              </a:tblGrid>
              <a:tr h="362021">
                <a:tc>
                  <a:txBody>
                    <a:bodyPr/>
                    <a:lstStyle/>
                    <a:p>
                      <a:pPr algn="r"/>
                      <a:r>
                        <a:rPr lang="nb-NO" sz="1600" b="0" dirty="0" smtClean="0">
                          <a:latin typeface="Arial"/>
                          <a:cs typeface="Arial"/>
                        </a:rPr>
                        <a:t>Side </a:t>
                      </a:r>
                      <a:endParaRPr lang="nb-NO" sz="1600" b="0" dirty="0">
                        <a:latin typeface="Arial"/>
                        <a:cs typeface="Arial"/>
                      </a:endParaRPr>
                    </a:p>
                  </a:txBody>
                  <a:tcPr>
                    <a:solidFill>
                      <a:srgbClr val="E47823"/>
                    </a:solidFill>
                  </a:tcPr>
                </a:tc>
                <a:tc>
                  <a:txBody>
                    <a:bodyPr/>
                    <a:lstStyle/>
                    <a:p>
                      <a:pPr algn="r"/>
                      <a:endParaRPr lang="nb-NO" sz="1600" b="0" dirty="0">
                        <a:latin typeface="Arial"/>
                        <a:cs typeface="Arial"/>
                      </a:endParaRPr>
                    </a:p>
                  </a:txBody>
                  <a:tcPr>
                    <a:solidFill>
                      <a:srgbClr val="E47823"/>
                    </a:solidFill>
                  </a:tcPr>
                </a:tc>
                <a:tc>
                  <a:txBody>
                    <a:bodyPr/>
                    <a:lstStyle/>
                    <a:p>
                      <a:pPr algn="r"/>
                      <a:endParaRPr lang="nb-NO" sz="1600" b="0" dirty="0">
                        <a:latin typeface="Arial"/>
                        <a:cs typeface="Arial"/>
                      </a:endParaRPr>
                    </a:p>
                  </a:txBody>
                  <a:tcPr>
                    <a:solidFill>
                      <a:srgbClr val="E47823"/>
                    </a:solidFill>
                  </a:tcPr>
                </a:tc>
                <a:tc>
                  <a:txBody>
                    <a:bodyPr/>
                    <a:lstStyle/>
                    <a:p>
                      <a:pPr algn="r"/>
                      <a:r>
                        <a:rPr lang="nb-NO" sz="1600" b="0" dirty="0" smtClean="0">
                          <a:latin typeface="Arial"/>
                          <a:cs typeface="Arial"/>
                        </a:rPr>
                        <a:t>Tid</a:t>
                      </a:r>
                      <a:endParaRPr lang="nb-NO" sz="1600" b="0" dirty="0">
                        <a:latin typeface="Arial"/>
                        <a:cs typeface="Arial"/>
                      </a:endParaRPr>
                    </a:p>
                  </a:txBody>
                  <a:tcPr>
                    <a:solidFill>
                      <a:srgbClr val="E47823"/>
                    </a:solidFill>
                  </a:tcPr>
                </a:tc>
              </a:tr>
              <a:tr h="362021">
                <a:tc>
                  <a:txBody>
                    <a:bodyPr/>
                    <a:lstStyle/>
                    <a:p>
                      <a:pPr algn="l"/>
                      <a:r>
                        <a:rPr lang="nb-NO" sz="1600" dirty="0" smtClean="0">
                          <a:latin typeface="Arial"/>
                          <a:cs typeface="Arial"/>
                        </a:rPr>
                        <a:t>3</a:t>
                      </a:r>
                      <a:endParaRPr lang="nb-NO" sz="1600" dirty="0">
                        <a:latin typeface="Arial"/>
                        <a:cs typeface="Arial"/>
                      </a:endParaRPr>
                    </a:p>
                  </a:txBody>
                  <a:tcPr>
                    <a:solidFill>
                      <a:srgbClr val="F2F2F2"/>
                    </a:solidFill>
                  </a:tcPr>
                </a:tc>
                <a:tc>
                  <a:txBody>
                    <a:bodyPr/>
                    <a:lstStyle/>
                    <a:p>
                      <a:r>
                        <a:rPr lang="nb-NO" sz="1600" dirty="0" smtClean="0">
                          <a:latin typeface="Arial"/>
                          <a:cs typeface="Arial"/>
                        </a:rPr>
                        <a:t>Prosessveileder</a:t>
                      </a:r>
                      <a:endParaRPr lang="nb-NO" sz="1600" dirty="0">
                        <a:latin typeface="Arial"/>
                        <a:cs typeface="Arial"/>
                      </a:endParaRPr>
                    </a:p>
                  </a:txBody>
                  <a:tcPr>
                    <a:solidFill>
                      <a:srgbClr val="F2F2F2"/>
                    </a:solidFill>
                  </a:tcPr>
                </a:tc>
                <a:tc>
                  <a:txBody>
                    <a:bodyPr/>
                    <a:lstStyle/>
                    <a:p>
                      <a:r>
                        <a:rPr lang="nb-NO" sz="1600" dirty="0" smtClean="0">
                          <a:latin typeface="Arial"/>
                          <a:cs typeface="Arial"/>
                        </a:rPr>
                        <a:t>Prosessleder åpner møtet</a:t>
                      </a:r>
                      <a:endParaRPr lang="nb-NO" sz="1600" dirty="0">
                        <a:latin typeface="Arial"/>
                        <a:cs typeface="Arial"/>
                      </a:endParaRPr>
                    </a:p>
                  </a:txBody>
                  <a:tcPr>
                    <a:solidFill>
                      <a:srgbClr val="F2F2F2"/>
                    </a:solidFill>
                  </a:tcPr>
                </a:tc>
                <a:tc>
                  <a:txBody>
                    <a:bodyPr/>
                    <a:lstStyle/>
                    <a:p>
                      <a:r>
                        <a:rPr lang="nb-NO" sz="1600" dirty="0" smtClean="0">
                          <a:latin typeface="Arial"/>
                          <a:cs typeface="Arial"/>
                        </a:rPr>
                        <a:t>5 min</a:t>
                      </a:r>
                      <a:endParaRPr lang="nb-NO" sz="1600" dirty="0">
                        <a:latin typeface="Arial"/>
                        <a:cs typeface="Arial"/>
                      </a:endParaRPr>
                    </a:p>
                  </a:txBody>
                  <a:tcPr>
                    <a:solidFill>
                      <a:srgbClr val="F2F2F2"/>
                    </a:solidFill>
                  </a:tcPr>
                </a:tc>
              </a:tr>
              <a:tr h="362021">
                <a:tc>
                  <a:txBody>
                    <a:bodyPr/>
                    <a:lstStyle/>
                    <a:p>
                      <a:pPr algn="l"/>
                      <a:r>
                        <a:rPr lang="nb-NO" sz="1600" dirty="0" smtClean="0">
                          <a:latin typeface="Arial"/>
                          <a:cs typeface="Arial"/>
                        </a:rPr>
                        <a:t>4</a:t>
                      </a:r>
                      <a:endParaRPr lang="nb-NO" sz="1600" dirty="0">
                        <a:latin typeface="Arial"/>
                        <a:cs typeface="Arial"/>
                      </a:endParaRPr>
                    </a:p>
                  </a:txBody>
                  <a:tcPr>
                    <a:solidFill>
                      <a:schemeClr val="bg1">
                        <a:lumMod val="85000"/>
                      </a:schemeClr>
                    </a:solidFill>
                  </a:tcPr>
                </a:tc>
                <a:tc>
                  <a:txBody>
                    <a:bodyPr/>
                    <a:lstStyle/>
                    <a:p>
                      <a:r>
                        <a:rPr lang="nb-NO" sz="1600" dirty="0" smtClean="0">
                          <a:latin typeface="Arial"/>
                          <a:cs typeface="Arial"/>
                        </a:rPr>
                        <a:t>Introduksjon  </a:t>
                      </a:r>
                      <a:endParaRPr lang="nb-NO" sz="1600" dirty="0">
                        <a:latin typeface="Arial"/>
                        <a:cs typeface="Arial"/>
                      </a:endParaRPr>
                    </a:p>
                  </a:txBody>
                  <a:tcPr>
                    <a:solidFill>
                      <a:schemeClr val="bg1">
                        <a:lumMod val="85000"/>
                      </a:schemeClr>
                    </a:solidFill>
                  </a:tcPr>
                </a:tc>
                <a:tc>
                  <a:txBody>
                    <a:bodyPr/>
                    <a:lstStyle/>
                    <a:p>
                      <a:pPr algn="l"/>
                      <a:r>
                        <a:rPr lang="nb-NO" sz="1600" dirty="0" smtClean="0">
                          <a:latin typeface="Arial"/>
                          <a:cs typeface="Arial"/>
                        </a:rPr>
                        <a:t>Lesestoff</a:t>
                      </a:r>
                      <a:endParaRPr lang="nb-NO" sz="1600" dirty="0">
                        <a:latin typeface="Arial"/>
                        <a:cs typeface="Arial"/>
                      </a:endParaRPr>
                    </a:p>
                  </a:txBody>
                  <a:tcPr>
                    <a:solidFill>
                      <a:schemeClr val="bg1">
                        <a:lumMod val="85000"/>
                      </a:schemeClr>
                    </a:solidFill>
                  </a:tcPr>
                </a:tc>
                <a:tc>
                  <a:txBody>
                    <a:bodyPr/>
                    <a:lstStyle/>
                    <a:p>
                      <a:pPr algn="l"/>
                      <a:r>
                        <a:rPr lang="nb-NO" sz="1600" dirty="0" smtClean="0">
                          <a:latin typeface="Arial"/>
                          <a:cs typeface="Arial"/>
                        </a:rPr>
                        <a:t>3 min</a:t>
                      </a:r>
                      <a:endParaRPr lang="nb-NO" sz="1600" dirty="0">
                        <a:latin typeface="Arial"/>
                        <a:cs typeface="Arial"/>
                      </a:endParaRPr>
                    </a:p>
                  </a:txBody>
                  <a:tcPr>
                    <a:solidFill>
                      <a:schemeClr val="bg1">
                        <a:lumMod val="85000"/>
                      </a:schemeClr>
                    </a:solidFill>
                  </a:tcPr>
                </a:tc>
              </a:tr>
              <a:tr h="502841">
                <a:tc>
                  <a:txBody>
                    <a:bodyPr/>
                    <a:lstStyle/>
                    <a:p>
                      <a:pPr algn="l"/>
                      <a:r>
                        <a:rPr lang="nb-NO" sz="1600" dirty="0" smtClean="0">
                          <a:latin typeface="Arial"/>
                          <a:cs typeface="Arial"/>
                        </a:rPr>
                        <a:t>5</a:t>
                      </a:r>
                      <a:endParaRPr lang="nb-NO" sz="1600" dirty="0">
                        <a:latin typeface="Arial"/>
                        <a:cs typeface="Arial"/>
                      </a:endParaRPr>
                    </a:p>
                  </a:txBody>
                  <a:tcPr>
                    <a:solidFill>
                      <a:srgbClr val="F2F2F2"/>
                    </a:solidFill>
                  </a:tcPr>
                </a:tc>
                <a:tc>
                  <a:txBody>
                    <a:bodyPr/>
                    <a:lstStyle/>
                    <a:p>
                      <a:r>
                        <a:rPr lang="nb-NO" sz="1600" dirty="0" smtClean="0">
                          <a:latin typeface="Arial"/>
                          <a:cs typeface="Arial"/>
                        </a:rPr>
                        <a:t>Deltakernes erfaringer med arbeidsgrupper</a:t>
                      </a:r>
                      <a:endParaRPr lang="nb-NO" sz="1600" dirty="0">
                        <a:latin typeface="Arial"/>
                        <a:cs typeface="Arial"/>
                      </a:endParaRPr>
                    </a:p>
                  </a:txBody>
                  <a:tcPr>
                    <a:solidFill>
                      <a:srgbClr val="F2F2F2"/>
                    </a:solidFill>
                  </a:tcPr>
                </a:tc>
                <a:tc>
                  <a:txBody>
                    <a:bodyPr/>
                    <a:lstStyle/>
                    <a:p>
                      <a:pPr algn="l"/>
                      <a:r>
                        <a:rPr lang="nb-NO" sz="1600" dirty="0" smtClean="0">
                          <a:latin typeface="Arial"/>
                          <a:cs typeface="Arial"/>
                        </a:rPr>
                        <a:t>Refleksjonsoppgave</a:t>
                      </a:r>
                      <a:endParaRPr lang="nb-NO" sz="1600" dirty="0">
                        <a:latin typeface="Arial"/>
                        <a:cs typeface="Arial"/>
                      </a:endParaRPr>
                    </a:p>
                  </a:txBody>
                  <a:tcPr>
                    <a:solidFill>
                      <a:srgbClr val="F2F2F2"/>
                    </a:solidFill>
                  </a:tcPr>
                </a:tc>
                <a:tc>
                  <a:txBody>
                    <a:bodyPr/>
                    <a:lstStyle/>
                    <a:p>
                      <a:pPr algn="l"/>
                      <a:r>
                        <a:rPr lang="nb-NO" sz="1600" dirty="0" smtClean="0">
                          <a:latin typeface="Arial"/>
                          <a:cs typeface="Arial"/>
                        </a:rPr>
                        <a:t>15 min</a:t>
                      </a:r>
                      <a:endParaRPr lang="nb-NO" sz="1600" dirty="0">
                        <a:latin typeface="Arial"/>
                        <a:cs typeface="Arial"/>
                      </a:endParaRPr>
                    </a:p>
                  </a:txBody>
                  <a:tcPr>
                    <a:solidFill>
                      <a:srgbClr val="F2F2F2"/>
                    </a:solidFill>
                  </a:tcPr>
                </a:tc>
              </a:tr>
              <a:tr h="502841">
                <a:tc>
                  <a:txBody>
                    <a:bodyPr/>
                    <a:lstStyle/>
                    <a:p>
                      <a:pPr algn="l"/>
                      <a:r>
                        <a:rPr lang="nb-NO" sz="1600" dirty="0" smtClean="0">
                          <a:latin typeface="Arial"/>
                          <a:cs typeface="Arial"/>
                        </a:rPr>
                        <a:t>6-7</a:t>
                      </a:r>
                      <a:endParaRPr lang="nb-NO" sz="1600" dirty="0">
                        <a:latin typeface="Arial"/>
                        <a:cs typeface="Arial"/>
                      </a:endParaRPr>
                    </a:p>
                  </a:txBody>
                  <a:tcPr>
                    <a:solidFill>
                      <a:srgbClr val="D9D9D9"/>
                    </a:solidFill>
                  </a:tcPr>
                </a:tc>
                <a:tc>
                  <a:txBody>
                    <a:bodyPr/>
                    <a:lstStyle/>
                    <a:p>
                      <a:r>
                        <a:rPr lang="nb-NO" sz="1600" dirty="0" smtClean="0">
                          <a:latin typeface="Arial"/>
                          <a:cs typeface="Arial"/>
                        </a:rPr>
                        <a:t>En arbeidsgruppe er et produksjonsapparat</a:t>
                      </a:r>
                      <a:endParaRPr lang="nb-NO" sz="1600" dirty="0">
                        <a:latin typeface="Arial"/>
                        <a:cs typeface="Arial"/>
                      </a:endParaRPr>
                    </a:p>
                  </a:txBody>
                  <a:tcPr>
                    <a:solidFill>
                      <a:srgbClr val="D9D9D9"/>
                    </a:solidFill>
                  </a:tcPr>
                </a:tc>
                <a:tc>
                  <a:txBody>
                    <a:bodyPr/>
                    <a:lstStyle/>
                    <a:p>
                      <a:pPr algn="l"/>
                      <a:r>
                        <a:rPr lang="nb-NO" sz="1600" dirty="0" smtClean="0">
                          <a:latin typeface="Arial"/>
                          <a:cs typeface="Arial"/>
                        </a:rPr>
                        <a:t>Lesestoff</a:t>
                      </a:r>
                      <a:endParaRPr lang="nb-NO" sz="1600" dirty="0">
                        <a:latin typeface="Arial"/>
                        <a:cs typeface="Arial"/>
                      </a:endParaRPr>
                    </a:p>
                  </a:txBody>
                  <a:tcPr>
                    <a:solidFill>
                      <a:srgbClr val="D9D9D9"/>
                    </a:solidFill>
                  </a:tcPr>
                </a:tc>
                <a:tc>
                  <a:txBody>
                    <a:bodyPr/>
                    <a:lstStyle/>
                    <a:p>
                      <a:pPr algn="l"/>
                      <a:r>
                        <a:rPr lang="nb-NO" sz="1600" dirty="0" smtClean="0">
                          <a:latin typeface="Arial"/>
                          <a:cs typeface="Arial"/>
                        </a:rPr>
                        <a:t>6 min</a:t>
                      </a:r>
                      <a:endParaRPr lang="nb-NO" sz="1600" dirty="0">
                        <a:latin typeface="Arial"/>
                        <a:cs typeface="Arial"/>
                      </a:endParaRPr>
                    </a:p>
                  </a:txBody>
                  <a:tcPr>
                    <a:solidFill>
                      <a:srgbClr val="D9D9D9"/>
                    </a:solidFill>
                  </a:tcPr>
                </a:tc>
              </a:tr>
              <a:tr h="502841">
                <a:tc>
                  <a:txBody>
                    <a:bodyPr/>
                    <a:lstStyle/>
                    <a:p>
                      <a:pPr algn="l"/>
                      <a:r>
                        <a:rPr lang="nb-NO" sz="1600" dirty="0" smtClean="0">
                          <a:latin typeface="Arial"/>
                          <a:cs typeface="Arial"/>
                        </a:rPr>
                        <a:t>8</a:t>
                      </a:r>
                      <a:endParaRPr lang="nb-NO" sz="1600" dirty="0">
                        <a:latin typeface="Arial"/>
                        <a:cs typeface="Arial"/>
                      </a:endParaRPr>
                    </a:p>
                  </a:txBody>
                  <a:tcPr>
                    <a:solidFill>
                      <a:srgbClr val="F2F2F2"/>
                    </a:solidFill>
                  </a:tcPr>
                </a:tc>
                <a:tc>
                  <a:txBody>
                    <a:bodyPr/>
                    <a:lstStyle/>
                    <a:p>
                      <a:r>
                        <a:rPr lang="nb-NO" sz="1600" dirty="0" smtClean="0">
                          <a:latin typeface="Arial"/>
                          <a:cs typeface="Arial"/>
                        </a:rPr>
                        <a:t>Hva er mandatet til denne arbeidsgruppen? </a:t>
                      </a:r>
                      <a:endParaRPr lang="nb-NO" sz="1600" dirty="0">
                        <a:latin typeface="Arial"/>
                        <a:cs typeface="Arial"/>
                      </a:endParaRPr>
                    </a:p>
                  </a:txBody>
                  <a:tcPr>
                    <a:solidFill>
                      <a:srgbClr val="F2F2F2"/>
                    </a:solidFill>
                  </a:tcPr>
                </a:tc>
                <a:tc>
                  <a:txBody>
                    <a:bodyPr/>
                    <a:lstStyle/>
                    <a:p>
                      <a:pPr algn="l"/>
                      <a:r>
                        <a:rPr lang="nb-NO" sz="1600" dirty="0" smtClean="0">
                          <a:latin typeface="Arial"/>
                          <a:cs typeface="Arial"/>
                        </a:rPr>
                        <a:t>Refleksjonsoppgave</a:t>
                      </a:r>
                      <a:endParaRPr lang="nb-NO" sz="1600" dirty="0">
                        <a:latin typeface="Arial"/>
                        <a:cs typeface="Arial"/>
                      </a:endParaRPr>
                    </a:p>
                  </a:txBody>
                  <a:tcPr>
                    <a:solidFill>
                      <a:srgbClr val="F2F2F2"/>
                    </a:solidFill>
                  </a:tcPr>
                </a:tc>
                <a:tc>
                  <a:txBody>
                    <a:bodyPr/>
                    <a:lstStyle/>
                    <a:p>
                      <a:pPr algn="l"/>
                      <a:r>
                        <a:rPr lang="nb-NO" sz="1600" dirty="0" smtClean="0">
                          <a:latin typeface="Arial"/>
                          <a:cs typeface="Arial"/>
                        </a:rPr>
                        <a:t>15 min</a:t>
                      </a:r>
                      <a:endParaRPr lang="nb-NO" sz="1600" dirty="0">
                        <a:latin typeface="Arial"/>
                        <a:cs typeface="Arial"/>
                      </a:endParaRPr>
                    </a:p>
                  </a:txBody>
                  <a:tcPr>
                    <a:solidFill>
                      <a:srgbClr val="F2F2F2"/>
                    </a:solidFill>
                  </a:tcPr>
                </a:tc>
              </a:tr>
              <a:tr h="502841">
                <a:tc>
                  <a:txBody>
                    <a:bodyPr/>
                    <a:lstStyle/>
                    <a:p>
                      <a:pPr algn="l"/>
                      <a:r>
                        <a:rPr lang="nb-NO" sz="1600" dirty="0" smtClean="0">
                          <a:latin typeface="Arial"/>
                          <a:cs typeface="Arial"/>
                        </a:rPr>
                        <a:t>9</a:t>
                      </a:r>
                      <a:endParaRPr lang="nb-NO" sz="1600" dirty="0">
                        <a:latin typeface="Arial"/>
                        <a:cs typeface="Arial"/>
                      </a:endParaRPr>
                    </a:p>
                  </a:txBody>
                  <a:tcPr>
                    <a:solidFill>
                      <a:srgbClr val="D9D9D9"/>
                    </a:solidFill>
                  </a:tcPr>
                </a:tc>
                <a:tc>
                  <a:txBody>
                    <a:bodyPr/>
                    <a:lstStyle/>
                    <a:p>
                      <a:r>
                        <a:rPr lang="nb-NO" sz="1600" dirty="0" smtClean="0">
                          <a:latin typeface="Arial"/>
                          <a:cs typeface="Arial"/>
                        </a:rPr>
                        <a:t>Hvordan er gruppen satt sammen?</a:t>
                      </a:r>
                      <a:endParaRPr lang="nb-NO" sz="1600" dirty="0">
                        <a:latin typeface="Arial"/>
                        <a:cs typeface="Arial"/>
                      </a:endParaRPr>
                    </a:p>
                  </a:txBody>
                  <a:tcPr>
                    <a:solidFill>
                      <a:srgbClr val="D9D9D9"/>
                    </a:solidFill>
                  </a:tcPr>
                </a:tc>
                <a:tc>
                  <a:txBody>
                    <a:bodyPr/>
                    <a:lstStyle/>
                    <a:p>
                      <a:pPr algn="l"/>
                      <a:r>
                        <a:rPr lang="nb-NO" sz="1600" dirty="0" smtClean="0">
                          <a:latin typeface="Arial"/>
                          <a:cs typeface="Arial"/>
                        </a:rPr>
                        <a:t>Refleksjonsoppgave</a:t>
                      </a:r>
                      <a:endParaRPr lang="nb-NO" sz="1600" dirty="0">
                        <a:latin typeface="Arial"/>
                        <a:cs typeface="Arial"/>
                      </a:endParaRPr>
                    </a:p>
                  </a:txBody>
                  <a:tcPr>
                    <a:solidFill>
                      <a:srgbClr val="D9D9D9"/>
                    </a:solidFill>
                  </a:tcPr>
                </a:tc>
                <a:tc>
                  <a:txBody>
                    <a:bodyPr/>
                    <a:lstStyle/>
                    <a:p>
                      <a:pPr algn="l"/>
                      <a:r>
                        <a:rPr lang="nb-NO" sz="1600" dirty="0" smtClean="0">
                          <a:latin typeface="Arial"/>
                          <a:cs typeface="Arial"/>
                        </a:rPr>
                        <a:t>19 min</a:t>
                      </a:r>
                      <a:endParaRPr lang="nb-NO" sz="1600" dirty="0">
                        <a:latin typeface="Arial"/>
                        <a:cs typeface="Arial"/>
                      </a:endParaRPr>
                    </a:p>
                  </a:txBody>
                  <a:tcPr>
                    <a:solidFill>
                      <a:srgbClr val="D9D9D9"/>
                    </a:solidFill>
                  </a:tcPr>
                </a:tc>
              </a:tr>
              <a:tr h="502841">
                <a:tc>
                  <a:txBody>
                    <a:bodyPr/>
                    <a:lstStyle/>
                    <a:p>
                      <a:pPr algn="l"/>
                      <a:r>
                        <a:rPr lang="nb-NO" sz="1600" dirty="0" smtClean="0">
                          <a:latin typeface="Arial"/>
                          <a:cs typeface="Arial"/>
                        </a:rPr>
                        <a:t>10-14</a:t>
                      </a:r>
                      <a:endParaRPr lang="nb-NO" sz="1600" dirty="0">
                        <a:latin typeface="Arial"/>
                        <a:cs typeface="Arial"/>
                      </a:endParaRPr>
                    </a:p>
                  </a:txBody>
                  <a:tcPr>
                    <a:solidFill>
                      <a:srgbClr val="F2F2F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smtClean="0">
                          <a:latin typeface="Arial"/>
                          <a:cs typeface="Arial"/>
                        </a:rPr>
                        <a:t>Hva bør kjennetegne arbeidsprosessen?</a:t>
                      </a:r>
                      <a:endParaRPr lang="nb-NO" sz="1600" dirty="0">
                        <a:latin typeface="Arial"/>
                        <a:cs typeface="Arial"/>
                      </a:endParaRPr>
                    </a:p>
                  </a:txBody>
                  <a:tcPr>
                    <a:solidFill>
                      <a:srgbClr val="F2F2F2"/>
                    </a:solidFill>
                  </a:tcPr>
                </a:tc>
                <a:tc>
                  <a:txBody>
                    <a:bodyPr/>
                    <a:lstStyle/>
                    <a:p>
                      <a:pPr algn="l"/>
                      <a:r>
                        <a:rPr lang="nb-NO" sz="1600" dirty="0" smtClean="0">
                          <a:latin typeface="Arial"/>
                          <a:cs typeface="Arial"/>
                        </a:rPr>
                        <a:t>Lesestoff</a:t>
                      </a:r>
                      <a:endParaRPr lang="nb-NO" sz="1600" dirty="0">
                        <a:latin typeface="Arial"/>
                        <a:cs typeface="Arial"/>
                      </a:endParaRPr>
                    </a:p>
                  </a:txBody>
                  <a:tcPr>
                    <a:solidFill>
                      <a:srgbClr val="F2F2F2"/>
                    </a:solidFill>
                  </a:tcPr>
                </a:tc>
                <a:tc>
                  <a:txBody>
                    <a:bodyPr/>
                    <a:lstStyle/>
                    <a:p>
                      <a:pPr algn="l"/>
                      <a:r>
                        <a:rPr lang="nb-NO" sz="1600" dirty="0" smtClean="0">
                          <a:latin typeface="Arial"/>
                          <a:cs typeface="Arial"/>
                        </a:rPr>
                        <a:t>10 min</a:t>
                      </a:r>
                      <a:endParaRPr lang="nb-NO" sz="1600" dirty="0">
                        <a:latin typeface="Arial"/>
                        <a:cs typeface="Arial"/>
                      </a:endParaRPr>
                    </a:p>
                  </a:txBody>
                  <a:tcPr>
                    <a:solidFill>
                      <a:srgbClr val="F2F2F2"/>
                    </a:solidFill>
                  </a:tcPr>
                </a:tc>
              </a:tr>
              <a:tr h="502841">
                <a:tc>
                  <a:txBody>
                    <a:bodyPr/>
                    <a:lstStyle/>
                    <a:p>
                      <a:pPr algn="l"/>
                      <a:r>
                        <a:rPr lang="nb-NO" sz="1600" dirty="0" smtClean="0">
                          <a:latin typeface="Arial"/>
                          <a:cs typeface="Arial"/>
                        </a:rPr>
                        <a:t>15</a:t>
                      </a:r>
                      <a:endParaRPr lang="nb-NO" sz="1600" dirty="0">
                        <a:latin typeface="Arial"/>
                        <a:cs typeface="Arial"/>
                      </a:endParaRPr>
                    </a:p>
                  </a:txBody>
                  <a:tcPr>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smtClean="0">
                          <a:latin typeface="Arial"/>
                          <a:cs typeface="Arial"/>
                        </a:rPr>
                        <a:t>Dialog – en liten egenevaluering</a:t>
                      </a:r>
                      <a:endParaRPr lang="nb-NO" sz="1600" dirty="0">
                        <a:latin typeface="Arial"/>
                        <a:cs typeface="Arial"/>
                      </a:endParaRPr>
                    </a:p>
                  </a:txBody>
                  <a:tcPr>
                    <a:solidFill>
                      <a:srgbClr val="D9D9D9"/>
                    </a:solidFill>
                  </a:tcPr>
                </a:tc>
                <a:tc>
                  <a:txBody>
                    <a:bodyPr/>
                    <a:lstStyle/>
                    <a:p>
                      <a:pPr algn="l"/>
                      <a:r>
                        <a:rPr lang="nb-NO" sz="1600" dirty="0" smtClean="0">
                          <a:latin typeface="Arial"/>
                          <a:cs typeface="Arial"/>
                        </a:rPr>
                        <a:t>Refleksjonsoppgave</a:t>
                      </a:r>
                      <a:endParaRPr lang="nb-NO" sz="1600" dirty="0">
                        <a:latin typeface="Arial"/>
                        <a:cs typeface="Arial"/>
                      </a:endParaRPr>
                    </a:p>
                  </a:txBody>
                  <a:tcPr>
                    <a:solidFill>
                      <a:srgbClr val="D9D9D9"/>
                    </a:solidFill>
                  </a:tcPr>
                </a:tc>
                <a:tc>
                  <a:txBody>
                    <a:bodyPr/>
                    <a:lstStyle/>
                    <a:p>
                      <a:pPr algn="l"/>
                      <a:r>
                        <a:rPr lang="nb-NO" sz="1600" dirty="0" smtClean="0">
                          <a:latin typeface="Arial"/>
                          <a:cs typeface="Arial"/>
                        </a:rPr>
                        <a:t>15 min</a:t>
                      </a:r>
                      <a:endParaRPr lang="nb-NO" sz="1600" dirty="0">
                        <a:latin typeface="Arial"/>
                        <a:cs typeface="Arial"/>
                      </a:endParaRPr>
                    </a:p>
                  </a:txBody>
                  <a:tcPr>
                    <a:solidFill>
                      <a:srgbClr val="D9D9D9"/>
                    </a:solidFill>
                  </a:tcPr>
                </a:tc>
              </a:tr>
              <a:tr h="505403">
                <a:tc>
                  <a:txBody>
                    <a:bodyPr/>
                    <a:lstStyle/>
                    <a:p>
                      <a:pPr algn="l"/>
                      <a:r>
                        <a:rPr lang="nb-NO" sz="1600" dirty="0" smtClean="0">
                          <a:latin typeface="Arial"/>
                          <a:cs typeface="Arial"/>
                        </a:rPr>
                        <a:t>17</a:t>
                      </a:r>
                      <a:endParaRPr lang="nb-NO" sz="1600" dirty="0">
                        <a:latin typeface="Arial"/>
                        <a:cs typeface="Arial"/>
                      </a:endParaRPr>
                    </a:p>
                  </a:txBody>
                  <a:tcPr>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smtClean="0">
                          <a:latin typeface="Arial"/>
                          <a:cs typeface="Arial"/>
                        </a:rPr>
                        <a:t>Hvordan få frem det beste i meg?</a:t>
                      </a:r>
                      <a:endParaRPr lang="nb-NO" sz="1600" dirty="0">
                        <a:latin typeface="Arial"/>
                        <a:cs typeface="Arial"/>
                      </a:endParaRPr>
                    </a:p>
                  </a:txBody>
                  <a:tcPr>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smtClean="0">
                          <a:latin typeface="Arial"/>
                          <a:cs typeface="Arial"/>
                        </a:rPr>
                        <a:t>Refleksjonsoppgave</a:t>
                      </a:r>
                    </a:p>
                    <a:p>
                      <a:pPr algn="l"/>
                      <a:endParaRPr lang="nb-NO" sz="1600" dirty="0">
                        <a:latin typeface="Arial"/>
                        <a:cs typeface="Arial"/>
                      </a:endParaRPr>
                    </a:p>
                  </a:txBody>
                  <a:tcPr>
                    <a:solidFill>
                      <a:srgbClr val="D9D9D9"/>
                    </a:solidFill>
                  </a:tcPr>
                </a:tc>
                <a:tc>
                  <a:txBody>
                    <a:bodyPr/>
                    <a:lstStyle/>
                    <a:p>
                      <a:pPr algn="l"/>
                      <a:r>
                        <a:rPr lang="nb-NO" sz="1600" dirty="0" smtClean="0">
                          <a:latin typeface="Arial"/>
                          <a:cs typeface="Arial"/>
                        </a:rPr>
                        <a:t>25 min</a:t>
                      </a:r>
                      <a:endParaRPr lang="nb-NO" sz="1600" dirty="0">
                        <a:latin typeface="Arial"/>
                        <a:cs typeface="Arial"/>
                      </a:endParaRPr>
                    </a:p>
                  </a:txBody>
                  <a:tcPr>
                    <a:solidFill>
                      <a:srgbClr val="D9D9D9"/>
                    </a:solidFill>
                  </a:tcPr>
                </a:tc>
              </a:tr>
              <a:tr h="502841">
                <a:tc>
                  <a:txBody>
                    <a:bodyPr/>
                    <a:lstStyle/>
                    <a:p>
                      <a:pPr algn="l"/>
                      <a:r>
                        <a:rPr lang="nb-NO" sz="1600" dirty="0" smtClean="0">
                          <a:latin typeface="Arial"/>
                          <a:cs typeface="Arial"/>
                        </a:rPr>
                        <a:t>18</a:t>
                      </a:r>
                      <a:endParaRPr lang="nb-NO" sz="1600" dirty="0">
                        <a:latin typeface="Arial"/>
                        <a:cs typeface="Arial"/>
                      </a:endParaRPr>
                    </a:p>
                  </a:txBody>
                  <a:tcPr>
                    <a:solidFill>
                      <a:srgbClr val="F2F2F2"/>
                    </a:solidFill>
                  </a:tcPr>
                </a:tc>
                <a:tc>
                  <a:txBody>
                    <a:bodyPr/>
                    <a:lstStyle/>
                    <a:p>
                      <a:r>
                        <a:rPr lang="nb-NO" sz="1600" dirty="0" smtClean="0">
                          <a:latin typeface="Arial"/>
                          <a:cs typeface="Arial"/>
                        </a:rPr>
                        <a:t>Resultater og læring </a:t>
                      </a:r>
                      <a:endParaRPr lang="nb-NO" sz="1600" dirty="0">
                        <a:latin typeface="Arial"/>
                        <a:cs typeface="Arial"/>
                      </a:endParaRPr>
                    </a:p>
                  </a:txBody>
                  <a:tcPr>
                    <a:solidFill>
                      <a:srgbClr val="F2F2F2"/>
                    </a:solidFill>
                  </a:tcPr>
                </a:tc>
                <a:tc>
                  <a:txBody>
                    <a:bodyPr/>
                    <a:lstStyle/>
                    <a:p>
                      <a:pPr algn="l"/>
                      <a:r>
                        <a:rPr lang="nb-NO" sz="1600" dirty="0" smtClean="0">
                          <a:latin typeface="Arial"/>
                          <a:cs typeface="Arial"/>
                        </a:rPr>
                        <a:t>Lesestoff</a:t>
                      </a:r>
                      <a:endParaRPr lang="nb-NO" sz="1600" dirty="0">
                        <a:latin typeface="Arial"/>
                        <a:cs typeface="Arial"/>
                      </a:endParaRPr>
                    </a:p>
                  </a:txBody>
                  <a:tcPr>
                    <a:solidFill>
                      <a:srgbClr val="F2F2F2"/>
                    </a:solidFill>
                  </a:tcPr>
                </a:tc>
                <a:tc>
                  <a:txBody>
                    <a:bodyPr/>
                    <a:lstStyle/>
                    <a:p>
                      <a:pPr algn="l"/>
                      <a:r>
                        <a:rPr lang="nb-NO" sz="1600" dirty="0" smtClean="0">
                          <a:latin typeface="Arial"/>
                          <a:cs typeface="Arial"/>
                        </a:rPr>
                        <a:t>5 min</a:t>
                      </a:r>
                      <a:endParaRPr lang="nb-NO" sz="1600" dirty="0">
                        <a:latin typeface="Arial"/>
                        <a:cs typeface="Arial"/>
                      </a:endParaRPr>
                    </a:p>
                  </a:txBody>
                  <a:tcPr>
                    <a:solidFill>
                      <a:srgbClr val="F2F2F2"/>
                    </a:solidFill>
                  </a:tcPr>
                </a:tc>
              </a:tr>
              <a:tr h="431554">
                <a:tc>
                  <a:txBody>
                    <a:bodyPr/>
                    <a:lstStyle/>
                    <a:p>
                      <a:pPr algn="l"/>
                      <a:r>
                        <a:rPr lang="nb-NO" sz="1600" dirty="0" smtClean="0">
                          <a:latin typeface="Arial"/>
                          <a:cs typeface="Arial"/>
                        </a:rPr>
                        <a:t>19</a:t>
                      </a:r>
                      <a:endParaRPr lang="nb-NO" sz="1600" dirty="0">
                        <a:latin typeface="Arial"/>
                        <a:cs typeface="Arial"/>
                      </a:endParaRPr>
                    </a:p>
                  </a:txBody>
                  <a:tcPr>
                    <a:solidFill>
                      <a:srgbClr val="D9D9D9"/>
                    </a:solidFill>
                  </a:tcPr>
                </a:tc>
                <a:tc>
                  <a:txBody>
                    <a:bodyPr/>
                    <a:lstStyle/>
                    <a:p>
                      <a:r>
                        <a:rPr lang="nb-NO" sz="1600" dirty="0" err="1" smtClean="0">
                          <a:latin typeface="Arial"/>
                          <a:cs typeface="Arial"/>
                        </a:rPr>
                        <a:t>Pulsord</a:t>
                      </a:r>
                      <a:endParaRPr lang="nb-NO" sz="1600" dirty="0">
                        <a:latin typeface="Arial"/>
                        <a:cs typeface="Arial"/>
                      </a:endParaRPr>
                    </a:p>
                  </a:txBody>
                  <a:tcPr>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smtClean="0">
                          <a:latin typeface="Arial"/>
                          <a:cs typeface="Arial"/>
                        </a:rPr>
                        <a:t>Refleksjonsoppgave</a:t>
                      </a:r>
                      <a:endParaRPr lang="nb-NO" sz="1600" dirty="0">
                        <a:latin typeface="Arial"/>
                        <a:cs typeface="Arial"/>
                      </a:endParaRPr>
                    </a:p>
                  </a:txBody>
                  <a:tcPr>
                    <a:solidFill>
                      <a:srgbClr val="D9D9D9"/>
                    </a:solidFill>
                  </a:tcPr>
                </a:tc>
                <a:tc>
                  <a:txBody>
                    <a:bodyPr/>
                    <a:lstStyle/>
                    <a:p>
                      <a:r>
                        <a:rPr lang="nb-NO" sz="1600" dirty="0" smtClean="0">
                          <a:latin typeface="Arial"/>
                          <a:cs typeface="Arial"/>
                        </a:rPr>
                        <a:t>2 min</a:t>
                      </a:r>
                      <a:endParaRPr lang="nb-NO" sz="1600" dirty="0">
                        <a:latin typeface="Arial"/>
                        <a:cs typeface="Arial"/>
                      </a:endParaRPr>
                    </a:p>
                  </a:txBody>
                  <a:tcPr>
                    <a:solidFill>
                      <a:srgbClr val="D9D9D9"/>
                    </a:solidFill>
                  </a:tcPr>
                </a:tc>
              </a:tr>
            </a:tbl>
          </a:graphicData>
        </a:graphic>
      </p:graphicFrame>
      <p:pic>
        <p:nvPicPr>
          <p:cNvPr id="3" name="Bilde 2"/>
          <p:cNvPicPr>
            <a:picLocks noChangeAspect="1"/>
          </p:cNvPicPr>
          <p:nvPr/>
        </p:nvPicPr>
        <p:blipFill>
          <a:blip r:embed="rId3"/>
          <a:stretch>
            <a:fillRect/>
          </a:stretch>
        </p:blipFill>
        <p:spPr>
          <a:xfrm>
            <a:off x="7884368" y="1628800"/>
            <a:ext cx="144016" cy="175629"/>
          </a:xfrm>
          <a:prstGeom prst="rect">
            <a:avLst/>
          </a:prstGeom>
        </p:spPr>
      </p:pic>
    </p:spTree>
    <p:extLst>
      <p:ext uri="{BB962C8B-B14F-4D97-AF65-F5344CB8AC3E}">
        <p14:creationId xmlns:p14="http://schemas.microsoft.com/office/powerpoint/2010/main" val="2798696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2438" y="476672"/>
            <a:ext cx="7620000" cy="936104"/>
          </a:xfrm>
        </p:spPr>
        <p:txBody>
          <a:bodyPr/>
          <a:lstStyle/>
          <a:p>
            <a:r>
              <a:rPr lang="nb-NO" sz="3200" dirty="0" smtClean="0"/>
              <a:t>Prosessveileder</a:t>
            </a:r>
            <a:endParaRPr lang="nb-NO" sz="3200" dirty="0"/>
          </a:p>
        </p:txBody>
      </p:sp>
      <p:sp>
        <p:nvSpPr>
          <p:cNvPr id="3" name="Plassholder for innhold 2"/>
          <p:cNvSpPr>
            <a:spLocks noGrp="1"/>
          </p:cNvSpPr>
          <p:nvPr>
            <p:ph idx="1"/>
          </p:nvPr>
        </p:nvSpPr>
        <p:spPr>
          <a:xfrm>
            <a:off x="428625" y="1194048"/>
            <a:ext cx="7543800" cy="5115272"/>
          </a:xfrm>
        </p:spPr>
        <p:txBody>
          <a:bodyPr/>
          <a:lstStyle/>
          <a:p>
            <a:pPr marL="0" indent="0">
              <a:buNone/>
            </a:pPr>
            <a:r>
              <a:rPr lang="nb-NO" sz="1600" i="1" dirty="0" smtClean="0"/>
              <a:t>«Å etablere en prosjektgruppe» berører </a:t>
            </a:r>
            <a:r>
              <a:rPr lang="nb-NO" sz="1600" i="1" dirty="0"/>
              <a:t>mange aspekter </a:t>
            </a:r>
            <a:r>
              <a:rPr lang="nb-NO" sz="1600" i="1" dirty="0" smtClean="0"/>
              <a:t>av ledelse og menneskelig </a:t>
            </a:r>
            <a:r>
              <a:rPr lang="nb-NO" sz="1600" i="1" dirty="0"/>
              <a:t>samspill. </a:t>
            </a:r>
            <a:r>
              <a:rPr lang="nb-NO" sz="1600" i="1" dirty="0" smtClean="0"/>
              <a:t>Modellene og begrepene som presenteres her bygger på, og representerer innganger til, omfattende litteratur og forskning. Vi går imidlertid ikke dypere inn i stoffet enn det som trengs for vårt formål:  Få gruppen til  å reflektere sammen over temaer vi vet vil være  avgjørende for hvordan den skal fungere som produksjonsapparat fremover. </a:t>
            </a:r>
          </a:p>
          <a:p>
            <a:pPr marL="0" indent="0">
              <a:buNone/>
            </a:pPr>
            <a:endParaRPr lang="nb-NO" sz="1600" b="1" dirty="0" smtClean="0"/>
          </a:p>
          <a:p>
            <a:pPr marL="0" indent="0">
              <a:buNone/>
            </a:pPr>
            <a:r>
              <a:rPr lang="nb-NO" sz="1600" b="1" dirty="0" smtClean="0"/>
              <a:t>Fremgangsmåte</a:t>
            </a:r>
          </a:p>
          <a:p>
            <a:r>
              <a:rPr lang="nb-NO" sz="1600" dirty="0"/>
              <a:t>Det </a:t>
            </a:r>
            <a:r>
              <a:rPr lang="nb-NO" sz="1600" dirty="0" smtClean="0"/>
              <a:t>er på forhånd pekt ut en prosessleder som har fått introduksjon til oppgaven</a:t>
            </a:r>
            <a:endParaRPr lang="nb-NO" sz="1600" dirty="0"/>
          </a:p>
          <a:p>
            <a:r>
              <a:rPr lang="nb-NO" sz="1600" dirty="0" smtClean="0"/>
              <a:t>Alle deltakere får en papirutskrift av denne presentasjonen – som også med fordel kan vises på veggen</a:t>
            </a:r>
          </a:p>
          <a:p>
            <a:r>
              <a:rPr lang="nb-NO" sz="1600" dirty="0" smtClean="0"/>
              <a:t>Gruppen jobber seg igjennom side for side i presentasjonen. Noen sider inneholder begreper og stoff til gjennomlesing og ettertanke, noen sider inneholder spørsmål til refleksjon og deling i gruppen</a:t>
            </a:r>
          </a:p>
          <a:p>
            <a:r>
              <a:rPr lang="nb-NO" sz="1600" dirty="0" smtClean="0"/>
              <a:t>Prosessleder passer tiden i henhold til agendaen for møtet, og oppmuntrer deltakerne til å reflektere og besvare spørsmålene</a:t>
            </a:r>
          </a:p>
          <a:p>
            <a:r>
              <a:rPr lang="nb-NO" sz="1600" dirty="0" smtClean="0"/>
              <a:t>Tidsangivelsene er basert på en gruppestørrelse på 8. Ved større avvik fra dette, må tidsangivelsene justeres</a:t>
            </a:r>
          </a:p>
          <a:p>
            <a:pPr marL="0" indent="0">
              <a:buNone/>
            </a:pPr>
            <a:endParaRPr lang="nb-NO" sz="1600" dirty="0" smtClean="0"/>
          </a:p>
          <a:p>
            <a:pPr marL="0" indent="0">
              <a:buNone/>
            </a:pPr>
            <a:endParaRPr lang="nb-NO" sz="1600" dirty="0" smtClean="0"/>
          </a:p>
          <a:p>
            <a:pPr marL="0" indent="0">
              <a:buNone/>
            </a:pPr>
            <a:endParaRPr lang="nb-NO" sz="1600" dirty="0"/>
          </a:p>
          <a:p>
            <a:pPr marL="0" indent="0">
              <a:buNone/>
            </a:pPr>
            <a:endParaRPr lang="nb-NO" sz="1400" dirty="0"/>
          </a:p>
        </p:txBody>
      </p:sp>
      <p:sp>
        <p:nvSpPr>
          <p:cNvPr id="4" name="Plassholder for lysbildenummer 3"/>
          <p:cNvSpPr>
            <a:spLocks noGrp="1"/>
          </p:cNvSpPr>
          <p:nvPr>
            <p:ph type="sldNum" sz="quarter" idx="11"/>
          </p:nvPr>
        </p:nvSpPr>
        <p:spPr/>
        <p:txBody>
          <a:bodyPr/>
          <a:lstStyle/>
          <a:p>
            <a:fld id="{50A64383-DDEF-46E4-9EA6-0AF878096D55}" type="slidenum">
              <a:rPr lang="nb-NO" smtClean="0"/>
              <a:pPr/>
              <a:t>3</a:t>
            </a:fld>
            <a:endParaRPr lang="nb-NO" dirty="0"/>
          </a:p>
        </p:txBody>
      </p:sp>
    </p:spTree>
    <p:extLst>
      <p:ext uri="{BB962C8B-B14F-4D97-AF65-F5344CB8AC3E}">
        <p14:creationId xmlns:p14="http://schemas.microsoft.com/office/powerpoint/2010/main" val="2812030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2438" y="457200"/>
            <a:ext cx="7620000" cy="864096"/>
          </a:xfrm>
        </p:spPr>
        <p:txBody>
          <a:bodyPr/>
          <a:lstStyle/>
          <a:p>
            <a:r>
              <a:rPr lang="nb-NO" sz="3200" dirty="0" smtClean="0"/>
              <a:t>Introduksjon</a:t>
            </a:r>
            <a:endParaRPr lang="nb-NO" sz="3200" dirty="0"/>
          </a:p>
        </p:txBody>
      </p:sp>
      <p:sp>
        <p:nvSpPr>
          <p:cNvPr id="3" name="Plassholder for innhold 2"/>
          <p:cNvSpPr>
            <a:spLocks noGrp="1"/>
          </p:cNvSpPr>
          <p:nvPr>
            <p:ph idx="1"/>
          </p:nvPr>
        </p:nvSpPr>
        <p:spPr>
          <a:xfrm>
            <a:off x="467544" y="1052736"/>
            <a:ext cx="8391848" cy="5187280"/>
          </a:xfrm>
        </p:spPr>
        <p:txBody>
          <a:bodyPr/>
          <a:lstStyle/>
          <a:p>
            <a:pPr marL="0" indent="0">
              <a:spcAft>
                <a:spcPts val="600"/>
              </a:spcAft>
              <a:buNone/>
            </a:pPr>
            <a:r>
              <a:rPr lang="nb-NO" sz="1600" dirty="0"/>
              <a:t>Et prosjekt er en midlertidig organisasjon etablert med den hensikt å levere ett eller flere produkter som bidrar til å realisere den avtalte </a:t>
            </a:r>
            <a:r>
              <a:rPr lang="nb-NO" sz="1600" dirty="0" smtClean="0"/>
              <a:t>Prosjektbeskrivelsen. </a:t>
            </a:r>
            <a:r>
              <a:rPr lang="nb-NO" sz="1600" dirty="0"/>
              <a:t>Prosjekter kjennetegnes ved at </a:t>
            </a:r>
            <a:r>
              <a:rPr lang="nb-NO" sz="1600" dirty="0" smtClean="0"/>
              <a:t>oppgaven er </a:t>
            </a:r>
            <a:r>
              <a:rPr lang="nb-NO" sz="1600" dirty="0"/>
              <a:t>av unik </a:t>
            </a:r>
            <a:r>
              <a:rPr lang="nb-NO" sz="1600" dirty="0" smtClean="0"/>
              <a:t>karakter, har </a:t>
            </a:r>
            <a:r>
              <a:rPr lang="nb-NO" sz="1600" dirty="0"/>
              <a:t>gitte </a:t>
            </a:r>
            <a:r>
              <a:rPr lang="nb-NO" sz="1600" dirty="0" smtClean="0"/>
              <a:t>mål og er </a:t>
            </a:r>
            <a:r>
              <a:rPr lang="nb-NO" sz="1600" dirty="0"/>
              <a:t>avgrenset i forhold til omfang, tids- og </a:t>
            </a:r>
            <a:r>
              <a:rPr lang="nb-NO" sz="1600" dirty="0" smtClean="0"/>
              <a:t>kostnadsramme.</a:t>
            </a:r>
          </a:p>
          <a:p>
            <a:pPr marL="0" indent="0">
              <a:spcAft>
                <a:spcPts val="600"/>
              </a:spcAft>
              <a:buNone/>
            </a:pPr>
            <a:r>
              <a:rPr lang="nb-NO" sz="1600" dirty="0" smtClean="0"/>
              <a:t>En prosjektgruppe ansees er prosjektets </a:t>
            </a:r>
            <a:r>
              <a:rPr lang="nb-NO" sz="1600" dirty="0"/>
              <a:t>viktigste operative kraft, og skal sikre planlegging, koordinering, organisering, involvering og gjennomføring i tråd med </a:t>
            </a:r>
            <a:r>
              <a:rPr lang="nb-NO" sz="1600" dirty="0" smtClean="0"/>
              <a:t>styringsgruppens </a:t>
            </a:r>
            <a:r>
              <a:rPr lang="nb-NO" sz="1600" dirty="0"/>
              <a:t>vedtak.  </a:t>
            </a:r>
          </a:p>
          <a:p>
            <a:pPr marL="0" indent="0">
              <a:spcAft>
                <a:spcPts val="600"/>
              </a:spcAft>
              <a:buNone/>
            </a:pPr>
            <a:r>
              <a:rPr lang="nb-NO" sz="1600" dirty="0" smtClean="0"/>
              <a:t>En prosjektgruppe består gjerne av mennesker med komplementær kompetanse og  representativitet. Den grunnleggende ideen er å bringe sammen personer som har spesiell innsikt i ulike sider ved det oppdraget som skal løses, eller ivaretar ulike interesser i tilknytning til oppdraget – for at de sammen skal utarbeide et godt (nok) produkt.</a:t>
            </a:r>
          </a:p>
          <a:p>
            <a:pPr marL="0" indent="0">
              <a:spcAft>
                <a:spcPts val="600"/>
              </a:spcAft>
              <a:buNone/>
            </a:pPr>
            <a:r>
              <a:rPr lang="nb-NO" sz="1600" dirty="0" smtClean="0"/>
              <a:t>De viktigste </a:t>
            </a:r>
            <a:r>
              <a:rPr lang="nb-NO" sz="1600" i="1" dirty="0" smtClean="0"/>
              <a:t>innsatsfaktorene</a:t>
            </a:r>
            <a:r>
              <a:rPr lang="nb-NO" sz="1600" dirty="0" smtClean="0"/>
              <a:t> er den kompetansen og de mellommenneskelige ferdighetene som befinner seg hos prosjektets medlemmer. </a:t>
            </a:r>
            <a:r>
              <a:rPr lang="nb-NO" sz="1600" i="1" dirty="0" smtClean="0"/>
              <a:t>Produksjonsprosessen </a:t>
            </a:r>
            <a:r>
              <a:rPr lang="nb-NO" sz="1600" dirty="0" smtClean="0"/>
              <a:t>handler om å utnytte disse innsatsfaktorene på en effektiv måte. Det er ikke nødvendigvis enkelt, men vi vet en del om hva som skal til. </a:t>
            </a:r>
          </a:p>
          <a:p>
            <a:pPr marL="0" indent="0">
              <a:buNone/>
            </a:pPr>
            <a:r>
              <a:rPr lang="nb-NO" sz="1600" dirty="0" smtClean="0"/>
              <a:t>Målet med dette møtet er å finne svar på noen sentrale spørsmål som må avklares for at en prosjektgruppe skal være et effektivt produksjonsapparat. Aller først ber vi dere dele noen erfaringer.    </a:t>
            </a:r>
          </a:p>
          <a:p>
            <a:pPr marL="0" indent="0">
              <a:buNone/>
            </a:pPr>
            <a:endParaRPr lang="nb-NO" sz="1600" dirty="0" smtClean="0"/>
          </a:p>
          <a:p>
            <a:pPr marL="0" indent="0">
              <a:buNone/>
            </a:pPr>
            <a:endParaRPr lang="nb-NO" sz="1600" dirty="0" smtClean="0"/>
          </a:p>
          <a:p>
            <a:pPr marL="0" indent="0">
              <a:buNone/>
            </a:pPr>
            <a:r>
              <a:rPr lang="nb-NO" sz="2000" dirty="0" smtClean="0"/>
              <a:t> </a:t>
            </a:r>
            <a:endParaRPr lang="nb-NO" sz="2000" dirty="0"/>
          </a:p>
        </p:txBody>
      </p:sp>
      <p:sp>
        <p:nvSpPr>
          <p:cNvPr id="6" name="Rektangel 5"/>
          <p:cNvSpPr/>
          <p:nvPr/>
        </p:nvSpPr>
        <p:spPr>
          <a:xfrm>
            <a:off x="683568" y="6525344"/>
            <a:ext cx="720080" cy="253916"/>
          </a:xfrm>
          <a:prstGeom prst="rect">
            <a:avLst/>
          </a:prstGeom>
        </p:spPr>
        <p:txBody>
          <a:bodyPr wrap="square">
            <a:spAutoFit/>
          </a:bodyPr>
          <a:lstStyle/>
          <a:p>
            <a:pPr>
              <a:defRPr/>
            </a:pPr>
            <a:r>
              <a:rPr lang="nb-NO" sz="1050" dirty="0"/>
              <a:t>2 min</a:t>
            </a:r>
          </a:p>
        </p:txBody>
      </p:sp>
      <p:pic>
        <p:nvPicPr>
          <p:cNvPr id="8" name="Bilde 7"/>
          <p:cNvPicPr>
            <a:picLocks noChangeAspect="1"/>
          </p:cNvPicPr>
          <p:nvPr/>
        </p:nvPicPr>
        <p:blipFill>
          <a:blip r:embed="rId3"/>
          <a:stretch>
            <a:fillRect/>
          </a:stretch>
        </p:blipFill>
        <p:spPr>
          <a:xfrm>
            <a:off x="539552" y="6525344"/>
            <a:ext cx="177140" cy="216024"/>
          </a:xfrm>
          <a:prstGeom prst="rect">
            <a:avLst/>
          </a:prstGeom>
        </p:spPr>
      </p:pic>
      <p:sp>
        <p:nvSpPr>
          <p:cNvPr id="4" name="Plassholder for lysbildenummer 3"/>
          <p:cNvSpPr>
            <a:spLocks noGrp="1"/>
          </p:cNvSpPr>
          <p:nvPr>
            <p:ph type="sldNum" sz="quarter" idx="11"/>
          </p:nvPr>
        </p:nvSpPr>
        <p:spPr/>
        <p:txBody>
          <a:bodyPr/>
          <a:lstStyle/>
          <a:p>
            <a:fld id="{50A64383-DDEF-46E4-9EA6-0AF878096D55}" type="slidenum">
              <a:rPr lang="nb-NO" smtClean="0"/>
              <a:pPr/>
              <a:t>4</a:t>
            </a:fld>
            <a:endParaRPr lang="nb-NO" dirty="0"/>
          </a:p>
        </p:txBody>
      </p:sp>
    </p:spTree>
    <p:extLst>
      <p:ext uri="{BB962C8B-B14F-4D97-AF65-F5344CB8AC3E}">
        <p14:creationId xmlns:p14="http://schemas.microsoft.com/office/powerpoint/2010/main" val="3920153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2438" y="457200"/>
            <a:ext cx="7620000" cy="739552"/>
          </a:xfrm>
        </p:spPr>
        <p:txBody>
          <a:bodyPr/>
          <a:lstStyle/>
          <a:p>
            <a:r>
              <a:rPr lang="nb-NO" sz="2800" dirty="0" smtClean="0"/>
              <a:t>Deltakernes erfaringer med prosjektgrupper</a:t>
            </a:r>
            <a:endParaRPr lang="nb-NO" sz="2800" dirty="0"/>
          </a:p>
        </p:txBody>
      </p:sp>
      <p:sp>
        <p:nvSpPr>
          <p:cNvPr id="3" name="Plassholder for innhold 2"/>
          <p:cNvSpPr>
            <a:spLocks noGrp="1"/>
          </p:cNvSpPr>
          <p:nvPr>
            <p:ph idx="1"/>
          </p:nvPr>
        </p:nvSpPr>
        <p:spPr>
          <a:xfrm>
            <a:off x="428625" y="1556792"/>
            <a:ext cx="5079479" cy="3528392"/>
          </a:xfrm>
        </p:spPr>
        <p:txBody>
          <a:bodyPr/>
          <a:lstStyle/>
          <a:p>
            <a:pPr marL="514350" indent="-514350">
              <a:buFont typeface="+mj-ea"/>
              <a:buAutoNum type="circleNumDbPlain"/>
            </a:pPr>
            <a:r>
              <a:rPr lang="nb-NO" sz="2000" dirty="0" smtClean="0"/>
              <a:t>Bruk tre minutter hver for dere til å tenke i gjennom: Hva har vært de viktigste utfordringene i tidligere prosjektgrupper jeg har deltatt i, når det gjelder gruppens samspill, arbeidsform og effektivitet </a:t>
            </a:r>
          </a:p>
          <a:p>
            <a:pPr marL="514350" indent="-514350">
              <a:buFont typeface="+mj-ea"/>
              <a:buAutoNum type="circleNumDbPlain"/>
            </a:pPr>
            <a:endParaRPr lang="nb-NO" sz="2000" dirty="0" smtClean="0"/>
          </a:p>
          <a:p>
            <a:pPr marL="514350" indent="-514350">
              <a:buFont typeface="+mj-ea"/>
              <a:buAutoNum type="circleNumDbPlain"/>
            </a:pPr>
            <a:r>
              <a:rPr lang="nb-NO" sz="2000" dirty="0" smtClean="0"/>
              <a:t>Bruk 1,5 minutt hver på å presentere de viktigste erfaringene deres for hverandre. Det åpnes ikke for spørsmål og kommentarer i denne runden.   </a:t>
            </a:r>
            <a:endParaRPr lang="nb-NO" sz="2000" dirty="0"/>
          </a:p>
        </p:txBody>
      </p:sp>
      <p:sp>
        <p:nvSpPr>
          <p:cNvPr id="6" name="Rektangel 5"/>
          <p:cNvSpPr/>
          <p:nvPr/>
        </p:nvSpPr>
        <p:spPr>
          <a:xfrm>
            <a:off x="683568" y="6525344"/>
            <a:ext cx="720080" cy="253916"/>
          </a:xfrm>
          <a:prstGeom prst="rect">
            <a:avLst/>
          </a:prstGeom>
        </p:spPr>
        <p:txBody>
          <a:bodyPr wrap="square">
            <a:spAutoFit/>
          </a:bodyPr>
          <a:lstStyle/>
          <a:p>
            <a:pPr>
              <a:defRPr/>
            </a:pPr>
            <a:r>
              <a:rPr lang="nb-NO" sz="1050" dirty="0" smtClean="0"/>
              <a:t>15 </a:t>
            </a:r>
            <a:r>
              <a:rPr lang="nb-NO" sz="1050" dirty="0"/>
              <a:t>min</a:t>
            </a:r>
          </a:p>
        </p:txBody>
      </p:sp>
      <p:pic>
        <p:nvPicPr>
          <p:cNvPr id="7" name="Bilde 6"/>
          <p:cNvPicPr>
            <a:picLocks noChangeAspect="1"/>
          </p:cNvPicPr>
          <p:nvPr/>
        </p:nvPicPr>
        <p:blipFill>
          <a:blip r:embed="rId3"/>
          <a:stretch>
            <a:fillRect/>
          </a:stretch>
        </p:blipFill>
        <p:spPr>
          <a:xfrm>
            <a:off x="539552" y="6525344"/>
            <a:ext cx="177140" cy="216024"/>
          </a:xfrm>
          <a:prstGeom prst="rect">
            <a:avLst/>
          </a:prstGeom>
        </p:spPr>
      </p:pic>
      <p:sp>
        <p:nvSpPr>
          <p:cNvPr id="4" name="Plassholder for lysbildenummer 3"/>
          <p:cNvSpPr>
            <a:spLocks noGrp="1"/>
          </p:cNvSpPr>
          <p:nvPr>
            <p:ph type="sldNum" sz="quarter" idx="11"/>
          </p:nvPr>
        </p:nvSpPr>
        <p:spPr/>
        <p:txBody>
          <a:bodyPr/>
          <a:lstStyle/>
          <a:p>
            <a:fld id="{50A64383-DDEF-46E4-9EA6-0AF878096D55}" type="slidenum">
              <a:rPr lang="nb-NO" smtClean="0"/>
              <a:pPr/>
              <a:t>5</a:t>
            </a:fld>
            <a:endParaRPr lang="nb-NO" dirty="0"/>
          </a:p>
        </p:txBody>
      </p:sp>
      <p:pic>
        <p:nvPicPr>
          <p:cNvPr id="9" name="Bilde 8"/>
          <p:cNvPicPr>
            <a:picLocks noChangeAspect="1"/>
          </p:cNvPicPr>
          <p:nvPr/>
        </p:nvPicPr>
        <p:blipFill>
          <a:blip r:embed="rId4"/>
          <a:stretch>
            <a:fillRect/>
          </a:stretch>
        </p:blipFill>
        <p:spPr>
          <a:xfrm>
            <a:off x="5925751" y="1628800"/>
            <a:ext cx="2645092" cy="2736303"/>
          </a:xfrm>
          <a:prstGeom prst="rect">
            <a:avLst/>
          </a:prstGeom>
        </p:spPr>
      </p:pic>
    </p:spTree>
    <p:extLst>
      <p:ext uri="{BB962C8B-B14F-4D97-AF65-F5344CB8AC3E}">
        <p14:creationId xmlns:p14="http://schemas.microsoft.com/office/powerpoint/2010/main" val="3760334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2438" y="457200"/>
            <a:ext cx="8080002" cy="667544"/>
          </a:xfrm>
        </p:spPr>
        <p:txBody>
          <a:bodyPr/>
          <a:lstStyle/>
          <a:p>
            <a:r>
              <a:rPr lang="nb-NO" sz="3200" dirty="0" smtClean="0"/>
              <a:t>En prosjektgruppe er et produksjonsapparat</a:t>
            </a:r>
            <a:br>
              <a:rPr lang="nb-NO" sz="3200" dirty="0" smtClean="0"/>
            </a:br>
            <a:r>
              <a:rPr lang="nb-NO" sz="2000" dirty="0" smtClean="0"/>
              <a:t/>
            </a:r>
            <a:br>
              <a:rPr lang="nb-NO" sz="2000" dirty="0" smtClean="0"/>
            </a:br>
            <a:r>
              <a:rPr lang="nb-NO" sz="2000" dirty="0"/>
              <a:t/>
            </a:r>
            <a:br>
              <a:rPr lang="nb-NO" sz="2000" dirty="0"/>
            </a:br>
            <a:r>
              <a:rPr lang="nb-NO" sz="2000" dirty="0" smtClean="0"/>
              <a:t> </a:t>
            </a:r>
            <a:br>
              <a:rPr lang="nb-NO" sz="2000" dirty="0" smtClean="0"/>
            </a:br>
            <a:r>
              <a:rPr lang="nb-NO" sz="2000" dirty="0"/>
              <a:t/>
            </a:r>
            <a:br>
              <a:rPr lang="nb-NO" sz="2000" dirty="0"/>
            </a:br>
            <a:endParaRPr lang="nb-NO" sz="2000" dirty="0"/>
          </a:p>
        </p:txBody>
      </p:sp>
      <p:sp>
        <p:nvSpPr>
          <p:cNvPr id="3" name="Plassholder for innhold 2"/>
          <p:cNvSpPr>
            <a:spLocks noGrp="1"/>
          </p:cNvSpPr>
          <p:nvPr>
            <p:ph idx="1"/>
          </p:nvPr>
        </p:nvSpPr>
        <p:spPr>
          <a:xfrm>
            <a:off x="452438" y="1196752"/>
            <a:ext cx="8368034" cy="5040560"/>
          </a:xfrm>
        </p:spPr>
        <p:txBody>
          <a:bodyPr/>
          <a:lstStyle/>
          <a:p>
            <a:pPr marL="0" indent="0">
              <a:buNone/>
            </a:pPr>
            <a:r>
              <a:rPr lang="nb-NO" altLang="nb-NO" sz="1600" i="1" dirty="0" smtClean="0">
                <a:ea typeface="ＭＳ Ｐゴシック" pitchFamily="34" charset="-128"/>
              </a:rPr>
              <a:t>«</a:t>
            </a:r>
            <a:r>
              <a:rPr lang="nb-NO" altLang="nb-NO" sz="1600" i="1" dirty="0" smtClean="0">
                <a:solidFill>
                  <a:srgbClr val="E47823"/>
                </a:solidFill>
                <a:ea typeface="ＭＳ Ｐゴシック" pitchFamily="34" charset="-128"/>
              </a:rPr>
              <a:t>En </a:t>
            </a:r>
            <a:r>
              <a:rPr lang="nb-NO" altLang="nb-NO" sz="1600" i="1" dirty="0">
                <a:solidFill>
                  <a:srgbClr val="E47823"/>
                </a:solidFill>
                <a:ea typeface="ＭＳ Ｐゴシック" pitchFamily="34" charset="-128"/>
              </a:rPr>
              <a:t>samling mennesker </a:t>
            </a:r>
            <a:r>
              <a:rPr lang="nb-NO" altLang="nb-NO" sz="1600" i="1" dirty="0">
                <a:ea typeface="ＭＳ Ｐゴシック" pitchFamily="34" charset="-128"/>
              </a:rPr>
              <a:t>som er organisert rundt et </a:t>
            </a:r>
            <a:r>
              <a:rPr lang="nb-NO" altLang="nb-NO" sz="1600" i="1" dirty="0">
                <a:solidFill>
                  <a:srgbClr val="E47823"/>
                </a:solidFill>
                <a:ea typeface="ＭＳ Ｐゴシック" pitchFamily="34" charset="-128"/>
              </a:rPr>
              <a:t>felles mål</a:t>
            </a:r>
            <a:r>
              <a:rPr lang="nb-NO" altLang="nb-NO" sz="1600" i="1" dirty="0">
                <a:ea typeface="ＭＳ Ｐゴシック" pitchFamily="34" charset="-128"/>
              </a:rPr>
              <a:t>, og som er i en eller annen form for </a:t>
            </a:r>
            <a:r>
              <a:rPr lang="nb-NO" altLang="nb-NO" sz="1600" i="1" dirty="0" smtClean="0">
                <a:solidFill>
                  <a:srgbClr val="E47823"/>
                </a:solidFill>
                <a:ea typeface="ＭＳ Ｐゴシック" pitchFamily="34" charset="-128"/>
              </a:rPr>
              <a:t>samhandling</a:t>
            </a:r>
            <a:r>
              <a:rPr lang="nb-NO" altLang="nb-NO" sz="1600" i="1" dirty="0" smtClean="0">
                <a:solidFill>
                  <a:srgbClr val="FF0000"/>
                </a:solidFill>
                <a:ea typeface="ＭＳ Ｐゴシック" pitchFamily="34" charset="-128"/>
              </a:rPr>
              <a:t> </a:t>
            </a:r>
            <a:r>
              <a:rPr lang="nb-NO" altLang="nb-NO" sz="1600" i="1" dirty="0" smtClean="0">
                <a:ea typeface="ＭＳ Ｐゴシック" pitchFamily="34" charset="-128"/>
              </a:rPr>
              <a:t>med hverandre for </a:t>
            </a:r>
            <a:r>
              <a:rPr lang="nb-NO" altLang="nb-NO" sz="1600" i="1" dirty="0">
                <a:ea typeface="ＭＳ Ｐゴシック" pitchFamily="34" charset="-128"/>
              </a:rPr>
              <a:t>å nå </a:t>
            </a:r>
            <a:r>
              <a:rPr lang="nb-NO" altLang="nb-NO" sz="1600" i="1" dirty="0" smtClean="0">
                <a:ea typeface="ＭＳ Ｐゴシック" pitchFamily="34" charset="-128"/>
              </a:rPr>
              <a:t>målet»</a:t>
            </a:r>
            <a:br>
              <a:rPr lang="nb-NO" altLang="nb-NO" sz="1600" i="1" dirty="0" smtClean="0">
                <a:ea typeface="ＭＳ Ｐゴシック" pitchFamily="34" charset="-128"/>
              </a:rPr>
            </a:br>
            <a:r>
              <a:rPr lang="nb-NO" altLang="nb-NO" sz="1600" b="1" i="1" dirty="0" smtClean="0">
                <a:ea typeface="ＭＳ Ｐゴシック" pitchFamily="34" charset="-128"/>
              </a:rPr>
              <a:t/>
            </a:r>
            <a:br>
              <a:rPr lang="nb-NO" altLang="nb-NO" sz="1600" b="1" i="1" dirty="0" smtClean="0">
                <a:ea typeface="ＭＳ Ｐゴシック" pitchFamily="34" charset="-128"/>
              </a:rPr>
            </a:br>
            <a:r>
              <a:rPr lang="nb-NO" altLang="nb-NO" sz="1600" dirty="0" smtClean="0">
                <a:ea typeface="ＭＳ Ｐゴシック" pitchFamily="34" charset="-128"/>
              </a:rPr>
              <a:t>Dette er en nokså gjengs definisjon av begrepet smågruppe. </a:t>
            </a:r>
            <a:r>
              <a:rPr lang="nb-NO" altLang="nb-NO" sz="1600" dirty="0">
                <a:ea typeface="ＭＳ Ｐゴシック" pitchFamily="34" charset="-128"/>
              </a:rPr>
              <a:t>En </a:t>
            </a:r>
            <a:r>
              <a:rPr lang="nb-NO" altLang="nb-NO" sz="1600" dirty="0" smtClean="0">
                <a:ea typeface="ＭＳ Ｐゴシック" pitchFamily="34" charset="-128"/>
              </a:rPr>
              <a:t>prosjektgruppe </a:t>
            </a:r>
            <a:r>
              <a:rPr lang="nb-NO" altLang="nb-NO" sz="1600" dirty="0">
                <a:ea typeface="ＭＳ Ｐゴシック" pitchFamily="34" charset="-128"/>
              </a:rPr>
              <a:t>er </a:t>
            </a:r>
            <a:r>
              <a:rPr lang="nb-NO" altLang="nb-NO" sz="1600" dirty="0" smtClean="0">
                <a:ea typeface="ＭＳ Ｐゴシック" pitchFamily="34" charset="-128"/>
              </a:rPr>
              <a:t>ut fra dette som regel en </a:t>
            </a:r>
            <a:r>
              <a:rPr lang="nb-NO" altLang="nb-NO" sz="1600" dirty="0">
                <a:ea typeface="ＭＳ Ｐゴシック" pitchFamily="34" charset="-128"/>
              </a:rPr>
              <a:t>«prototyp» på en </a:t>
            </a:r>
            <a:r>
              <a:rPr lang="nb-NO" altLang="nb-NO" sz="1600" dirty="0" smtClean="0">
                <a:ea typeface="ＭＳ Ｐゴシック" pitchFamily="34" charset="-128"/>
              </a:rPr>
              <a:t>smågruppe. </a:t>
            </a:r>
          </a:p>
          <a:p>
            <a:pPr marL="0" indent="0">
              <a:buNone/>
            </a:pPr>
            <a:endParaRPr lang="nb-NO" altLang="nb-NO" sz="1600" dirty="0" smtClean="0">
              <a:ea typeface="ＭＳ Ｐゴシック" pitchFamily="34" charset="-128"/>
            </a:endParaRPr>
          </a:p>
          <a:p>
            <a:pPr marL="0" indent="0">
              <a:buNone/>
            </a:pPr>
            <a:r>
              <a:rPr lang="nb-NO" altLang="nb-NO" sz="1600" dirty="0" smtClean="0">
                <a:ea typeface="ＭＳ Ｐゴシック" pitchFamily="34" charset="-128"/>
              </a:rPr>
              <a:t>Nøkkelen til effektive grupper ligger i følgende spørsmål:  </a:t>
            </a:r>
          </a:p>
          <a:p>
            <a:r>
              <a:rPr lang="nb-NO" altLang="nb-NO" sz="1600" dirty="0" smtClean="0">
                <a:ea typeface="ＭＳ Ｐゴシック" pitchFamily="34" charset="-128"/>
              </a:rPr>
              <a:t>Hvorfor finnes denne gruppen? (Hva er målet/ formålet/ mandatet til gruppen?) </a:t>
            </a:r>
          </a:p>
          <a:p>
            <a:r>
              <a:rPr lang="nb-NO" altLang="nb-NO" sz="1600" dirty="0" smtClean="0">
                <a:ea typeface="ＭＳ Ｐゴシック" pitchFamily="34" charset="-128"/>
              </a:rPr>
              <a:t>Hvem er de personene som utgjør denne gruppen, og hva kan disse bidra med? </a:t>
            </a:r>
          </a:p>
          <a:p>
            <a:r>
              <a:rPr lang="nb-NO" altLang="nb-NO" sz="1600" dirty="0" smtClean="0">
                <a:ea typeface="ＭＳ Ｐゴシック" pitchFamily="34" charset="-128"/>
              </a:rPr>
              <a:t>Hvordan må samhandlingen foregå for at gruppen skal levere det den er satt til å levere?</a:t>
            </a:r>
          </a:p>
          <a:p>
            <a:r>
              <a:rPr lang="nb-NO" altLang="nb-NO" sz="1600" dirty="0" smtClean="0">
                <a:ea typeface="ＭＳ Ｐゴシック" pitchFamily="34" charset="-128"/>
              </a:rPr>
              <a:t>Hva slags produkter kommer ut av gruppens arbeid?</a:t>
            </a:r>
          </a:p>
          <a:p>
            <a:endParaRPr lang="nb-NO" altLang="nb-NO" sz="1600" dirty="0" smtClean="0">
              <a:ea typeface="ＭＳ Ｐゴシック" pitchFamily="34" charset="-128"/>
            </a:endParaRPr>
          </a:p>
          <a:p>
            <a:pPr marL="0" indent="0">
              <a:buNone/>
            </a:pPr>
            <a:r>
              <a:rPr lang="nb-NO" altLang="nb-NO" sz="1600" dirty="0" smtClean="0">
                <a:ea typeface="ＭＳ Ｐゴシック" pitchFamily="34" charset="-128"/>
              </a:rPr>
              <a:t>Disse spørsmålene med avledninger er satt sammen i en «modell» som beskriver grupper som et produksjonsapparat. Mye forskning på effektivitet i grupper har foregått med utgangspunkt i denne modellen. </a:t>
            </a:r>
            <a:r>
              <a:rPr lang="nb-NO" altLang="nb-NO" sz="1600" i="1" dirty="0" smtClean="0">
                <a:ea typeface="ＭＳ Ｐゴシック" pitchFamily="34" charset="-128"/>
              </a:rPr>
              <a:t>Dere</a:t>
            </a:r>
            <a:r>
              <a:rPr lang="nb-NO" altLang="nb-NO" sz="1600" dirty="0" smtClean="0">
                <a:ea typeface="ＭＳ Ｐゴシック" pitchFamily="34" charset="-128"/>
              </a:rPr>
              <a:t> skal bruke den for å drøfte hvordan </a:t>
            </a:r>
            <a:r>
              <a:rPr lang="nb-NO" altLang="nb-NO" sz="1600" i="1" dirty="0" smtClean="0">
                <a:ea typeface="ＭＳ Ｐゴシック" pitchFamily="34" charset="-128"/>
              </a:rPr>
              <a:t>dere</a:t>
            </a:r>
            <a:r>
              <a:rPr lang="nb-NO" altLang="nb-NO" sz="1600" dirty="0" smtClean="0">
                <a:ea typeface="ＭＳ Ｐゴシック" pitchFamily="34" charset="-128"/>
              </a:rPr>
              <a:t> skal bli en effektiv arbeidsgruppe </a:t>
            </a:r>
          </a:p>
          <a:p>
            <a:pPr marL="0" indent="0">
              <a:buNone/>
            </a:pPr>
            <a:endParaRPr lang="nb-NO" altLang="nb-NO" sz="1600" dirty="0" smtClean="0">
              <a:ea typeface="ＭＳ Ｐゴシック" pitchFamily="34" charset="-128"/>
            </a:endParaRPr>
          </a:p>
          <a:p>
            <a:endParaRPr lang="nb-NO" altLang="nb-NO" sz="1600" dirty="0" smtClean="0">
              <a:ea typeface="ＭＳ Ｐゴシック" pitchFamily="34" charset="-128"/>
            </a:endParaRPr>
          </a:p>
          <a:p>
            <a:endParaRPr lang="nb-NO" altLang="nb-NO" sz="1600" dirty="0">
              <a:ea typeface="ＭＳ Ｐゴシック" pitchFamily="34" charset="-128"/>
            </a:endParaRPr>
          </a:p>
        </p:txBody>
      </p:sp>
      <p:sp>
        <p:nvSpPr>
          <p:cNvPr id="6" name="Rektangel 5"/>
          <p:cNvSpPr/>
          <p:nvPr/>
        </p:nvSpPr>
        <p:spPr>
          <a:xfrm>
            <a:off x="827584" y="6525344"/>
            <a:ext cx="1584176" cy="253916"/>
          </a:xfrm>
          <a:prstGeom prst="rect">
            <a:avLst/>
          </a:prstGeom>
        </p:spPr>
        <p:txBody>
          <a:bodyPr wrap="square">
            <a:spAutoFit/>
          </a:bodyPr>
          <a:lstStyle/>
          <a:p>
            <a:pPr>
              <a:defRPr/>
            </a:pPr>
            <a:r>
              <a:rPr lang="nb-NO" sz="1050" dirty="0" smtClean="0"/>
              <a:t> Side 6-7: 5 </a:t>
            </a:r>
            <a:r>
              <a:rPr lang="nb-NO" sz="1050" dirty="0"/>
              <a:t>min</a:t>
            </a:r>
          </a:p>
        </p:txBody>
      </p:sp>
      <p:pic>
        <p:nvPicPr>
          <p:cNvPr id="7" name="Bilde 6"/>
          <p:cNvPicPr>
            <a:picLocks noChangeAspect="1"/>
          </p:cNvPicPr>
          <p:nvPr/>
        </p:nvPicPr>
        <p:blipFill>
          <a:blip r:embed="rId3"/>
          <a:stretch>
            <a:fillRect/>
          </a:stretch>
        </p:blipFill>
        <p:spPr>
          <a:xfrm>
            <a:off x="539552" y="6525344"/>
            <a:ext cx="177140" cy="216024"/>
          </a:xfrm>
          <a:prstGeom prst="rect">
            <a:avLst/>
          </a:prstGeom>
        </p:spPr>
      </p:pic>
      <p:sp>
        <p:nvSpPr>
          <p:cNvPr id="4" name="Plassholder for lysbildenummer 3"/>
          <p:cNvSpPr>
            <a:spLocks noGrp="1"/>
          </p:cNvSpPr>
          <p:nvPr>
            <p:ph type="sldNum" sz="quarter" idx="11"/>
          </p:nvPr>
        </p:nvSpPr>
        <p:spPr/>
        <p:txBody>
          <a:bodyPr/>
          <a:lstStyle/>
          <a:p>
            <a:fld id="{50A64383-DDEF-46E4-9EA6-0AF878096D55}" type="slidenum">
              <a:rPr lang="nb-NO" smtClean="0"/>
              <a:pPr/>
              <a:t>6</a:t>
            </a:fld>
            <a:endParaRPr lang="nb-NO" dirty="0"/>
          </a:p>
        </p:txBody>
      </p:sp>
    </p:spTree>
    <p:extLst>
      <p:ext uri="{BB962C8B-B14F-4D97-AF65-F5344CB8AC3E}">
        <p14:creationId xmlns:p14="http://schemas.microsoft.com/office/powerpoint/2010/main" val="1928405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7"/>
          <p:cNvGrpSpPr/>
          <p:nvPr/>
        </p:nvGrpSpPr>
        <p:grpSpPr>
          <a:xfrm>
            <a:off x="539552" y="764704"/>
            <a:ext cx="8136904" cy="2377417"/>
            <a:chOff x="759089" y="1342549"/>
            <a:chExt cx="7879210" cy="3436331"/>
          </a:xfrm>
          <a:solidFill>
            <a:schemeClr val="accent1">
              <a:lumMod val="60000"/>
              <a:lumOff val="40000"/>
            </a:schemeClr>
          </a:solidFill>
        </p:grpSpPr>
        <p:sp>
          <p:nvSpPr>
            <p:cNvPr id="4" name="Rectangle 6"/>
            <p:cNvSpPr/>
            <p:nvPr/>
          </p:nvSpPr>
          <p:spPr>
            <a:xfrm>
              <a:off x="759089" y="2072781"/>
              <a:ext cx="2452365" cy="2706099"/>
            </a:xfrm>
            <a:prstGeom prst="rect">
              <a:avLst/>
            </a:prstGeom>
            <a:solidFill>
              <a:srgbClr val="E47823"/>
            </a:solidFill>
            <a:ln w="6350" cmpd="sng">
              <a:solidFill>
                <a:schemeClr val="bg1">
                  <a:lumMod val="85000"/>
                </a:schemeClr>
              </a:solidFill>
              <a:prstDash val="solid"/>
            </a:ln>
          </p:spPr>
          <p:txBody>
            <a:bodyPr tIns="140400"/>
            <a:lstStyle/>
            <a:p>
              <a:pPr marL="342900" indent="-342900" fontAlgn="auto">
                <a:spcBef>
                  <a:spcPts val="1000"/>
                </a:spcBef>
                <a:spcAft>
                  <a:spcPts val="0"/>
                </a:spcAft>
                <a:buSzPct val="100000"/>
                <a:buFont typeface="+mj-lt"/>
                <a:buAutoNum type="arabicPeriod"/>
                <a:defRPr sz="1800" b="0" i="0" u="none" strike="noStrike" kern="0" cap="none" spc="0" baseline="0">
                  <a:solidFill>
                    <a:srgbClr val="000000"/>
                  </a:solidFill>
                  <a:uFillTx/>
                </a:defRPr>
              </a:pPr>
              <a:r>
                <a:rPr lang="en-GB" sz="1600" kern="0" dirty="0" err="1" smtClean="0">
                  <a:solidFill>
                    <a:schemeClr val="bg1"/>
                  </a:solidFill>
                  <a:latin typeface="Arial"/>
                  <a:ea typeface="ＭＳ Ｐゴシック" pitchFamily="-125" charset="-128"/>
                  <a:cs typeface="Arial"/>
                </a:rPr>
                <a:t>Hva</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er</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formålet</a:t>
              </a:r>
              <a:r>
                <a:rPr lang="en-GB" sz="1600" kern="0" dirty="0" smtClean="0">
                  <a:solidFill>
                    <a:schemeClr val="bg1"/>
                  </a:solidFill>
                  <a:latin typeface="Arial"/>
                  <a:ea typeface="ＭＳ Ｐゴシック" pitchFamily="-125" charset="-128"/>
                  <a:cs typeface="Arial"/>
                </a:rPr>
                <a:t> med </a:t>
              </a:r>
              <a:r>
                <a:rPr lang="en-GB" sz="1600" kern="0" dirty="0" err="1" smtClean="0">
                  <a:solidFill>
                    <a:schemeClr val="bg1"/>
                  </a:solidFill>
                  <a:latin typeface="Arial"/>
                  <a:ea typeface="ＭＳ Ｐゴシック" pitchFamily="-125" charset="-128"/>
                  <a:cs typeface="Arial"/>
                </a:rPr>
                <a:t>denne</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gruppen</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mandatet</a:t>
              </a:r>
              <a:r>
                <a:rPr lang="en-GB" sz="1600" kern="0" dirty="0" smtClean="0">
                  <a:solidFill>
                    <a:schemeClr val="bg1"/>
                  </a:solidFill>
                  <a:latin typeface="Arial"/>
                  <a:ea typeface="ＭＳ Ｐゴシック" pitchFamily="-125" charset="-128"/>
                  <a:cs typeface="Arial"/>
                </a:rPr>
                <a:t>) </a:t>
              </a:r>
            </a:p>
            <a:p>
              <a:pPr marL="342900" indent="-342900" fontAlgn="auto">
                <a:spcBef>
                  <a:spcPts val="1000"/>
                </a:spcBef>
                <a:spcAft>
                  <a:spcPts val="0"/>
                </a:spcAft>
                <a:buSzPct val="100000"/>
                <a:buFont typeface="+mj-lt"/>
                <a:buAutoNum type="arabicPeriod"/>
                <a:defRPr sz="1800" b="0" i="0" u="none" strike="noStrike" kern="0" cap="none" spc="0" baseline="0">
                  <a:solidFill>
                    <a:srgbClr val="000000"/>
                  </a:solidFill>
                  <a:uFillTx/>
                </a:defRPr>
              </a:pPr>
              <a:r>
                <a:rPr lang="en-GB" sz="1600" kern="0" dirty="0" err="1" smtClean="0">
                  <a:solidFill>
                    <a:schemeClr val="bg1"/>
                  </a:solidFill>
                  <a:latin typeface="Arial"/>
                  <a:ea typeface="ＭＳ Ｐゴシック" pitchFamily="-125" charset="-128"/>
                  <a:cs typeface="Arial"/>
                </a:rPr>
                <a:t>Hvordan</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er</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gruppen</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satt</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sammen</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og</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hvorfor</a:t>
              </a:r>
              <a:r>
                <a:rPr lang="en-GB" sz="1600" kern="0" dirty="0" smtClean="0">
                  <a:solidFill>
                    <a:schemeClr val="bg1"/>
                  </a:solidFill>
                  <a:latin typeface="Arial"/>
                  <a:ea typeface="ＭＳ Ｐゴシック" pitchFamily="-125" charset="-128"/>
                  <a:cs typeface="Arial"/>
                </a:rPr>
                <a:t>?</a:t>
              </a:r>
            </a:p>
          </p:txBody>
        </p:sp>
        <p:sp>
          <p:nvSpPr>
            <p:cNvPr id="5" name="Text Box 7"/>
            <p:cNvSpPr txBox="1"/>
            <p:nvPr/>
          </p:nvSpPr>
          <p:spPr>
            <a:xfrm>
              <a:off x="766285" y="1344222"/>
              <a:ext cx="2078394" cy="337066"/>
            </a:xfrm>
            <a:prstGeom prst="rect">
              <a:avLst/>
            </a:prstGeom>
            <a:solidFill>
              <a:schemeClr val="bg1"/>
            </a:solidFill>
            <a:ln>
              <a:noFill/>
            </a:ln>
          </p:spPr>
          <p:txBody>
            <a:bodyPr lIns="0" tIns="0" rIns="0" bIns="0" anchor="b"/>
            <a:lstStyle/>
            <a:p>
              <a:pPr fontAlgn="auto" hangingPunct="1">
                <a:spcBef>
                  <a:spcPts val="1200"/>
                </a:spcBef>
                <a:spcAft>
                  <a:spcPts val="0"/>
                </a:spcAft>
                <a:defRPr sz="1800" b="0" i="0" u="none" strike="noStrike" kern="0" cap="none" spc="0" baseline="0">
                  <a:solidFill>
                    <a:srgbClr val="000000"/>
                  </a:solidFill>
                  <a:uFillTx/>
                </a:defRPr>
              </a:pPr>
              <a:r>
                <a:rPr lang="da-DK" sz="2000" kern="0" dirty="0">
                  <a:solidFill>
                    <a:srgbClr val="262626"/>
                  </a:solidFill>
                  <a:latin typeface="Arial"/>
                  <a:ea typeface="ＭＳ Ｐゴシック" pitchFamily="-125" charset="-128"/>
                  <a:cs typeface="Arial"/>
                </a:rPr>
                <a:t>Forutsetninger</a:t>
              </a:r>
              <a:endParaRPr lang="en-US" sz="2000" kern="0" dirty="0">
                <a:solidFill>
                  <a:srgbClr val="262626"/>
                </a:solidFill>
                <a:latin typeface="Arial"/>
                <a:ea typeface="ＭＳ Ｐゴシック" pitchFamily="-125" charset="-128"/>
                <a:cs typeface="Arial"/>
              </a:endParaRPr>
            </a:p>
          </p:txBody>
        </p:sp>
        <p:sp>
          <p:nvSpPr>
            <p:cNvPr id="6" name="Rectangle 10"/>
            <p:cNvSpPr/>
            <p:nvPr/>
          </p:nvSpPr>
          <p:spPr>
            <a:xfrm>
              <a:off x="6185934" y="2071116"/>
              <a:ext cx="2452365" cy="2706097"/>
            </a:xfrm>
            <a:prstGeom prst="rect">
              <a:avLst/>
            </a:prstGeom>
            <a:solidFill>
              <a:srgbClr val="E47823"/>
            </a:solidFill>
            <a:ln w="6350" cmpd="sng">
              <a:solidFill>
                <a:schemeClr val="bg1">
                  <a:lumMod val="85000"/>
                </a:schemeClr>
              </a:solidFill>
              <a:prstDash val="solid"/>
            </a:ln>
          </p:spPr>
          <p:txBody>
            <a:bodyPr tIns="140400"/>
            <a:lstStyle/>
            <a:p>
              <a:pPr marL="342900" indent="-342900" fontAlgn="auto">
                <a:spcBef>
                  <a:spcPts val="1000"/>
                </a:spcBef>
                <a:spcAft>
                  <a:spcPts val="0"/>
                </a:spcAft>
                <a:buSzPct val="100000"/>
                <a:buAutoNum type="arabicPeriod" startAt="4"/>
                <a:defRPr sz="1800" b="0" i="0" u="none" strike="noStrike" kern="0" cap="none" spc="0" baseline="0">
                  <a:solidFill>
                    <a:srgbClr val="000000"/>
                  </a:solidFill>
                  <a:uFillTx/>
                </a:defRPr>
              </a:pPr>
              <a:r>
                <a:rPr lang="en-GB" sz="1600" kern="0" dirty="0" err="1" smtClean="0">
                  <a:solidFill>
                    <a:srgbClr val="FFFFFF"/>
                  </a:solidFill>
                  <a:latin typeface="Arial"/>
                  <a:ea typeface="ＭＳ Ｐゴシック" pitchFamily="-125" charset="-128"/>
                  <a:cs typeface="Arial"/>
                </a:rPr>
                <a:t>Resultater</a:t>
              </a:r>
              <a:endParaRPr lang="en-GB" sz="1600" kern="0" dirty="0" smtClean="0">
                <a:solidFill>
                  <a:srgbClr val="FFFFFF"/>
                </a:solidFill>
                <a:latin typeface="Arial"/>
                <a:ea typeface="ＭＳ Ｐゴシック" pitchFamily="-125" charset="-128"/>
                <a:cs typeface="Arial"/>
              </a:endParaRPr>
            </a:p>
            <a:p>
              <a:pPr marL="342900" indent="-342900" fontAlgn="auto">
                <a:spcBef>
                  <a:spcPts val="1000"/>
                </a:spcBef>
                <a:spcAft>
                  <a:spcPts val="0"/>
                </a:spcAft>
                <a:buSzPct val="100000"/>
                <a:buFont typeface="Arial" panose="020B0604020202020204" pitchFamily="34" charset="0"/>
                <a:buChar char="•"/>
                <a:defRPr sz="1800" b="0" i="0" u="none" strike="noStrike" kern="0" cap="none" spc="0" baseline="0">
                  <a:solidFill>
                    <a:srgbClr val="000000"/>
                  </a:solidFill>
                  <a:uFillTx/>
                </a:defRPr>
              </a:pPr>
              <a:r>
                <a:rPr lang="en-GB" sz="1200" kern="0" dirty="0" smtClean="0">
                  <a:solidFill>
                    <a:srgbClr val="FFFFFF"/>
                  </a:solidFill>
                  <a:latin typeface="Arial"/>
                  <a:ea typeface="ＭＳ Ｐゴシック" pitchFamily="-125" charset="-128"/>
                  <a:cs typeface="Arial"/>
                </a:rPr>
                <a:t>For </a:t>
              </a:r>
              <a:r>
                <a:rPr lang="en-GB" sz="1200" kern="0" dirty="0" err="1" smtClean="0">
                  <a:solidFill>
                    <a:srgbClr val="FFFFFF"/>
                  </a:solidFill>
                  <a:latin typeface="Arial"/>
                  <a:ea typeface="ＭＳ Ｐゴシック" pitchFamily="-125" charset="-128"/>
                  <a:cs typeface="Arial"/>
                </a:rPr>
                <a:t>saken</a:t>
              </a:r>
              <a:endParaRPr lang="en-GB" sz="1200" kern="0" dirty="0" smtClean="0">
                <a:solidFill>
                  <a:srgbClr val="FFFFFF"/>
                </a:solidFill>
                <a:latin typeface="Arial"/>
                <a:ea typeface="ＭＳ Ｐゴシック" pitchFamily="-125" charset="-128"/>
                <a:cs typeface="Arial"/>
              </a:endParaRPr>
            </a:p>
            <a:p>
              <a:pPr marL="342900" indent="-342900" fontAlgn="auto">
                <a:spcBef>
                  <a:spcPts val="1000"/>
                </a:spcBef>
                <a:spcAft>
                  <a:spcPts val="0"/>
                </a:spcAft>
                <a:buSzPct val="100000"/>
                <a:buFont typeface="Arial" panose="020B0604020202020204" pitchFamily="34" charset="0"/>
                <a:buChar char="•"/>
                <a:defRPr sz="1800" b="0" i="0" u="none" strike="noStrike" kern="0" cap="none" spc="0" baseline="0">
                  <a:solidFill>
                    <a:srgbClr val="000000"/>
                  </a:solidFill>
                  <a:uFillTx/>
                </a:defRPr>
              </a:pPr>
              <a:r>
                <a:rPr lang="en-GB" sz="1200" kern="0" dirty="0" smtClean="0">
                  <a:solidFill>
                    <a:srgbClr val="FFFFFF"/>
                  </a:solidFill>
                  <a:latin typeface="Arial"/>
                  <a:ea typeface="ＭＳ Ｐゴシック" pitchFamily="-125" charset="-128"/>
                  <a:cs typeface="Arial"/>
                </a:rPr>
                <a:t>For </a:t>
              </a:r>
              <a:r>
                <a:rPr lang="en-GB" sz="1200" kern="0" dirty="0" err="1" smtClean="0">
                  <a:solidFill>
                    <a:srgbClr val="FFFFFF"/>
                  </a:solidFill>
                  <a:latin typeface="Arial"/>
                  <a:ea typeface="ＭＳ Ｐゴシック" pitchFamily="-125" charset="-128"/>
                  <a:cs typeface="Arial"/>
                </a:rPr>
                <a:t>gruppen</a:t>
              </a:r>
              <a:endParaRPr lang="en-GB" sz="1200" kern="0" dirty="0" smtClean="0">
                <a:solidFill>
                  <a:srgbClr val="FFFFFF"/>
                </a:solidFill>
                <a:latin typeface="Arial"/>
                <a:ea typeface="ＭＳ Ｐゴシック" pitchFamily="-125" charset="-128"/>
                <a:cs typeface="Arial"/>
              </a:endParaRPr>
            </a:p>
            <a:p>
              <a:pPr marL="342900" indent="-342900" fontAlgn="auto">
                <a:spcBef>
                  <a:spcPts val="1000"/>
                </a:spcBef>
                <a:spcAft>
                  <a:spcPts val="0"/>
                </a:spcAft>
                <a:buSzPct val="100000"/>
                <a:buFont typeface="Arial" panose="020B0604020202020204" pitchFamily="34" charset="0"/>
                <a:buChar char="•"/>
                <a:defRPr sz="1800" b="0" i="0" u="none" strike="noStrike" kern="0" cap="none" spc="0" baseline="0">
                  <a:solidFill>
                    <a:srgbClr val="000000"/>
                  </a:solidFill>
                  <a:uFillTx/>
                </a:defRPr>
              </a:pPr>
              <a:r>
                <a:rPr lang="en-GB" sz="1200" kern="0" dirty="0" smtClean="0">
                  <a:solidFill>
                    <a:srgbClr val="FFFFFF"/>
                  </a:solidFill>
                  <a:latin typeface="Arial"/>
                  <a:ea typeface="ＭＳ Ｐゴシック" pitchFamily="-125" charset="-128"/>
                  <a:cs typeface="Arial"/>
                </a:rPr>
                <a:t>For den </a:t>
              </a:r>
              <a:r>
                <a:rPr lang="en-GB" sz="1200" kern="0" dirty="0" err="1" smtClean="0">
                  <a:solidFill>
                    <a:srgbClr val="FFFFFF"/>
                  </a:solidFill>
                  <a:latin typeface="Arial"/>
                  <a:ea typeface="ＭＳ Ｐゴシック" pitchFamily="-125" charset="-128"/>
                  <a:cs typeface="Arial"/>
                </a:rPr>
                <a:t>enkelte</a:t>
              </a:r>
              <a:r>
                <a:rPr lang="en-GB" sz="1200" kern="0" dirty="0" smtClean="0">
                  <a:solidFill>
                    <a:srgbClr val="FFFFFF"/>
                  </a:solidFill>
                  <a:latin typeface="Arial"/>
                  <a:ea typeface="ＭＳ Ｐゴシック" pitchFamily="-125" charset="-128"/>
                  <a:cs typeface="Arial"/>
                </a:rPr>
                <a:t/>
              </a:r>
              <a:br>
                <a:rPr lang="en-GB" sz="1200" kern="0" dirty="0" smtClean="0">
                  <a:solidFill>
                    <a:srgbClr val="FFFFFF"/>
                  </a:solidFill>
                  <a:latin typeface="Arial"/>
                  <a:ea typeface="ＭＳ Ｐゴシック" pitchFamily="-125" charset="-128"/>
                  <a:cs typeface="Arial"/>
                </a:rPr>
              </a:br>
              <a:r>
                <a:rPr lang="en-GB" sz="1200" kern="0" dirty="0" smtClean="0">
                  <a:solidFill>
                    <a:srgbClr val="FFFFFF"/>
                  </a:solidFill>
                  <a:latin typeface="Arial"/>
                  <a:ea typeface="ＭＳ Ｐゴシック" pitchFamily="-125" charset="-128"/>
                  <a:cs typeface="Arial"/>
                </a:rPr>
                <a:t>     </a:t>
              </a:r>
              <a:br>
                <a:rPr lang="en-GB" sz="1200" kern="0" dirty="0" smtClean="0">
                  <a:solidFill>
                    <a:srgbClr val="FFFFFF"/>
                  </a:solidFill>
                  <a:latin typeface="Arial"/>
                  <a:ea typeface="ＭＳ Ｐゴシック" pitchFamily="-125" charset="-128"/>
                  <a:cs typeface="Arial"/>
                </a:rPr>
              </a:br>
              <a:r>
                <a:rPr lang="en-GB" sz="1600" kern="0" dirty="0" smtClean="0">
                  <a:solidFill>
                    <a:srgbClr val="FFFFFF"/>
                  </a:solidFill>
                  <a:latin typeface="Arial"/>
                  <a:ea typeface="ＭＳ Ｐゴシック" pitchFamily="-125" charset="-128"/>
                  <a:cs typeface="Arial"/>
                </a:rPr>
                <a:t/>
              </a:r>
              <a:br>
                <a:rPr lang="en-GB" sz="1600" kern="0" dirty="0" smtClean="0">
                  <a:solidFill>
                    <a:srgbClr val="FFFFFF"/>
                  </a:solidFill>
                  <a:latin typeface="Arial"/>
                  <a:ea typeface="ＭＳ Ｐゴシック" pitchFamily="-125" charset="-128"/>
                  <a:cs typeface="Arial"/>
                </a:rPr>
              </a:br>
              <a:endParaRPr lang="en-GB" sz="1600" kern="0" dirty="0">
                <a:solidFill>
                  <a:srgbClr val="FFFFFF"/>
                </a:solidFill>
                <a:latin typeface="Arial"/>
                <a:ea typeface="ＭＳ Ｐゴシック" pitchFamily="-125" charset="-128"/>
                <a:cs typeface="Arial"/>
              </a:endParaRPr>
            </a:p>
          </p:txBody>
        </p:sp>
        <p:sp>
          <p:nvSpPr>
            <p:cNvPr id="7" name="Text Box 11"/>
            <p:cNvSpPr txBox="1"/>
            <p:nvPr/>
          </p:nvSpPr>
          <p:spPr>
            <a:xfrm>
              <a:off x="6174431" y="1342549"/>
              <a:ext cx="2078394" cy="337066"/>
            </a:xfrm>
            <a:prstGeom prst="rect">
              <a:avLst/>
            </a:prstGeom>
            <a:solidFill>
              <a:schemeClr val="bg1"/>
            </a:solidFill>
            <a:ln>
              <a:noFill/>
            </a:ln>
          </p:spPr>
          <p:txBody>
            <a:bodyPr lIns="0" tIns="0" rIns="0" bIns="0" anchor="b"/>
            <a:lstStyle/>
            <a:p>
              <a:pPr fontAlgn="auto" hangingPunct="1">
                <a:spcBef>
                  <a:spcPts val="1200"/>
                </a:spcBef>
                <a:spcAft>
                  <a:spcPts val="0"/>
                </a:spcAft>
                <a:defRPr sz="1800" b="0" i="0" u="none" strike="noStrike" kern="0" cap="none" spc="0" baseline="0">
                  <a:solidFill>
                    <a:srgbClr val="000000"/>
                  </a:solidFill>
                  <a:uFillTx/>
                </a:defRPr>
              </a:pPr>
              <a:r>
                <a:rPr lang="da-DK" sz="2000" kern="0" dirty="0">
                  <a:solidFill>
                    <a:srgbClr val="262626"/>
                  </a:solidFill>
                  <a:latin typeface="Arial"/>
                  <a:ea typeface="ＭＳ Ｐゴシック" pitchFamily="-125" charset="-128"/>
                  <a:cs typeface="Arial"/>
                </a:rPr>
                <a:t>Resultater</a:t>
              </a:r>
              <a:endParaRPr lang="en-US" sz="2000" kern="0" dirty="0">
                <a:solidFill>
                  <a:srgbClr val="262626"/>
                </a:solidFill>
                <a:latin typeface="Arial"/>
                <a:ea typeface="ＭＳ Ｐゴシック" pitchFamily="-125" charset="-128"/>
                <a:cs typeface="Arial"/>
              </a:endParaRPr>
            </a:p>
          </p:txBody>
        </p:sp>
        <p:sp>
          <p:nvSpPr>
            <p:cNvPr id="8" name="Rectangle 14"/>
            <p:cNvSpPr/>
            <p:nvPr/>
          </p:nvSpPr>
          <p:spPr>
            <a:xfrm>
              <a:off x="3472511" y="2071116"/>
              <a:ext cx="2452365" cy="2706096"/>
            </a:xfrm>
            <a:prstGeom prst="rect">
              <a:avLst/>
            </a:prstGeom>
            <a:solidFill>
              <a:srgbClr val="E47823"/>
            </a:solidFill>
            <a:ln w="6350" cmpd="sng">
              <a:solidFill>
                <a:schemeClr val="bg1">
                  <a:lumMod val="85000"/>
                </a:schemeClr>
              </a:solidFill>
              <a:prstDash val="solid"/>
            </a:ln>
          </p:spPr>
          <p:txBody>
            <a:bodyPr tIns="140400"/>
            <a:lstStyle/>
            <a:p>
              <a:pPr fontAlgn="auto">
                <a:spcBef>
                  <a:spcPts val="1000"/>
                </a:spcBef>
                <a:spcAft>
                  <a:spcPts val="0"/>
                </a:spcAft>
                <a:buSzPct val="100000"/>
                <a:defRPr sz="1800" b="0" i="0" u="none" strike="noStrike" kern="0" cap="none" spc="0" baseline="0">
                  <a:solidFill>
                    <a:srgbClr val="000000"/>
                  </a:solidFill>
                  <a:uFillTx/>
                </a:defRPr>
              </a:pPr>
              <a:r>
                <a:rPr lang="en-GB" sz="1600" kern="0" dirty="0" smtClean="0">
                  <a:solidFill>
                    <a:srgbClr val="FFFFFF"/>
                  </a:solidFill>
                  <a:latin typeface="Arial"/>
                  <a:ea typeface="ＭＳ Ｐゴシック" pitchFamily="-125" charset="-128"/>
                  <a:cs typeface="Arial"/>
                </a:rPr>
                <a:t>3.  </a:t>
              </a:r>
              <a:r>
                <a:rPr lang="en-GB" sz="1600" kern="0" dirty="0" err="1" smtClean="0">
                  <a:solidFill>
                    <a:srgbClr val="FFFFFF"/>
                  </a:solidFill>
                  <a:latin typeface="Arial"/>
                  <a:ea typeface="ＭＳ Ｐゴシック" pitchFamily="-125" charset="-128"/>
                  <a:cs typeface="Arial"/>
                </a:rPr>
                <a:t>Hva</a:t>
              </a: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kjennetegner</a:t>
              </a:r>
              <a:r>
                <a:rPr lang="en-GB" sz="1600" kern="0" dirty="0" smtClean="0">
                  <a:solidFill>
                    <a:srgbClr val="FFFFFF"/>
                  </a:solidFill>
                  <a:latin typeface="Arial"/>
                  <a:ea typeface="ＭＳ Ｐゴシック" pitchFamily="-125" charset="-128"/>
                  <a:cs typeface="Arial"/>
                </a:rPr>
                <a:t/>
              </a:r>
              <a:br>
                <a:rPr lang="en-GB" sz="1600" kern="0" dirty="0" smtClean="0">
                  <a:solidFill>
                    <a:srgbClr val="FFFFFF"/>
                  </a:solidFill>
                  <a:latin typeface="Arial"/>
                  <a:ea typeface="ＭＳ Ｐゴシック" pitchFamily="-125" charset="-128"/>
                  <a:cs typeface="Arial"/>
                </a:rPr>
              </a:b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gode</a:t>
              </a: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arbeids</a:t>
              </a:r>
              <a:r>
                <a:rPr lang="en-GB" sz="1600" kern="0" dirty="0" smtClean="0">
                  <a:solidFill>
                    <a:srgbClr val="FFFFFF"/>
                  </a:solidFill>
                  <a:latin typeface="Arial"/>
                  <a:ea typeface="ＭＳ Ｐゴシック" pitchFamily="-125" charset="-128"/>
                  <a:cs typeface="Arial"/>
                </a:rPr>
                <a:t>-</a:t>
              </a:r>
              <a:br>
                <a:rPr lang="en-GB" sz="1600" kern="0" dirty="0" smtClean="0">
                  <a:solidFill>
                    <a:srgbClr val="FFFFFF"/>
                  </a:solidFill>
                  <a:latin typeface="Arial"/>
                  <a:ea typeface="ＭＳ Ｐゴシック" pitchFamily="-125" charset="-128"/>
                  <a:cs typeface="Arial"/>
                </a:rPr>
              </a:b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prosesser</a:t>
              </a: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i</a:t>
              </a:r>
              <a:r>
                <a:rPr lang="en-GB" sz="1600" kern="0" dirty="0" smtClean="0">
                  <a:solidFill>
                    <a:srgbClr val="FFFFFF"/>
                  </a:solidFill>
                  <a:latin typeface="Arial"/>
                  <a:ea typeface="ＭＳ Ｐゴシック" pitchFamily="-125" charset="-128"/>
                  <a:cs typeface="Arial"/>
                </a:rPr>
                <a:t/>
              </a:r>
              <a:br>
                <a:rPr lang="en-GB" sz="1600" kern="0" dirty="0" smtClean="0">
                  <a:solidFill>
                    <a:srgbClr val="FFFFFF"/>
                  </a:solidFill>
                  <a:latin typeface="Arial"/>
                  <a:ea typeface="ＭＳ Ｐゴシック" pitchFamily="-125" charset="-128"/>
                  <a:cs typeface="Arial"/>
                </a:rPr>
              </a:b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gruppen</a:t>
              </a:r>
              <a:r>
                <a:rPr lang="en-GB" sz="1600" kern="0" dirty="0" smtClean="0">
                  <a:solidFill>
                    <a:srgbClr val="FFFFFF"/>
                  </a:solidFill>
                  <a:latin typeface="Arial"/>
                  <a:ea typeface="ＭＳ Ｐゴシック" pitchFamily="-125" charset="-128"/>
                  <a:cs typeface="Arial"/>
                </a:rPr>
                <a:t>?</a:t>
              </a:r>
            </a:p>
          </p:txBody>
        </p:sp>
        <p:sp>
          <p:nvSpPr>
            <p:cNvPr id="9" name="Text Box 15"/>
            <p:cNvSpPr txBox="1"/>
            <p:nvPr/>
          </p:nvSpPr>
          <p:spPr>
            <a:xfrm>
              <a:off x="3470358" y="1342549"/>
              <a:ext cx="2078394" cy="337066"/>
            </a:xfrm>
            <a:prstGeom prst="rect">
              <a:avLst/>
            </a:prstGeom>
            <a:solidFill>
              <a:schemeClr val="bg1"/>
            </a:solidFill>
            <a:ln>
              <a:noFill/>
            </a:ln>
          </p:spPr>
          <p:txBody>
            <a:bodyPr lIns="0" tIns="0" rIns="0" bIns="0" anchor="b"/>
            <a:lstStyle/>
            <a:p>
              <a:pPr fontAlgn="auto" hangingPunct="1">
                <a:spcBef>
                  <a:spcPts val="1200"/>
                </a:spcBef>
                <a:spcAft>
                  <a:spcPts val="0"/>
                </a:spcAft>
                <a:defRPr sz="1800" b="0" i="0" u="none" strike="noStrike" kern="0" cap="none" spc="0" baseline="0">
                  <a:solidFill>
                    <a:srgbClr val="000000"/>
                  </a:solidFill>
                  <a:uFillTx/>
                </a:defRPr>
              </a:pPr>
              <a:r>
                <a:rPr lang="da-DK" sz="2000" kern="0" dirty="0">
                  <a:solidFill>
                    <a:srgbClr val="262626"/>
                  </a:solidFill>
                  <a:latin typeface="Arial"/>
                  <a:ea typeface="ＭＳ Ｐゴシック" pitchFamily="-125" charset="-128"/>
                  <a:cs typeface="Arial"/>
                </a:rPr>
                <a:t>Prosesser</a:t>
              </a:r>
              <a:endParaRPr lang="en-US" sz="2000" kern="0" dirty="0">
                <a:solidFill>
                  <a:srgbClr val="262626"/>
                </a:solidFill>
                <a:latin typeface="Arial"/>
                <a:ea typeface="ＭＳ Ｐゴシック" pitchFamily="-125" charset="-128"/>
                <a:cs typeface="Arial"/>
              </a:endParaRPr>
            </a:p>
          </p:txBody>
        </p:sp>
      </p:grpSp>
      <p:cxnSp>
        <p:nvCxnSpPr>
          <p:cNvPr id="9221" name="Rett linje 5"/>
          <p:cNvCxnSpPr>
            <a:cxnSpLocks noChangeShapeType="1"/>
          </p:cNvCxnSpPr>
          <p:nvPr/>
        </p:nvCxnSpPr>
        <p:spPr bwMode="auto">
          <a:xfrm flipH="1">
            <a:off x="7092280" y="3356992"/>
            <a:ext cx="1" cy="253206"/>
          </a:xfrm>
          <a:prstGeom prst="straightConnector1">
            <a:avLst/>
          </a:prstGeom>
          <a:noFill/>
          <a:ln w="6350" cmpd="sng">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9222" name="Rett linje 7"/>
          <p:cNvCxnSpPr>
            <a:cxnSpLocks noChangeShapeType="1"/>
          </p:cNvCxnSpPr>
          <p:nvPr/>
        </p:nvCxnSpPr>
        <p:spPr bwMode="auto">
          <a:xfrm flipH="1">
            <a:off x="4572001" y="3610198"/>
            <a:ext cx="2520279" cy="0"/>
          </a:xfrm>
          <a:prstGeom prst="straightConnector1">
            <a:avLst/>
          </a:prstGeom>
          <a:noFill/>
          <a:ln w="6350" cmpd="sng">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9223" name="Rett pil 9"/>
          <p:cNvCxnSpPr>
            <a:cxnSpLocks noChangeShapeType="1"/>
          </p:cNvCxnSpPr>
          <p:nvPr/>
        </p:nvCxnSpPr>
        <p:spPr bwMode="auto">
          <a:xfrm flipV="1">
            <a:off x="4572000" y="3358581"/>
            <a:ext cx="0" cy="251617"/>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15" name="Rett linje 14"/>
          <p:cNvCxnSpPr/>
          <p:nvPr/>
        </p:nvCxnSpPr>
        <p:spPr>
          <a:xfrm>
            <a:off x="7452320" y="3356992"/>
            <a:ext cx="0" cy="347906"/>
          </a:xfrm>
          <a:prstGeom prst="line">
            <a:avLst/>
          </a:prstGeom>
          <a:ln w="6350" cmpd="sng">
            <a:solidFill>
              <a:srgbClr val="E47823"/>
            </a:solidFill>
          </a:ln>
        </p:spPr>
        <p:style>
          <a:lnRef idx="1">
            <a:schemeClr val="accent1"/>
          </a:lnRef>
          <a:fillRef idx="0">
            <a:schemeClr val="accent1"/>
          </a:fillRef>
          <a:effectRef idx="0">
            <a:schemeClr val="accent1"/>
          </a:effectRef>
          <a:fontRef idx="minor">
            <a:schemeClr val="tx1"/>
          </a:fontRef>
        </p:style>
      </p:cxnSp>
      <p:cxnSp>
        <p:nvCxnSpPr>
          <p:cNvPr id="18" name="Rett linje 17"/>
          <p:cNvCxnSpPr/>
          <p:nvPr/>
        </p:nvCxnSpPr>
        <p:spPr>
          <a:xfrm flipH="1">
            <a:off x="1907862" y="3704898"/>
            <a:ext cx="5544458" cy="0"/>
          </a:xfrm>
          <a:prstGeom prst="line">
            <a:avLst/>
          </a:prstGeom>
          <a:ln w="6350" cmpd="sng">
            <a:solidFill>
              <a:srgbClr val="E47823"/>
            </a:solidFill>
          </a:ln>
        </p:spPr>
        <p:style>
          <a:lnRef idx="1">
            <a:schemeClr val="accent1"/>
          </a:lnRef>
          <a:fillRef idx="0">
            <a:schemeClr val="accent1"/>
          </a:fillRef>
          <a:effectRef idx="0">
            <a:schemeClr val="accent1"/>
          </a:effectRef>
          <a:fontRef idx="minor">
            <a:schemeClr val="tx1"/>
          </a:fontRef>
        </p:style>
      </p:cxnSp>
      <p:cxnSp>
        <p:nvCxnSpPr>
          <p:cNvPr id="20" name="Rett pil 19"/>
          <p:cNvCxnSpPr/>
          <p:nvPr/>
        </p:nvCxnSpPr>
        <p:spPr>
          <a:xfrm flipV="1">
            <a:off x="1912622" y="3381048"/>
            <a:ext cx="0" cy="323850"/>
          </a:xfrm>
          <a:prstGeom prst="straightConnector1">
            <a:avLst/>
          </a:prstGeom>
          <a:ln w="6350" cmpd="sng">
            <a:solidFill>
              <a:srgbClr val="E47823"/>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9228" name="TekstSylinder 16"/>
          <p:cNvSpPr txBox="1">
            <a:spLocks noChangeArrowheads="1"/>
          </p:cNvSpPr>
          <p:nvPr/>
        </p:nvSpPr>
        <p:spPr bwMode="auto">
          <a:xfrm>
            <a:off x="539552" y="6021288"/>
            <a:ext cx="198068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nb-NO" altLang="nb-NO" sz="1200" dirty="0"/>
              <a:t>Etter Hackman, Bang m.fl. </a:t>
            </a:r>
          </a:p>
          <a:p>
            <a:endParaRPr lang="nb-NO" altLang="nb-NO" dirty="0"/>
          </a:p>
        </p:txBody>
      </p:sp>
      <p:sp>
        <p:nvSpPr>
          <p:cNvPr id="10" name="TekstSylinder 9"/>
          <p:cNvSpPr txBox="1"/>
          <p:nvPr/>
        </p:nvSpPr>
        <p:spPr>
          <a:xfrm>
            <a:off x="539552" y="4293096"/>
            <a:ext cx="8280920" cy="1077218"/>
          </a:xfrm>
          <a:prstGeom prst="rect">
            <a:avLst/>
          </a:prstGeom>
          <a:noFill/>
        </p:spPr>
        <p:txBody>
          <a:bodyPr wrap="square" rtlCol="0">
            <a:spAutoFit/>
          </a:bodyPr>
          <a:lstStyle/>
          <a:p>
            <a:r>
              <a:rPr lang="nb-NO" sz="1600" dirty="0" smtClean="0"/>
              <a:t>Effektive grupper har gode svar på de fire spørsmålene i modellen. Via </a:t>
            </a:r>
            <a:r>
              <a:rPr lang="nb-NO" sz="1600" i="1" dirty="0" smtClean="0"/>
              <a:t>læringssløyfer, </a:t>
            </a:r>
            <a:r>
              <a:rPr lang="nb-NO" sz="1600" dirty="0" smtClean="0"/>
              <a:t>kan gruppen justere sine prosesser og sine forutsetninger underveis i arbeidet. Læringssløyfer forutsetter at gruppen er villig til å gi hverandre tilbakemeldinger og diskutere erfaringer fortløpende.      </a:t>
            </a:r>
            <a:endParaRPr lang="nb-NO" sz="1600" dirty="0"/>
          </a:p>
        </p:txBody>
      </p:sp>
      <p:sp>
        <p:nvSpPr>
          <p:cNvPr id="11" name="TekstSylinder 10"/>
          <p:cNvSpPr txBox="1"/>
          <p:nvPr/>
        </p:nvSpPr>
        <p:spPr>
          <a:xfrm>
            <a:off x="2627784" y="3368025"/>
            <a:ext cx="1728192" cy="307777"/>
          </a:xfrm>
          <a:prstGeom prst="rect">
            <a:avLst/>
          </a:prstGeom>
          <a:noFill/>
        </p:spPr>
        <p:txBody>
          <a:bodyPr wrap="square" rtlCol="0">
            <a:spAutoFit/>
          </a:bodyPr>
          <a:lstStyle/>
          <a:p>
            <a:r>
              <a:rPr lang="nb-NO" sz="1400" b="1" dirty="0" smtClean="0"/>
              <a:t>Læringssløyfer</a:t>
            </a:r>
            <a:endParaRPr lang="nb-NO" sz="1400" b="1" dirty="0"/>
          </a:p>
        </p:txBody>
      </p:sp>
      <p:cxnSp>
        <p:nvCxnSpPr>
          <p:cNvPr id="28" name="Rett pil 9"/>
          <p:cNvCxnSpPr>
            <a:cxnSpLocks noChangeShapeType="1"/>
          </p:cNvCxnSpPr>
          <p:nvPr/>
        </p:nvCxnSpPr>
        <p:spPr bwMode="auto">
          <a:xfrm>
            <a:off x="3131840" y="220486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31" name="Rett pil 9"/>
          <p:cNvCxnSpPr>
            <a:cxnSpLocks noChangeShapeType="1"/>
          </p:cNvCxnSpPr>
          <p:nvPr/>
        </p:nvCxnSpPr>
        <p:spPr bwMode="auto">
          <a:xfrm>
            <a:off x="5940152" y="2204864"/>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sp>
        <p:nvSpPr>
          <p:cNvPr id="21" name="Plassholder for lysbildenummer 20"/>
          <p:cNvSpPr>
            <a:spLocks noGrp="1"/>
          </p:cNvSpPr>
          <p:nvPr>
            <p:ph type="sldNum" sz="quarter" idx="11"/>
          </p:nvPr>
        </p:nvSpPr>
        <p:spPr/>
        <p:txBody>
          <a:bodyPr/>
          <a:lstStyle/>
          <a:p>
            <a:fld id="{50A64383-DDEF-46E4-9EA6-0AF878096D55}" type="slidenum">
              <a:rPr lang="nb-NO" smtClean="0"/>
              <a:pPr/>
              <a:t>7</a:t>
            </a:fld>
            <a:endParaRPr lang="nb-NO" dirty="0"/>
          </a:p>
        </p:txBody>
      </p:sp>
      <p:pic>
        <p:nvPicPr>
          <p:cNvPr id="22" name="Bilde 21"/>
          <p:cNvPicPr>
            <a:picLocks noChangeAspect="1"/>
          </p:cNvPicPr>
          <p:nvPr/>
        </p:nvPicPr>
        <p:blipFill>
          <a:blip r:embed="rId3"/>
          <a:stretch>
            <a:fillRect/>
          </a:stretch>
        </p:blipFill>
        <p:spPr>
          <a:xfrm>
            <a:off x="539552" y="6525344"/>
            <a:ext cx="177140" cy="216024"/>
          </a:xfrm>
          <a:prstGeom prst="rect">
            <a:avLst/>
          </a:prstGeom>
        </p:spPr>
      </p:pic>
      <p:sp>
        <p:nvSpPr>
          <p:cNvPr id="23" name="Rektangel 22"/>
          <p:cNvSpPr/>
          <p:nvPr/>
        </p:nvSpPr>
        <p:spPr>
          <a:xfrm>
            <a:off x="827584" y="6525344"/>
            <a:ext cx="1584176" cy="253916"/>
          </a:xfrm>
          <a:prstGeom prst="rect">
            <a:avLst/>
          </a:prstGeom>
        </p:spPr>
        <p:txBody>
          <a:bodyPr wrap="square">
            <a:spAutoFit/>
          </a:bodyPr>
          <a:lstStyle/>
          <a:p>
            <a:pPr>
              <a:defRPr/>
            </a:pPr>
            <a:r>
              <a:rPr lang="nb-NO" sz="1050" dirty="0" smtClean="0"/>
              <a:t> Side 6-7: 5 </a:t>
            </a:r>
            <a:r>
              <a:rPr lang="nb-NO" sz="1050" dirty="0"/>
              <a:t>min</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tel 1"/>
          <p:cNvSpPr>
            <a:spLocks noGrp="1"/>
          </p:cNvSpPr>
          <p:nvPr>
            <p:ph type="title"/>
          </p:nvPr>
        </p:nvSpPr>
        <p:spPr>
          <a:xfrm>
            <a:off x="452438" y="457200"/>
            <a:ext cx="8224018" cy="955576"/>
          </a:xfrm>
        </p:spPr>
        <p:txBody>
          <a:bodyPr/>
          <a:lstStyle/>
          <a:p>
            <a:r>
              <a:rPr lang="nb-NO" altLang="nb-NO" sz="3200" dirty="0" smtClean="0">
                <a:ea typeface="ＭＳ Ｐゴシック" pitchFamily="34" charset="-128"/>
              </a:rPr>
              <a:t>Hva er mandatet til denne prosjektgruppen?</a:t>
            </a:r>
            <a:br>
              <a:rPr lang="nb-NO" altLang="nb-NO" sz="3200" dirty="0" smtClean="0">
                <a:ea typeface="ＭＳ Ｐゴシック" pitchFamily="34" charset="-128"/>
              </a:rPr>
            </a:br>
            <a:endParaRPr lang="nb-NO" altLang="nb-NO" sz="3200" dirty="0" smtClean="0">
              <a:ea typeface="ＭＳ Ｐゴシック" pitchFamily="34" charset="-128"/>
            </a:endParaRPr>
          </a:p>
        </p:txBody>
      </p:sp>
      <p:sp>
        <p:nvSpPr>
          <p:cNvPr id="10243" name="Plassholder for innhold 2"/>
          <p:cNvSpPr>
            <a:spLocks noGrp="1"/>
          </p:cNvSpPr>
          <p:nvPr>
            <p:ph idx="1"/>
          </p:nvPr>
        </p:nvSpPr>
        <p:spPr>
          <a:xfrm>
            <a:off x="452438" y="1340768"/>
            <a:ext cx="8424936" cy="4248472"/>
          </a:xfrm>
        </p:spPr>
        <p:txBody>
          <a:bodyPr/>
          <a:lstStyle/>
          <a:p>
            <a:pPr marL="0" indent="0">
              <a:buNone/>
            </a:pPr>
            <a:r>
              <a:rPr lang="nb-NO" altLang="nb-NO" sz="1600" dirty="0">
                <a:ea typeface="ＭＳ Ｐゴシック" pitchFamily="34" charset="-128"/>
              </a:rPr>
              <a:t>Uklart mandat gir risiko for ineffektive prosesser og mangelfulle </a:t>
            </a:r>
            <a:r>
              <a:rPr lang="nb-NO" altLang="nb-NO" sz="1600" dirty="0" smtClean="0">
                <a:ea typeface="ＭＳ Ｐゴシック" pitchFamily="34" charset="-128"/>
              </a:rPr>
              <a:t>resultater. Mandatsavklaringen er en ofte forsømt aktivitet i etablering av prosjektgrupper. </a:t>
            </a:r>
          </a:p>
          <a:p>
            <a:pPr marL="0" indent="0">
              <a:buNone/>
            </a:pPr>
            <a:endParaRPr lang="nb-NO" altLang="nb-NO" sz="1600" dirty="0" smtClean="0">
              <a:ea typeface="ＭＳ Ｐゴシック" pitchFamily="34" charset="-128"/>
            </a:endParaRPr>
          </a:p>
          <a:p>
            <a:pPr marL="0" indent="0">
              <a:buNone/>
            </a:pPr>
            <a:r>
              <a:rPr lang="nb-NO" altLang="nb-NO" sz="1600" dirty="0" smtClean="0">
                <a:ea typeface="ＭＳ Ｐゴシック" pitchFamily="34" charset="-128"/>
              </a:rPr>
              <a:t>Mange av oss har lett for å si ja til interessante og viktige oppgaver uten å avkreve så alt for mange detaljer fra oppdragsgiver når det gjelder hva som skal leveres, hvorfor det skal leveres, med hvilke ressurser, med hva slags støtte og interesse,  til hvilken frist etc.</a:t>
            </a:r>
          </a:p>
          <a:p>
            <a:pPr marL="0" indent="0">
              <a:buNone/>
            </a:pPr>
            <a:endParaRPr lang="nb-NO" altLang="nb-NO" sz="1600" dirty="0" smtClean="0">
              <a:ea typeface="ＭＳ Ｐゴシック" pitchFamily="34" charset="-128"/>
            </a:endParaRPr>
          </a:p>
          <a:p>
            <a:pPr marL="0" indent="0">
              <a:buFontTx/>
              <a:buNone/>
            </a:pPr>
            <a:r>
              <a:rPr lang="nb-NO" altLang="nb-NO" sz="1600" dirty="0" smtClean="0">
                <a:ea typeface="ＭＳ Ｐゴシック" pitchFamily="34" charset="-128"/>
              </a:rPr>
              <a:t>Dere skal nå diskutere:</a:t>
            </a:r>
            <a:br>
              <a:rPr lang="nb-NO" altLang="nb-NO" sz="1600" dirty="0" smtClean="0">
                <a:ea typeface="ＭＳ Ｐゴシック" pitchFamily="34" charset="-128"/>
              </a:rPr>
            </a:br>
            <a:endParaRPr lang="nb-NO" altLang="nb-NO" sz="1600" dirty="0" smtClean="0">
              <a:ea typeface="ＭＳ Ｐゴシック" pitchFamily="34" charset="-128"/>
            </a:endParaRPr>
          </a:p>
          <a:p>
            <a:pPr marL="457200" indent="-457200">
              <a:buFont typeface="+mj-ea"/>
              <a:buAutoNum type="circleNumDbPlain"/>
            </a:pPr>
            <a:r>
              <a:rPr lang="nb-NO" altLang="nb-NO" sz="1600" dirty="0" smtClean="0">
                <a:ea typeface="ＭＳ Ｐゴシック" pitchFamily="34" charset="-128"/>
              </a:rPr>
              <a:t>Hva oppfatter dere som kjernen i prosjektgruppens mandat/oppdrag?  </a:t>
            </a:r>
          </a:p>
          <a:p>
            <a:pPr marL="457200" indent="-457200">
              <a:buFont typeface="+mj-ea"/>
              <a:buAutoNum type="circleNumDbPlain"/>
            </a:pPr>
            <a:r>
              <a:rPr lang="nb-NO" altLang="nb-NO" sz="1600" dirty="0" smtClean="0">
                <a:ea typeface="ＭＳ Ｐゴシック" pitchFamily="34" charset="-128"/>
              </a:rPr>
              <a:t>Hvilke spørsmål ønsker dere ytterligere avklaring på når det gjelder prosjektgruppens mandat/oppdrag?  </a:t>
            </a:r>
            <a:r>
              <a:rPr lang="nb-NO" altLang="nb-NO" sz="1600" i="1" dirty="0" smtClean="0">
                <a:ea typeface="ＭＳ Ｐゴシック" pitchFamily="34" charset="-128"/>
              </a:rPr>
              <a:t/>
            </a:r>
            <a:br>
              <a:rPr lang="nb-NO" altLang="nb-NO" sz="1600" i="1" dirty="0" smtClean="0">
                <a:ea typeface="ＭＳ Ｐゴシック" pitchFamily="34" charset="-128"/>
              </a:rPr>
            </a:br>
            <a:endParaRPr lang="nb-NO" altLang="nb-NO" sz="1600" i="1" dirty="0" smtClean="0">
              <a:ea typeface="ＭＳ Ｐゴシック" pitchFamily="34" charset="-128"/>
            </a:endParaRPr>
          </a:p>
          <a:p>
            <a:pPr marL="0" indent="0">
              <a:buNone/>
            </a:pPr>
            <a:r>
              <a:rPr lang="nb-NO" altLang="nb-NO" sz="1600" dirty="0" smtClean="0">
                <a:ea typeface="ＭＳ Ｐゴシック" pitchFamily="34" charset="-128"/>
              </a:rPr>
              <a:t>Bruk tre minutter hver for dere. Deretter 15 minutter til felles avklaring   </a:t>
            </a:r>
          </a:p>
        </p:txBody>
      </p:sp>
      <p:sp>
        <p:nvSpPr>
          <p:cNvPr id="2" name="Rektangel 1"/>
          <p:cNvSpPr/>
          <p:nvPr/>
        </p:nvSpPr>
        <p:spPr bwMode="auto">
          <a:xfrm>
            <a:off x="6588224" y="5877272"/>
            <a:ext cx="495617" cy="371126"/>
          </a:xfrm>
          <a:prstGeom prst="rect">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0" name="Rektangel 9"/>
          <p:cNvSpPr/>
          <p:nvPr/>
        </p:nvSpPr>
        <p:spPr>
          <a:xfrm>
            <a:off x="683568" y="6525344"/>
            <a:ext cx="720080" cy="253916"/>
          </a:xfrm>
          <a:prstGeom prst="rect">
            <a:avLst/>
          </a:prstGeom>
        </p:spPr>
        <p:txBody>
          <a:bodyPr wrap="square">
            <a:spAutoFit/>
          </a:bodyPr>
          <a:lstStyle/>
          <a:p>
            <a:pPr>
              <a:defRPr/>
            </a:pPr>
            <a:r>
              <a:rPr lang="nb-NO" sz="1050" dirty="0" smtClean="0"/>
              <a:t>18 </a:t>
            </a:r>
            <a:r>
              <a:rPr lang="nb-NO" sz="1050" dirty="0"/>
              <a:t>min</a:t>
            </a:r>
          </a:p>
        </p:txBody>
      </p:sp>
      <p:pic>
        <p:nvPicPr>
          <p:cNvPr id="11" name="Bilde 10"/>
          <p:cNvPicPr>
            <a:picLocks noChangeAspect="1"/>
          </p:cNvPicPr>
          <p:nvPr/>
        </p:nvPicPr>
        <p:blipFill>
          <a:blip r:embed="rId3"/>
          <a:stretch>
            <a:fillRect/>
          </a:stretch>
        </p:blipFill>
        <p:spPr>
          <a:xfrm>
            <a:off x="539552" y="6525344"/>
            <a:ext cx="177140" cy="216024"/>
          </a:xfrm>
          <a:prstGeom prst="rect">
            <a:avLst/>
          </a:prstGeom>
        </p:spPr>
      </p:pic>
      <p:sp>
        <p:nvSpPr>
          <p:cNvPr id="12" name="Rektangel 11"/>
          <p:cNvSpPr/>
          <p:nvPr/>
        </p:nvSpPr>
        <p:spPr bwMode="auto">
          <a:xfrm>
            <a:off x="7376093"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3" name="Rektangel 12"/>
          <p:cNvSpPr/>
          <p:nvPr/>
        </p:nvSpPr>
        <p:spPr bwMode="auto">
          <a:xfrm>
            <a:off x="8163961"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cxnSp>
        <p:nvCxnSpPr>
          <p:cNvPr id="14" name="Rett pil 9"/>
          <p:cNvCxnSpPr>
            <a:cxnSpLocks noChangeShapeType="1"/>
          </p:cNvCxnSpPr>
          <p:nvPr/>
        </p:nvCxnSpPr>
        <p:spPr bwMode="auto">
          <a:xfrm>
            <a:off x="7155849"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15" name="Rett pil 9"/>
          <p:cNvCxnSpPr>
            <a:cxnSpLocks noChangeShapeType="1"/>
          </p:cNvCxnSpPr>
          <p:nvPr/>
        </p:nvCxnSpPr>
        <p:spPr bwMode="auto">
          <a:xfrm>
            <a:off x="7947937"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sp>
        <p:nvSpPr>
          <p:cNvPr id="3" name="Plassholder for lysbildenummer 2"/>
          <p:cNvSpPr>
            <a:spLocks noGrp="1"/>
          </p:cNvSpPr>
          <p:nvPr>
            <p:ph type="sldNum" sz="quarter" idx="11"/>
          </p:nvPr>
        </p:nvSpPr>
        <p:spPr/>
        <p:txBody>
          <a:bodyPr/>
          <a:lstStyle/>
          <a:p>
            <a:fld id="{50A64383-DDEF-46E4-9EA6-0AF878096D55}" type="slidenum">
              <a:rPr lang="nb-NO" smtClean="0"/>
              <a:pPr/>
              <a:t>8</a:t>
            </a:fld>
            <a:endParaRPr lang="nb-NO"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2438" y="457200"/>
            <a:ext cx="8368034" cy="936104"/>
          </a:xfrm>
        </p:spPr>
        <p:txBody>
          <a:bodyPr/>
          <a:lstStyle/>
          <a:p>
            <a:r>
              <a:rPr lang="nb-NO" sz="3200" dirty="0" smtClean="0"/>
              <a:t>Hvordan er gruppen satt sammen?</a:t>
            </a:r>
            <a:endParaRPr lang="nb-NO" sz="3200" dirty="0"/>
          </a:p>
        </p:txBody>
      </p:sp>
      <p:sp>
        <p:nvSpPr>
          <p:cNvPr id="3" name="Plassholder for innhold 2"/>
          <p:cNvSpPr>
            <a:spLocks noGrp="1"/>
          </p:cNvSpPr>
          <p:nvPr>
            <p:ph idx="1"/>
          </p:nvPr>
        </p:nvSpPr>
        <p:spPr>
          <a:xfrm>
            <a:off x="467544" y="1268760"/>
            <a:ext cx="8496944" cy="4827240"/>
          </a:xfrm>
        </p:spPr>
        <p:txBody>
          <a:bodyPr/>
          <a:lstStyle/>
          <a:p>
            <a:pPr marL="0" indent="0">
              <a:buNone/>
            </a:pPr>
            <a:r>
              <a:rPr lang="nb-NO" sz="1600" dirty="0" smtClean="0"/>
              <a:t>Begrunnelsen for å peke ut noen til en prosjektgruppe </a:t>
            </a:r>
            <a:r>
              <a:rPr lang="nb-NO" sz="1600" dirty="0"/>
              <a:t>er </a:t>
            </a:r>
            <a:r>
              <a:rPr lang="nb-NO" sz="1600" dirty="0" smtClean="0"/>
              <a:t>som regel at de har spesiell </a:t>
            </a:r>
            <a:r>
              <a:rPr lang="nb-NO" sz="1600" dirty="0"/>
              <a:t>innsikt i ulike sider ved det oppdraget som skal </a:t>
            </a:r>
            <a:r>
              <a:rPr lang="nb-NO" sz="1600" dirty="0" smtClean="0"/>
              <a:t>løses, har spesiell tilgang til ressurser, eller </a:t>
            </a:r>
            <a:r>
              <a:rPr lang="nb-NO" sz="1600" dirty="0"/>
              <a:t>ivaretar </a:t>
            </a:r>
            <a:r>
              <a:rPr lang="nb-NO" sz="1600" dirty="0" smtClean="0"/>
              <a:t>en bestemt interesse eller rolle.</a:t>
            </a:r>
          </a:p>
          <a:p>
            <a:pPr marL="0" indent="0">
              <a:buNone/>
            </a:pPr>
            <a:endParaRPr lang="nb-NO" sz="1600" dirty="0" smtClean="0"/>
          </a:p>
          <a:p>
            <a:pPr marL="0" indent="0">
              <a:buNone/>
            </a:pPr>
            <a:r>
              <a:rPr lang="nb-NO" sz="1600" dirty="0" smtClean="0"/>
              <a:t>Noen ganger (sjeldnere) peker man også ut deltakere etter mer personlige karakteristika: Fordi de er iderike, gode på struktur, utpreget logisk-analytiske, gode til å skape godt klima, etc.  Uansett er dette typer personlig kompetanse som vil merkes i gruppen, og som det kan trekkes veksler på i gruppens arbeid.  </a:t>
            </a:r>
          </a:p>
          <a:p>
            <a:pPr marL="0" indent="0">
              <a:buNone/>
            </a:pPr>
            <a:endParaRPr lang="nb-NO" sz="1600" dirty="0" smtClean="0"/>
          </a:p>
          <a:p>
            <a:pPr marL="0" indent="0">
              <a:buNone/>
            </a:pPr>
            <a:r>
              <a:rPr lang="nb-NO" sz="1600" dirty="0" smtClean="0"/>
              <a:t>Bruk først tre minutter hver for dere til å besvare spørsmålene under. Deretter får dere 2 min hver til å fortelle svarene i gruppen, og besvare eventuelle spørsmål de andre måtte ha.</a:t>
            </a:r>
            <a:br>
              <a:rPr lang="nb-NO" sz="1600" dirty="0" smtClean="0"/>
            </a:br>
            <a:endParaRPr lang="nb-NO" sz="1600" dirty="0" smtClean="0"/>
          </a:p>
          <a:p>
            <a:pPr marL="457200" indent="-457200">
              <a:buFont typeface="+mj-ea"/>
              <a:buAutoNum type="circleNumDbPlain"/>
            </a:pPr>
            <a:r>
              <a:rPr lang="nb-NO" sz="1600" dirty="0" smtClean="0"/>
              <a:t>Hva tenker du vil være dine viktigste </a:t>
            </a:r>
            <a:r>
              <a:rPr lang="nb-NO" sz="1600" u="sng" dirty="0" smtClean="0"/>
              <a:t>faglige</a:t>
            </a:r>
            <a:r>
              <a:rPr lang="nb-NO" sz="1600" dirty="0" smtClean="0"/>
              <a:t>  bidrag i prosjektgruppen?</a:t>
            </a:r>
          </a:p>
          <a:p>
            <a:pPr marL="457200" indent="-457200">
              <a:buFont typeface="+mj-ea"/>
              <a:buAutoNum type="circleNumDbPlain"/>
            </a:pPr>
            <a:r>
              <a:rPr lang="nb-NO" sz="1600" dirty="0" smtClean="0"/>
              <a:t>Hva tenker du vil være dine viktigste </a:t>
            </a:r>
            <a:r>
              <a:rPr lang="nb-NO" sz="1600" u="sng" dirty="0" smtClean="0"/>
              <a:t>personlige</a:t>
            </a:r>
            <a:r>
              <a:rPr lang="nb-NO" sz="1600" dirty="0" smtClean="0"/>
              <a:t> bidrag i </a:t>
            </a:r>
            <a:r>
              <a:rPr lang="nb-NO" sz="1600" dirty="0"/>
              <a:t>prosjektgruppen</a:t>
            </a:r>
            <a:r>
              <a:rPr lang="nb-NO" sz="1600" dirty="0" smtClean="0"/>
              <a:t>? </a:t>
            </a:r>
          </a:p>
          <a:p>
            <a:pPr marL="0" indent="0">
              <a:buNone/>
            </a:pPr>
            <a:r>
              <a:rPr lang="nb-NO" sz="1600" dirty="0" smtClean="0"/>
              <a:t>  </a:t>
            </a:r>
          </a:p>
          <a:p>
            <a:pPr marL="0" indent="0">
              <a:buNone/>
            </a:pPr>
            <a:r>
              <a:rPr lang="nb-NO" sz="1600" dirty="0" smtClean="0"/>
              <a:t>  </a:t>
            </a:r>
            <a:endParaRPr lang="nb-NO" sz="1600" dirty="0"/>
          </a:p>
          <a:p>
            <a:pPr marL="0" indent="0">
              <a:buNone/>
            </a:pPr>
            <a:endParaRPr lang="nb-NO" sz="1600" dirty="0"/>
          </a:p>
        </p:txBody>
      </p:sp>
      <p:sp>
        <p:nvSpPr>
          <p:cNvPr id="9" name="Rektangel 8"/>
          <p:cNvSpPr/>
          <p:nvPr/>
        </p:nvSpPr>
        <p:spPr bwMode="auto">
          <a:xfrm>
            <a:off x="6592443" y="5877272"/>
            <a:ext cx="495617" cy="371126"/>
          </a:xfrm>
          <a:prstGeom prst="rect">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2" name="Rektangel 11"/>
          <p:cNvSpPr/>
          <p:nvPr/>
        </p:nvSpPr>
        <p:spPr>
          <a:xfrm>
            <a:off x="683568" y="6525344"/>
            <a:ext cx="720080" cy="253916"/>
          </a:xfrm>
          <a:prstGeom prst="rect">
            <a:avLst/>
          </a:prstGeom>
        </p:spPr>
        <p:txBody>
          <a:bodyPr wrap="square">
            <a:spAutoFit/>
          </a:bodyPr>
          <a:lstStyle/>
          <a:p>
            <a:pPr>
              <a:defRPr/>
            </a:pPr>
            <a:r>
              <a:rPr lang="nb-NO" sz="1050" dirty="0" smtClean="0"/>
              <a:t>19 </a:t>
            </a:r>
            <a:r>
              <a:rPr lang="nb-NO" sz="1050" dirty="0"/>
              <a:t>min</a:t>
            </a:r>
          </a:p>
        </p:txBody>
      </p:sp>
      <p:pic>
        <p:nvPicPr>
          <p:cNvPr id="13" name="Bilde 12"/>
          <p:cNvPicPr>
            <a:picLocks noChangeAspect="1"/>
          </p:cNvPicPr>
          <p:nvPr/>
        </p:nvPicPr>
        <p:blipFill>
          <a:blip r:embed="rId3"/>
          <a:stretch>
            <a:fillRect/>
          </a:stretch>
        </p:blipFill>
        <p:spPr>
          <a:xfrm>
            <a:off x="539552" y="6525344"/>
            <a:ext cx="177140" cy="216024"/>
          </a:xfrm>
          <a:prstGeom prst="rect">
            <a:avLst/>
          </a:prstGeom>
        </p:spPr>
      </p:pic>
      <p:sp>
        <p:nvSpPr>
          <p:cNvPr id="14" name="Rektangel 13"/>
          <p:cNvSpPr/>
          <p:nvPr/>
        </p:nvSpPr>
        <p:spPr bwMode="auto">
          <a:xfrm>
            <a:off x="7380312"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5" name="Rektangel 14"/>
          <p:cNvSpPr/>
          <p:nvPr/>
        </p:nvSpPr>
        <p:spPr bwMode="auto">
          <a:xfrm>
            <a:off x="8168180"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cxnSp>
        <p:nvCxnSpPr>
          <p:cNvPr id="16" name="Rett pil 9"/>
          <p:cNvCxnSpPr>
            <a:cxnSpLocks noChangeShapeType="1"/>
          </p:cNvCxnSpPr>
          <p:nvPr/>
        </p:nvCxnSpPr>
        <p:spPr bwMode="auto">
          <a:xfrm>
            <a:off x="7160068"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17" name="Rett pil 9"/>
          <p:cNvCxnSpPr>
            <a:cxnSpLocks noChangeShapeType="1"/>
          </p:cNvCxnSpPr>
          <p:nvPr/>
        </p:nvCxnSpPr>
        <p:spPr bwMode="auto">
          <a:xfrm>
            <a:off x="7952156"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sp>
        <p:nvSpPr>
          <p:cNvPr id="4" name="Plassholder for lysbildenummer 3"/>
          <p:cNvSpPr>
            <a:spLocks noGrp="1"/>
          </p:cNvSpPr>
          <p:nvPr>
            <p:ph type="sldNum" sz="quarter" idx="11"/>
          </p:nvPr>
        </p:nvSpPr>
        <p:spPr/>
        <p:txBody>
          <a:bodyPr/>
          <a:lstStyle/>
          <a:p>
            <a:fld id="{50A64383-DDEF-46E4-9EA6-0AF878096D55}" type="slidenum">
              <a:rPr lang="nb-NO" smtClean="0"/>
              <a:pPr/>
              <a:t>9</a:t>
            </a:fld>
            <a:endParaRPr lang="nb-NO" dirty="0"/>
          </a:p>
        </p:txBody>
      </p:sp>
    </p:spTree>
    <p:extLst>
      <p:ext uri="{BB962C8B-B14F-4D97-AF65-F5344CB8AC3E}">
        <p14:creationId xmlns:p14="http://schemas.microsoft.com/office/powerpoint/2010/main" val="1707845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2438" y="457200"/>
            <a:ext cx="7920880" cy="764704"/>
          </a:xfrm>
        </p:spPr>
        <p:txBody>
          <a:bodyPr/>
          <a:lstStyle/>
          <a:p>
            <a:r>
              <a:rPr lang="nb-NO" sz="3200" dirty="0" smtClean="0"/>
              <a:t>Hva bør kjennetegne arbeidsprosessen i gruppen?</a:t>
            </a:r>
            <a:endParaRPr lang="nb-NO" sz="3200" dirty="0"/>
          </a:p>
        </p:txBody>
      </p:sp>
      <p:sp>
        <p:nvSpPr>
          <p:cNvPr id="3" name="Plassholder for innhold 2"/>
          <p:cNvSpPr>
            <a:spLocks noGrp="1"/>
          </p:cNvSpPr>
          <p:nvPr>
            <p:ph idx="1"/>
          </p:nvPr>
        </p:nvSpPr>
        <p:spPr>
          <a:xfrm>
            <a:off x="467544" y="1626096"/>
            <a:ext cx="7959799" cy="4755232"/>
          </a:xfrm>
        </p:spPr>
        <p:txBody>
          <a:bodyPr/>
          <a:lstStyle/>
          <a:p>
            <a:pPr marL="0" indent="0">
              <a:buNone/>
            </a:pPr>
            <a:r>
              <a:rPr lang="nb-NO" sz="1800" dirty="0" smtClean="0"/>
              <a:t>Arbeidsprosessen i en prosjektgruppe kan berøre mange aspekter av menneskelig samspill. Ulike personligheter, væremåter, ideer, erfaringer, kunnskaper og interesser møtes i den offisielle hensikt å skape noe sammen som noen har bestilt. </a:t>
            </a:r>
          </a:p>
          <a:p>
            <a:pPr marL="0" indent="0">
              <a:buNone/>
            </a:pPr>
            <a:endParaRPr lang="nb-NO" sz="1800" dirty="0" smtClean="0"/>
          </a:p>
          <a:p>
            <a:pPr marL="0" indent="0">
              <a:buNone/>
            </a:pPr>
            <a:r>
              <a:rPr lang="nb-NO" sz="1800" dirty="0" smtClean="0"/>
              <a:t>Mulighetene for energitappende misforståelser, irritasjoner og maktkamper er absolutt til stede, men det samme er mulighetene for konstruktiv utnyttelse av alle de ulike faglige og personlige ressursene som finnes i gruppen.   </a:t>
            </a:r>
          </a:p>
          <a:p>
            <a:pPr marL="0" indent="0">
              <a:buNone/>
            </a:pPr>
            <a:endParaRPr lang="nb-NO" sz="1800" dirty="0" smtClean="0"/>
          </a:p>
          <a:p>
            <a:pPr marL="0" indent="0">
              <a:buNone/>
            </a:pPr>
            <a:r>
              <a:rPr lang="nb-NO" sz="1800" dirty="0" smtClean="0"/>
              <a:t>Forskningen er nokså samstemt når det gjelder hva som skal til for å skape gode prosesser i grupper </a:t>
            </a:r>
          </a:p>
        </p:txBody>
      </p:sp>
      <p:sp>
        <p:nvSpPr>
          <p:cNvPr id="10" name="Rektangel 9"/>
          <p:cNvSpPr/>
          <p:nvPr/>
        </p:nvSpPr>
        <p:spPr bwMode="auto">
          <a:xfrm>
            <a:off x="7380312" y="5877272"/>
            <a:ext cx="495617" cy="371126"/>
          </a:xfrm>
          <a:prstGeom prst="rect">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1" name="Rektangel 10"/>
          <p:cNvSpPr/>
          <p:nvPr/>
        </p:nvSpPr>
        <p:spPr bwMode="auto">
          <a:xfrm>
            <a:off x="6588224"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2" name="Rektangel 11"/>
          <p:cNvSpPr/>
          <p:nvPr/>
        </p:nvSpPr>
        <p:spPr bwMode="auto">
          <a:xfrm>
            <a:off x="8168180"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cxnSp>
        <p:nvCxnSpPr>
          <p:cNvPr id="13" name="Rett pil 9"/>
          <p:cNvCxnSpPr>
            <a:cxnSpLocks noChangeShapeType="1"/>
          </p:cNvCxnSpPr>
          <p:nvPr/>
        </p:nvCxnSpPr>
        <p:spPr bwMode="auto">
          <a:xfrm>
            <a:off x="7160068"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14" name="Rett pil 9"/>
          <p:cNvCxnSpPr>
            <a:cxnSpLocks noChangeShapeType="1"/>
          </p:cNvCxnSpPr>
          <p:nvPr/>
        </p:nvCxnSpPr>
        <p:spPr bwMode="auto">
          <a:xfrm>
            <a:off x="7952156"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sp>
        <p:nvSpPr>
          <p:cNvPr id="15" name="Rektangel 14"/>
          <p:cNvSpPr/>
          <p:nvPr/>
        </p:nvSpPr>
        <p:spPr>
          <a:xfrm>
            <a:off x="683568" y="6525344"/>
            <a:ext cx="1728192" cy="253916"/>
          </a:xfrm>
          <a:prstGeom prst="rect">
            <a:avLst/>
          </a:prstGeom>
        </p:spPr>
        <p:txBody>
          <a:bodyPr wrap="square">
            <a:spAutoFit/>
          </a:bodyPr>
          <a:lstStyle/>
          <a:p>
            <a:pPr>
              <a:defRPr/>
            </a:pPr>
            <a:r>
              <a:rPr lang="nb-NO" sz="1050" dirty="0" smtClean="0"/>
              <a:t>s 10-14: 10 min</a:t>
            </a:r>
            <a:endParaRPr lang="nb-NO" sz="1050" dirty="0"/>
          </a:p>
        </p:txBody>
      </p:sp>
      <p:pic>
        <p:nvPicPr>
          <p:cNvPr id="16" name="Bilde 15"/>
          <p:cNvPicPr>
            <a:picLocks noChangeAspect="1"/>
          </p:cNvPicPr>
          <p:nvPr/>
        </p:nvPicPr>
        <p:blipFill>
          <a:blip r:embed="rId3"/>
          <a:stretch>
            <a:fillRect/>
          </a:stretch>
        </p:blipFill>
        <p:spPr>
          <a:xfrm>
            <a:off x="539552" y="6525344"/>
            <a:ext cx="177140" cy="216024"/>
          </a:xfrm>
          <a:prstGeom prst="rect">
            <a:avLst/>
          </a:prstGeom>
        </p:spPr>
      </p:pic>
      <p:sp>
        <p:nvSpPr>
          <p:cNvPr id="4" name="Plassholder for lysbildenummer 3"/>
          <p:cNvSpPr>
            <a:spLocks noGrp="1"/>
          </p:cNvSpPr>
          <p:nvPr>
            <p:ph type="sldNum" sz="quarter" idx="11"/>
          </p:nvPr>
        </p:nvSpPr>
        <p:spPr/>
        <p:txBody>
          <a:bodyPr/>
          <a:lstStyle/>
          <a:p>
            <a:fld id="{50A64383-DDEF-46E4-9EA6-0AF878096D55}" type="slidenum">
              <a:rPr lang="nb-NO" smtClean="0"/>
              <a:pPr/>
              <a:t>10</a:t>
            </a:fld>
            <a:endParaRPr lang="nb-NO" dirty="0"/>
          </a:p>
        </p:txBody>
      </p:sp>
    </p:spTree>
    <p:extLst>
      <p:ext uri="{BB962C8B-B14F-4D97-AF65-F5344CB8AC3E}">
        <p14:creationId xmlns:p14="http://schemas.microsoft.com/office/powerpoint/2010/main" val="2851389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tel 1"/>
          <p:cNvSpPr>
            <a:spLocks noGrp="1"/>
          </p:cNvSpPr>
          <p:nvPr>
            <p:ph type="title"/>
          </p:nvPr>
        </p:nvSpPr>
        <p:spPr>
          <a:xfrm>
            <a:off x="452438" y="476672"/>
            <a:ext cx="8229600" cy="1008112"/>
          </a:xfrm>
        </p:spPr>
        <p:txBody>
          <a:bodyPr/>
          <a:lstStyle/>
          <a:p>
            <a:r>
              <a:rPr lang="nb-NO" altLang="nb-NO" sz="3200" dirty="0" smtClean="0"/>
              <a:t>Dialog viktig for kvaliteten på teamarbeid</a:t>
            </a:r>
          </a:p>
        </p:txBody>
      </p:sp>
      <p:sp>
        <p:nvSpPr>
          <p:cNvPr id="21507" name="Plassholder for innhold 2"/>
          <p:cNvSpPr>
            <a:spLocks noGrp="1"/>
          </p:cNvSpPr>
          <p:nvPr>
            <p:ph idx="1"/>
          </p:nvPr>
        </p:nvSpPr>
        <p:spPr>
          <a:xfrm>
            <a:off x="452438" y="1268760"/>
            <a:ext cx="8229600" cy="5257453"/>
          </a:xfrm>
        </p:spPr>
        <p:txBody>
          <a:bodyPr/>
          <a:lstStyle/>
          <a:p>
            <a:pPr marL="0" indent="0">
              <a:buNone/>
            </a:pPr>
            <a:r>
              <a:rPr lang="nb-NO" sz="1800" dirty="0"/>
              <a:t>Forskningen er nokså entydig på </a:t>
            </a:r>
            <a:r>
              <a:rPr lang="nb-NO" sz="1800" dirty="0" smtClean="0"/>
              <a:t>at </a:t>
            </a:r>
            <a:r>
              <a:rPr lang="nb-NO" sz="1800" i="1" dirty="0" smtClean="0"/>
              <a:t>dialog</a:t>
            </a:r>
            <a:r>
              <a:rPr lang="nb-NO" sz="1800" dirty="0" smtClean="0"/>
              <a:t> er viktig </a:t>
            </a:r>
            <a:r>
              <a:rPr lang="nb-NO" sz="1800" dirty="0"/>
              <a:t>for å skape gode </a:t>
            </a:r>
            <a:r>
              <a:rPr lang="nb-NO" sz="1800" dirty="0" smtClean="0"/>
              <a:t>og effektiv arbeidsprosesser </a:t>
            </a:r>
            <a:r>
              <a:rPr lang="nb-NO" sz="1800" dirty="0"/>
              <a:t>i en </a:t>
            </a:r>
            <a:r>
              <a:rPr lang="nb-NO" sz="1800" dirty="0" smtClean="0"/>
              <a:t>gruppe.</a:t>
            </a:r>
          </a:p>
          <a:p>
            <a:pPr marL="0" indent="0">
              <a:buNone/>
            </a:pPr>
            <a:r>
              <a:rPr lang="nb-NO" sz="1800" dirty="0" smtClean="0"/>
              <a:t/>
            </a:r>
            <a:br>
              <a:rPr lang="nb-NO" sz="1800" dirty="0" smtClean="0"/>
            </a:br>
            <a:r>
              <a:rPr lang="nb-NO" sz="1800" u="sng" dirty="0" smtClean="0"/>
              <a:t>Dialog </a:t>
            </a:r>
          </a:p>
          <a:p>
            <a:r>
              <a:rPr lang="nb-NO" altLang="nb-NO" sz="1800" dirty="0" smtClean="0"/>
              <a:t>har positiv effekt i seg selv fordi dialog stimulerer til utforsking av ulike synspunkter som igjen kan bidra til grundigere, mer informerte og mer kreative løsninger på komplekse problemer.</a:t>
            </a:r>
          </a:p>
          <a:p>
            <a:r>
              <a:rPr lang="nb-NO" altLang="nb-NO" sz="1800" dirty="0" smtClean="0"/>
              <a:t>bidrar til å redusere konfliktnivået i gruppen (som igjen har negativ effekt på teameffektivitet)</a:t>
            </a:r>
          </a:p>
          <a:p>
            <a:pPr marL="0" indent="0">
              <a:buFontTx/>
              <a:buNone/>
            </a:pPr>
            <a:endParaRPr lang="nb-NO" altLang="nb-NO" sz="1800" dirty="0"/>
          </a:p>
          <a:p>
            <a:pPr marL="0" indent="0">
              <a:buFontTx/>
              <a:buNone/>
            </a:pPr>
            <a:endParaRPr lang="nb-NO" altLang="nb-NO" sz="1100" dirty="0" smtClean="0"/>
          </a:p>
          <a:p>
            <a:pPr marL="0" indent="0">
              <a:buFontTx/>
              <a:buNone/>
            </a:pPr>
            <a:r>
              <a:rPr lang="nb-NO" altLang="nb-NO" sz="1100" dirty="0" smtClean="0"/>
              <a:t>         Bang &amp; Middelfart 2010</a:t>
            </a:r>
          </a:p>
          <a:p>
            <a:pPr marL="0" indent="0">
              <a:buFontTx/>
              <a:buNone/>
            </a:pPr>
            <a:endParaRPr lang="nb-NO" altLang="nb-NO" sz="1800" dirty="0" smtClean="0"/>
          </a:p>
        </p:txBody>
      </p:sp>
      <p:sp>
        <p:nvSpPr>
          <p:cNvPr id="9" name="Rektangel 8"/>
          <p:cNvSpPr/>
          <p:nvPr/>
        </p:nvSpPr>
        <p:spPr bwMode="auto">
          <a:xfrm>
            <a:off x="6592443"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0" name="Rektangel 9"/>
          <p:cNvSpPr/>
          <p:nvPr/>
        </p:nvSpPr>
        <p:spPr bwMode="auto">
          <a:xfrm>
            <a:off x="7380312" y="5877272"/>
            <a:ext cx="495617" cy="371126"/>
          </a:xfrm>
          <a:prstGeom prst="rect">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1" name="Rektangel 10"/>
          <p:cNvSpPr/>
          <p:nvPr/>
        </p:nvSpPr>
        <p:spPr bwMode="auto">
          <a:xfrm>
            <a:off x="8168180"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cxnSp>
        <p:nvCxnSpPr>
          <p:cNvPr id="12" name="Rett pil 9"/>
          <p:cNvCxnSpPr>
            <a:cxnSpLocks noChangeShapeType="1"/>
          </p:cNvCxnSpPr>
          <p:nvPr/>
        </p:nvCxnSpPr>
        <p:spPr bwMode="auto">
          <a:xfrm>
            <a:off x="7160068"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13" name="Rett pil 9"/>
          <p:cNvCxnSpPr>
            <a:cxnSpLocks noChangeShapeType="1"/>
          </p:cNvCxnSpPr>
          <p:nvPr/>
        </p:nvCxnSpPr>
        <p:spPr bwMode="auto">
          <a:xfrm>
            <a:off x="7952156"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sp>
        <p:nvSpPr>
          <p:cNvPr id="14" name="Rektangel 13"/>
          <p:cNvSpPr/>
          <p:nvPr/>
        </p:nvSpPr>
        <p:spPr>
          <a:xfrm>
            <a:off x="683568" y="6525344"/>
            <a:ext cx="1656184" cy="415498"/>
          </a:xfrm>
          <a:prstGeom prst="rect">
            <a:avLst/>
          </a:prstGeom>
        </p:spPr>
        <p:txBody>
          <a:bodyPr wrap="square">
            <a:spAutoFit/>
          </a:bodyPr>
          <a:lstStyle/>
          <a:p>
            <a:pPr>
              <a:defRPr/>
            </a:pPr>
            <a:r>
              <a:rPr lang="nb-NO" sz="1050" dirty="0"/>
              <a:t>s 10-14: 10 min</a:t>
            </a:r>
          </a:p>
          <a:p>
            <a:pPr>
              <a:defRPr/>
            </a:pPr>
            <a:endParaRPr lang="nb-NO" sz="1050" dirty="0"/>
          </a:p>
        </p:txBody>
      </p:sp>
      <p:pic>
        <p:nvPicPr>
          <p:cNvPr id="15" name="Bilde 14"/>
          <p:cNvPicPr>
            <a:picLocks noChangeAspect="1"/>
          </p:cNvPicPr>
          <p:nvPr/>
        </p:nvPicPr>
        <p:blipFill>
          <a:blip r:embed="rId3"/>
          <a:stretch>
            <a:fillRect/>
          </a:stretch>
        </p:blipFill>
        <p:spPr>
          <a:xfrm>
            <a:off x="539552" y="6525344"/>
            <a:ext cx="177140" cy="216024"/>
          </a:xfrm>
          <a:prstGeom prst="rect">
            <a:avLst/>
          </a:prstGeom>
        </p:spPr>
      </p:pic>
      <p:sp>
        <p:nvSpPr>
          <p:cNvPr id="2" name="Plassholder for lysbildenummer 1"/>
          <p:cNvSpPr>
            <a:spLocks noGrp="1"/>
          </p:cNvSpPr>
          <p:nvPr>
            <p:ph type="sldNum" sz="quarter" idx="11"/>
          </p:nvPr>
        </p:nvSpPr>
        <p:spPr/>
        <p:txBody>
          <a:bodyPr/>
          <a:lstStyle/>
          <a:p>
            <a:fld id="{50A64383-DDEF-46E4-9EA6-0AF878096D55}" type="slidenum">
              <a:rPr lang="nb-NO" smtClean="0"/>
              <a:pPr/>
              <a:t>11</a:t>
            </a:fld>
            <a:endParaRPr lang="nb-NO"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tel 1"/>
          <p:cNvSpPr>
            <a:spLocks noGrp="1"/>
          </p:cNvSpPr>
          <p:nvPr>
            <p:ph type="title"/>
          </p:nvPr>
        </p:nvSpPr>
        <p:spPr>
          <a:xfrm>
            <a:off x="452438" y="476672"/>
            <a:ext cx="7620000" cy="864096"/>
          </a:xfrm>
        </p:spPr>
        <p:txBody>
          <a:bodyPr/>
          <a:lstStyle/>
          <a:p>
            <a:r>
              <a:rPr lang="nb-NO" altLang="nb-NO" sz="2800" dirty="0" smtClean="0"/>
              <a:t>Debatt – en annen funksjon, lettere for mange av oss, men flere fallgruver</a:t>
            </a:r>
          </a:p>
        </p:txBody>
      </p:sp>
      <p:sp>
        <p:nvSpPr>
          <p:cNvPr id="28675" name="Plassholder for innhold 2"/>
          <p:cNvSpPr>
            <a:spLocks noGrp="1"/>
          </p:cNvSpPr>
          <p:nvPr>
            <p:ph idx="1"/>
          </p:nvPr>
        </p:nvSpPr>
        <p:spPr>
          <a:xfrm>
            <a:off x="452438" y="1700808"/>
            <a:ext cx="8390706" cy="3888432"/>
          </a:xfrm>
        </p:spPr>
        <p:txBody>
          <a:bodyPr/>
          <a:lstStyle/>
          <a:p>
            <a:pPr>
              <a:defRPr/>
            </a:pPr>
            <a:r>
              <a:rPr lang="nb-NO" sz="1800" dirty="0" smtClean="0"/>
              <a:t>Debatt er viktig for å spisse saker, lukke saker, konkludere. Men debatten byr på flere fallgruver enn dialogen.</a:t>
            </a:r>
          </a:p>
          <a:p>
            <a:pPr>
              <a:defRPr/>
            </a:pPr>
            <a:r>
              <a:rPr lang="nb-NO" sz="1800" dirty="0"/>
              <a:t>Møter som preges av kontroversielle og komplekse saker har en tendens til å utvikle seg til en </a:t>
            </a:r>
            <a:r>
              <a:rPr lang="nb-NO" sz="1800" dirty="0" smtClean="0"/>
              <a:t>debatt, selv når dialog hadde vært mer hensiktsmessig. </a:t>
            </a:r>
            <a:endParaRPr lang="nb-NO" sz="1800" dirty="0"/>
          </a:p>
          <a:p>
            <a:pPr>
              <a:defRPr/>
            </a:pPr>
            <a:r>
              <a:rPr lang="nb-NO" altLang="nb-NO" sz="1800" dirty="0" smtClean="0"/>
              <a:t>Debattpregete møter stimulerer til polarisering og forsvar av egne meninger. Kan også føre til at saker lukkes for tidlig. </a:t>
            </a:r>
          </a:p>
          <a:p>
            <a:pPr>
              <a:defRPr/>
            </a:pPr>
            <a:r>
              <a:rPr lang="nb-NO" altLang="nb-NO" sz="1800" dirty="0" smtClean="0"/>
              <a:t>I </a:t>
            </a:r>
            <a:r>
              <a:rPr lang="nb-NO" altLang="nb-NO" sz="1800" dirty="0"/>
              <a:t>mange grupper er debatt ”modus </a:t>
            </a:r>
            <a:r>
              <a:rPr lang="nb-NO" altLang="nb-NO" sz="1800" dirty="0" err="1"/>
              <a:t>operandi</a:t>
            </a:r>
            <a:r>
              <a:rPr lang="nb-NO" altLang="nb-NO" sz="1800" dirty="0"/>
              <a:t>”, så vanlig at vi ikke tenker over det eller ser alternative måter å behandle saker på. </a:t>
            </a:r>
          </a:p>
          <a:p>
            <a:pPr>
              <a:defRPr/>
            </a:pPr>
            <a:endParaRPr lang="nb-NO" sz="1800" dirty="0"/>
          </a:p>
          <a:p>
            <a:endParaRPr lang="nb-NO" altLang="nb-NO" sz="1800" dirty="0" smtClean="0"/>
          </a:p>
          <a:p>
            <a:endParaRPr lang="nb-NO" altLang="nb-NO" sz="1800" dirty="0" smtClean="0"/>
          </a:p>
        </p:txBody>
      </p:sp>
      <p:sp>
        <p:nvSpPr>
          <p:cNvPr id="9" name="Rektangel 8"/>
          <p:cNvSpPr/>
          <p:nvPr/>
        </p:nvSpPr>
        <p:spPr bwMode="auto">
          <a:xfrm>
            <a:off x="6592443"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0" name="Rektangel 9"/>
          <p:cNvSpPr/>
          <p:nvPr/>
        </p:nvSpPr>
        <p:spPr bwMode="auto">
          <a:xfrm>
            <a:off x="7380312" y="5877272"/>
            <a:ext cx="495617" cy="371126"/>
          </a:xfrm>
          <a:prstGeom prst="rect">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1" name="Rektangel 10"/>
          <p:cNvSpPr/>
          <p:nvPr/>
        </p:nvSpPr>
        <p:spPr bwMode="auto">
          <a:xfrm>
            <a:off x="8168180"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cxnSp>
        <p:nvCxnSpPr>
          <p:cNvPr id="12" name="Rett pil 9"/>
          <p:cNvCxnSpPr>
            <a:cxnSpLocks noChangeShapeType="1"/>
          </p:cNvCxnSpPr>
          <p:nvPr/>
        </p:nvCxnSpPr>
        <p:spPr bwMode="auto">
          <a:xfrm>
            <a:off x="7160068"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13" name="Rett pil 9"/>
          <p:cNvCxnSpPr>
            <a:cxnSpLocks noChangeShapeType="1"/>
          </p:cNvCxnSpPr>
          <p:nvPr/>
        </p:nvCxnSpPr>
        <p:spPr bwMode="auto">
          <a:xfrm>
            <a:off x="7952156"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sp>
        <p:nvSpPr>
          <p:cNvPr id="14" name="Rektangel 13"/>
          <p:cNvSpPr/>
          <p:nvPr/>
        </p:nvSpPr>
        <p:spPr>
          <a:xfrm>
            <a:off x="683568" y="6525344"/>
            <a:ext cx="1584176" cy="415498"/>
          </a:xfrm>
          <a:prstGeom prst="rect">
            <a:avLst/>
          </a:prstGeom>
        </p:spPr>
        <p:txBody>
          <a:bodyPr wrap="square">
            <a:spAutoFit/>
          </a:bodyPr>
          <a:lstStyle/>
          <a:p>
            <a:pPr>
              <a:defRPr/>
            </a:pPr>
            <a:r>
              <a:rPr lang="nb-NO" sz="1050" dirty="0"/>
              <a:t>s 10-14: 10 min</a:t>
            </a:r>
          </a:p>
          <a:p>
            <a:pPr>
              <a:defRPr/>
            </a:pPr>
            <a:endParaRPr lang="nb-NO" sz="1050" dirty="0"/>
          </a:p>
        </p:txBody>
      </p:sp>
      <p:pic>
        <p:nvPicPr>
          <p:cNvPr id="15" name="Bilde 14"/>
          <p:cNvPicPr>
            <a:picLocks noChangeAspect="1"/>
          </p:cNvPicPr>
          <p:nvPr/>
        </p:nvPicPr>
        <p:blipFill>
          <a:blip r:embed="rId3"/>
          <a:stretch>
            <a:fillRect/>
          </a:stretch>
        </p:blipFill>
        <p:spPr>
          <a:xfrm>
            <a:off x="539552" y="6525344"/>
            <a:ext cx="177140" cy="216024"/>
          </a:xfrm>
          <a:prstGeom prst="rect">
            <a:avLst/>
          </a:prstGeom>
        </p:spPr>
      </p:pic>
      <p:sp>
        <p:nvSpPr>
          <p:cNvPr id="2" name="Plassholder for lysbildenummer 1"/>
          <p:cNvSpPr>
            <a:spLocks noGrp="1"/>
          </p:cNvSpPr>
          <p:nvPr>
            <p:ph type="sldNum" sz="quarter" idx="11"/>
          </p:nvPr>
        </p:nvSpPr>
        <p:spPr/>
        <p:txBody>
          <a:bodyPr/>
          <a:lstStyle/>
          <a:p>
            <a:fld id="{50A64383-DDEF-46E4-9EA6-0AF878096D55}" type="slidenum">
              <a:rPr lang="nb-NO" smtClean="0"/>
              <a:pPr/>
              <a:t>12</a:t>
            </a:fld>
            <a:endParaRPr lang="nb-NO"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56"/>
          <p:cNvGraphicFramePr>
            <a:graphicFrameLocks/>
          </p:cNvGraphicFramePr>
          <p:nvPr>
            <p:extLst>
              <p:ext uri="{D42A27DB-BD31-4B8C-83A1-F6EECF244321}">
                <p14:modId xmlns:p14="http://schemas.microsoft.com/office/powerpoint/2010/main" val="3130487267"/>
              </p:ext>
            </p:extLst>
          </p:nvPr>
        </p:nvGraphicFramePr>
        <p:xfrm>
          <a:off x="539552" y="980727"/>
          <a:ext cx="8136903" cy="4703497"/>
        </p:xfrm>
        <a:graphic>
          <a:graphicData uri="http://schemas.openxmlformats.org/drawingml/2006/table">
            <a:tbl>
              <a:tblPr>
                <a:effectLst/>
              </a:tblPr>
              <a:tblGrid>
                <a:gridCol w="1944215"/>
                <a:gridCol w="3024336"/>
                <a:gridCol w="3168352"/>
              </a:tblGrid>
              <a:tr h="3554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b-NO" sz="1200" b="0" i="0" u="none" strike="noStrike" cap="none" normalizeH="0" baseline="0" dirty="0" smtClean="0">
                        <a:ln>
                          <a:noFill/>
                        </a:ln>
                        <a:solidFill>
                          <a:schemeClr val="bg1"/>
                        </a:solidFill>
                        <a:effectLst/>
                        <a:latin typeface="Arial" charset="0"/>
                      </a:endParaRPr>
                    </a:p>
                  </a:txBody>
                  <a:tcPr marT="45719" marB="45719" anchor="ctr" horzOverflow="overflow">
                    <a:lnL w="28575"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4782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chemeClr val="bg1"/>
                          </a:solidFill>
                          <a:effectLst/>
                          <a:latin typeface="Arial" charset="0"/>
                        </a:rPr>
                        <a:t>Debatt</a:t>
                      </a:r>
                    </a:p>
                  </a:txBody>
                  <a:tcPr marT="45719" marB="45719"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4782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chemeClr val="bg1"/>
                          </a:solidFill>
                          <a:effectLst/>
                          <a:latin typeface="Arial" charset="0"/>
                        </a:rPr>
                        <a:t>Dialog</a:t>
                      </a:r>
                    </a:p>
                  </a:txBody>
                  <a:tcPr marT="45719" marB="45719" anchor="ctr" horzOverflow="overflow">
                    <a:lnL w="12700" cap="flat" cmpd="sng" algn="ctr">
                      <a:solidFill>
                        <a:srgbClr val="FFFFFF"/>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47823"/>
                    </a:solidFill>
                  </a:tcPr>
                </a:tc>
              </a:tr>
              <a:tr h="4896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chemeClr val="tx1"/>
                          </a:solidFill>
                          <a:effectLst/>
                          <a:latin typeface="Arial" charset="0"/>
                        </a:rPr>
                        <a:t>Premissene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nb-NO" sz="1200" b="0" i="0" u="none" strike="noStrike" cap="none" normalizeH="0" baseline="0" smtClean="0">
                        <a:ln>
                          <a:noFill/>
                        </a:ln>
                        <a:solidFill>
                          <a:schemeClr val="tx1"/>
                        </a:solidFill>
                        <a:effectLst/>
                        <a:latin typeface="Arial" charset="0"/>
                      </a:endParaRPr>
                    </a:p>
                  </a:txBody>
                  <a:tcPr marT="45719" marB="45719" horzOverflow="overflow">
                    <a:lnL w="28575"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cs typeface="Times New Roman" pitchFamily="18" charset="0"/>
                        </a:rPr>
                        <a:t>Det er kun et rett svar eller riktig perspektiv </a:t>
                      </a:r>
                      <a:endParaRPr kumimoji="0" lang="nb-NO" sz="1200" b="0" i="0" u="none" strike="noStrike" cap="none" normalizeH="0" baseline="0" dirty="0" smtClean="0">
                        <a:ln>
                          <a:noFill/>
                        </a:ln>
                        <a:solidFill>
                          <a:srgbClr val="000000"/>
                        </a:solidFill>
                        <a:effectLst/>
                        <a:latin typeface="+mn-lt"/>
                      </a:endParaRPr>
                    </a:p>
                  </a:txBody>
                  <a:tcPr marT="45719" marB="45719"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rgbClr val="000000"/>
                          </a:solidFill>
                          <a:effectLst/>
                          <a:latin typeface="+mn-lt"/>
                        </a:rPr>
                        <a:t>Det er mange riktige svar og perspektiver, inklusive ens eget</a:t>
                      </a:r>
                    </a:p>
                  </a:txBody>
                  <a:tcPr marT="45719" marB="45719" horzOverflow="overflow">
                    <a:lnL w="12700" cap="flat" cmpd="sng" algn="ctr">
                      <a:solidFill>
                        <a:srgbClr val="FFFFFF"/>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95000"/>
                      </a:schemeClr>
                    </a:solidFill>
                  </a:tcPr>
                </a:tc>
              </a:tr>
              <a:tr h="6318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chemeClr val="tx1"/>
                          </a:solidFill>
                          <a:effectLst/>
                          <a:latin typeface="Arial" charset="0"/>
                        </a:rPr>
                        <a:t>Målet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nb-NO" sz="1200" b="0" i="0" u="none" strike="noStrike" cap="none" normalizeH="0" baseline="0" smtClean="0">
                        <a:ln>
                          <a:noFill/>
                        </a:ln>
                        <a:solidFill>
                          <a:schemeClr val="tx1"/>
                        </a:solidFill>
                        <a:effectLst/>
                        <a:latin typeface="Arial" charset="0"/>
                      </a:endParaRPr>
                    </a:p>
                  </a:txBody>
                  <a:tcPr marT="45719" marB="45719" horzOverflow="overflow">
                    <a:lnL w="28575"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ea typeface="Times New Roman" pitchFamily="18" charset="0"/>
                          <a:cs typeface="Courier New" pitchFamily="49" charset="0"/>
                        </a:rPr>
                        <a:t>Å vinne, å ha rett, å selge og overtale eller overbevise</a:t>
                      </a:r>
                    </a:p>
                  </a:txBody>
                  <a:tcPr marT="45719" marB="45719"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cs typeface="Times New Roman" pitchFamily="18" charset="0"/>
                        </a:rPr>
                        <a:t>Å forstå den andre personene ut fra deres egne syn. Å forstå betyr  ikke nødvendigvis at du blir enig </a:t>
                      </a:r>
                    </a:p>
                  </a:txBody>
                  <a:tcPr marT="45719" marB="45719" horzOverflow="overflow">
                    <a:lnL w="12700" cap="flat" cmpd="sng" algn="ctr">
                      <a:solidFill>
                        <a:srgbClr val="FFFFFF"/>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85000"/>
                      </a:schemeClr>
                    </a:solidFill>
                  </a:tcPr>
                </a:tc>
              </a:tr>
              <a:tr h="3572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chemeClr val="tx1"/>
                          </a:solidFill>
                          <a:effectLst/>
                          <a:latin typeface="Arial" charset="0"/>
                        </a:rPr>
                        <a:t>Holdning</a:t>
                      </a:r>
                    </a:p>
                  </a:txBody>
                  <a:tcPr marT="45719" marB="45719" horzOverflow="overflow">
                    <a:lnL w="28575"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rPr>
                        <a:t>Kritisk vurderende</a:t>
                      </a:r>
                    </a:p>
                  </a:txBody>
                  <a:tcPr marT="45719" marB="45719"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rgbClr val="000000"/>
                          </a:solidFill>
                          <a:effectLst/>
                          <a:latin typeface="+mn-lt"/>
                        </a:rPr>
                        <a:t>Nysgjerrig åpenhet</a:t>
                      </a:r>
                    </a:p>
                  </a:txBody>
                  <a:tcPr marT="45719" marB="45719" horzOverflow="overflow">
                    <a:lnL w="12700" cap="flat" cmpd="sng" algn="ctr">
                      <a:solidFill>
                        <a:srgbClr val="FFFFFF"/>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95000"/>
                      </a:schemeClr>
                    </a:solidFill>
                  </a:tcPr>
                </a:tc>
              </a:tr>
              <a:tr h="81235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chemeClr val="tx1"/>
                          </a:solidFill>
                          <a:effectLst/>
                          <a:latin typeface="Arial" charset="0"/>
                        </a:rPr>
                        <a:t>Lytting</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nb-NO" sz="1200" b="0" i="0" u="none" strike="noStrike" cap="none" normalizeH="0" baseline="0" smtClean="0">
                        <a:ln>
                          <a:noFill/>
                        </a:ln>
                        <a:solidFill>
                          <a:schemeClr val="tx1"/>
                        </a:solidFill>
                        <a:effectLst/>
                        <a:latin typeface="Arial" charset="0"/>
                      </a:endParaRPr>
                    </a:p>
                  </a:txBody>
                  <a:tcPr marT="45719" marB="45719" horzOverflow="overflow">
                    <a:lnL w="28575"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cs typeface="Times New Roman" pitchFamily="18" charset="0"/>
                        </a:rPr>
                        <a:t>Snakker mer enn du lytter, planlegger ditt neste innlegg, leter etter motargumenter</a:t>
                      </a:r>
                    </a:p>
                  </a:txBody>
                  <a:tcPr marT="45719" marB="45719"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cs typeface="Times New Roman" pitchFamily="18" charset="0"/>
                        </a:rPr>
                        <a:t>Aksepterer det du hører som riktig for den som sier det, lytter til den andres ”historie” uten å skulle dømme eller vurdere, reflekter istedenfor å reagere, lytter mer enn du snakker</a:t>
                      </a:r>
                      <a:endParaRPr kumimoji="0" lang="nb-NO" sz="1200" b="0" i="0" u="none" strike="noStrike" cap="none" normalizeH="0" baseline="0" dirty="0" smtClean="0">
                        <a:ln>
                          <a:noFill/>
                        </a:ln>
                        <a:solidFill>
                          <a:srgbClr val="000000"/>
                        </a:solidFill>
                        <a:effectLst/>
                        <a:latin typeface="+mn-lt"/>
                      </a:endParaRPr>
                    </a:p>
                  </a:txBody>
                  <a:tcPr marT="45719" marB="45719" horzOverflow="overflow">
                    <a:lnL w="12700" cap="flat" cmpd="sng" algn="ctr">
                      <a:solidFill>
                        <a:srgbClr val="FFFFFF"/>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9D9D9"/>
                    </a:solidFill>
                  </a:tcPr>
                </a:tc>
              </a:tr>
              <a:tr h="7110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chemeClr val="tx1"/>
                          </a:solidFill>
                          <a:effectLst/>
                          <a:latin typeface="Arial" charset="0"/>
                        </a:rPr>
                        <a:t>Undersøkelse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nb-NO" sz="1200" b="0" i="0" u="none" strike="noStrike" cap="none" normalizeH="0" baseline="0" smtClean="0">
                        <a:ln>
                          <a:noFill/>
                        </a:ln>
                        <a:solidFill>
                          <a:schemeClr val="tx1"/>
                        </a:solidFill>
                        <a:effectLst/>
                        <a:latin typeface="Arial" charset="0"/>
                      </a:endParaRPr>
                    </a:p>
                  </a:txBody>
                  <a:tcPr marT="45719" marB="45719" horzOverflow="overflow">
                    <a:lnL w="28575"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cs typeface="Times New Roman" pitchFamily="18" charset="0"/>
                        </a:rPr>
                        <a:t>Stiller spørsmål som støtter ditt eget syn og som utfordrer den andres syn</a:t>
                      </a:r>
                      <a:endParaRPr kumimoji="0" lang="nb-NO" sz="1200" b="0" i="0" u="none" strike="noStrike" cap="none" normalizeH="0" baseline="0" dirty="0" smtClean="0">
                        <a:ln>
                          <a:noFill/>
                        </a:ln>
                        <a:solidFill>
                          <a:srgbClr val="000000"/>
                        </a:solidFill>
                        <a:effectLst/>
                        <a:latin typeface="+mn-lt"/>
                      </a:endParaRPr>
                    </a:p>
                  </a:txBody>
                  <a:tcPr marT="45719" marB="45719"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rgbClr val="000000"/>
                          </a:solidFill>
                          <a:effectLst/>
                          <a:latin typeface="+mn-lt"/>
                          <a:cs typeface="Times New Roman" pitchFamily="18" charset="0"/>
                        </a:rPr>
                        <a:t>Stiller spørsmål som bedrer din og den andre parts forståelse, undersøker  antakelser som du egentlig tar for gitt </a:t>
                      </a:r>
                    </a:p>
                  </a:txBody>
                  <a:tcPr marT="45719" marB="45719" horzOverflow="overflow">
                    <a:lnL w="12700" cap="flat" cmpd="sng" algn="ctr">
                      <a:solidFill>
                        <a:srgbClr val="FFFFFF"/>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2F2F2"/>
                    </a:solidFill>
                  </a:tcPr>
                </a:tc>
              </a:tr>
              <a:tr h="8690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chemeClr val="tx1"/>
                          </a:solidFill>
                          <a:effectLst/>
                          <a:latin typeface="Arial" charset="0"/>
                        </a:rPr>
                        <a:t>Forsvar</a:t>
                      </a:r>
                    </a:p>
                  </a:txBody>
                  <a:tcPr marT="45719" marB="45719" horzOverflow="overflow">
                    <a:lnL w="28575"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cs typeface="Times New Roman" pitchFamily="18" charset="0"/>
                        </a:rPr>
                        <a:t>Forsvarer og rettferdiggjør din egen posisjon, forsvarer dine forutsetninger og grunnlag</a:t>
                      </a:r>
                      <a:endParaRPr kumimoji="0" lang="nb-NO" sz="1200" b="0" i="0" u="none" strike="noStrike" cap="none" normalizeH="0" baseline="0" dirty="0" smtClean="0">
                        <a:ln>
                          <a:noFill/>
                        </a:ln>
                        <a:solidFill>
                          <a:srgbClr val="000000"/>
                        </a:solidFill>
                        <a:effectLst/>
                        <a:latin typeface="+mn-lt"/>
                      </a:endParaRPr>
                    </a:p>
                  </a:txBody>
                  <a:tcPr marT="45719" marB="45719"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rgbClr val="000000"/>
                          </a:solidFill>
                          <a:effectLst/>
                          <a:latin typeface="+mn-lt"/>
                          <a:cs typeface="Times New Roman" pitchFamily="18" charset="0"/>
                        </a:rPr>
                        <a:t>Tilbyr dine tanker som det de er, nemlig dine tanker, utforsker alternative synspunkter.  Er åpen på dilemmaer du ser og må hanskes med i saken </a:t>
                      </a:r>
                    </a:p>
                  </a:txBody>
                  <a:tcPr marT="45719" marB="45719" horzOverflow="overflow">
                    <a:lnL w="12700" cap="flat" cmpd="sng" algn="ctr">
                      <a:solidFill>
                        <a:srgbClr val="FFFFFF"/>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9D9D9"/>
                    </a:solidFill>
                  </a:tcPr>
                </a:tc>
              </a:tr>
              <a:tr h="4540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smtClean="0">
                          <a:ln>
                            <a:noFill/>
                          </a:ln>
                          <a:solidFill>
                            <a:schemeClr val="tx1"/>
                          </a:solidFill>
                          <a:effectLst/>
                          <a:latin typeface="Arial" charset="0"/>
                        </a:rPr>
                        <a:t>Rolle</a:t>
                      </a:r>
                    </a:p>
                  </a:txBody>
                  <a:tcPr marT="45719" marB="45719" horzOverflow="overflow">
                    <a:lnL w="28575"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cs typeface="Times New Roman" pitchFamily="18" charset="0"/>
                        </a:rPr>
                        <a:t>Inntar alltid motsatt syn av den andre</a:t>
                      </a:r>
                    </a:p>
                  </a:txBody>
                  <a:tcPr marT="45719" marB="45719"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200" b="0" i="0" u="none" strike="noStrike" cap="none" normalizeH="0" baseline="0" dirty="0" smtClean="0">
                          <a:ln>
                            <a:noFill/>
                          </a:ln>
                          <a:solidFill>
                            <a:srgbClr val="000000"/>
                          </a:solidFill>
                          <a:effectLst/>
                          <a:latin typeface="+mn-lt"/>
                        </a:rPr>
                        <a:t>Setter seg inn i den andres sted</a:t>
                      </a:r>
                    </a:p>
                  </a:txBody>
                  <a:tcPr marT="45719" marB="45719" horzOverflow="overflow">
                    <a:lnL w="12700" cap="flat" cmpd="sng" algn="ctr">
                      <a:solidFill>
                        <a:srgbClr val="FFFFFF"/>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r>
            </a:tbl>
          </a:graphicData>
        </a:graphic>
      </p:graphicFrame>
      <p:sp>
        <p:nvSpPr>
          <p:cNvPr id="5" name="Rektangel 4"/>
          <p:cNvSpPr/>
          <p:nvPr/>
        </p:nvSpPr>
        <p:spPr>
          <a:xfrm>
            <a:off x="467544" y="6021288"/>
            <a:ext cx="5472608" cy="288032"/>
          </a:xfrm>
          <a:prstGeom prst="rect">
            <a:avLst/>
          </a:prstGeom>
        </p:spPr>
        <p:txBody>
          <a:bodyPr wrap="square">
            <a:spAutoFit/>
          </a:bodyPr>
          <a:lstStyle/>
          <a:p>
            <a:pPr>
              <a:defRPr/>
            </a:pPr>
            <a:r>
              <a:rPr lang="nb-NO" sz="1200" dirty="0"/>
              <a:t>Basert på:  </a:t>
            </a:r>
            <a:r>
              <a:rPr lang="nb-NO" sz="1200" dirty="0" err="1"/>
              <a:t>Deborah</a:t>
            </a:r>
            <a:r>
              <a:rPr lang="nb-NO" sz="1200" dirty="0"/>
              <a:t> L. Flick «From </a:t>
            </a:r>
            <a:r>
              <a:rPr lang="nb-NO" sz="1200" dirty="0" err="1"/>
              <a:t>Debate</a:t>
            </a:r>
            <a:r>
              <a:rPr lang="nb-NO" sz="1200" dirty="0"/>
              <a:t> to </a:t>
            </a:r>
            <a:r>
              <a:rPr lang="nb-NO" sz="1200" dirty="0" err="1"/>
              <a:t>Dialogue</a:t>
            </a:r>
            <a:r>
              <a:rPr lang="nb-NO" sz="1200" dirty="0"/>
              <a:t>». USA 2000.</a:t>
            </a:r>
          </a:p>
        </p:txBody>
      </p:sp>
      <p:sp>
        <p:nvSpPr>
          <p:cNvPr id="6" name="Rektangel 5"/>
          <p:cNvSpPr/>
          <p:nvPr/>
        </p:nvSpPr>
        <p:spPr>
          <a:xfrm>
            <a:off x="683568" y="6525344"/>
            <a:ext cx="1440160" cy="415498"/>
          </a:xfrm>
          <a:prstGeom prst="rect">
            <a:avLst/>
          </a:prstGeom>
        </p:spPr>
        <p:txBody>
          <a:bodyPr wrap="square">
            <a:spAutoFit/>
          </a:bodyPr>
          <a:lstStyle/>
          <a:p>
            <a:pPr>
              <a:defRPr/>
            </a:pPr>
            <a:r>
              <a:rPr lang="nb-NO" sz="1050" dirty="0"/>
              <a:t>s 10-14: 10 min</a:t>
            </a:r>
          </a:p>
          <a:p>
            <a:pPr>
              <a:defRPr/>
            </a:pPr>
            <a:endParaRPr lang="nb-NO" sz="1050" dirty="0"/>
          </a:p>
        </p:txBody>
      </p:sp>
      <p:pic>
        <p:nvPicPr>
          <p:cNvPr id="7" name="Bilde 6"/>
          <p:cNvPicPr>
            <a:picLocks noChangeAspect="1"/>
          </p:cNvPicPr>
          <p:nvPr/>
        </p:nvPicPr>
        <p:blipFill>
          <a:blip r:embed="rId2"/>
          <a:stretch>
            <a:fillRect/>
          </a:stretch>
        </p:blipFill>
        <p:spPr>
          <a:xfrm>
            <a:off x="539552" y="6525344"/>
            <a:ext cx="177140" cy="216024"/>
          </a:xfrm>
          <a:prstGeom prst="rect">
            <a:avLst/>
          </a:prstGeom>
        </p:spPr>
      </p:pic>
      <p:sp>
        <p:nvSpPr>
          <p:cNvPr id="9" name="TekstSylinder 8"/>
          <p:cNvSpPr txBox="1"/>
          <p:nvPr/>
        </p:nvSpPr>
        <p:spPr>
          <a:xfrm>
            <a:off x="452438" y="476672"/>
            <a:ext cx="2052165" cy="400110"/>
          </a:xfrm>
          <a:prstGeom prst="rect">
            <a:avLst/>
          </a:prstGeom>
          <a:noFill/>
        </p:spPr>
        <p:txBody>
          <a:bodyPr wrap="none" rtlCol="0">
            <a:spAutoFit/>
          </a:bodyPr>
          <a:lstStyle/>
          <a:p>
            <a:r>
              <a:rPr lang="nb-NO" dirty="0" smtClean="0">
                <a:solidFill>
                  <a:srgbClr val="E47823"/>
                </a:solidFill>
              </a:rPr>
              <a:t>Dialog og debatt</a:t>
            </a:r>
            <a:endParaRPr lang="nb-NO" dirty="0">
              <a:solidFill>
                <a:srgbClr val="E47823"/>
              </a:solidFill>
            </a:endParaRPr>
          </a:p>
        </p:txBody>
      </p:sp>
      <p:sp>
        <p:nvSpPr>
          <p:cNvPr id="10" name="Plassholder for lysbildenummer 9"/>
          <p:cNvSpPr>
            <a:spLocks noGrp="1"/>
          </p:cNvSpPr>
          <p:nvPr>
            <p:ph type="sldNum" sz="quarter" idx="11"/>
          </p:nvPr>
        </p:nvSpPr>
        <p:spPr/>
        <p:txBody>
          <a:bodyPr/>
          <a:lstStyle/>
          <a:p>
            <a:fld id="{50A64383-DDEF-46E4-9EA6-0AF878096D55}" type="slidenum">
              <a:rPr lang="nb-NO" smtClean="0"/>
              <a:pPr/>
              <a:t>13</a:t>
            </a:fld>
            <a:endParaRPr lang="nb-NO" dirty="0"/>
          </a:p>
        </p:txBody>
      </p:sp>
    </p:spTree>
    <p:extLst>
      <p:ext uri="{BB962C8B-B14F-4D97-AF65-F5344CB8AC3E}">
        <p14:creationId xmlns:p14="http://schemas.microsoft.com/office/powerpoint/2010/main" val="15652995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Likebent trekant 46"/>
          <p:cNvSpPr/>
          <p:nvPr/>
        </p:nvSpPr>
        <p:spPr bwMode="auto">
          <a:xfrm rot="5400000">
            <a:off x="6531457" y="3629782"/>
            <a:ext cx="1769717" cy="1080121"/>
          </a:xfrm>
          <a:prstGeom prst="triangle">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48" name="Likebent trekant 47"/>
          <p:cNvSpPr/>
          <p:nvPr/>
        </p:nvSpPr>
        <p:spPr bwMode="auto">
          <a:xfrm rot="16200000">
            <a:off x="5379330" y="3629782"/>
            <a:ext cx="1769717" cy="1080121"/>
          </a:xfrm>
          <a:prstGeom prst="triangle">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45" name="Likebent trekant 44"/>
          <p:cNvSpPr/>
          <p:nvPr/>
        </p:nvSpPr>
        <p:spPr bwMode="auto">
          <a:xfrm rot="5400000">
            <a:off x="4227201" y="3629782"/>
            <a:ext cx="1769717" cy="1080121"/>
          </a:xfrm>
          <a:prstGeom prst="triangle">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46" name="Likebent trekant 45"/>
          <p:cNvSpPr/>
          <p:nvPr/>
        </p:nvSpPr>
        <p:spPr bwMode="auto">
          <a:xfrm rot="16200000">
            <a:off x="3075074" y="3629782"/>
            <a:ext cx="1769717" cy="1080121"/>
          </a:xfrm>
          <a:prstGeom prst="triangle">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44" name="Likebent trekant 43"/>
          <p:cNvSpPr/>
          <p:nvPr/>
        </p:nvSpPr>
        <p:spPr bwMode="auto">
          <a:xfrm rot="5400000">
            <a:off x="1922945" y="3629782"/>
            <a:ext cx="1769717" cy="1080121"/>
          </a:xfrm>
          <a:prstGeom prst="triangle">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5" name="Likebent trekant 4"/>
          <p:cNvSpPr/>
          <p:nvPr/>
        </p:nvSpPr>
        <p:spPr bwMode="auto">
          <a:xfrm rot="16200000">
            <a:off x="770818" y="3629782"/>
            <a:ext cx="1769717" cy="1080121"/>
          </a:xfrm>
          <a:prstGeom prst="triangle">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32770" name="Tittel 1"/>
          <p:cNvSpPr>
            <a:spLocks noGrp="1"/>
          </p:cNvSpPr>
          <p:nvPr>
            <p:ph type="title"/>
          </p:nvPr>
        </p:nvSpPr>
        <p:spPr>
          <a:xfrm>
            <a:off x="452438" y="476672"/>
            <a:ext cx="7620000" cy="864096"/>
          </a:xfrm>
        </p:spPr>
        <p:txBody>
          <a:bodyPr/>
          <a:lstStyle/>
          <a:p>
            <a:r>
              <a:rPr lang="nb-NO" altLang="nb-NO" sz="3200" dirty="0" smtClean="0"/>
              <a:t>En serie av åpne- og lukkefaser </a:t>
            </a:r>
          </a:p>
        </p:txBody>
      </p:sp>
      <p:sp>
        <p:nvSpPr>
          <p:cNvPr id="32771" name="Plassholder for innhold 2"/>
          <p:cNvSpPr>
            <a:spLocks noGrp="1"/>
          </p:cNvSpPr>
          <p:nvPr>
            <p:ph idx="1"/>
          </p:nvPr>
        </p:nvSpPr>
        <p:spPr>
          <a:xfrm>
            <a:off x="452438" y="1124744"/>
            <a:ext cx="8391848" cy="5112568"/>
          </a:xfrm>
        </p:spPr>
        <p:txBody>
          <a:bodyPr/>
          <a:lstStyle/>
          <a:p>
            <a:r>
              <a:rPr lang="nb-NO" altLang="nb-NO" sz="1600" dirty="0" smtClean="0"/>
              <a:t>En arbeidsprosess kan skjematisk ses som en serie av åpne- og lukkefaser</a:t>
            </a:r>
          </a:p>
          <a:p>
            <a:r>
              <a:rPr lang="nb-NO" altLang="nb-NO" sz="1600" dirty="0" smtClean="0"/>
              <a:t>Dialog viktigere i en åpnefase (få frem et godt beslutningsgrunnlag) enn i en lukkefase (enes om en konklusjon eller en beslutning). Da kan en mer </a:t>
            </a:r>
            <a:r>
              <a:rPr lang="nb-NO" altLang="nb-NO" sz="1600" i="1" dirty="0" smtClean="0"/>
              <a:t>debattorientert</a:t>
            </a:r>
            <a:r>
              <a:rPr lang="nb-NO" altLang="nb-NO" sz="1600" dirty="0" smtClean="0"/>
              <a:t> kommunikasjonsform være hensiktsmessig</a:t>
            </a:r>
          </a:p>
          <a:p>
            <a:r>
              <a:rPr lang="nb-NO" altLang="nb-NO" sz="1600" dirty="0" smtClean="0"/>
              <a:t>Komplekse saker kan med fordel starte med dialog for å få frem ulike synspunkter og perspektiver på saken, for så å gå over til en mer debattorientert kommunikasjonsform når konklusjonen skal treffes eller beslutningen skal fattes. </a:t>
            </a:r>
          </a:p>
        </p:txBody>
      </p:sp>
      <p:sp>
        <p:nvSpPr>
          <p:cNvPr id="4" name="TekstSylinder 3"/>
          <p:cNvSpPr txBox="1"/>
          <p:nvPr/>
        </p:nvSpPr>
        <p:spPr>
          <a:xfrm>
            <a:off x="471951" y="4653136"/>
            <a:ext cx="1376323" cy="461665"/>
          </a:xfrm>
          <a:prstGeom prst="rect">
            <a:avLst/>
          </a:prstGeom>
          <a:noFill/>
        </p:spPr>
        <p:txBody>
          <a:bodyPr wrap="square" rtlCol="0">
            <a:spAutoFit/>
          </a:bodyPr>
          <a:lstStyle/>
          <a:p>
            <a:r>
              <a:rPr lang="nb-NO" sz="1200" dirty="0" smtClean="0">
                <a:latin typeface="Arial"/>
                <a:cs typeface="Arial"/>
              </a:rPr>
              <a:t>Problemstilling</a:t>
            </a:r>
            <a:br>
              <a:rPr lang="nb-NO" sz="1200" dirty="0" smtClean="0">
                <a:latin typeface="Arial"/>
                <a:cs typeface="Arial"/>
              </a:rPr>
            </a:br>
            <a:r>
              <a:rPr lang="nb-NO" sz="1200" dirty="0" smtClean="0">
                <a:latin typeface="Arial"/>
                <a:cs typeface="Arial"/>
              </a:rPr>
              <a:t> </a:t>
            </a:r>
            <a:endParaRPr lang="nb-NO" sz="1200" dirty="0">
              <a:latin typeface="Arial"/>
              <a:cs typeface="Arial"/>
            </a:endParaRPr>
          </a:p>
        </p:txBody>
      </p:sp>
      <p:sp>
        <p:nvSpPr>
          <p:cNvPr id="11" name="TekstSylinder 10"/>
          <p:cNvSpPr txBox="1"/>
          <p:nvPr/>
        </p:nvSpPr>
        <p:spPr>
          <a:xfrm>
            <a:off x="1873933" y="5052215"/>
            <a:ext cx="740783" cy="646331"/>
          </a:xfrm>
          <a:prstGeom prst="rect">
            <a:avLst/>
          </a:prstGeom>
          <a:noFill/>
        </p:spPr>
        <p:txBody>
          <a:bodyPr wrap="none" rtlCol="0">
            <a:spAutoFit/>
          </a:bodyPr>
          <a:lstStyle/>
          <a:p>
            <a:r>
              <a:rPr lang="nb-NO" sz="1200" dirty="0" smtClean="0">
                <a:latin typeface="Arial"/>
                <a:cs typeface="Arial"/>
              </a:rPr>
              <a:t>Innspill</a:t>
            </a:r>
            <a:br>
              <a:rPr lang="nb-NO" sz="1200" dirty="0" smtClean="0">
                <a:latin typeface="Arial"/>
                <a:cs typeface="Arial"/>
              </a:rPr>
            </a:br>
            <a:r>
              <a:rPr lang="nb-NO" sz="1200" dirty="0" smtClean="0">
                <a:latin typeface="Arial"/>
                <a:cs typeface="Arial"/>
              </a:rPr>
              <a:t>og ideer</a:t>
            </a:r>
            <a:br>
              <a:rPr lang="nb-NO" sz="1200" dirty="0" smtClean="0">
                <a:latin typeface="Arial"/>
                <a:cs typeface="Arial"/>
              </a:rPr>
            </a:br>
            <a:endParaRPr lang="nb-NO" sz="1200" dirty="0">
              <a:latin typeface="Arial"/>
              <a:cs typeface="Arial"/>
            </a:endParaRPr>
          </a:p>
        </p:txBody>
      </p:sp>
      <p:sp>
        <p:nvSpPr>
          <p:cNvPr id="14" name="TekstSylinder 13"/>
          <p:cNvSpPr txBox="1"/>
          <p:nvPr/>
        </p:nvSpPr>
        <p:spPr>
          <a:xfrm>
            <a:off x="2776207" y="4653136"/>
            <a:ext cx="1373543" cy="830997"/>
          </a:xfrm>
          <a:prstGeom prst="rect">
            <a:avLst/>
          </a:prstGeom>
          <a:noFill/>
        </p:spPr>
        <p:txBody>
          <a:bodyPr wrap="none" rtlCol="0">
            <a:spAutoFit/>
          </a:bodyPr>
          <a:lstStyle/>
          <a:p>
            <a:r>
              <a:rPr lang="nb-NO" sz="1200" dirty="0" smtClean="0">
                <a:latin typeface="Arial"/>
                <a:cs typeface="Arial"/>
              </a:rPr>
              <a:t>Konklusjon,</a:t>
            </a:r>
            <a:br>
              <a:rPr lang="nb-NO" sz="1200" dirty="0" smtClean="0">
                <a:latin typeface="Arial"/>
                <a:cs typeface="Arial"/>
              </a:rPr>
            </a:br>
            <a:r>
              <a:rPr lang="nb-NO" sz="1200" dirty="0" smtClean="0">
                <a:latin typeface="Arial"/>
                <a:cs typeface="Arial"/>
              </a:rPr>
              <a:t>delkonklusjon,</a:t>
            </a:r>
            <a:br>
              <a:rPr lang="nb-NO" sz="1200" dirty="0" smtClean="0">
                <a:latin typeface="Arial"/>
                <a:cs typeface="Arial"/>
              </a:rPr>
            </a:br>
            <a:r>
              <a:rPr lang="nb-NO" sz="1200" dirty="0" smtClean="0">
                <a:latin typeface="Arial"/>
                <a:cs typeface="Arial"/>
              </a:rPr>
              <a:t>ny problemstilling</a:t>
            </a:r>
            <a:br>
              <a:rPr lang="nb-NO" sz="1200" dirty="0" smtClean="0">
                <a:latin typeface="Arial"/>
                <a:cs typeface="Arial"/>
              </a:rPr>
            </a:br>
            <a:endParaRPr lang="nb-NO" sz="1200" i="1" dirty="0">
              <a:latin typeface="Arial"/>
              <a:cs typeface="Arial"/>
            </a:endParaRPr>
          </a:p>
        </p:txBody>
      </p:sp>
      <p:sp>
        <p:nvSpPr>
          <p:cNvPr id="18" name="TekstSylinder 17"/>
          <p:cNvSpPr txBox="1"/>
          <p:nvPr/>
        </p:nvSpPr>
        <p:spPr>
          <a:xfrm>
            <a:off x="4188264" y="5052215"/>
            <a:ext cx="740783" cy="830997"/>
          </a:xfrm>
          <a:prstGeom prst="rect">
            <a:avLst/>
          </a:prstGeom>
          <a:noFill/>
        </p:spPr>
        <p:txBody>
          <a:bodyPr wrap="none" rtlCol="0">
            <a:spAutoFit/>
          </a:bodyPr>
          <a:lstStyle/>
          <a:p>
            <a:r>
              <a:rPr lang="nb-NO" sz="1200" dirty="0">
                <a:latin typeface="Arial"/>
                <a:cs typeface="Arial"/>
              </a:rPr>
              <a:t>Innspill</a:t>
            </a:r>
            <a:br>
              <a:rPr lang="nb-NO" sz="1200" dirty="0">
                <a:latin typeface="Arial"/>
                <a:cs typeface="Arial"/>
              </a:rPr>
            </a:br>
            <a:r>
              <a:rPr lang="nb-NO" sz="1200" dirty="0">
                <a:latin typeface="Arial"/>
                <a:cs typeface="Arial"/>
              </a:rPr>
              <a:t>og ideer</a:t>
            </a:r>
            <a:br>
              <a:rPr lang="nb-NO" sz="1200" dirty="0">
                <a:latin typeface="Arial"/>
                <a:cs typeface="Arial"/>
              </a:rPr>
            </a:br>
            <a:endParaRPr lang="nb-NO" sz="1200" dirty="0">
              <a:latin typeface="Arial"/>
              <a:cs typeface="Arial"/>
            </a:endParaRPr>
          </a:p>
          <a:p>
            <a:endParaRPr lang="nb-NO" sz="1200" dirty="0">
              <a:latin typeface="Arial"/>
              <a:cs typeface="Arial"/>
            </a:endParaRPr>
          </a:p>
        </p:txBody>
      </p:sp>
      <p:sp>
        <p:nvSpPr>
          <p:cNvPr id="19" name="TekstSylinder 18"/>
          <p:cNvSpPr txBox="1"/>
          <p:nvPr/>
        </p:nvSpPr>
        <p:spPr>
          <a:xfrm>
            <a:off x="5080463" y="4653136"/>
            <a:ext cx="1373543" cy="830997"/>
          </a:xfrm>
          <a:prstGeom prst="rect">
            <a:avLst/>
          </a:prstGeom>
          <a:noFill/>
        </p:spPr>
        <p:txBody>
          <a:bodyPr wrap="none" rtlCol="0">
            <a:spAutoFit/>
          </a:bodyPr>
          <a:lstStyle/>
          <a:p>
            <a:r>
              <a:rPr lang="nb-NO" sz="1200" dirty="0">
                <a:latin typeface="Arial"/>
                <a:cs typeface="Arial"/>
              </a:rPr>
              <a:t>Konklusjon,</a:t>
            </a:r>
            <a:br>
              <a:rPr lang="nb-NO" sz="1200" dirty="0">
                <a:latin typeface="Arial"/>
                <a:cs typeface="Arial"/>
              </a:rPr>
            </a:br>
            <a:r>
              <a:rPr lang="nb-NO" sz="1200" dirty="0">
                <a:latin typeface="Arial"/>
                <a:cs typeface="Arial"/>
              </a:rPr>
              <a:t>delkonklusjon,</a:t>
            </a:r>
            <a:br>
              <a:rPr lang="nb-NO" sz="1200" dirty="0">
                <a:latin typeface="Arial"/>
                <a:cs typeface="Arial"/>
              </a:rPr>
            </a:br>
            <a:r>
              <a:rPr lang="nb-NO" sz="1200" dirty="0">
                <a:latin typeface="Arial"/>
                <a:cs typeface="Arial"/>
              </a:rPr>
              <a:t>ny problemstilling</a:t>
            </a:r>
            <a:br>
              <a:rPr lang="nb-NO" sz="1200" dirty="0">
                <a:latin typeface="Arial"/>
                <a:cs typeface="Arial"/>
              </a:rPr>
            </a:br>
            <a:endParaRPr lang="nb-NO" sz="1200" dirty="0">
              <a:latin typeface="Arial"/>
              <a:cs typeface="Arial"/>
            </a:endParaRPr>
          </a:p>
        </p:txBody>
      </p:sp>
      <p:sp>
        <p:nvSpPr>
          <p:cNvPr id="20" name="TekstSylinder 19"/>
          <p:cNvSpPr txBox="1"/>
          <p:nvPr/>
        </p:nvSpPr>
        <p:spPr>
          <a:xfrm>
            <a:off x="6541875" y="5052215"/>
            <a:ext cx="694421" cy="923330"/>
          </a:xfrm>
          <a:prstGeom prst="rect">
            <a:avLst/>
          </a:prstGeom>
          <a:noFill/>
        </p:spPr>
        <p:txBody>
          <a:bodyPr wrap="none" rtlCol="0">
            <a:spAutoFit/>
          </a:bodyPr>
          <a:lstStyle/>
          <a:p>
            <a:r>
              <a:rPr lang="nb-NO" sz="1100" dirty="0"/>
              <a:t>Innspill</a:t>
            </a:r>
            <a:br>
              <a:rPr lang="nb-NO" sz="1100" dirty="0"/>
            </a:br>
            <a:r>
              <a:rPr lang="nb-NO" sz="1100" dirty="0"/>
              <a:t>og ideer</a:t>
            </a:r>
            <a:r>
              <a:rPr lang="nb-NO" sz="1200" dirty="0"/>
              <a:t/>
            </a:r>
            <a:br>
              <a:rPr lang="nb-NO" sz="1200" dirty="0"/>
            </a:br>
            <a:r>
              <a:rPr lang="nb-NO" sz="1200" dirty="0" smtClean="0"/>
              <a:t> </a:t>
            </a:r>
            <a:endParaRPr lang="nb-NO" sz="1200" dirty="0"/>
          </a:p>
          <a:p>
            <a:endParaRPr lang="nb-NO" dirty="0"/>
          </a:p>
        </p:txBody>
      </p:sp>
      <p:sp>
        <p:nvSpPr>
          <p:cNvPr id="21" name="TekstSylinder 20"/>
          <p:cNvSpPr txBox="1"/>
          <p:nvPr/>
        </p:nvSpPr>
        <p:spPr>
          <a:xfrm>
            <a:off x="7380312" y="4653136"/>
            <a:ext cx="1219730" cy="646331"/>
          </a:xfrm>
          <a:prstGeom prst="rect">
            <a:avLst/>
          </a:prstGeom>
          <a:noFill/>
        </p:spPr>
        <p:txBody>
          <a:bodyPr wrap="none" rtlCol="0">
            <a:spAutoFit/>
          </a:bodyPr>
          <a:lstStyle/>
          <a:p>
            <a:r>
              <a:rPr lang="nb-NO" sz="1200" dirty="0" smtClean="0">
                <a:latin typeface="Arial"/>
                <a:cs typeface="Arial"/>
              </a:rPr>
              <a:t>Sluttkonklusjon</a:t>
            </a:r>
            <a:br>
              <a:rPr lang="nb-NO" sz="1200" dirty="0" smtClean="0">
                <a:latin typeface="Arial"/>
                <a:cs typeface="Arial"/>
              </a:rPr>
            </a:br>
            <a:r>
              <a:rPr lang="nb-NO" sz="1200" dirty="0" smtClean="0">
                <a:latin typeface="Arial"/>
                <a:cs typeface="Arial"/>
              </a:rPr>
              <a:t>Leveranse</a:t>
            </a:r>
            <a:r>
              <a:rPr lang="nb-NO" sz="1200" dirty="0">
                <a:latin typeface="Arial"/>
                <a:cs typeface="Arial"/>
              </a:rPr>
              <a:t/>
            </a:r>
            <a:br>
              <a:rPr lang="nb-NO" sz="1200" dirty="0">
                <a:latin typeface="Arial"/>
                <a:cs typeface="Arial"/>
              </a:rPr>
            </a:br>
            <a:endParaRPr lang="nb-NO" sz="1200" dirty="0">
              <a:latin typeface="Arial"/>
              <a:cs typeface="Arial"/>
            </a:endParaRPr>
          </a:p>
        </p:txBody>
      </p:sp>
      <p:sp>
        <p:nvSpPr>
          <p:cNvPr id="31" name="Rektangel 30"/>
          <p:cNvSpPr/>
          <p:nvPr/>
        </p:nvSpPr>
        <p:spPr>
          <a:xfrm>
            <a:off x="683568" y="6525344"/>
            <a:ext cx="1368152" cy="415498"/>
          </a:xfrm>
          <a:prstGeom prst="rect">
            <a:avLst/>
          </a:prstGeom>
        </p:spPr>
        <p:txBody>
          <a:bodyPr wrap="square">
            <a:spAutoFit/>
          </a:bodyPr>
          <a:lstStyle/>
          <a:p>
            <a:pPr>
              <a:defRPr/>
            </a:pPr>
            <a:r>
              <a:rPr lang="nb-NO" sz="1050" dirty="0"/>
              <a:t>s 10-14: 10 min</a:t>
            </a:r>
          </a:p>
          <a:p>
            <a:pPr>
              <a:defRPr/>
            </a:pPr>
            <a:endParaRPr lang="nb-NO" sz="1050" dirty="0"/>
          </a:p>
        </p:txBody>
      </p:sp>
      <p:pic>
        <p:nvPicPr>
          <p:cNvPr id="32" name="Bilde 31"/>
          <p:cNvPicPr>
            <a:picLocks noChangeAspect="1"/>
          </p:cNvPicPr>
          <p:nvPr/>
        </p:nvPicPr>
        <p:blipFill>
          <a:blip r:embed="rId2"/>
          <a:stretch>
            <a:fillRect/>
          </a:stretch>
        </p:blipFill>
        <p:spPr>
          <a:xfrm>
            <a:off x="539552" y="6525344"/>
            <a:ext cx="177140" cy="216024"/>
          </a:xfrm>
          <a:prstGeom prst="rect">
            <a:avLst/>
          </a:prstGeom>
        </p:spPr>
      </p:pic>
      <p:sp>
        <p:nvSpPr>
          <p:cNvPr id="33" name="TekstSylinder 32"/>
          <p:cNvSpPr txBox="1"/>
          <p:nvPr/>
        </p:nvSpPr>
        <p:spPr>
          <a:xfrm>
            <a:off x="1192031" y="3862789"/>
            <a:ext cx="1008112" cy="461665"/>
          </a:xfrm>
          <a:prstGeom prst="rect">
            <a:avLst/>
          </a:prstGeom>
          <a:noFill/>
        </p:spPr>
        <p:txBody>
          <a:bodyPr wrap="square" rtlCol="0">
            <a:spAutoFit/>
          </a:bodyPr>
          <a:lstStyle/>
          <a:p>
            <a:pPr algn="r"/>
            <a:r>
              <a:rPr lang="nb-NO" sz="1200" dirty="0">
                <a:solidFill>
                  <a:schemeClr val="bg1"/>
                </a:solidFill>
                <a:latin typeface="Arial"/>
                <a:cs typeface="Arial"/>
              </a:rPr>
              <a:t>Åpne (Dialog</a:t>
            </a:r>
            <a:r>
              <a:rPr lang="nb-NO" sz="1200" dirty="0" smtClean="0">
                <a:solidFill>
                  <a:schemeClr val="bg1"/>
                </a:solidFill>
                <a:latin typeface="Arial"/>
                <a:cs typeface="Arial"/>
              </a:rPr>
              <a:t>)</a:t>
            </a:r>
            <a:endParaRPr lang="nb-NO" sz="1200" dirty="0">
              <a:solidFill>
                <a:schemeClr val="bg1"/>
              </a:solidFill>
              <a:latin typeface="Arial"/>
              <a:cs typeface="Arial"/>
            </a:endParaRPr>
          </a:p>
        </p:txBody>
      </p:sp>
      <p:sp>
        <p:nvSpPr>
          <p:cNvPr id="34" name="TekstSylinder 33"/>
          <p:cNvSpPr txBox="1"/>
          <p:nvPr/>
        </p:nvSpPr>
        <p:spPr>
          <a:xfrm>
            <a:off x="2272151" y="3862789"/>
            <a:ext cx="1008112" cy="461665"/>
          </a:xfrm>
          <a:prstGeom prst="rect">
            <a:avLst/>
          </a:prstGeom>
          <a:noFill/>
        </p:spPr>
        <p:txBody>
          <a:bodyPr wrap="square" rtlCol="0">
            <a:spAutoFit/>
          </a:bodyPr>
          <a:lstStyle/>
          <a:p>
            <a:r>
              <a:rPr lang="nb-NO" sz="1200" dirty="0">
                <a:latin typeface="Arial"/>
                <a:cs typeface="Arial"/>
              </a:rPr>
              <a:t>Lukke</a:t>
            </a:r>
          </a:p>
          <a:p>
            <a:r>
              <a:rPr lang="nb-NO" sz="1200" dirty="0">
                <a:latin typeface="Arial"/>
                <a:cs typeface="Arial"/>
              </a:rPr>
              <a:t>(Debatt) </a:t>
            </a:r>
          </a:p>
        </p:txBody>
      </p:sp>
      <p:sp>
        <p:nvSpPr>
          <p:cNvPr id="35" name="TekstSylinder 34"/>
          <p:cNvSpPr txBox="1"/>
          <p:nvPr/>
        </p:nvSpPr>
        <p:spPr>
          <a:xfrm>
            <a:off x="3496287" y="3861048"/>
            <a:ext cx="1008112" cy="461665"/>
          </a:xfrm>
          <a:prstGeom prst="rect">
            <a:avLst/>
          </a:prstGeom>
          <a:noFill/>
        </p:spPr>
        <p:txBody>
          <a:bodyPr wrap="square" rtlCol="0">
            <a:spAutoFit/>
          </a:bodyPr>
          <a:lstStyle/>
          <a:p>
            <a:pPr algn="r"/>
            <a:r>
              <a:rPr lang="nb-NO" sz="1200" dirty="0">
                <a:solidFill>
                  <a:schemeClr val="bg1"/>
                </a:solidFill>
                <a:latin typeface="Arial"/>
                <a:cs typeface="Arial"/>
              </a:rPr>
              <a:t>Åpne (Dialog)</a:t>
            </a:r>
          </a:p>
        </p:txBody>
      </p:sp>
      <p:sp>
        <p:nvSpPr>
          <p:cNvPr id="36" name="TekstSylinder 35"/>
          <p:cNvSpPr txBox="1"/>
          <p:nvPr/>
        </p:nvSpPr>
        <p:spPr>
          <a:xfrm>
            <a:off x="4572000" y="3861048"/>
            <a:ext cx="1008112" cy="461665"/>
          </a:xfrm>
          <a:prstGeom prst="rect">
            <a:avLst/>
          </a:prstGeom>
          <a:noFill/>
        </p:spPr>
        <p:txBody>
          <a:bodyPr wrap="square" rtlCol="0">
            <a:spAutoFit/>
          </a:bodyPr>
          <a:lstStyle/>
          <a:p>
            <a:r>
              <a:rPr lang="nb-NO" sz="1200" dirty="0">
                <a:solidFill>
                  <a:srgbClr val="262626"/>
                </a:solidFill>
                <a:latin typeface="Arial"/>
                <a:cs typeface="Arial"/>
              </a:rPr>
              <a:t>Lukke</a:t>
            </a:r>
          </a:p>
          <a:p>
            <a:r>
              <a:rPr lang="nb-NO" sz="1200" dirty="0">
                <a:solidFill>
                  <a:srgbClr val="262626"/>
                </a:solidFill>
                <a:latin typeface="Arial"/>
                <a:cs typeface="Arial"/>
              </a:rPr>
              <a:t>(Debatt) </a:t>
            </a:r>
          </a:p>
        </p:txBody>
      </p:sp>
      <p:sp>
        <p:nvSpPr>
          <p:cNvPr id="37" name="TekstSylinder 36"/>
          <p:cNvSpPr txBox="1"/>
          <p:nvPr/>
        </p:nvSpPr>
        <p:spPr>
          <a:xfrm>
            <a:off x="5728535" y="3861048"/>
            <a:ext cx="1008112" cy="461665"/>
          </a:xfrm>
          <a:prstGeom prst="rect">
            <a:avLst/>
          </a:prstGeom>
          <a:noFill/>
        </p:spPr>
        <p:txBody>
          <a:bodyPr wrap="square" rtlCol="0">
            <a:spAutoFit/>
          </a:bodyPr>
          <a:lstStyle/>
          <a:p>
            <a:pPr algn="r"/>
            <a:r>
              <a:rPr lang="nb-NO" sz="1200" dirty="0">
                <a:solidFill>
                  <a:schemeClr val="bg1"/>
                </a:solidFill>
                <a:latin typeface="Arial"/>
                <a:cs typeface="Arial"/>
              </a:rPr>
              <a:t>Åpne (Dialog)</a:t>
            </a:r>
          </a:p>
        </p:txBody>
      </p:sp>
      <p:sp>
        <p:nvSpPr>
          <p:cNvPr id="38" name="TekstSylinder 37"/>
          <p:cNvSpPr txBox="1"/>
          <p:nvPr/>
        </p:nvSpPr>
        <p:spPr>
          <a:xfrm>
            <a:off x="6876256" y="3861048"/>
            <a:ext cx="1008112" cy="461665"/>
          </a:xfrm>
          <a:prstGeom prst="rect">
            <a:avLst/>
          </a:prstGeom>
          <a:noFill/>
        </p:spPr>
        <p:txBody>
          <a:bodyPr wrap="square" rtlCol="0">
            <a:spAutoFit/>
          </a:bodyPr>
          <a:lstStyle/>
          <a:p>
            <a:r>
              <a:rPr lang="nb-NO" sz="1200" dirty="0" smtClean="0">
                <a:solidFill>
                  <a:srgbClr val="262626"/>
                </a:solidFill>
                <a:latin typeface="Arial"/>
                <a:cs typeface="Arial"/>
              </a:rPr>
              <a:t>Lukke</a:t>
            </a:r>
            <a:br>
              <a:rPr lang="nb-NO" sz="1200" dirty="0" smtClean="0">
                <a:solidFill>
                  <a:srgbClr val="262626"/>
                </a:solidFill>
                <a:latin typeface="Arial"/>
                <a:cs typeface="Arial"/>
              </a:rPr>
            </a:br>
            <a:r>
              <a:rPr lang="nb-NO" sz="1200" dirty="0" smtClean="0">
                <a:solidFill>
                  <a:srgbClr val="262626"/>
                </a:solidFill>
                <a:latin typeface="Arial"/>
                <a:cs typeface="Arial"/>
              </a:rPr>
              <a:t>Debatt</a:t>
            </a:r>
            <a:endParaRPr lang="nb-NO" sz="1200" dirty="0">
              <a:solidFill>
                <a:srgbClr val="262626"/>
              </a:solidFill>
              <a:latin typeface="Arial"/>
              <a:cs typeface="Arial"/>
            </a:endParaRPr>
          </a:p>
        </p:txBody>
      </p:sp>
      <p:sp>
        <p:nvSpPr>
          <p:cNvPr id="39" name="Rektangel 38"/>
          <p:cNvSpPr/>
          <p:nvPr/>
        </p:nvSpPr>
        <p:spPr bwMode="auto">
          <a:xfrm>
            <a:off x="6592443"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40" name="Rektangel 39"/>
          <p:cNvSpPr/>
          <p:nvPr/>
        </p:nvSpPr>
        <p:spPr bwMode="auto">
          <a:xfrm>
            <a:off x="7380312" y="5877272"/>
            <a:ext cx="495617" cy="371126"/>
          </a:xfrm>
          <a:prstGeom prst="rect">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41" name="Rektangel 40"/>
          <p:cNvSpPr/>
          <p:nvPr/>
        </p:nvSpPr>
        <p:spPr bwMode="auto">
          <a:xfrm>
            <a:off x="8168180"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cxnSp>
        <p:nvCxnSpPr>
          <p:cNvPr id="42" name="Rett pil 9"/>
          <p:cNvCxnSpPr>
            <a:cxnSpLocks noChangeShapeType="1"/>
          </p:cNvCxnSpPr>
          <p:nvPr/>
        </p:nvCxnSpPr>
        <p:spPr bwMode="auto">
          <a:xfrm>
            <a:off x="7160068"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43" name="Rett pil 9"/>
          <p:cNvCxnSpPr>
            <a:cxnSpLocks noChangeShapeType="1"/>
          </p:cNvCxnSpPr>
          <p:nvPr/>
        </p:nvCxnSpPr>
        <p:spPr bwMode="auto">
          <a:xfrm>
            <a:off x="7952156"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sp>
        <p:nvSpPr>
          <p:cNvPr id="3" name="Plassholder for lysbildenummer 2"/>
          <p:cNvSpPr>
            <a:spLocks noGrp="1"/>
          </p:cNvSpPr>
          <p:nvPr>
            <p:ph type="sldNum" sz="quarter" idx="11"/>
          </p:nvPr>
        </p:nvSpPr>
        <p:spPr/>
        <p:txBody>
          <a:bodyPr/>
          <a:lstStyle/>
          <a:p>
            <a:fld id="{50A64383-DDEF-46E4-9EA6-0AF878096D55}" type="slidenum">
              <a:rPr lang="nb-NO" smtClean="0"/>
              <a:pPr/>
              <a:t>14</a:t>
            </a:fld>
            <a:endParaRPr lang="nb-NO"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p:cNvGraphicFramePr>
            <a:graphicFrameLocks noGrp="1"/>
          </p:cNvGraphicFramePr>
          <p:nvPr>
            <p:ph idx="1"/>
            <p:extLst>
              <p:ext uri="{D42A27DB-BD31-4B8C-83A1-F6EECF244321}">
                <p14:modId xmlns:p14="http://schemas.microsoft.com/office/powerpoint/2010/main" val="4023948256"/>
              </p:ext>
            </p:extLst>
          </p:nvPr>
        </p:nvGraphicFramePr>
        <p:xfrm>
          <a:off x="539552" y="828719"/>
          <a:ext cx="8136904" cy="4256465"/>
        </p:xfrm>
        <a:graphic>
          <a:graphicData uri="http://schemas.openxmlformats.org/drawingml/2006/table">
            <a:tbl>
              <a:tblPr firstRow="1" bandRow="1">
                <a:tableStyleId>{5C22544A-7EE6-4342-B048-85BDC9FD1C3A}</a:tableStyleId>
              </a:tblPr>
              <a:tblGrid>
                <a:gridCol w="6129210"/>
                <a:gridCol w="346154"/>
                <a:gridCol w="346154"/>
                <a:gridCol w="337319"/>
                <a:gridCol w="349099"/>
                <a:gridCol w="330319"/>
                <a:gridCol w="298649"/>
              </a:tblGrid>
              <a:tr h="5040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dirty="0" smtClean="0">
                          <a:latin typeface="Arial"/>
                          <a:cs typeface="Arial"/>
                        </a:rPr>
                        <a:t>Dialogferdigheter i samtaler og møter. - Egenevaluering</a:t>
                      </a:r>
                    </a:p>
                  </a:txBody>
                  <a:tcPr anchor="ctr">
                    <a:solidFill>
                      <a:srgbClr val="E47823"/>
                    </a:solidFill>
                  </a:tcPr>
                </a:tc>
                <a:tc>
                  <a:txBody>
                    <a:bodyPr/>
                    <a:lstStyle/>
                    <a:p>
                      <a:r>
                        <a:rPr lang="nb-NO" sz="1600" b="0" dirty="0" smtClean="0">
                          <a:latin typeface="Arial"/>
                          <a:cs typeface="Arial"/>
                        </a:rPr>
                        <a:t>1</a:t>
                      </a:r>
                      <a:endParaRPr lang="nb-NO" sz="1600" b="0" dirty="0">
                        <a:latin typeface="Arial"/>
                        <a:cs typeface="Arial"/>
                      </a:endParaRPr>
                    </a:p>
                  </a:txBody>
                  <a:tcPr anchor="ctr">
                    <a:solidFill>
                      <a:srgbClr val="E47823"/>
                    </a:solidFill>
                  </a:tcPr>
                </a:tc>
                <a:tc>
                  <a:txBody>
                    <a:bodyPr/>
                    <a:lstStyle/>
                    <a:p>
                      <a:r>
                        <a:rPr lang="nb-NO" sz="1600" b="0" dirty="0" smtClean="0">
                          <a:latin typeface="Arial"/>
                          <a:cs typeface="Arial"/>
                        </a:rPr>
                        <a:t>2</a:t>
                      </a:r>
                      <a:endParaRPr lang="nb-NO" sz="1600" b="0" dirty="0">
                        <a:latin typeface="Arial"/>
                        <a:cs typeface="Arial"/>
                      </a:endParaRPr>
                    </a:p>
                  </a:txBody>
                  <a:tcPr anchor="ctr">
                    <a:solidFill>
                      <a:srgbClr val="E47823"/>
                    </a:solidFill>
                  </a:tcPr>
                </a:tc>
                <a:tc>
                  <a:txBody>
                    <a:bodyPr/>
                    <a:lstStyle/>
                    <a:p>
                      <a:r>
                        <a:rPr lang="nb-NO" sz="1600" b="0" dirty="0" smtClean="0">
                          <a:latin typeface="Arial"/>
                          <a:cs typeface="Arial"/>
                        </a:rPr>
                        <a:t>3</a:t>
                      </a:r>
                      <a:endParaRPr lang="nb-NO" sz="1600" b="0" dirty="0">
                        <a:latin typeface="Arial"/>
                        <a:cs typeface="Arial"/>
                      </a:endParaRPr>
                    </a:p>
                  </a:txBody>
                  <a:tcPr anchor="ctr">
                    <a:solidFill>
                      <a:srgbClr val="E47823"/>
                    </a:solidFill>
                  </a:tcPr>
                </a:tc>
                <a:tc>
                  <a:txBody>
                    <a:bodyPr/>
                    <a:lstStyle/>
                    <a:p>
                      <a:r>
                        <a:rPr lang="nb-NO" sz="1600" b="0" dirty="0" smtClean="0">
                          <a:latin typeface="Arial"/>
                          <a:cs typeface="Arial"/>
                        </a:rPr>
                        <a:t>4</a:t>
                      </a:r>
                      <a:endParaRPr lang="nb-NO" sz="1600" b="0" dirty="0">
                        <a:latin typeface="Arial"/>
                        <a:cs typeface="Arial"/>
                      </a:endParaRPr>
                    </a:p>
                  </a:txBody>
                  <a:tcPr anchor="ctr">
                    <a:solidFill>
                      <a:srgbClr val="E47823"/>
                    </a:solidFill>
                  </a:tcPr>
                </a:tc>
                <a:tc>
                  <a:txBody>
                    <a:bodyPr/>
                    <a:lstStyle/>
                    <a:p>
                      <a:r>
                        <a:rPr lang="nb-NO" sz="1600" b="0" dirty="0" smtClean="0">
                          <a:latin typeface="Arial"/>
                          <a:cs typeface="Arial"/>
                        </a:rPr>
                        <a:t>5</a:t>
                      </a:r>
                      <a:endParaRPr lang="nb-NO" sz="1600" b="0" dirty="0">
                        <a:latin typeface="Arial"/>
                        <a:cs typeface="Arial"/>
                      </a:endParaRPr>
                    </a:p>
                  </a:txBody>
                  <a:tcPr anchor="ctr">
                    <a:solidFill>
                      <a:srgbClr val="E47823"/>
                    </a:solidFill>
                  </a:tcPr>
                </a:tc>
                <a:tc>
                  <a:txBody>
                    <a:bodyPr/>
                    <a:lstStyle/>
                    <a:p>
                      <a:r>
                        <a:rPr lang="nb-NO" sz="1600" b="0" dirty="0" smtClean="0">
                          <a:latin typeface="Arial"/>
                          <a:cs typeface="Arial"/>
                        </a:rPr>
                        <a:t>6</a:t>
                      </a:r>
                      <a:endParaRPr lang="nb-NO" sz="1600" b="0" dirty="0">
                        <a:latin typeface="Arial"/>
                        <a:cs typeface="Arial"/>
                      </a:endParaRPr>
                    </a:p>
                  </a:txBody>
                  <a:tcPr anchor="ctr">
                    <a:solidFill>
                      <a:srgbClr val="E47823"/>
                    </a:solidFill>
                  </a:tcPr>
                </a:tc>
              </a:tr>
              <a:tr h="7200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dirty="0" smtClean="0">
                          <a:solidFill>
                            <a:schemeClr val="tx1"/>
                          </a:solidFill>
                          <a:latin typeface="Arial"/>
                          <a:cs typeface="Arial"/>
                        </a:rPr>
                        <a:t>Jeg greier å uttrykke egne synspunkter og uenigheter i en samtale </a:t>
                      </a:r>
                      <a:r>
                        <a:rPr lang="nb-NO" sz="1600" b="0" i="0" dirty="0" smtClean="0">
                          <a:solidFill>
                            <a:schemeClr val="tx1"/>
                          </a:solidFill>
                          <a:latin typeface="Arial"/>
                          <a:cs typeface="Arial"/>
                        </a:rPr>
                        <a:t>uten å devaluere </a:t>
                      </a:r>
                      <a:r>
                        <a:rPr lang="nb-NO" sz="1600" b="0" dirty="0" smtClean="0">
                          <a:solidFill>
                            <a:schemeClr val="tx1"/>
                          </a:solidFill>
                          <a:latin typeface="Arial"/>
                          <a:cs typeface="Arial"/>
                        </a:rPr>
                        <a:t>den andre som person</a:t>
                      </a:r>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r>
              <a:tr h="83606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nb-NO" sz="1600" dirty="0" smtClean="0">
                          <a:solidFill>
                            <a:schemeClr val="tx1"/>
                          </a:solidFill>
                          <a:latin typeface="Arial"/>
                          <a:cs typeface="Arial"/>
                        </a:rPr>
                        <a:t>Jeg greier å sette egne meninger på vent, og lytte til andres synspunkter</a:t>
                      </a:r>
                      <a:r>
                        <a:rPr lang="nb-NO" sz="1600" baseline="0" dirty="0" smtClean="0">
                          <a:solidFill>
                            <a:schemeClr val="tx1"/>
                          </a:solidFill>
                          <a:latin typeface="Arial"/>
                          <a:cs typeface="Arial"/>
                        </a:rPr>
                        <a:t> </a:t>
                      </a:r>
                      <a:r>
                        <a:rPr lang="nb-NO" sz="1600" dirty="0" smtClean="0">
                          <a:solidFill>
                            <a:schemeClr val="tx1"/>
                          </a:solidFill>
                          <a:latin typeface="Arial"/>
                          <a:cs typeface="Arial"/>
                        </a:rPr>
                        <a:t>uten å avbryte selv om jeg opplever dem som </a:t>
                      </a:r>
                      <a:r>
                        <a:rPr lang="nb-NO" sz="1600" i="0" dirty="0" smtClean="0">
                          <a:solidFill>
                            <a:schemeClr val="tx1"/>
                          </a:solidFill>
                          <a:latin typeface="Arial"/>
                          <a:cs typeface="Arial"/>
                        </a:rPr>
                        <a:t>dumme eller gale</a:t>
                      </a:r>
                      <a:endParaRPr lang="nb-NO" sz="1600" dirty="0" smtClean="0">
                        <a:latin typeface="Arial"/>
                        <a:cs typeface="Arial"/>
                      </a:endParaRPr>
                    </a:p>
                  </a:txBody>
                  <a:tcPr>
                    <a:solidFill>
                      <a:schemeClr val="bg1">
                        <a:lumMod val="85000"/>
                      </a:schemeClr>
                    </a:solidFill>
                  </a:tcPr>
                </a:tc>
                <a:tc>
                  <a:txBody>
                    <a:bodyPr/>
                    <a:lstStyle/>
                    <a:p>
                      <a:endParaRPr lang="nb-NO" sz="1600" dirty="0">
                        <a:latin typeface="Arial"/>
                        <a:cs typeface="Arial"/>
                      </a:endParaRPr>
                    </a:p>
                  </a:txBody>
                  <a:tcPr>
                    <a:solidFill>
                      <a:schemeClr val="bg1">
                        <a:lumMod val="85000"/>
                      </a:schemeClr>
                    </a:solidFill>
                  </a:tcPr>
                </a:tc>
                <a:tc>
                  <a:txBody>
                    <a:bodyPr/>
                    <a:lstStyle/>
                    <a:p>
                      <a:endParaRPr lang="nb-NO" sz="1600" dirty="0">
                        <a:latin typeface="Arial"/>
                        <a:cs typeface="Arial"/>
                      </a:endParaRPr>
                    </a:p>
                  </a:txBody>
                  <a:tcPr>
                    <a:solidFill>
                      <a:schemeClr val="bg1">
                        <a:lumMod val="85000"/>
                      </a:schemeClr>
                    </a:solidFill>
                  </a:tcPr>
                </a:tc>
                <a:tc>
                  <a:txBody>
                    <a:bodyPr/>
                    <a:lstStyle/>
                    <a:p>
                      <a:endParaRPr lang="nb-NO" sz="1600" dirty="0">
                        <a:latin typeface="Arial"/>
                        <a:cs typeface="Arial"/>
                      </a:endParaRPr>
                    </a:p>
                  </a:txBody>
                  <a:tcPr>
                    <a:solidFill>
                      <a:schemeClr val="bg1">
                        <a:lumMod val="85000"/>
                      </a:schemeClr>
                    </a:solidFill>
                  </a:tcPr>
                </a:tc>
                <a:tc>
                  <a:txBody>
                    <a:bodyPr/>
                    <a:lstStyle/>
                    <a:p>
                      <a:endParaRPr lang="nb-NO" sz="1600" dirty="0">
                        <a:latin typeface="Arial"/>
                        <a:cs typeface="Arial"/>
                      </a:endParaRPr>
                    </a:p>
                  </a:txBody>
                  <a:tcPr>
                    <a:solidFill>
                      <a:schemeClr val="bg1">
                        <a:lumMod val="85000"/>
                      </a:schemeClr>
                    </a:solidFill>
                  </a:tcPr>
                </a:tc>
                <a:tc>
                  <a:txBody>
                    <a:bodyPr/>
                    <a:lstStyle/>
                    <a:p>
                      <a:endParaRPr lang="nb-NO" sz="1600" dirty="0">
                        <a:latin typeface="Arial"/>
                        <a:cs typeface="Arial"/>
                      </a:endParaRPr>
                    </a:p>
                  </a:txBody>
                  <a:tcPr>
                    <a:solidFill>
                      <a:schemeClr val="bg1">
                        <a:lumMod val="85000"/>
                      </a:schemeClr>
                    </a:solidFill>
                  </a:tcPr>
                </a:tc>
                <a:tc>
                  <a:txBody>
                    <a:bodyPr/>
                    <a:lstStyle/>
                    <a:p>
                      <a:endParaRPr lang="nb-NO" sz="1600" dirty="0">
                        <a:latin typeface="Arial"/>
                        <a:cs typeface="Arial"/>
                      </a:endParaRPr>
                    </a:p>
                  </a:txBody>
                  <a:tcPr>
                    <a:solidFill>
                      <a:schemeClr val="bg1">
                        <a:lumMod val="85000"/>
                      </a:schemeClr>
                    </a:solidFill>
                  </a:tcPr>
                </a:tc>
              </a:tr>
              <a:tr h="6145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smtClean="0">
                          <a:solidFill>
                            <a:schemeClr val="tx1"/>
                          </a:solidFill>
                          <a:latin typeface="Arial"/>
                          <a:cs typeface="Arial"/>
                        </a:rPr>
                        <a:t>Jeg stiller mer spørsmål enn jeg presenterer meninger</a:t>
                      </a:r>
                      <a:endParaRPr lang="nb-NO" sz="1600" dirty="0">
                        <a:solidFill>
                          <a:schemeClr val="tx1"/>
                        </a:solidFill>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r>
              <a:tr h="758762">
                <a:tc>
                  <a:txBody>
                    <a:bodyPr/>
                    <a:lstStyle/>
                    <a:p>
                      <a:r>
                        <a:rPr lang="nb-NO" sz="1600" dirty="0" smtClean="0">
                          <a:latin typeface="Arial"/>
                          <a:cs typeface="Arial"/>
                        </a:rPr>
                        <a:t>Jeg passer på at vi oppsummerer hvilke punkter vi er enige om og hvilke vi er uenige om </a:t>
                      </a:r>
                      <a:endParaRPr lang="nb-NO" sz="1600" dirty="0">
                        <a:latin typeface="Arial"/>
                        <a:cs typeface="Arial"/>
                      </a:endParaRPr>
                    </a:p>
                  </a:txBody>
                  <a:tcPr>
                    <a:solidFill>
                      <a:srgbClr val="D9D9D9"/>
                    </a:solidFill>
                  </a:tcPr>
                </a:tc>
                <a:tc>
                  <a:txBody>
                    <a:bodyPr/>
                    <a:lstStyle/>
                    <a:p>
                      <a:endParaRPr lang="nb-NO" sz="1600" dirty="0">
                        <a:latin typeface="Arial"/>
                        <a:cs typeface="Arial"/>
                      </a:endParaRPr>
                    </a:p>
                  </a:txBody>
                  <a:tcPr>
                    <a:solidFill>
                      <a:srgbClr val="D9D9D9"/>
                    </a:solidFill>
                  </a:tcPr>
                </a:tc>
                <a:tc>
                  <a:txBody>
                    <a:bodyPr/>
                    <a:lstStyle/>
                    <a:p>
                      <a:endParaRPr lang="nb-NO" sz="1600" dirty="0">
                        <a:latin typeface="Arial"/>
                        <a:cs typeface="Arial"/>
                      </a:endParaRPr>
                    </a:p>
                  </a:txBody>
                  <a:tcPr>
                    <a:solidFill>
                      <a:srgbClr val="D9D9D9"/>
                    </a:solidFill>
                  </a:tcPr>
                </a:tc>
                <a:tc>
                  <a:txBody>
                    <a:bodyPr/>
                    <a:lstStyle/>
                    <a:p>
                      <a:endParaRPr lang="nb-NO" sz="1600" dirty="0">
                        <a:latin typeface="Arial"/>
                        <a:cs typeface="Arial"/>
                      </a:endParaRPr>
                    </a:p>
                  </a:txBody>
                  <a:tcPr>
                    <a:solidFill>
                      <a:srgbClr val="D9D9D9"/>
                    </a:solidFill>
                  </a:tcPr>
                </a:tc>
                <a:tc>
                  <a:txBody>
                    <a:bodyPr/>
                    <a:lstStyle/>
                    <a:p>
                      <a:endParaRPr lang="nb-NO" sz="1600" dirty="0">
                        <a:latin typeface="Arial"/>
                        <a:cs typeface="Arial"/>
                      </a:endParaRPr>
                    </a:p>
                  </a:txBody>
                  <a:tcPr>
                    <a:solidFill>
                      <a:srgbClr val="D9D9D9"/>
                    </a:solidFill>
                  </a:tcPr>
                </a:tc>
                <a:tc>
                  <a:txBody>
                    <a:bodyPr/>
                    <a:lstStyle/>
                    <a:p>
                      <a:endParaRPr lang="nb-NO" sz="1600" dirty="0">
                        <a:latin typeface="Arial"/>
                        <a:cs typeface="Arial"/>
                      </a:endParaRPr>
                    </a:p>
                  </a:txBody>
                  <a:tcPr>
                    <a:solidFill>
                      <a:srgbClr val="D9D9D9"/>
                    </a:solidFill>
                  </a:tcPr>
                </a:tc>
                <a:tc>
                  <a:txBody>
                    <a:bodyPr/>
                    <a:lstStyle/>
                    <a:p>
                      <a:endParaRPr lang="nb-NO" sz="1600" dirty="0">
                        <a:latin typeface="Arial"/>
                        <a:cs typeface="Arial"/>
                      </a:endParaRPr>
                    </a:p>
                  </a:txBody>
                  <a:tcPr>
                    <a:solidFill>
                      <a:srgbClr val="D9D9D9"/>
                    </a:solidFill>
                  </a:tcPr>
                </a:tc>
              </a:tr>
              <a:tr h="7835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smtClean="0">
                          <a:latin typeface="Arial"/>
                          <a:cs typeface="Arial"/>
                        </a:rPr>
                        <a:t>Når noen fremmer kontroversielle eller uforståelige synspunkter, er jeg opptatt av å utforske hva som ligger bak disse synspunktene</a:t>
                      </a:r>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c>
                  <a:txBody>
                    <a:bodyPr/>
                    <a:lstStyle/>
                    <a:p>
                      <a:endParaRPr lang="nb-NO" sz="1600" dirty="0">
                        <a:latin typeface="Arial"/>
                        <a:cs typeface="Arial"/>
                      </a:endParaRPr>
                    </a:p>
                  </a:txBody>
                  <a:tcPr>
                    <a:solidFill>
                      <a:schemeClr val="bg1">
                        <a:lumMod val="95000"/>
                      </a:schemeClr>
                    </a:solidFill>
                  </a:tcPr>
                </a:tc>
              </a:tr>
            </a:tbl>
          </a:graphicData>
        </a:graphic>
      </p:graphicFrame>
      <p:sp>
        <p:nvSpPr>
          <p:cNvPr id="2" name="TekstSylinder 1"/>
          <p:cNvSpPr txBox="1"/>
          <p:nvPr/>
        </p:nvSpPr>
        <p:spPr>
          <a:xfrm>
            <a:off x="6084168" y="466799"/>
            <a:ext cx="2952328" cy="307777"/>
          </a:xfrm>
          <a:prstGeom prst="rect">
            <a:avLst/>
          </a:prstGeom>
          <a:noFill/>
        </p:spPr>
        <p:txBody>
          <a:bodyPr wrap="square" rtlCol="0">
            <a:spAutoFit/>
          </a:bodyPr>
          <a:lstStyle/>
          <a:p>
            <a:r>
              <a:rPr lang="nb-NO" sz="1400" dirty="0" smtClean="0"/>
              <a:t>           </a:t>
            </a:r>
            <a:r>
              <a:rPr lang="nb-NO" sz="1200" dirty="0" smtClean="0"/>
              <a:t>Aldri                               Alltid  </a:t>
            </a:r>
            <a:endParaRPr lang="nb-NO" sz="1200" dirty="0"/>
          </a:p>
        </p:txBody>
      </p:sp>
      <p:sp>
        <p:nvSpPr>
          <p:cNvPr id="3" name="TekstSylinder 2"/>
          <p:cNvSpPr txBox="1"/>
          <p:nvPr/>
        </p:nvSpPr>
        <p:spPr>
          <a:xfrm>
            <a:off x="467545" y="5445224"/>
            <a:ext cx="7992888" cy="1077218"/>
          </a:xfrm>
          <a:prstGeom prst="rect">
            <a:avLst/>
          </a:prstGeom>
          <a:noFill/>
        </p:spPr>
        <p:txBody>
          <a:bodyPr wrap="square" rtlCol="0">
            <a:spAutoFit/>
          </a:bodyPr>
          <a:lstStyle/>
          <a:p>
            <a:r>
              <a:rPr lang="nb-NO" sz="1600" dirty="0" smtClean="0"/>
              <a:t>Vurder deres egne dialogferdigheter ved å fylle ut skjemaet over. Del deres egenevalueringer i </a:t>
            </a:r>
            <a:r>
              <a:rPr lang="nb-NO" sz="1600" dirty="0"/>
              <a:t>gruppen. Hva bør gruppen ha spesiell oppmerksomhet på </a:t>
            </a:r>
          </a:p>
          <a:p>
            <a:r>
              <a:rPr lang="nb-NO" sz="1600" dirty="0"/>
              <a:t>når det gjelder dialogferdigheter – samlet sett? </a:t>
            </a:r>
          </a:p>
          <a:p>
            <a:r>
              <a:rPr lang="nb-NO" sz="1600" dirty="0" smtClean="0"/>
              <a:t> </a:t>
            </a:r>
            <a:endParaRPr lang="nb-NO" sz="1600" dirty="0"/>
          </a:p>
        </p:txBody>
      </p:sp>
      <p:sp>
        <p:nvSpPr>
          <p:cNvPr id="5" name="Rektangel 4"/>
          <p:cNvSpPr/>
          <p:nvPr/>
        </p:nvSpPr>
        <p:spPr>
          <a:xfrm>
            <a:off x="683568" y="6525344"/>
            <a:ext cx="720080" cy="253916"/>
          </a:xfrm>
          <a:prstGeom prst="rect">
            <a:avLst/>
          </a:prstGeom>
        </p:spPr>
        <p:txBody>
          <a:bodyPr wrap="square">
            <a:spAutoFit/>
          </a:bodyPr>
          <a:lstStyle/>
          <a:p>
            <a:pPr>
              <a:defRPr/>
            </a:pPr>
            <a:r>
              <a:rPr lang="nb-NO" sz="1050" dirty="0" smtClean="0"/>
              <a:t>15 min </a:t>
            </a:r>
            <a:endParaRPr lang="nb-NO" sz="1050" dirty="0"/>
          </a:p>
        </p:txBody>
      </p:sp>
      <p:pic>
        <p:nvPicPr>
          <p:cNvPr id="6" name="Bilde 5"/>
          <p:cNvPicPr>
            <a:picLocks noChangeAspect="1"/>
          </p:cNvPicPr>
          <p:nvPr/>
        </p:nvPicPr>
        <p:blipFill>
          <a:blip r:embed="rId3"/>
          <a:stretch>
            <a:fillRect/>
          </a:stretch>
        </p:blipFill>
        <p:spPr>
          <a:xfrm>
            <a:off x="539552" y="6525344"/>
            <a:ext cx="177140" cy="216024"/>
          </a:xfrm>
          <a:prstGeom prst="rect">
            <a:avLst/>
          </a:prstGeom>
        </p:spPr>
      </p:pic>
      <p:sp>
        <p:nvSpPr>
          <p:cNvPr id="7" name="Plassholder for lysbildenummer 6"/>
          <p:cNvSpPr>
            <a:spLocks noGrp="1"/>
          </p:cNvSpPr>
          <p:nvPr>
            <p:ph type="sldNum" sz="quarter" idx="11"/>
          </p:nvPr>
        </p:nvSpPr>
        <p:spPr/>
        <p:txBody>
          <a:bodyPr/>
          <a:lstStyle/>
          <a:p>
            <a:fld id="{50A64383-DDEF-46E4-9EA6-0AF878096D55}" type="slidenum">
              <a:rPr lang="nb-NO" smtClean="0"/>
              <a:pPr/>
              <a:t>15</a:t>
            </a:fld>
            <a:endParaRPr lang="nb-NO" dirty="0"/>
          </a:p>
        </p:txBody>
      </p:sp>
    </p:spTree>
    <p:extLst>
      <p:ext uri="{BB962C8B-B14F-4D97-AF65-F5344CB8AC3E}">
        <p14:creationId xmlns:p14="http://schemas.microsoft.com/office/powerpoint/2010/main" val="29569400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2438" y="457200"/>
            <a:ext cx="7920880" cy="764704"/>
          </a:xfrm>
        </p:spPr>
        <p:txBody>
          <a:bodyPr/>
          <a:lstStyle/>
          <a:p>
            <a:r>
              <a:rPr lang="nb-NO" sz="3200" dirty="0" smtClean="0"/>
              <a:t>Hvordan få frem det beste i </a:t>
            </a:r>
            <a:r>
              <a:rPr lang="nb-NO" sz="3200" i="1" dirty="0" smtClean="0"/>
              <a:t>meg?</a:t>
            </a:r>
            <a:br>
              <a:rPr lang="nb-NO" sz="3200" i="1" dirty="0" smtClean="0"/>
            </a:br>
            <a:r>
              <a:rPr lang="nb-NO" sz="3200" dirty="0" smtClean="0"/>
              <a:t/>
            </a:r>
            <a:br>
              <a:rPr lang="nb-NO" sz="3200" dirty="0" smtClean="0"/>
            </a:br>
            <a:endParaRPr lang="nb-NO" sz="3200" dirty="0"/>
          </a:p>
        </p:txBody>
      </p:sp>
      <p:sp>
        <p:nvSpPr>
          <p:cNvPr id="3" name="Plassholder for innhold 2"/>
          <p:cNvSpPr>
            <a:spLocks noGrp="1"/>
          </p:cNvSpPr>
          <p:nvPr>
            <p:ph idx="1"/>
          </p:nvPr>
        </p:nvSpPr>
        <p:spPr>
          <a:xfrm>
            <a:off x="467544" y="1124744"/>
            <a:ext cx="7959799" cy="5043264"/>
          </a:xfrm>
        </p:spPr>
        <p:txBody>
          <a:bodyPr/>
          <a:lstStyle/>
          <a:p>
            <a:pPr marL="0" indent="0">
              <a:buNone/>
            </a:pPr>
            <a:r>
              <a:rPr lang="nb-NO" sz="2000" dirty="0" smtClean="0"/>
              <a:t>De ulike gruppemedlemmene sitter på sine personlige nøkler til hva som får frem det beste i </a:t>
            </a:r>
            <a:r>
              <a:rPr lang="nb-NO" sz="2000" i="1" dirty="0" smtClean="0"/>
              <a:t>dem </a:t>
            </a:r>
            <a:r>
              <a:rPr lang="nb-NO" sz="2000" dirty="0" smtClean="0"/>
              <a:t>når de deltar i gruppearbeid. Det vil være nyttig om gruppen vet litt om dette </a:t>
            </a:r>
          </a:p>
          <a:p>
            <a:pPr marL="0" indent="0">
              <a:buNone/>
            </a:pPr>
            <a:endParaRPr lang="nb-NO" sz="2000" dirty="0"/>
          </a:p>
          <a:p>
            <a:r>
              <a:rPr lang="nb-NO" sz="2000" i="1" dirty="0" smtClean="0"/>
              <a:t>Hva må kjennetegne måten vi samhandler på i gruppen for å få frem best mulige bidrag fra </a:t>
            </a:r>
            <a:r>
              <a:rPr lang="nb-NO" sz="2000" i="1" u="sng" dirty="0" smtClean="0"/>
              <a:t>meg</a:t>
            </a:r>
            <a:r>
              <a:rPr lang="nb-NO" sz="2000" i="1" dirty="0" smtClean="0"/>
              <a:t>?</a:t>
            </a:r>
          </a:p>
          <a:p>
            <a:endParaRPr lang="nb-NO" sz="2000" i="1" dirty="0" smtClean="0"/>
          </a:p>
          <a:p>
            <a:pPr marL="0" indent="0">
              <a:buNone/>
            </a:pPr>
            <a:r>
              <a:rPr lang="nb-NO" sz="2000" dirty="0" smtClean="0"/>
              <a:t>Bruk tre minutter hver for dere til å besvare dette spørsmålet, </a:t>
            </a:r>
            <a:br>
              <a:rPr lang="nb-NO" sz="2000" dirty="0" smtClean="0"/>
            </a:br>
            <a:endParaRPr lang="nb-NO" sz="2000" dirty="0" smtClean="0"/>
          </a:p>
          <a:p>
            <a:pPr marL="0" indent="0">
              <a:buNone/>
            </a:pPr>
            <a:r>
              <a:rPr lang="nb-NO" sz="2000" dirty="0" smtClean="0"/>
              <a:t>Ta deretter en runde der dere forteller hverandre hva dere har svart.  </a:t>
            </a:r>
            <a:r>
              <a:rPr lang="nb-NO" sz="2000" dirty="0"/>
              <a:t/>
            </a:r>
            <a:br>
              <a:rPr lang="nb-NO" sz="2000" dirty="0"/>
            </a:br>
            <a:r>
              <a:rPr lang="nb-NO" sz="2000" dirty="0" smtClean="0"/>
              <a:t>Kommer det frem noen fellestrekk som det kan være verd å løfte frem som en slags «spilleregler» for gruppen?  </a:t>
            </a:r>
          </a:p>
          <a:p>
            <a:endParaRPr lang="nb-NO" sz="2000" i="1" dirty="0" smtClean="0"/>
          </a:p>
        </p:txBody>
      </p:sp>
      <p:sp>
        <p:nvSpPr>
          <p:cNvPr id="10" name="Rektangel 9"/>
          <p:cNvSpPr/>
          <p:nvPr/>
        </p:nvSpPr>
        <p:spPr bwMode="auto">
          <a:xfrm>
            <a:off x="7380312" y="5877272"/>
            <a:ext cx="495617" cy="371126"/>
          </a:xfrm>
          <a:prstGeom prst="rect">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1" name="Rektangel 10"/>
          <p:cNvSpPr/>
          <p:nvPr/>
        </p:nvSpPr>
        <p:spPr bwMode="auto">
          <a:xfrm>
            <a:off x="6588224"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12" name="Rektangel 11"/>
          <p:cNvSpPr/>
          <p:nvPr/>
        </p:nvSpPr>
        <p:spPr bwMode="auto">
          <a:xfrm>
            <a:off x="8168180" y="5877272"/>
            <a:ext cx="495617" cy="371126"/>
          </a:xfrm>
          <a:prstGeom prst="rect">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cxnSp>
        <p:nvCxnSpPr>
          <p:cNvPr id="13" name="Rett pil 9"/>
          <p:cNvCxnSpPr>
            <a:cxnSpLocks noChangeShapeType="1"/>
          </p:cNvCxnSpPr>
          <p:nvPr/>
        </p:nvCxnSpPr>
        <p:spPr bwMode="auto">
          <a:xfrm>
            <a:off x="7160068"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14" name="Rett pil 9"/>
          <p:cNvCxnSpPr>
            <a:cxnSpLocks noChangeShapeType="1"/>
          </p:cNvCxnSpPr>
          <p:nvPr/>
        </p:nvCxnSpPr>
        <p:spPr bwMode="auto">
          <a:xfrm>
            <a:off x="7952156" y="606283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sp>
        <p:nvSpPr>
          <p:cNvPr id="15" name="Rektangel 14"/>
          <p:cNvSpPr/>
          <p:nvPr/>
        </p:nvSpPr>
        <p:spPr>
          <a:xfrm>
            <a:off x="683568" y="6525344"/>
            <a:ext cx="720080" cy="253916"/>
          </a:xfrm>
          <a:prstGeom prst="rect">
            <a:avLst/>
          </a:prstGeom>
        </p:spPr>
        <p:txBody>
          <a:bodyPr wrap="square">
            <a:spAutoFit/>
          </a:bodyPr>
          <a:lstStyle/>
          <a:p>
            <a:pPr>
              <a:defRPr/>
            </a:pPr>
            <a:r>
              <a:rPr lang="nb-NO" sz="1050" dirty="0" smtClean="0"/>
              <a:t>25 </a:t>
            </a:r>
            <a:r>
              <a:rPr lang="nb-NO" sz="1050" dirty="0"/>
              <a:t>min</a:t>
            </a:r>
          </a:p>
        </p:txBody>
      </p:sp>
      <p:pic>
        <p:nvPicPr>
          <p:cNvPr id="16" name="Bilde 15"/>
          <p:cNvPicPr>
            <a:picLocks noChangeAspect="1"/>
          </p:cNvPicPr>
          <p:nvPr/>
        </p:nvPicPr>
        <p:blipFill>
          <a:blip r:embed="rId3"/>
          <a:stretch>
            <a:fillRect/>
          </a:stretch>
        </p:blipFill>
        <p:spPr>
          <a:xfrm>
            <a:off x="539552" y="6525344"/>
            <a:ext cx="177140" cy="216024"/>
          </a:xfrm>
          <a:prstGeom prst="rect">
            <a:avLst/>
          </a:prstGeom>
        </p:spPr>
      </p:pic>
      <p:sp>
        <p:nvSpPr>
          <p:cNvPr id="4" name="Plassholder for lysbildenummer 3"/>
          <p:cNvSpPr>
            <a:spLocks noGrp="1"/>
          </p:cNvSpPr>
          <p:nvPr>
            <p:ph type="sldNum" sz="quarter" idx="11"/>
          </p:nvPr>
        </p:nvSpPr>
        <p:spPr/>
        <p:txBody>
          <a:bodyPr/>
          <a:lstStyle/>
          <a:p>
            <a:fld id="{50A64383-DDEF-46E4-9EA6-0AF878096D55}" type="slidenum">
              <a:rPr lang="nb-NO" smtClean="0"/>
              <a:pPr/>
              <a:t>16</a:t>
            </a:fld>
            <a:endParaRPr lang="nb-NO" dirty="0"/>
          </a:p>
        </p:txBody>
      </p:sp>
    </p:spTree>
    <p:extLst>
      <p:ext uri="{BB962C8B-B14F-4D97-AF65-F5344CB8AC3E}">
        <p14:creationId xmlns:p14="http://schemas.microsoft.com/office/powerpoint/2010/main" val="38916785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7"/>
          <p:cNvGrpSpPr/>
          <p:nvPr/>
        </p:nvGrpSpPr>
        <p:grpSpPr>
          <a:xfrm>
            <a:off x="539552" y="692696"/>
            <a:ext cx="8136904" cy="2449425"/>
            <a:chOff x="759089" y="1342549"/>
            <a:chExt cx="7879210" cy="3436331"/>
          </a:xfrm>
          <a:solidFill>
            <a:schemeClr val="accent1">
              <a:lumMod val="60000"/>
              <a:lumOff val="40000"/>
            </a:schemeClr>
          </a:solidFill>
        </p:grpSpPr>
        <p:sp>
          <p:nvSpPr>
            <p:cNvPr id="4" name="Rectangle 6"/>
            <p:cNvSpPr/>
            <p:nvPr/>
          </p:nvSpPr>
          <p:spPr>
            <a:xfrm>
              <a:off x="759089" y="2072781"/>
              <a:ext cx="2452365" cy="2706099"/>
            </a:xfrm>
            <a:prstGeom prst="rect">
              <a:avLst/>
            </a:prstGeom>
            <a:solidFill>
              <a:srgbClr val="E47823"/>
            </a:solidFill>
            <a:ln w="6350" cmpd="sng">
              <a:solidFill>
                <a:schemeClr val="bg1">
                  <a:lumMod val="85000"/>
                </a:schemeClr>
              </a:solidFill>
              <a:prstDash val="solid"/>
            </a:ln>
          </p:spPr>
          <p:txBody>
            <a:bodyPr tIns="140400"/>
            <a:lstStyle/>
            <a:p>
              <a:pPr marL="342900" indent="-342900" fontAlgn="auto">
                <a:spcBef>
                  <a:spcPts val="1000"/>
                </a:spcBef>
                <a:spcAft>
                  <a:spcPts val="0"/>
                </a:spcAft>
                <a:buSzPct val="100000"/>
                <a:buFont typeface="+mj-lt"/>
                <a:buAutoNum type="arabicPeriod"/>
                <a:defRPr sz="1800" b="0" i="0" u="none" strike="noStrike" kern="0" cap="none" spc="0" baseline="0">
                  <a:solidFill>
                    <a:srgbClr val="000000"/>
                  </a:solidFill>
                  <a:uFillTx/>
                </a:defRPr>
              </a:pPr>
              <a:r>
                <a:rPr lang="en-GB" sz="1600" kern="0" dirty="0" err="1" smtClean="0">
                  <a:solidFill>
                    <a:schemeClr val="bg1"/>
                  </a:solidFill>
                  <a:latin typeface="Arial"/>
                  <a:ea typeface="ＭＳ Ｐゴシック" pitchFamily="-125" charset="-128"/>
                  <a:cs typeface="Arial"/>
                </a:rPr>
                <a:t>Hva</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er</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formålet</a:t>
              </a:r>
              <a:r>
                <a:rPr lang="en-GB" sz="1600" kern="0" dirty="0" smtClean="0">
                  <a:solidFill>
                    <a:schemeClr val="bg1"/>
                  </a:solidFill>
                  <a:latin typeface="Arial"/>
                  <a:ea typeface="ＭＳ Ｐゴシック" pitchFamily="-125" charset="-128"/>
                  <a:cs typeface="Arial"/>
                </a:rPr>
                <a:t> med </a:t>
              </a:r>
              <a:r>
                <a:rPr lang="en-GB" sz="1600" kern="0" dirty="0" err="1" smtClean="0">
                  <a:solidFill>
                    <a:schemeClr val="bg1"/>
                  </a:solidFill>
                  <a:latin typeface="Arial"/>
                  <a:ea typeface="ＭＳ Ｐゴシック" pitchFamily="-125" charset="-128"/>
                  <a:cs typeface="Arial"/>
                </a:rPr>
                <a:t>denne</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gruppen</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mandatet</a:t>
              </a:r>
              <a:r>
                <a:rPr lang="en-GB" sz="1600" kern="0" dirty="0" smtClean="0">
                  <a:solidFill>
                    <a:schemeClr val="bg1"/>
                  </a:solidFill>
                  <a:latin typeface="Arial"/>
                  <a:ea typeface="ＭＳ Ｐゴシック" pitchFamily="-125" charset="-128"/>
                  <a:cs typeface="Arial"/>
                </a:rPr>
                <a:t>) </a:t>
              </a:r>
            </a:p>
            <a:p>
              <a:pPr marL="342900" indent="-342900" fontAlgn="auto">
                <a:spcBef>
                  <a:spcPts val="1000"/>
                </a:spcBef>
                <a:spcAft>
                  <a:spcPts val="0"/>
                </a:spcAft>
                <a:buSzPct val="100000"/>
                <a:buFont typeface="+mj-lt"/>
                <a:buAutoNum type="arabicPeriod"/>
                <a:defRPr sz="1800" b="0" i="0" u="none" strike="noStrike" kern="0" cap="none" spc="0" baseline="0">
                  <a:solidFill>
                    <a:srgbClr val="000000"/>
                  </a:solidFill>
                  <a:uFillTx/>
                </a:defRPr>
              </a:pPr>
              <a:r>
                <a:rPr lang="en-GB" sz="1600" kern="0" dirty="0" err="1" smtClean="0">
                  <a:solidFill>
                    <a:schemeClr val="bg1"/>
                  </a:solidFill>
                  <a:latin typeface="Arial"/>
                  <a:ea typeface="ＭＳ Ｐゴシック" pitchFamily="-125" charset="-128"/>
                  <a:cs typeface="Arial"/>
                </a:rPr>
                <a:t>Hvordan</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er</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gruppen</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satt</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sammen</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og</a:t>
              </a:r>
              <a:r>
                <a:rPr lang="en-GB" sz="1600" kern="0" dirty="0" smtClean="0">
                  <a:solidFill>
                    <a:schemeClr val="bg1"/>
                  </a:solidFill>
                  <a:latin typeface="Arial"/>
                  <a:ea typeface="ＭＳ Ｐゴシック" pitchFamily="-125" charset="-128"/>
                  <a:cs typeface="Arial"/>
                </a:rPr>
                <a:t> </a:t>
              </a:r>
              <a:r>
                <a:rPr lang="en-GB" sz="1600" kern="0" dirty="0" err="1" smtClean="0">
                  <a:solidFill>
                    <a:schemeClr val="bg1"/>
                  </a:solidFill>
                  <a:latin typeface="Arial"/>
                  <a:ea typeface="ＭＳ Ｐゴシック" pitchFamily="-125" charset="-128"/>
                  <a:cs typeface="Arial"/>
                </a:rPr>
                <a:t>hvorfor</a:t>
              </a:r>
              <a:r>
                <a:rPr lang="en-GB" sz="1600" kern="0" dirty="0" smtClean="0">
                  <a:solidFill>
                    <a:schemeClr val="bg1"/>
                  </a:solidFill>
                  <a:latin typeface="Arial"/>
                  <a:ea typeface="ＭＳ Ｐゴシック" pitchFamily="-125" charset="-128"/>
                  <a:cs typeface="Arial"/>
                </a:rPr>
                <a:t>?</a:t>
              </a:r>
            </a:p>
          </p:txBody>
        </p:sp>
        <p:sp>
          <p:nvSpPr>
            <p:cNvPr id="5" name="Text Box 7"/>
            <p:cNvSpPr txBox="1"/>
            <p:nvPr/>
          </p:nvSpPr>
          <p:spPr>
            <a:xfrm>
              <a:off x="766285" y="1344222"/>
              <a:ext cx="2078394" cy="337066"/>
            </a:xfrm>
            <a:prstGeom prst="rect">
              <a:avLst/>
            </a:prstGeom>
            <a:solidFill>
              <a:schemeClr val="bg1"/>
            </a:solidFill>
            <a:ln>
              <a:noFill/>
            </a:ln>
          </p:spPr>
          <p:txBody>
            <a:bodyPr lIns="0" tIns="0" rIns="0" bIns="0" anchor="b"/>
            <a:lstStyle/>
            <a:p>
              <a:pPr fontAlgn="auto" hangingPunct="1">
                <a:spcBef>
                  <a:spcPts val="1200"/>
                </a:spcBef>
                <a:spcAft>
                  <a:spcPts val="0"/>
                </a:spcAft>
                <a:defRPr sz="1800" b="0" i="0" u="none" strike="noStrike" kern="0" cap="none" spc="0" baseline="0">
                  <a:solidFill>
                    <a:srgbClr val="000000"/>
                  </a:solidFill>
                  <a:uFillTx/>
                </a:defRPr>
              </a:pPr>
              <a:r>
                <a:rPr lang="da-DK" sz="2000" kern="0" dirty="0">
                  <a:solidFill>
                    <a:srgbClr val="262626"/>
                  </a:solidFill>
                  <a:latin typeface="Arial"/>
                  <a:ea typeface="ＭＳ Ｐゴシック" pitchFamily="-125" charset="-128"/>
                  <a:cs typeface="Arial"/>
                </a:rPr>
                <a:t>Forutsetninger</a:t>
              </a:r>
              <a:endParaRPr lang="en-US" sz="2000" kern="0" dirty="0">
                <a:solidFill>
                  <a:srgbClr val="262626"/>
                </a:solidFill>
                <a:latin typeface="Arial"/>
                <a:ea typeface="ＭＳ Ｐゴシック" pitchFamily="-125" charset="-128"/>
                <a:cs typeface="Arial"/>
              </a:endParaRPr>
            </a:p>
          </p:txBody>
        </p:sp>
        <p:sp>
          <p:nvSpPr>
            <p:cNvPr id="6" name="Rectangle 10"/>
            <p:cNvSpPr/>
            <p:nvPr/>
          </p:nvSpPr>
          <p:spPr>
            <a:xfrm>
              <a:off x="6185934" y="2071116"/>
              <a:ext cx="2452365" cy="2706097"/>
            </a:xfrm>
            <a:prstGeom prst="rect">
              <a:avLst/>
            </a:prstGeom>
            <a:solidFill>
              <a:srgbClr val="E47823"/>
            </a:solidFill>
            <a:ln w="6350" cmpd="sng">
              <a:solidFill>
                <a:schemeClr val="bg1">
                  <a:lumMod val="85000"/>
                </a:schemeClr>
              </a:solidFill>
              <a:prstDash val="solid"/>
            </a:ln>
          </p:spPr>
          <p:txBody>
            <a:bodyPr tIns="140400"/>
            <a:lstStyle/>
            <a:p>
              <a:pPr marL="342900" indent="-342900" fontAlgn="auto">
                <a:spcBef>
                  <a:spcPts val="1000"/>
                </a:spcBef>
                <a:spcAft>
                  <a:spcPts val="0"/>
                </a:spcAft>
                <a:buSzPct val="100000"/>
                <a:buAutoNum type="arabicPeriod" startAt="4"/>
                <a:defRPr sz="1800" b="0" i="0" u="none" strike="noStrike" kern="0" cap="none" spc="0" baseline="0">
                  <a:solidFill>
                    <a:srgbClr val="000000"/>
                  </a:solidFill>
                  <a:uFillTx/>
                </a:defRPr>
              </a:pPr>
              <a:r>
                <a:rPr lang="en-GB" sz="1600" b="1" kern="0" dirty="0" err="1" smtClean="0">
                  <a:latin typeface="Arial"/>
                  <a:ea typeface="ＭＳ Ｐゴシック" pitchFamily="-125" charset="-128"/>
                  <a:cs typeface="Arial"/>
                </a:rPr>
                <a:t>Hva</a:t>
              </a:r>
              <a:r>
                <a:rPr lang="en-GB" sz="1600" b="1" kern="0" dirty="0" smtClean="0">
                  <a:latin typeface="Arial"/>
                  <a:ea typeface="ＭＳ Ｐゴシック" pitchFamily="-125" charset="-128"/>
                  <a:cs typeface="Arial"/>
                </a:rPr>
                <a:t> slags </a:t>
              </a:r>
              <a:r>
                <a:rPr lang="en-GB" sz="1600" b="1" kern="0" dirty="0" err="1" smtClean="0">
                  <a:latin typeface="Arial"/>
                  <a:ea typeface="ＭＳ Ｐゴシック" pitchFamily="-125" charset="-128"/>
                  <a:cs typeface="Arial"/>
                </a:rPr>
                <a:t>resultater</a:t>
              </a:r>
              <a:r>
                <a:rPr lang="en-GB" sz="1600" b="1" kern="0" dirty="0" smtClean="0">
                  <a:latin typeface="Arial"/>
                  <a:ea typeface="ＭＳ Ｐゴシック" pitchFamily="-125" charset="-128"/>
                  <a:cs typeface="Arial"/>
                </a:rPr>
                <a:t>?</a:t>
              </a:r>
            </a:p>
            <a:p>
              <a:pPr marL="342900" indent="-342900" fontAlgn="auto">
                <a:spcBef>
                  <a:spcPts val="1000"/>
                </a:spcBef>
                <a:spcAft>
                  <a:spcPts val="0"/>
                </a:spcAft>
                <a:buSzPct val="100000"/>
                <a:buFont typeface="Arial" panose="020B0604020202020204" pitchFamily="34" charset="0"/>
                <a:buChar char="•"/>
                <a:defRPr sz="1800" b="0" i="0" u="none" strike="noStrike" kern="0" cap="none" spc="0" baseline="0">
                  <a:solidFill>
                    <a:srgbClr val="000000"/>
                  </a:solidFill>
                  <a:uFillTx/>
                </a:defRPr>
              </a:pPr>
              <a:r>
                <a:rPr lang="en-GB" sz="1200" b="1" kern="0" dirty="0" smtClean="0">
                  <a:latin typeface="Arial"/>
                  <a:ea typeface="ＭＳ Ｐゴシック" pitchFamily="-125" charset="-128"/>
                  <a:cs typeface="Arial"/>
                </a:rPr>
                <a:t>For </a:t>
              </a:r>
              <a:r>
                <a:rPr lang="en-GB" sz="1200" b="1" kern="0" dirty="0" err="1" smtClean="0">
                  <a:latin typeface="Arial"/>
                  <a:ea typeface="ＭＳ Ｐゴシック" pitchFamily="-125" charset="-128"/>
                  <a:cs typeface="Arial"/>
                </a:rPr>
                <a:t>saken</a:t>
              </a:r>
              <a:r>
                <a:rPr lang="en-GB" sz="1200" b="1" kern="0" dirty="0" smtClean="0">
                  <a:latin typeface="Arial"/>
                  <a:ea typeface="ＭＳ Ｐゴシック" pitchFamily="-125" charset="-128"/>
                  <a:cs typeface="Arial"/>
                </a:rPr>
                <a:t>?</a:t>
              </a:r>
            </a:p>
            <a:p>
              <a:pPr marL="342900" indent="-342900" fontAlgn="auto">
                <a:spcBef>
                  <a:spcPts val="1000"/>
                </a:spcBef>
                <a:spcAft>
                  <a:spcPts val="0"/>
                </a:spcAft>
                <a:buSzPct val="100000"/>
                <a:buFont typeface="Arial" panose="020B0604020202020204" pitchFamily="34" charset="0"/>
                <a:buChar char="•"/>
                <a:defRPr sz="1800" b="0" i="0" u="none" strike="noStrike" kern="0" cap="none" spc="0" baseline="0">
                  <a:solidFill>
                    <a:srgbClr val="000000"/>
                  </a:solidFill>
                  <a:uFillTx/>
                </a:defRPr>
              </a:pPr>
              <a:r>
                <a:rPr lang="en-GB" sz="1200" b="1" kern="0" dirty="0" smtClean="0">
                  <a:latin typeface="Arial"/>
                  <a:ea typeface="ＭＳ Ｐゴシック" pitchFamily="-125" charset="-128"/>
                  <a:cs typeface="Arial"/>
                </a:rPr>
                <a:t>For </a:t>
              </a:r>
              <a:r>
                <a:rPr lang="en-GB" sz="1200" b="1" kern="0" dirty="0" err="1" smtClean="0">
                  <a:latin typeface="Arial"/>
                  <a:ea typeface="ＭＳ Ｐゴシック" pitchFamily="-125" charset="-128"/>
                  <a:cs typeface="Arial"/>
                </a:rPr>
                <a:t>gruppen</a:t>
              </a:r>
              <a:r>
                <a:rPr lang="en-GB" sz="1200" b="1" kern="0" dirty="0" smtClean="0">
                  <a:latin typeface="Arial"/>
                  <a:ea typeface="ＭＳ Ｐゴシック" pitchFamily="-125" charset="-128"/>
                  <a:cs typeface="Arial"/>
                </a:rPr>
                <a:t>?</a:t>
              </a:r>
            </a:p>
            <a:p>
              <a:pPr marL="342900" indent="-342900" fontAlgn="auto">
                <a:spcBef>
                  <a:spcPts val="1000"/>
                </a:spcBef>
                <a:spcAft>
                  <a:spcPts val="0"/>
                </a:spcAft>
                <a:buSzPct val="100000"/>
                <a:buFont typeface="Arial" panose="020B0604020202020204" pitchFamily="34" charset="0"/>
                <a:buChar char="•"/>
                <a:defRPr sz="1800" b="0" i="0" u="none" strike="noStrike" kern="0" cap="none" spc="0" baseline="0">
                  <a:solidFill>
                    <a:srgbClr val="000000"/>
                  </a:solidFill>
                  <a:uFillTx/>
                </a:defRPr>
              </a:pPr>
              <a:r>
                <a:rPr lang="en-GB" sz="1200" b="1" kern="0" dirty="0" smtClean="0">
                  <a:latin typeface="Arial"/>
                  <a:ea typeface="ＭＳ Ｐゴシック" pitchFamily="-125" charset="-128"/>
                  <a:cs typeface="Arial"/>
                </a:rPr>
                <a:t>For den </a:t>
              </a:r>
              <a:r>
                <a:rPr lang="en-GB" sz="1200" b="1" kern="0" dirty="0" err="1" smtClean="0">
                  <a:latin typeface="Arial"/>
                  <a:ea typeface="ＭＳ Ｐゴシック" pitchFamily="-125" charset="-128"/>
                  <a:cs typeface="Arial"/>
                </a:rPr>
                <a:t>enkelte</a:t>
              </a:r>
              <a:r>
                <a:rPr lang="en-GB" sz="1200" b="1" kern="0" dirty="0" smtClean="0">
                  <a:latin typeface="Arial"/>
                  <a:ea typeface="ＭＳ Ｐゴシック" pitchFamily="-125" charset="-128"/>
                  <a:cs typeface="Arial"/>
                </a:rPr>
                <a:t>?</a:t>
              </a:r>
              <a:br>
                <a:rPr lang="en-GB" sz="1200" b="1" kern="0" dirty="0" smtClean="0">
                  <a:latin typeface="Arial"/>
                  <a:ea typeface="ＭＳ Ｐゴシック" pitchFamily="-125" charset="-128"/>
                  <a:cs typeface="Arial"/>
                </a:rPr>
              </a:br>
              <a:r>
                <a:rPr lang="en-GB" sz="1200" b="1" kern="0" dirty="0" smtClean="0">
                  <a:latin typeface="Arial"/>
                  <a:ea typeface="ＭＳ Ｐゴシック" pitchFamily="-125" charset="-128"/>
                  <a:cs typeface="Arial"/>
                </a:rPr>
                <a:t>     </a:t>
              </a:r>
              <a:br>
                <a:rPr lang="en-GB" sz="1200" b="1" kern="0" dirty="0" smtClean="0">
                  <a:latin typeface="Arial"/>
                  <a:ea typeface="ＭＳ Ｐゴシック" pitchFamily="-125" charset="-128"/>
                  <a:cs typeface="Arial"/>
                </a:rPr>
              </a:br>
              <a:r>
                <a:rPr lang="en-GB" sz="1600" b="1" kern="0" dirty="0" smtClean="0">
                  <a:latin typeface="Arial"/>
                  <a:ea typeface="ＭＳ Ｐゴシック" pitchFamily="-125" charset="-128"/>
                  <a:cs typeface="Arial"/>
                </a:rPr>
                <a:t/>
              </a:r>
              <a:br>
                <a:rPr lang="en-GB" sz="1600" b="1" kern="0" dirty="0" smtClean="0">
                  <a:latin typeface="Arial"/>
                  <a:ea typeface="ＭＳ Ｐゴシック" pitchFamily="-125" charset="-128"/>
                  <a:cs typeface="Arial"/>
                </a:rPr>
              </a:br>
              <a:endParaRPr lang="en-GB" sz="1600" b="1" kern="0" dirty="0">
                <a:latin typeface="Arial"/>
                <a:ea typeface="ＭＳ Ｐゴシック" pitchFamily="-125" charset="-128"/>
                <a:cs typeface="Arial"/>
              </a:endParaRPr>
            </a:p>
          </p:txBody>
        </p:sp>
        <p:sp>
          <p:nvSpPr>
            <p:cNvPr id="7" name="Text Box 11"/>
            <p:cNvSpPr txBox="1"/>
            <p:nvPr/>
          </p:nvSpPr>
          <p:spPr>
            <a:xfrm>
              <a:off x="6174431" y="1342549"/>
              <a:ext cx="2078394" cy="337066"/>
            </a:xfrm>
            <a:prstGeom prst="rect">
              <a:avLst/>
            </a:prstGeom>
            <a:solidFill>
              <a:schemeClr val="bg1"/>
            </a:solidFill>
            <a:ln>
              <a:noFill/>
            </a:ln>
          </p:spPr>
          <p:txBody>
            <a:bodyPr lIns="0" tIns="0" rIns="0" bIns="0" anchor="b"/>
            <a:lstStyle/>
            <a:p>
              <a:pPr fontAlgn="auto" hangingPunct="1">
                <a:spcBef>
                  <a:spcPts val="1200"/>
                </a:spcBef>
                <a:spcAft>
                  <a:spcPts val="0"/>
                </a:spcAft>
                <a:defRPr sz="1800" b="0" i="0" u="none" strike="noStrike" kern="0" cap="none" spc="0" baseline="0">
                  <a:solidFill>
                    <a:srgbClr val="000000"/>
                  </a:solidFill>
                  <a:uFillTx/>
                </a:defRPr>
              </a:pPr>
              <a:r>
                <a:rPr lang="da-DK" sz="2000" kern="0" dirty="0">
                  <a:solidFill>
                    <a:srgbClr val="262626"/>
                  </a:solidFill>
                  <a:latin typeface="Arial"/>
                  <a:ea typeface="ＭＳ Ｐゴシック" pitchFamily="-125" charset="-128"/>
                  <a:cs typeface="Arial"/>
                </a:rPr>
                <a:t>Resultater</a:t>
              </a:r>
              <a:endParaRPr lang="en-US" sz="2000" kern="0" dirty="0">
                <a:solidFill>
                  <a:srgbClr val="262626"/>
                </a:solidFill>
                <a:latin typeface="Arial"/>
                <a:ea typeface="ＭＳ Ｐゴシック" pitchFamily="-125" charset="-128"/>
                <a:cs typeface="Arial"/>
              </a:endParaRPr>
            </a:p>
          </p:txBody>
        </p:sp>
        <p:sp>
          <p:nvSpPr>
            <p:cNvPr id="8" name="Rectangle 14"/>
            <p:cNvSpPr/>
            <p:nvPr/>
          </p:nvSpPr>
          <p:spPr>
            <a:xfrm>
              <a:off x="3472511" y="2071116"/>
              <a:ext cx="2452365" cy="2706096"/>
            </a:xfrm>
            <a:prstGeom prst="rect">
              <a:avLst/>
            </a:prstGeom>
            <a:solidFill>
              <a:srgbClr val="E47823"/>
            </a:solidFill>
            <a:ln w="6350" cmpd="sng">
              <a:solidFill>
                <a:schemeClr val="bg1">
                  <a:lumMod val="85000"/>
                </a:schemeClr>
              </a:solidFill>
              <a:prstDash val="solid"/>
            </a:ln>
          </p:spPr>
          <p:txBody>
            <a:bodyPr tIns="140400"/>
            <a:lstStyle/>
            <a:p>
              <a:pPr fontAlgn="auto">
                <a:spcBef>
                  <a:spcPts val="1000"/>
                </a:spcBef>
                <a:spcAft>
                  <a:spcPts val="0"/>
                </a:spcAft>
                <a:buSzPct val="100000"/>
                <a:defRPr sz="1800" b="0" i="0" u="none" strike="noStrike" kern="0" cap="none" spc="0" baseline="0">
                  <a:solidFill>
                    <a:srgbClr val="000000"/>
                  </a:solidFill>
                  <a:uFillTx/>
                </a:defRPr>
              </a:pPr>
              <a:r>
                <a:rPr lang="en-GB" sz="1600" kern="0" dirty="0" smtClean="0">
                  <a:solidFill>
                    <a:srgbClr val="FFFFFF"/>
                  </a:solidFill>
                  <a:latin typeface="Arial"/>
                  <a:ea typeface="ＭＳ Ｐゴシック" pitchFamily="-125" charset="-128"/>
                  <a:cs typeface="Arial"/>
                </a:rPr>
                <a:t>3.  </a:t>
              </a:r>
              <a:r>
                <a:rPr lang="en-GB" sz="1600" kern="0" dirty="0" err="1" smtClean="0">
                  <a:solidFill>
                    <a:srgbClr val="FFFFFF"/>
                  </a:solidFill>
                  <a:latin typeface="Arial"/>
                  <a:ea typeface="ＭＳ Ｐゴシック" pitchFamily="-125" charset="-128"/>
                  <a:cs typeface="Arial"/>
                </a:rPr>
                <a:t>Hva</a:t>
              </a: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kjennetegner</a:t>
              </a:r>
              <a:r>
                <a:rPr lang="en-GB" sz="1600" kern="0" dirty="0" smtClean="0">
                  <a:solidFill>
                    <a:srgbClr val="FFFFFF"/>
                  </a:solidFill>
                  <a:latin typeface="Arial"/>
                  <a:ea typeface="ＭＳ Ｐゴシック" pitchFamily="-125" charset="-128"/>
                  <a:cs typeface="Arial"/>
                </a:rPr>
                <a:t/>
              </a:r>
              <a:br>
                <a:rPr lang="en-GB" sz="1600" kern="0" dirty="0" smtClean="0">
                  <a:solidFill>
                    <a:srgbClr val="FFFFFF"/>
                  </a:solidFill>
                  <a:latin typeface="Arial"/>
                  <a:ea typeface="ＭＳ Ｐゴシック" pitchFamily="-125" charset="-128"/>
                  <a:cs typeface="Arial"/>
                </a:rPr>
              </a:b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gode</a:t>
              </a: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arbeids</a:t>
              </a:r>
              <a:r>
                <a:rPr lang="en-GB" sz="1600" kern="0" dirty="0" smtClean="0">
                  <a:solidFill>
                    <a:srgbClr val="FFFFFF"/>
                  </a:solidFill>
                  <a:latin typeface="Arial"/>
                  <a:ea typeface="ＭＳ Ｐゴシック" pitchFamily="-125" charset="-128"/>
                  <a:cs typeface="Arial"/>
                </a:rPr>
                <a:t>-</a:t>
              </a:r>
              <a:br>
                <a:rPr lang="en-GB" sz="1600" kern="0" dirty="0" smtClean="0">
                  <a:solidFill>
                    <a:srgbClr val="FFFFFF"/>
                  </a:solidFill>
                  <a:latin typeface="Arial"/>
                  <a:ea typeface="ＭＳ Ｐゴシック" pitchFamily="-125" charset="-128"/>
                  <a:cs typeface="Arial"/>
                </a:rPr>
              </a:b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prosesser</a:t>
              </a: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i</a:t>
              </a:r>
              <a:r>
                <a:rPr lang="en-GB" sz="1600" kern="0" dirty="0" smtClean="0">
                  <a:solidFill>
                    <a:srgbClr val="FFFFFF"/>
                  </a:solidFill>
                  <a:latin typeface="Arial"/>
                  <a:ea typeface="ＭＳ Ｐゴシック" pitchFamily="-125" charset="-128"/>
                  <a:cs typeface="Arial"/>
                </a:rPr>
                <a:t/>
              </a:r>
              <a:br>
                <a:rPr lang="en-GB" sz="1600" kern="0" dirty="0" smtClean="0">
                  <a:solidFill>
                    <a:srgbClr val="FFFFFF"/>
                  </a:solidFill>
                  <a:latin typeface="Arial"/>
                  <a:ea typeface="ＭＳ Ｐゴシック" pitchFamily="-125" charset="-128"/>
                  <a:cs typeface="Arial"/>
                </a:rPr>
              </a:br>
              <a:r>
                <a:rPr lang="en-GB" sz="1600" kern="0" dirty="0" smtClean="0">
                  <a:solidFill>
                    <a:srgbClr val="FFFFFF"/>
                  </a:solidFill>
                  <a:latin typeface="Arial"/>
                  <a:ea typeface="ＭＳ Ｐゴシック" pitchFamily="-125" charset="-128"/>
                  <a:cs typeface="Arial"/>
                </a:rPr>
                <a:t>      </a:t>
              </a:r>
              <a:r>
                <a:rPr lang="en-GB" sz="1600" kern="0" dirty="0" err="1" smtClean="0">
                  <a:solidFill>
                    <a:srgbClr val="FFFFFF"/>
                  </a:solidFill>
                  <a:latin typeface="Arial"/>
                  <a:ea typeface="ＭＳ Ｐゴシック" pitchFamily="-125" charset="-128"/>
                  <a:cs typeface="Arial"/>
                </a:rPr>
                <a:t>gruppen</a:t>
              </a:r>
              <a:r>
                <a:rPr lang="en-GB" sz="1600" kern="0" dirty="0" smtClean="0">
                  <a:solidFill>
                    <a:srgbClr val="FFFFFF"/>
                  </a:solidFill>
                  <a:latin typeface="Arial"/>
                  <a:ea typeface="ＭＳ Ｐゴシック" pitchFamily="-125" charset="-128"/>
                  <a:cs typeface="Arial"/>
                </a:rPr>
                <a:t>?</a:t>
              </a:r>
            </a:p>
          </p:txBody>
        </p:sp>
        <p:sp>
          <p:nvSpPr>
            <p:cNvPr id="9" name="Text Box 15"/>
            <p:cNvSpPr txBox="1"/>
            <p:nvPr/>
          </p:nvSpPr>
          <p:spPr>
            <a:xfrm>
              <a:off x="3470358" y="1342549"/>
              <a:ext cx="2078394" cy="337066"/>
            </a:xfrm>
            <a:prstGeom prst="rect">
              <a:avLst/>
            </a:prstGeom>
            <a:solidFill>
              <a:schemeClr val="bg1"/>
            </a:solidFill>
            <a:ln>
              <a:noFill/>
            </a:ln>
          </p:spPr>
          <p:txBody>
            <a:bodyPr lIns="0" tIns="0" rIns="0" bIns="0" anchor="b"/>
            <a:lstStyle/>
            <a:p>
              <a:pPr fontAlgn="auto" hangingPunct="1">
                <a:spcBef>
                  <a:spcPts val="1200"/>
                </a:spcBef>
                <a:spcAft>
                  <a:spcPts val="0"/>
                </a:spcAft>
                <a:defRPr sz="1800" b="0" i="0" u="none" strike="noStrike" kern="0" cap="none" spc="0" baseline="0">
                  <a:solidFill>
                    <a:srgbClr val="000000"/>
                  </a:solidFill>
                  <a:uFillTx/>
                </a:defRPr>
              </a:pPr>
              <a:r>
                <a:rPr lang="da-DK" sz="2000" kern="0" dirty="0">
                  <a:solidFill>
                    <a:srgbClr val="262626"/>
                  </a:solidFill>
                  <a:latin typeface="Arial"/>
                  <a:ea typeface="ＭＳ Ｐゴシック" pitchFamily="-125" charset="-128"/>
                  <a:cs typeface="Arial"/>
                </a:rPr>
                <a:t>Prosesser</a:t>
              </a:r>
              <a:endParaRPr lang="en-US" sz="2000" kern="0" dirty="0">
                <a:solidFill>
                  <a:srgbClr val="262626"/>
                </a:solidFill>
                <a:latin typeface="Arial"/>
                <a:ea typeface="ＭＳ Ｐゴシック" pitchFamily="-125" charset="-128"/>
                <a:cs typeface="Arial"/>
              </a:endParaRPr>
            </a:p>
          </p:txBody>
        </p:sp>
      </p:grpSp>
      <p:cxnSp>
        <p:nvCxnSpPr>
          <p:cNvPr id="9221" name="Rett linje 5"/>
          <p:cNvCxnSpPr>
            <a:cxnSpLocks noChangeShapeType="1"/>
          </p:cNvCxnSpPr>
          <p:nvPr/>
        </p:nvCxnSpPr>
        <p:spPr bwMode="auto">
          <a:xfrm flipH="1">
            <a:off x="7092280" y="3356992"/>
            <a:ext cx="1" cy="253206"/>
          </a:xfrm>
          <a:prstGeom prst="straightConnector1">
            <a:avLst/>
          </a:prstGeom>
          <a:noFill/>
          <a:ln w="6350" cmpd="sng">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9222" name="Rett linje 7"/>
          <p:cNvCxnSpPr>
            <a:cxnSpLocks noChangeShapeType="1"/>
          </p:cNvCxnSpPr>
          <p:nvPr/>
        </p:nvCxnSpPr>
        <p:spPr bwMode="auto">
          <a:xfrm flipH="1">
            <a:off x="4572001" y="3610198"/>
            <a:ext cx="2520279" cy="0"/>
          </a:xfrm>
          <a:prstGeom prst="straightConnector1">
            <a:avLst/>
          </a:prstGeom>
          <a:noFill/>
          <a:ln w="6350" cmpd="sng">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9223" name="Rett pil 9"/>
          <p:cNvCxnSpPr>
            <a:cxnSpLocks noChangeShapeType="1"/>
          </p:cNvCxnSpPr>
          <p:nvPr/>
        </p:nvCxnSpPr>
        <p:spPr bwMode="auto">
          <a:xfrm flipV="1">
            <a:off x="4572000" y="3358581"/>
            <a:ext cx="0" cy="251617"/>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15" name="Rett linje 14"/>
          <p:cNvCxnSpPr/>
          <p:nvPr/>
        </p:nvCxnSpPr>
        <p:spPr>
          <a:xfrm>
            <a:off x="7452320" y="3356992"/>
            <a:ext cx="0" cy="347906"/>
          </a:xfrm>
          <a:prstGeom prst="line">
            <a:avLst/>
          </a:prstGeom>
          <a:ln w="6350" cmpd="sng">
            <a:solidFill>
              <a:srgbClr val="E47823"/>
            </a:solidFill>
          </a:ln>
        </p:spPr>
        <p:style>
          <a:lnRef idx="1">
            <a:schemeClr val="accent1"/>
          </a:lnRef>
          <a:fillRef idx="0">
            <a:schemeClr val="accent1"/>
          </a:fillRef>
          <a:effectRef idx="0">
            <a:schemeClr val="accent1"/>
          </a:effectRef>
          <a:fontRef idx="minor">
            <a:schemeClr val="tx1"/>
          </a:fontRef>
        </p:style>
      </p:cxnSp>
      <p:cxnSp>
        <p:nvCxnSpPr>
          <p:cNvPr id="18" name="Rett linje 17"/>
          <p:cNvCxnSpPr/>
          <p:nvPr/>
        </p:nvCxnSpPr>
        <p:spPr>
          <a:xfrm flipH="1">
            <a:off x="1907862" y="3704898"/>
            <a:ext cx="5544458" cy="0"/>
          </a:xfrm>
          <a:prstGeom prst="line">
            <a:avLst/>
          </a:prstGeom>
          <a:ln w="6350" cmpd="sng">
            <a:solidFill>
              <a:srgbClr val="E47823"/>
            </a:solidFill>
          </a:ln>
        </p:spPr>
        <p:style>
          <a:lnRef idx="1">
            <a:schemeClr val="accent1"/>
          </a:lnRef>
          <a:fillRef idx="0">
            <a:schemeClr val="accent1"/>
          </a:fillRef>
          <a:effectRef idx="0">
            <a:schemeClr val="accent1"/>
          </a:effectRef>
          <a:fontRef idx="minor">
            <a:schemeClr val="tx1"/>
          </a:fontRef>
        </p:style>
      </p:cxnSp>
      <p:cxnSp>
        <p:nvCxnSpPr>
          <p:cNvPr id="20" name="Rett pil 19"/>
          <p:cNvCxnSpPr/>
          <p:nvPr/>
        </p:nvCxnSpPr>
        <p:spPr>
          <a:xfrm flipV="1">
            <a:off x="1912622" y="3381048"/>
            <a:ext cx="0" cy="323850"/>
          </a:xfrm>
          <a:prstGeom prst="straightConnector1">
            <a:avLst/>
          </a:prstGeom>
          <a:ln w="6350" cmpd="sng">
            <a:solidFill>
              <a:srgbClr val="E47823"/>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 name="TekstSylinder 9"/>
          <p:cNvSpPr txBox="1"/>
          <p:nvPr/>
        </p:nvSpPr>
        <p:spPr>
          <a:xfrm>
            <a:off x="539552" y="3861048"/>
            <a:ext cx="8352927" cy="2554545"/>
          </a:xfrm>
          <a:prstGeom prst="rect">
            <a:avLst/>
          </a:prstGeom>
          <a:noFill/>
        </p:spPr>
        <p:txBody>
          <a:bodyPr wrap="square" rtlCol="0">
            <a:spAutoFit/>
          </a:bodyPr>
          <a:lstStyle/>
          <a:p>
            <a:r>
              <a:rPr lang="nb-NO" sz="1600" dirty="0" smtClean="0"/>
              <a:t>En prosjektgruppe produserer flere typer resultater.</a:t>
            </a:r>
            <a:br>
              <a:rPr lang="nb-NO" sz="1600" dirty="0" smtClean="0"/>
            </a:br>
            <a:endParaRPr lang="nb-NO" sz="1600" dirty="0" smtClean="0"/>
          </a:p>
          <a:p>
            <a:pPr marL="285750" indent="-285750">
              <a:buFont typeface="Arial" panose="020B0604020202020204" pitchFamily="34" charset="0"/>
              <a:buChar char="•"/>
            </a:pPr>
            <a:r>
              <a:rPr lang="nb-NO" sz="1600" dirty="0" smtClean="0"/>
              <a:t>Det primære er selvsagt å levere på mandatet</a:t>
            </a:r>
          </a:p>
          <a:p>
            <a:pPr marL="285750" indent="-285750">
              <a:buFont typeface="Arial" panose="020B0604020202020204" pitchFamily="34" charset="0"/>
              <a:buChar char="•"/>
            </a:pPr>
            <a:r>
              <a:rPr lang="nb-NO" sz="1600" dirty="0" smtClean="0"/>
              <a:t>Men gruppen skaper også </a:t>
            </a:r>
            <a:r>
              <a:rPr lang="nb-NO" sz="1600" i="1" dirty="0" smtClean="0"/>
              <a:t>seg selv </a:t>
            </a:r>
            <a:r>
              <a:rPr lang="nb-NO" sz="1600" dirty="0" smtClean="0"/>
              <a:t>gjennom måten den jobber på. Er resultat kan således være en gruppe som jobber bedre og bedre sammen. (i relasjoner som eksisterer også utenfor dette prosjektet)</a:t>
            </a:r>
          </a:p>
          <a:p>
            <a:pPr marL="285750" indent="-285750">
              <a:buFont typeface="Arial" panose="020B0604020202020204" pitchFamily="34" charset="0"/>
              <a:buChar char="•"/>
            </a:pPr>
            <a:r>
              <a:rPr lang="nb-NO" sz="1600" dirty="0" smtClean="0"/>
              <a:t>Og så må vi anta at den enkelte kan ha nytte av å delta – gjennom økt innsikt og kunnskap </a:t>
            </a:r>
          </a:p>
          <a:p>
            <a:r>
              <a:rPr lang="nb-NO" sz="1600" dirty="0" smtClean="0"/>
              <a:t>En viktig forutsetning, er at dere aktiverer </a:t>
            </a:r>
            <a:r>
              <a:rPr lang="nb-NO" sz="1600" i="1" dirty="0" smtClean="0"/>
              <a:t>læringssløyfene</a:t>
            </a:r>
            <a:r>
              <a:rPr lang="nb-NO" sz="1600" dirty="0" smtClean="0"/>
              <a:t> : Stopp opp av og til i arbeidet og spør hverandre: Hva tenker vi om måten gruppa jobber på? Hva får vi utav dette?</a:t>
            </a:r>
            <a:endParaRPr lang="nb-NO" sz="1600" dirty="0"/>
          </a:p>
        </p:txBody>
      </p:sp>
      <p:sp>
        <p:nvSpPr>
          <p:cNvPr id="11" name="TekstSylinder 10"/>
          <p:cNvSpPr txBox="1"/>
          <p:nvPr/>
        </p:nvSpPr>
        <p:spPr>
          <a:xfrm>
            <a:off x="2627784" y="3368025"/>
            <a:ext cx="1728192" cy="307777"/>
          </a:xfrm>
          <a:prstGeom prst="rect">
            <a:avLst/>
          </a:prstGeom>
          <a:noFill/>
        </p:spPr>
        <p:txBody>
          <a:bodyPr wrap="square" rtlCol="0">
            <a:spAutoFit/>
          </a:bodyPr>
          <a:lstStyle/>
          <a:p>
            <a:r>
              <a:rPr lang="nb-NO" sz="1400" b="1" dirty="0" smtClean="0"/>
              <a:t>Læringssløyfer</a:t>
            </a:r>
            <a:endParaRPr lang="nb-NO" sz="1400" b="1" dirty="0"/>
          </a:p>
        </p:txBody>
      </p:sp>
      <p:cxnSp>
        <p:nvCxnSpPr>
          <p:cNvPr id="28" name="Rett pil 9"/>
          <p:cNvCxnSpPr>
            <a:cxnSpLocks noChangeShapeType="1"/>
          </p:cNvCxnSpPr>
          <p:nvPr/>
        </p:nvCxnSpPr>
        <p:spPr bwMode="auto">
          <a:xfrm>
            <a:off x="3131840" y="2204865"/>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cxnSp>
        <p:nvCxnSpPr>
          <p:cNvPr id="31" name="Rett pil 9"/>
          <p:cNvCxnSpPr>
            <a:cxnSpLocks noChangeShapeType="1"/>
          </p:cNvCxnSpPr>
          <p:nvPr/>
        </p:nvCxnSpPr>
        <p:spPr bwMode="auto">
          <a:xfrm>
            <a:off x="5940152" y="2204864"/>
            <a:ext cx="144016" cy="0"/>
          </a:xfrm>
          <a:prstGeom prst="straightConnector1">
            <a:avLst/>
          </a:prstGeom>
          <a:noFill/>
          <a:ln w="6350" cmpd="sng">
            <a:solidFill>
              <a:schemeClr val="bg1">
                <a:lumMod val="50000"/>
              </a:schemeClr>
            </a:solidFill>
            <a:round/>
            <a:headEnd type="none"/>
            <a:tailEnd type="triangle" w="med" len="med"/>
          </a:ln>
          <a:extLst>
            <a:ext uri="{909E8E84-426E-40DD-AFC4-6F175D3DCCD1}">
              <a14:hiddenFill xmlns:a14="http://schemas.microsoft.com/office/drawing/2010/main">
                <a:noFill/>
              </a14:hiddenFill>
            </a:ext>
          </a:extLst>
        </p:spPr>
      </p:cxnSp>
      <p:sp>
        <p:nvSpPr>
          <p:cNvPr id="21" name="Plassholder for lysbildenummer 20"/>
          <p:cNvSpPr>
            <a:spLocks noGrp="1"/>
          </p:cNvSpPr>
          <p:nvPr>
            <p:ph type="sldNum" sz="quarter" idx="11"/>
          </p:nvPr>
        </p:nvSpPr>
        <p:spPr/>
        <p:txBody>
          <a:bodyPr/>
          <a:lstStyle/>
          <a:p>
            <a:fld id="{50A64383-DDEF-46E4-9EA6-0AF878096D55}" type="slidenum">
              <a:rPr lang="nb-NO" smtClean="0"/>
              <a:pPr/>
              <a:t>17</a:t>
            </a:fld>
            <a:endParaRPr lang="nb-NO" dirty="0"/>
          </a:p>
        </p:txBody>
      </p:sp>
      <p:pic>
        <p:nvPicPr>
          <p:cNvPr id="22" name="Bilde 21"/>
          <p:cNvPicPr>
            <a:picLocks noChangeAspect="1"/>
          </p:cNvPicPr>
          <p:nvPr/>
        </p:nvPicPr>
        <p:blipFill>
          <a:blip r:embed="rId3"/>
          <a:stretch>
            <a:fillRect/>
          </a:stretch>
        </p:blipFill>
        <p:spPr>
          <a:xfrm>
            <a:off x="539552" y="6525344"/>
            <a:ext cx="177140" cy="216024"/>
          </a:xfrm>
          <a:prstGeom prst="rect">
            <a:avLst/>
          </a:prstGeom>
        </p:spPr>
      </p:pic>
      <p:sp>
        <p:nvSpPr>
          <p:cNvPr id="14" name="TekstSylinder 13"/>
          <p:cNvSpPr txBox="1"/>
          <p:nvPr/>
        </p:nvSpPr>
        <p:spPr>
          <a:xfrm>
            <a:off x="827584" y="6525344"/>
            <a:ext cx="734242" cy="561692"/>
          </a:xfrm>
          <a:prstGeom prst="rect">
            <a:avLst/>
          </a:prstGeom>
          <a:noFill/>
        </p:spPr>
        <p:txBody>
          <a:bodyPr wrap="square" rtlCol="0">
            <a:spAutoFit/>
          </a:bodyPr>
          <a:lstStyle/>
          <a:p>
            <a:r>
              <a:rPr lang="nb-NO" sz="1050" dirty="0" smtClean="0"/>
              <a:t>3 </a:t>
            </a:r>
            <a:r>
              <a:rPr lang="nb-NO" sz="1050" dirty="0"/>
              <a:t>min</a:t>
            </a:r>
          </a:p>
          <a:p>
            <a:endParaRPr lang="nb-NO" dirty="0"/>
          </a:p>
        </p:txBody>
      </p:sp>
    </p:spTree>
    <p:extLst>
      <p:ext uri="{BB962C8B-B14F-4D97-AF65-F5344CB8AC3E}">
        <p14:creationId xmlns:p14="http://schemas.microsoft.com/office/powerpoint/2010/main" val="966256721"/>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2438" y="476672"/>
            <a:ext cx="7620000" cy="1143000"/>
          </a:xfrm>
        </p:spPr>
        <p:txBody>
          <a:bodyPr/>
          <a:lstStyle/>
          <a:p>
            <a:r>
              <a:rPr lang="nb-NO" sz="3200" dirty="0" smtClean="0"/>
              <a:t>Hva tenker (eller føler) vi akkurat nå?</a:t>
            </a:r>
            <a:endParaRPr lang="nb-NO" sz="3200" dirty="0"/>
          </a:p>
        </p:txBody>
      </p:sp>
      <p:sp>
        <p:nvSpPr>
          <p:cNvPr id="3" name="Plassholder for innhold 2"/>
          <p:cNvSpPr>
            <a:spLocks noGrp="1"/>
          </p:cNvSpPr>
          <p:nvPr>
            <p:ph idx="1"/>
          </p:nvPr>
        </p:nvSpPr>
        <p:spPr>
          <a:xfrm>
            <a:off x="452439" y="1412776"/>
            <a:ext cx="4695625" cy="4683224"/>
          </a:xfrm>
        </p:spPr>
        <p:txBody>
          <a:bodyPr/>
          <a:lstStyle/>
          <a:p>
            <a:pPr marL="0" indent="0">
              <a:buNone/>
            </a:pPr>
            <a:r>
              <a:rPr lang="nb-NO" sz="2000" dirty="0" smtClean="0"/>
              <a:t>Før dere avslutter møtet, ber vi hver av dere formulere et ord («puls-ord») eller en kort setning som beskriver hva du tenker eller føler akkurat nå om det å skulle være medlem av denne gruppen en stund fremover.</a:t>
            </a:r>
          </a:p>
          <a:p>
            <a:pPr marL="0" indent="0">
              <a:buNone/>
            </a:pPr>
            <a:endParaRPr lang="nb-NO" sz="2000" dirty="0" smtClean="0"/>
          </a:p>
          <a:p>
            <a:pPr marL="0" indent="0">
              <a:buNone/>
            </a:pPr>
            <a:r>
              <a:rPr lang="nb-NO" sz="2000" dirty="0" smtClean="0"/>
              <a:t>Ta runden og fortell ordet eller setningen til hverandre.</a:t>
            </a:r>
            <a:endParaRPr lang="nb-NO" sz="2000" dirty="0"/>
          </a:p>
        </p:txBody>
      </p:sp>
      <p:sp>
        <p:nvSpPr>
          <p:cNvPr id="7" name="Plassholder for lysbildenummer 6"/>
          <p:cNvSpPr>
            <a:spLocks noGrp="1"/>
          </p:cNvSpPr>
          <p:nvPr>
            <p:ph type="sldNum" sz="quarter" idx="11"/>
          </p:nvPr>
        </p:nvSpPr>
        <p:spPr/>
        <p:txBody>
          <a:bodyPr/>
          <a:lstStyle/>
          <a:p>
            <a:fld id="{50A64383-DDEF-46E4-9EA6-0AF878096D55}" type="slidenum">
              <a:rPr lang="nb-NO" smtClean="0"/>
              <a:pPr/>
              <a:t>18</a:t>
            </a:fld>
            <a:endParaRPr lang="nb-NO" dirty="0"/>
          </a:p>
        </p:txBody>
      </p:sp>
      <p:pic>
        <p:nvPicPr>
          <p:cNvPr id="4" name="Bilde 3"/>
          <p:cNvPicPr>
            <a:picLocks noChangeAspect="1"/>
          </p:cNvPicPr>
          <p:nvPr/>
        </p:nvPicPr>
        <p:blipFill>
          <a:blip r:embed="rId2"/>
          <a:stretch>
            <a:fillRect/>
          </a:stretch>
        </p:blipFill>
        <p:spPr>
          <a:xfrm>
            <a:off x="5508104" y="1412776"/>
            <a:ext cx="2736304" cy="3217894"/>
          </a:xfrm>
          <a:prstGeom prst="rect">
            <a:avLst/>
          </a:prstGeom>
        </p:spPr>
      </p:pic>
      <p:pic>
        <p:nvPicPr>
          <p:cNvPr id="6" name="Bilde 5"/>
          <p:cNvPicPr>
            <a:picLocks noChangeAspect="1"/>
          </p:cNvPicPr>
          <p:nvPr/>
        </p:nvPicPr>
        <p:blipFill>
          <a:blip r:embed="rId3"/>
          <a:stretch>
            <a:fillRect/>
          </a:stretch>
        </p:blipFill>
        <p:spPr>
          <a:xfrm>
            <a:off x="539552" y="6525344"/>
            <a:ext cx="177140" cy="216024"/>
          </a:xfrm>
          <a:prstGeom prst="rect">
            <a:avLst/>
          </a:prstGeom>
        </p:spPr>
      </p:pic>
      <p:sp>
        <p:nvSpPr>
          <p:cNvPr id="11" name="TekstSylinder 10"/>
          <p:cNvSpPr txBox="1"/>
          <p:nvPr/>
        </p:nvSpPr>
        <p:spPr>
          <a:xfrm>
            <a:off x="755576" y="6525344"/>
            <a:ext cx="658901" cy="561692"/>
          </a:xfrm>
          <a:prstGeom prst="rect">
            <a:avLst/>
          </a:prstGeom>
          <a:noFill/>
        </p:spPr>
        <p:txBody>
          <a:bodyPr wrap="square" rtlCol="0">
            <a:spAutoFit/>
          </a:bodyPr>
          <a:lstStyle/>
          <a:p>
            <a:r>
              <a:rPr lang="nb-NO" sz="1050" dirty="0" smtClean="0"/>
              <a:t>2 </a:t>
            </a:r>
            <a:r>
              <a:rPr lang="nb-NO" sz="1050" dirty="0"/>
              <a:t>min</a:t>
            </a:r>
          </a:p>
          <a:p>
            <a:endParaRPr lang="nb-NO" dirty="0"/>
          </a:p>
        </p:txBody>
      </p:sp>
    </p:spTree>
    <p:extLst>
      <p:ext uri="{BB962C8B-B14F-4D97-AF65-F5344CB8AC3E}">
        <p14:creationId xmlns:p14="http://schemas.microsoft.com/office/powerpoint/2010/main" val="1979531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1"/>
          </p:nvPr>
        </p:nvSpPr>
        <p:spPr/>
        <p:txBody>
          <a:bodyPr/>
          <a:lstStyle/>
          <a:p>
            <a:pPr algn="ctr"/>
            <a:fld id="{50A64383-DDEF-46E4-9EA6-0AF878096D55}" type="slidenum">
              <a:rPr lang="nb-NO" smtClean="0"/>
              <a:pPr algn="ctr"/>
              <a:t>19</a:t>
            </a:fld>
            <a:endParaRPr lang="nb-NO" dirty="0"/>
          </a:p>
        </p:txBody>
      </p:sp>
      <p:sp>
        <p:nvSpPr>
          <p:cNvPr id="5" name="Rektangel 4"/>
          <p:cNvSpPr/>
          <p:nvPr/>
        </p:nvSpPr>
        <p:spPr bwMode="auto">
          <a:xfrm>
            <a:off x="0" y="0"/>
            <a:ext cx="9144000" cy="6858000"/>
          </a:xfrm>
          <a:prstGeom prst="rect">
            <a:avLst/>
          </a:prstGeom>
          <a:solidFill>
            <a:srgbClr val="E4782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smtClean="0">
              <a:ln>
                <a:noFill/>
              </a:ln>
              <a:solidFill>
                <a:schemeClr val="tx1"/>
              </a:solidFill>
              <a:effectLst/>
              <a:latin typeface="Arial MT" charset="0"/>
            </a:endParaRPr>
          </a:p>
        </p:txBody>
      </p:sp>
      <p:sp>
        <p:nvSpPr>
          <p:cNvPr id="6" name="TekstSylinder 5"/>
          <p:cNvSpPr txBox="1"/>
          <p:nvPr/>
        </p:nvSpPr>
        <p:spPr>
          <a:xfrm>
            <a:off x="467544" y="6279703"/>
            <a:ext cx="8208912" cy="276999"/>
          </a:xfrm>
          <a:prstGeom prst="rect">
            <a:avLst/>
          </a:prstGeom>
          <a:noFill/>
        </p:spPr>
        <p:txBody>
          <a:bodyPr wrap="square" rtlCol="0">
            <a:spAutoFit/>
          </a:bodyPr>
          <a:lstStyle/>
          <a:p>
            <a:pPr algn="ctr"/>
            <a:endParaRPr lang="nb-NO" sz="1200" dirty="0">
              <a:solidFill>
                <a:schemeClr val="bg1"/>
              </a:solidFill>
              <a:latin typeface="Arial"/>
              <a:cs typeface="Arial"/>
            </a:endParaRPr>
          </a:p>
        </p:txBody>
      </p:sp>
      <p:pic>
        <p:nvPicPr>
          <p:cNvPr id="11" name="Bilde 10"/>
          <p:cNvPicPr>
            <a:picLocks noChangeAspect="1"/>
          </p:cNvPicPr>
          <p:nvPr/>
        </p:nvPicPr>
        <p:blipFill>
          <a:blip r:embed="rId2"/>
          <a:stretch>
            <a:fillRect/>
          </a:stretch>
        </p:blipFill>
        <p:spPr>
          <a:xfrm>
            <a:off x="3191148" y="1628800"/>
            <a:ext cx="2893020" cy="2536956"/>
          </a:xfrm>
          <a:prstGeom prst="rect">
            <a:avLst/>
          </a:prstGeom>
        </p:spPr>
      </p:pic>
      <p:sp>
        <p:nvSpPr>
          <p:cNvPr id="12" name="Plassholder for innhold 2"/>
          <p:cNvSpPr txBox="1">
            <a:spLocks/>
          </p:cNvSpPr>
          <p:nvPr/>
        </p:nvSpPr>
        <p:spPr bwMode="auto">
          <a:xfrm>
            <a:off x="3563888" y="2132856"/>
            <a:ext cx="2448272" cy="1296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Arial"/>
                <a:ea typeface="+mn-ea"/>
                <a:cs typeface="Arial"/>
              </a:defRPr>
            </a:lvl1pPr>
            <a:lvl2pPr marL="742950" indent="-285750" algn="l" rtl="0" eaLnBrk="1" fontAlgn="base" hangingPunct="1">
              <a:spcBef>
                <a:spcPct val="20000"/>
              </a:spcBef>
              <a:spcAft>
                <a:spcPct val="0"/>
              </a:spcAft>
              <a:buChar char="–"/>
              <a:defRPr sz="2400">
                <a:solidFill>
                  <a:schemeClr val="tx1"/>
                </a:solidFill>
                <a:latin typeface="Arial"/>
                <a:cs typeface="Arial"/>
              </a:defRPr>
            </a:lvl2pPr>
            <a:lvl3pPr marL="1143000" indent="-228600" algn="l" rtl="0" eaLnBrk="1" fontAlgn="base" hangingPunct="1">
              <a:spcBef>
                <a:spcPct val="20000"/>
              </a:spcBef>
              <a:spcAft>
                <a:spcPct val="0"/>
              </a:spcAft>
              <a:buChar char="•"/>
              <a:defRPr sz="2000">
                <a:solidFill>
                  <a:schemeClr val="tx1"/>
                </a:solidFill>
                <a:latin typeface="Arial"/>
                <a:cs typeface="Arial"/>
              </a:defRPr>
            </a:lvl3pPr>
            <a:lvl4pPr marL="1600200" indent="-228600" algn="l" rtl="0" eaLnBrk="1" fontAlgn="base" hangingPunct="1">
              <a:spcBef>
                <a:spcPct val="20000"/>
              </a:spcBef>
              <a:spcAft>
                <a:spcPct val="0"/>
              </a:spcAft>
              <a:buChar char="–"/>
              <a:defRPr sz="1600">
                <a:solidFill>
                  <a:schemeClr val="tx1"/>
                </a:solidFill>
                <a:latin typeface="Arial"/>
                <a:cs typeface="Arial"/>
              </a:defRPr>
            </a:lvl4pPr>
            <a:lvl5pPr marL="2057400" indent="-228600" algn="l" rtl="0" eaLnBrk="1" fontAlgn="base" hangingPunct="1">
              <a:spcBef>
                <a:spcPct val="20000"/>
              </a:spcBef>
              <a:spcAft>
                <a:spcPct val="0"/>
              </a:spcAft>
              <a:buChar char="»"/>
              <a:defRPr sz="2000">
                <a:solidFill>
                  <a:schemeClr val="tx1"/>
                </a:solidFill>
                <a:latin typeface="Arial MT" charset="0"/>
              </a:defRPr>
            </a:lvl5pPr>
            <a:lvl6pPr marL="2514600" indent="-228600" algn="l" rtl="0" eaLnBrk="1" fontAlgn="base" hangingPunct="1">
              <a:spcBef>
                <a:spcPct val="20000"/>
              </a:spcBef>
              <a:spcAft>
                <a:spcPct val="0"/>
              </a:spcAft>
              <a:buChar char="»"/>
              <a:defRPr sz="2000">
                <a:solidFill>
                  <a:schemeClr val="tx1"/>
                </a:solidFill>
                <a:latin typeface="Arial MT" charset="0"/>
              </a:defRPr>
            </a:lvl6pPr>
            <a:lvl7pPr marL="2971800" indent="-228600" algn="l" rtl="0" eaLnBrk="1" fontAlgn="base" hangingPunct="1">
              <a:spcBef>
                <a:spcPct val="20000"/>
              </a:spcBef>
              <a:spcAft>
                <a:spcPct val="0"/>
              </a:spcAft>
              <a:buChar char="»"/>
              <a:defRPr sz="2000">
                <a:solidFill>
                  <a:schemeClr val="tx1"/>
                </a:solidFill>
                <a:latin typeface="Arial MT" charset="0"/>
              </a:defRPr>
            </a:lvl7pPr>
            <a:lvl8pPr marL="3429000" indent="-228600" algn="l" rtl="0" eaLnBrk="1" fontAlgn="base" hangingPunct="1">
              <a:spcBef>
                <a:spcPct val="20000"/>
              </a:spcBef>
              <a:spcAft>
                <a:spcPct val="0"/>
              </a:spcAft>
              <a:buChar char="»"/>
              <a:defRPr sz="2000">
                <a:solidFill>
                  <a:schemeClr val="tx1"/>
                </a:solidFill>
                <a:latin typeface="Arial MT" charset="0"/>
              </a:defRPr>
            </a:lvl8pPr>
            <a:lvl9pPr marL="3886200" indent="-228600" algn="l" rtl="0" eaLnBrk="1" fontAlgn="base" hangingPunct="1">
              <a:spcBef>
                <a:spcPct val="20000"/>
              </a:spcBef>
              <a:spcAft>
                <a:spcPct val="0"/>
              </a:spcAft>
              <a:buChar char="»"/>
              <a:defRPr sz="2000">
                <a:solidFill>
                  <a:schemeClr val="tx1"/>
                </a:solidFill>
                <a:latin typeface="Arial MT" charset="0"/>
              </a:defRPr>
            </a:lvl9pPr>
          </a:lstStyle>
          <a:p>
            <a:pPr marL="0" indent="0">
              <a:buFontTx/>
              <a:buNone/>
            </a:pPr>
            <a:r>
              <a:rPr lang="en-GB" sz="2000" dirty="0" smtClean="0"/>
              <a:t>.</a:t>
            </a:r>
            <a:endParaRPr lang="en-GB" sz="2000" dirty="0"/>
          </a:p>
        </p:txBody>
      </p:sp>
    </p:spTree>
    <p:extLst>
      <p:ext uri="{BB962C8B-B14F-4D97-AF65-F5344CB8AC3E}">
        <p14:creationId xmlns:p14="http://schemas.microsoft.com/office/powerpoint/2010/main" val="1096115304"/>
      </p:ext>
    </p:extLst>
  </p:cSld>
  <p:clrMapOvr>
    <a:masterClrMapping/>
  </p:clrMapOvr>
</p:sld>
</file>

<file path=ppt/theme/theme1.xml><?xml version="1.0" encoding="utf-8"?>
<a:theme xmlns:a="http://schemas.openxmlformats.org/drawingml/2006/main" name="Fors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 AGENDA normal">
  <a:themeElements>
    <a:clrScheme name="Egendefinert 1">
      <a:dk1>
        <a:srgbClr val="262626"/>
      </a:dk1>
      <a:lt1>
        <a:srgbClr val="FFFFFF"/>
      </a:lt1>
      <a:dk2>
        <a:srgbClr val="1F497D"/>
      </a:dk2>
      <a:lt2>
        <a:srgbClr val="EEECE1"/>
      </a:lt2>
      <a:accent1>
        <a:srgbClr val="4F81BD"/>
      </a:accent1>
      <a:accent2>
        <a:srgbClr val="DBE5F1"/>
      </a:accent2>
      <a:accent3>
        <a:srgbClr val="7F7F7F"/>
      </a:accent3>
      <a:accent4>
        <a:srgbClr val="69B5BD"/>
      </a:accent4>
      <a:accent5>
        <a:srgbClr val="FFB953"/>
      </a:accent5>
      <a:accent6>
        <a:srgbClr val="FF817A"/>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MT"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MT"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tema 8">
        <a:dk1>
          <a:srgbClr val="000000"/>
        </a:dk1>
        <a:lt1>
          <a:srgbClr val="FFFFFF"/>
        </a:lt1>
        <a:dk2>
          <a:srgbClr val="194A8F"/>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9">
        <a:dk1>
          <a:srgbClr val="000000"/>
        </a:dk1>
        <a:lt1>
          <a:srgbClr val="FFFFFF"/>
        </a:lt1>
        <a:dk2>
          <a:srgbClr val="194A8F"/>
        </a:dk2>
        <a:lt2>
          <a:srgbClr val="808080"/>
        </a:lt2>
        <a:accent1>
          <a:srgbClr val="0066CC"/>
        </a:accent1>
        <a:accent2>
          <a:srgbClr val="3333CC"/>
        </a:accent2>
        <a:accent3>
          <a:srgbClr val="FFFFFF"/>
        </a:accent3>
        <a:accent4>
          <a:srgbClr val="000000"/>
        </a:accent4>
        <a:accent5>
          <a:srgbClr val="AAB8E2"/>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10">
        <a:dk1>
          <a:srgbClr val="000000"/>
        </a:dk1>
        <a:lt1>
          <a:srgbClr val="FFFFFF"/>
        </a:lt1>
        <a:dk2>
          <a:srgbClr val="194A8F"/>
        </a:dk2>
        <a:lt2>
          <a:srgbClr val="808080"/>
        </a:lt2>
        <a:accent1>
          <a:srgbClr val="003399"/>
        </a:accent1>
        <a:accent2>
          <a:srgbClr val="B2B2B2"/>
        </a:accent2>
        <a:accent3>
          <a:srgbClr val="FFFFFF"/>
        </a:accent3>
        <a:accent4>
          <a:srgbClr val="000000"/>
        </a:accent4>
        <a:accent5>
          <a:srgbClr val="AAADCA"/>
        </a:accent5>
        <a:accent6>
          <a:srgbClr val="A1A1A1"/>
        </a:accent6>
        <a:hlink>
          <a:srgbClr val="FF9900"/>
        </a:hlink>
        <a:folHlink>
          <a:srgbClr val="3399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 AGENDA normal</Template>
  <TotalTime>2424</TotalTime>
  <Words>1906</Words>
  <Application>Microsoft Office PowerPoint</Application>
  <PresentationFormat>On-screen Show (4:3)</PresentationFormat>
  <Paragraphs>279</Paragraphs>
  <Slides>19</Slides>
  <Notes>13</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Forside</vt:lpstr>
      <vt:lpstr>1 AGENDA normal</vt:lpstr>
      <vt:lpstr>Å etablere en prosjektgruppe</vt:lpstr>
      <vt:lpstr>Agenda for workshopen</vt:lpstr>
      <vt:lpstr>Prosessveileder</vt:lpstr>
      <vt:lpstr>Introduksjon</vt:lpstr>
      <vt:lpstr>Deltakernes erfaringer med prosjektgrupper</vt:lpstr>
      <vt:lpstr>En prosjektgruppe er et produksjonsapparat      </vt:lpstr>
      <vt:lpstr>PowerPoint Presentation</vt:lpstr>
      <vt:lpstr>Hva er mandatet til denne prosjektgruppen? </vt:lpstr>
      <vt:lpstr>Hvordan er gruppen satt sammen?</vt:lpstr>
      <vt:lpstr>Hva bør kjennetegne arbeidsprosessen i gruppen?</vt:lpstr>
      <vt:lpstr>Dialog viktig for kvaliteten på teamarbeid</vt:lpstr>
      <vt:lpstr>Debatt – en annen funksjon, lettere for mange av oss, men flere fallgruver</vt:lpstr>
      <vt:lpstr>PowerPoint Presentation</vt:lpstr>
      <vt:lpstr>En serie av åpne- og lukkefaser </vt:lpstr>
      <vt:lpstr>PowerPoint Presentation</vt:lpstr>
      <vt:lpstr>Hvordan få frem det beste i meg?  </vt:lpstr>
      <vt:lpstr>PowerPoint Presentation</vt:lpstr>
      <vt:lpstr>Hva tenker (eller føler) vi akkurat nå?</vt:lpstr>
      <vt:lpstr>PowerPoint Presentation</vt:lpstr>
    </vt:vector>
  </TitlesOfParts>
  <Company>Agenda Kaupang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Kjellaug Tørstad</dc:creator>
  <cp:lastModifiedBy>Ellen Koyote Millar</cp:lastModifiedBy>
  <cp:revision>289</cp:revision>
  <cp:lastPrinted>2014-03-17T17:10:37Z</cp:lastPrinted>
  <dcterms:created xsi:type="dcterms:W3CDTF">2013-03-19T15:19:46Z</dcterms:created>
  <dcterms:modified xsi:type="dcterms:W3CDTF">2016-03-02T07:40:05Z</dcterms:modified>
</cp:coreProperties>
</file>