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56" r:id="rId5"/>
    <p:sldId id="334" r:id="rId6"/>
    <p:sldId id="294" r:id="rId7"/>
    <p:sldId id="339" r:id="rId8"/>
    <p:sldId id="281" r:id="rId9"/>
    <p:sldId id="347" r:id="rId10"/>
    <p:sldId id="285" r:id="rId11"/>
    <p:sldId id="342" r:id="rId12"/>
    <p:sldId id="344" r:id="rId13"/>
    <p:sldId id="345" r:id="rId14"/>
    <p:sldId id="348" r:id="rId15"/>
    <p:sldId id="333" r:id="rId16"/>
    <p:sldId id="314" r:id="rId17"/>
    <p:sldId id="338" r:id="rId18"/>
    <p:sldId id="288" r:id="rId19"/>
  </p:sldIdLst>
  <p:sldSz cx="12192000" cy="6858000"/>
  <p:notesSz cx="9931400" cy="6794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aktisk informasjon" id="{B22CAE43-F521-4F0F-8731-8087EC72568F}">
          <p14:sldIdLst>
            <p14:sldId id="256"/>
            <p14:sldId id="334"/>
          </p14:sldIdLst>
        </p14:section>
        <p14:section name="Del 1: om prosessforbedring" id="{12BECCAC-CA84-47FA-82FE-DF072FABE2D2}">
          <p14:sldIdLst>
            <p14:sldId id="294"/>
            <p14:sldId id="339"/>
            <p14:sldId id="281"/>
            <p14:sldId id="347"/>
            <p14:sldId id="285"/>
            <p14:sldId id="342"/>
            <p14:sldId id="344"/>
            <p14:sldId id="345"/>
          </p14:sldIdLst>
        </p14:section>
        <p14:section name="Del 2 kartlegging av nåsituasjon" id="{A75B7975-C983-44A8-A11A-6B4E573E43C4}">
          <p14:sldIdLst>
            <p14:sldId id="348"/>
            <p14:sldId id="333"/>
            <p14:sldId id="314"/>
            <p14:sldId id="338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75" autoAdjust="0"/>
    <p:restoredTop sz="83625" autoAdjust="0"/>
  </p:normalViewPr>
  <p:slideViewPr>
    <p:cSldViewPr snapToGrid="0">
      <p:cViewPr varScale="1">
        <p:scale>
          <a:sx n="101" d="100"/>
          <a:sy n="101" d="100"/>
        </p:scale>
        <p:origin x="85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91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Andersen" userId="S::cecilia@uio.no::a135a517-6408-40d0-81c7-02a75cc0902b" providerId="AD" clId="Web-{A959D6A1-599F-4C1D-AF8B-A47FFE559E08}"/>
    <pc:docChg chg="modSld">
      <pc:chgData name="Cecilie Andersen" userId="S::cecilia@uio.no::a135a517-6408-40d0-81c7-02a75cc0902b" providerId="AD" clId="Web-{A959D6A1-599F-4C1D-AF8B-A47FFE559E08}" dt="2018-11-23T11:50:27.812" v="8" actId="20577"/>
      <pc:docMkLst>
        <pc:docMk/>
      </pc:docMkLst>
      <pc:sldChg chg="modSp">
        <pc:chgData name="Cecilie Andersen" userId="S::cecilia@uio.no::a135a517-6408-40d0-81c7-02a75cc0902b" providerId="AD" clId="Web-{A959D6A1-599F-4C1D-AF8B-A47FFE559E08}" dt="2018-11-23T11:50:27.812" v="8" actId="20577"/>
        <pc:sldMkLst>
          <pc:docMk/>
          <pc:sldMk cId="2809272775" sldId="256"/>
        </pc:sldMkLst>
        <pc:spChg chg="mod">
          <ac:chgData name="Cecilie Andersen" userId="S::cecilia@uio.no::a135a517-6408-40d0-81c7-02a75cc0902b" providerId="AD" clId="Web-{A959D6A1-599F-4C1D-AF8B-A47FFE559E08}" dt="2018-11-23T11:50:27.812" v="8" actId="20577"/>
          <ac:spMkLst>
            <pc:docMk/>
            <pc:sldMk cId="2809272775" sldId="256"/>
            <ac:spMk id="3" creationId="{00000000-0000-0000-0000-000000000000}"/>
          </ac:spMkLst>
        </pc:spChg>
      </pc:sldChg>
    </pc:docChg>
  </pc:docChgLst>
  <pc:docChgLst>
    <pc:chgData name="Cecilie Andersen" userId="S::cecilia@uio.no::a135a517-6408-40d0-81c7-02a75cc0902b" providerId="AD" clId="Web-{1ECC8FB8-93EB-4282-99CA-5E61FBE4A774}"/>
    <pc:docChg chg="modSld">
      <pc:chgData name="Cecilie Andersen" userId="S::cecilia@uio.no::a135a517-6408-40d0-81c7-02a75cc0902b" providerId="AD" clId="Web-{1ECC8FB8-93EB-4282-99CA-5E61FBE4A774}" dt="2018-12-08T16:17:04.891" v="4" actId="20577"/>
      <pc:docMkLst>
        <pc:docMk/>
      </pc:docMkLst>
      <pc:sldChg chg="modSp">
        <pc:chgData name="Cecilie Andersen" userId="S::cecilia@uio.no::a135a517-6408-40d0-81c7-02a75cc0902b" providerId="AD" clId="Web-{1ECC8FB8-93EB-4282-99CA-5E61FBE4A774}" dt="2018-12-08T16:17:04.891" v="4" actId="20577"/>
        <pc:sldMkLst>
          <pc:docMk/>
          <pc:sldMk cId="261966331" sldId="334"/>
        </pc:sldMkLst>
        <pc:spChg chg="mod">
          <ac:chgData name="Cecilie Andersen" userId="S::cecilia@uio.no::a135a517-6408-40d0-81c7-02a75cc0902b" providerId="AD" clId="Web-{1ECC8FB8-93EB-4282-99CA-5E61FBE4A774}" dt="2018-12-08T16:17:04.891" v="4" actId="20577"/>
          <ac:spMkLst>
            <pc:docMk/>
            <pc:sldMk cId="261966331" sldId="334"/>
            <ac:spMk id="3" creationId="{CA672FE1-9C1C-4B41-B993-22B03A2B21DF}"/>
          </ac:spMkLst>
        </pc:spChg>
      </pc:sldChg>
    </pc:docChg>
  </pc:docChgLst>
  <pc:docChgLst>
    <pc:chgData name="Cecilie Andersen" userId="S::cecilia@uio.no::a135a517-6408-40d0-81c7-02a75cc0902b" providerId="AD" clId="Web-{7E6BC403-52E6-4C13-A4A1-F554F5247E82}"/>
    <pc:docChg chg="addSld modSld modSection">
      <pc:chgData name="Cecilie Andersen" userId="S::cecilia@uio.no::a135a517-6408-40d0-81c7-02a75cc0902b" providerId="AD" clId="Web-{7E6BC403-52E6-4C13-A4A1-F554F5247E82}" dt="2018-11-06T09:40:13.454" v="107" actId="20577"/>
      <pc:docMkLst>
        <pc:docMk/>
      </pc:docMkLst>
      <pc:sldChg chg="delSp modSp new mod modClrScheme chgLayout">
        <pc:chgData name="Cecilie Andersen" userId="S::cecilia@uio.no::a135a517-6408-40d0-81c7-02a75cc0902b" providerId="AD" clId="Web-{7E6BC403-52E6-4C13-A4A1-F554F5247E82}" dt="2018-11-06T09:40:13.454" v="107" actId="20577"/>
        <pc:sldMkLst>
          <pc:docMk/>
          <pc:sldMk cId="1350395393" sldId="346"/>
        </pc:sldMkLst>
        <pc:spChg chg="mod ord">
          <ac:chgData name="Cecilie Andersen" userId="S::cecilia@uio.no::a135a517-6408-40d0-81c7-02a75cc0902b" providerId="AD" clId="Web-{7E6BC403-52E6-4C13-A4A1-F554F5247E82}" dt="2018-11-06T09:40:07.625" v="106" actId="20577"/>
          <ac:spMkLst>
            <pc:docMk/>
            <pc:sldMk cId="1350395393" sldId="346"/>
            <ac:spMk id="2" creationId="{F70BA88F-6AF7-444E-BC2F-A3979EE03B4C}"/>
          </ac:spMkLst>
        </pc:spChg>
        <pc:spChg chg="del">
          <ac:chgData name="Cecilie Andersen" userId="S::cecilia@uio.no::a135a517-6408-40d0-81c7-02a75cc0902b" providerId="AD" clId="Web-{7E6BC403-52E6-4C13-A4A1-F554F5247E82}" dt="2018-11-06T09:29:18.725" v="1"/>
          <ac:spMkLst>
            <pc:docMk/>
            <pc:sldMk cId="1350395393" sldId="346"/>
            <ac:spMk id="3" creationId="{E63D3DF7-83B5-48DA-956E-78A03112C061}"/>
          </ac:spMkLst>
        </pc:spChg>
        <pc:spChg chg="mod ord">
          <ac:chgData name="Cecilie Andersen" userId="S::cecilia@uio.no::a135a517-6408-40d0-81c7-02a75cc0902b" providerId="AD" clId="Web-{7E6BC403-52E6-4C13-A4A1-F554F5247E82}" dt="2018-11-06T09:40:13.454" v="107" actId="20577"/>
          <ac:spMkLst>
            <pc:docMk/>
            <pc:sldMk cId="1350395393" sldId="346"/>
            <ac:spMk id="4" creationId="{0830306E-D0B1-47B7-BB57-DF7603FA86A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3080E-992F-4941-989C-531AED343C1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B9C1A5A-7D07-43FD-993E-27B9F01EA38A}">
      <dgm:prSet phldrT="[Text]"/>
      <dgm:spPr>
        <a:solidFill>
          <a:schemeClr val="bg1"/>
        </a:solidFill>
        <a:ln w="38100">
          <a:solidFill>
            <a:schemeClr val="accent1">
              <a:lumMod val="90000"/>
            </a:schemeClr>
          </a:solidFill>
        </a:ln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Mål og ønsket resultat</a:t>
          </a:r>
        </a:p>
      </dgm:t>
    </dgm:pt>
    <dgm:pt modelId="{72DEC2E2-776B-43E0-B6D0-865423347846}" type="parTrans" cxnId="{2B8E9EC5-A448-4285-AB4D-B556F267A347}">
      <dgm:prSet/>
      <dgm:spPr/>
      <dgm:t>
        <a:bodyPr/>
        <a:lstStyle/>
        <a:p>
          <a:endParaRPr lang="en-GB"/>
        </a:p>
      </dgm:t>
    </dgm:pt>
    <dgm:pt modelId="{2D5B76C0-8B49-4235-A8CD-E8AE2E1EA31A}" type="sibTrans" cxnId="{2B8E9EC5-A448-4285-AB4D-B556F267A347}">
      <dgm:prSet/>
      <dgm:spPr>
        <a:solidFill>
          <a:schemeClr val="accent1">
            <a:lumMod val="90000"/>
          </a:schemeClr>
        </a:solidFill>
      </dgm:spPr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9FA66656-FFE1-4F4B-8B72-967635EC4029}">
      <dgm:prSet phldrT="[Text]"/>
      <dgm:spPr>
        <a:solidFill>
          <a:schemeClr val="bg1"/>
        </a:solidFill>
        <a:ln w="38100">
          <a:solidFill>
            <a:schemeClr val="accent1">
              <a:lumMod val="90000"/>
            </a:schemeClr>
          </a:solidFill>
        </a:ln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Nåsituasjon med prioriterte utfordringer</a:t>
          </a:r>
        </a:p>
      </dgm:t>
    </dgm:pt>
    <dgm:pt modelId="{A4E44D16-4C77-4F6F-A960-BE30ADBFE6E6}" type="parTrans" cxnId="{1D9E39FF-0F7D-454A-AD59-E5394343827F}">
      <dgm:prSet/>
      <dgm:spPr/>
      <dgm:t>
        <a:bodyPr/>
        <a:lstStyle/>
        <a:p>
          <a:endParaRPr lang="en-GB"/>
        </a:p>
      </dgm:t>
    </dgm:pt>
    <dgm:pt modelId="{01AFB1B8-0267-4BD7-8188-78E0C791BE9B}" type="sibTrans" cxnId="{1D9E39FF-0F7D-454A-AD59-E5394343827F}">
      <dgm:prSet/>
      <dgm:spPr/>
      <dgm:t>
        <a:bodyPr/>
        <a:lstStyle/>
        <a:p>
          <a:endParaRPr lang="en-GB"/>
        </a:p>
      </dgm:t>
    </dgm:pt>
    <dgm:pt modelId="{3DDFF875-A6F1-4C14-A23D-2929E074465E}">
      <dgm:prSet phldrT="[Text]"/>
      <dgm:spPr>
        <a:solidFill>
          <a:schemeClr val="bg1"/>
        </a:solidFill>
        <a:ln w="38100">
          <a:solidFill>
            <a:schemeClr val="accent1">
              <a:lumMod val="90000"/>
            </a:schemeClr>
          </a:solidFill>
        </a:ln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Ønsket situasjon for prosessen </a:t>
          </a:r>
          <a:endParaRPr lang="en-GB" dirty="0">
            <a:solidFill>
              <a:schemeClr val="tx1"/>
            </a:solidFill>
          </a:endParaRPr>
        </a:p>
      </dgm:t>
    </dgm:pt>
    <dgm:pt modelId="{3EC41682-6B9D-44C3-80E4-D473E1CC1FB6}" type="parTrans" cxnId="{E28F80F9-BD9C-44E0-ACDB-C2194D43497E}">
      <dgm:prSet/>
      <dgm:spPr/>
      <dgm:t>
        <a:bodyPr/>
        <a:lstStyle/>
        <a:p>
          <a:endParaRPr lang="en-GB"/>
        </a:p>
      </dgm:t>
    </dgm:pt>
    <dgm:pt modelId="{C00AA3F0-7C67-4661-9257-D1F8DF60D50F}" type="sibTrans" cxnId="{E28F80F9-BD9C-44E0-ACDB-C2194D43497E}">
      <dgm:prSet/>
      <dgm:spPr/>
      <dgm:t>
        <a:bodyPr/>
        <a:lstStyle/>
        <a:p>
          <a:endParaRPr lang="en-GB"/>
        </a:p>
      </dgm:t>
    </dgm:pt>
    <dgm:pt modelId="{0B0581FA-81C6-435D-B7E9-400674D9FC02}" type="pres">
      <dgm:prSet presAssocID="{A0E3080E-992F-4941-989C-531AED343C1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B758CDE-DC54-471B-95B8-127860AF5720}" type="pres">
      <dgm:prSet presAssocID="{A0E3080E-992F-4941-989C-531AED343C1A}" presName="Name1" presStyleCnt="0"/>
      <dgm:spPr/>
    </dgm:pt>
    <dgm:pt modelId="{CEB318B4-094F-4855-BDB8-CA342A225568}" type="pres">
      <dgm:prSet presAssocID="{A0E3080E-992F-4941-989C-531AED343C1A}" presName="cycle" presStyleCnt="0"/>
      <dgm:spPr/>
    </dgm:pt>
    <dgm:pt modelId="{FF679621-440D-433A-AA1D-3BCBDEEE8FFF}" type="pres">
      <dgm:prSet presAssocID="{A0E3080E-992F-4941-989C-531AED343C1A}" presName="srcNode" presStyleLbl="node1" presStyleIdx="0" presStyleCnt="3"/>
      <dgm:spPr/>
    </dgm:pt>
    <dgm:pt modelId="{1CD4F6FC-8766-437A-A42D-6D712AF2A0BD}" type="pres">
      <dgm:prSet presAssocID="{A0E3080E-992F-4941-989C-531AED343C1A}" presName="conn" presStyleLbl="parChTrans1D2" presStyleIdx="0" presStyleCnt="1"/>
      <dgm:spPr/>
      <dgm:t>
        <a:bodyPr/>
        <a:lstStyle/>
        <a:p>
          <a:endParaRPr lang="en-US"/>
        </a:p>
      </dgm:t>
    </dgm:pt>
    <dgm:pt modelId="{58FF878C-68EB-4AC1-A1EE-7E641420490A}" type="pres">
      <dgm:prSet presAssocID="{A0E3080E-992F-4941-989C-531AED343C1A}" presName="extraNode" presStyleLbl="node1" presStyleIdx="0" presStyleCnt="3"/>
      <dgm:spPr/>
    </dgm:pt>
    <dgm:pt modelId="{2337BD4E-20B7-47B4-8CEC-8F76B4BC604A}" type="pres">
      <dgm:prSet presAssocID="{A0E3080E-992F-4941-989C-531AED343C1A}" presName="dstNode" presStyleLbl="node1" presStyleIdx="0" presStyleCnt="3"/>
      <dgm:spPr/>
    </dgm:pt>
    <dgm:pt modelId="{5DB9456C-3EC9-475D-BFDC-AF60BD329949}" type="pres">
      <dgm:prSet presAssocID="{5B9C1A5A-7D07-43FD-993E-27B9F01EA38A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7C1B7-5068-475B-8038-9B28545A2AB8}" type="pres">
      <dgm:prSet presAssocID="{5B9C1A5A-7D07-43FD-993E-27B9F01EA38A}" presName="accent_1" presStyleCnt="0"/>
      <dgm:spPr/>
    </dgm:pt>
    <dgm:pt modelId="{C0C21EBF-9AAD-45F8-8DDD-CF5B3E5149D4}" type="pres">
      <dgm:prSet presAssocID="{5B9C1A5A-7D07-43FD-993E-27B9F01EA38A}" presName="accentRepeatNode" presStyleLbl="solidFgAcc1" presStyleIdx="0" presStyleCnt="3"/>
      <dgm:spPr>
        <a:solidFill>
          <a:schemeClr val="bg1"/>
        </a:solidFill>
      </dgm:spPr>
    </dgm:pt>
    <dgm:pt modelId="{20D0B394-F4C0-4867-BA50-92B93571DD68}" type="pres">
      <dgm:prSet presAssocID="{9FA66656-FFE1-4F4B-8B72-967635EC4029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41C50C-1E44-4065-8BB5-8A6342915598}" type="pres">
      <dgm:prSet presAssocID="{9FA66656-FFE1-4F4B-8B72-967635EC4029}" presName="accent_2" presStyleCnt="0"/>
      <dgm:spPr/>
    </dgm:pt>
    <dgm:pt modelId="{13527A81-4AD9-4988-AB08-017C8A033FC4}" type="pres">
      <dgm:prSet presAssocID="{9FA66656-FFE1-4F4B-8B72-967635EC4029}" presName="accentRepeatNode" presStyleLbl="solidFgAcc1" presStyleIdx="1" presStyleCnt="3"/>
      <dgm:spPr>
        <a:solidFill>
          <a:schemeClr val="bg1"/>
        </a:solidFill>
      </dgm:spPr>
    </dgm:pt>
    <dgm:pt modelId="{EE52707C-01C1-4617-94D3-6EF0E862DFD2}" type="pres">
      <dgm:prSet presAssocID="{3DDFF875-A6F1-4C14-A23D-2929E074465E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0D0887-42DB-4D9D-B891-0534A7AA6098}" type="pres">
      <dgm:prSet presAssocID="{3DDFF875-A6F1-4C14-A23D-2929E074465E}" presName="accent_3" presStyleCnt="0"/>
      <dgm:spPr/>
    </dgm:pt>
    <dgm:pt modelId="{7D59984E-B51F-4E6C-ABE2-019B4A4195DB}" type="pres">
      <dgm:prSet presAssocID="{3DDFF875-A6F1-4C14-A23D-2929E074465E}" presName="accentRepeatNode" presStyleLbl="solidFgAcc1" presStyleIdx="2" presStyleCnt="3"/>
      <dgm:spPr>
        <a:solidFill>
          <a:schemeClr val="bg1"/>
        </a:solidFill>
      </dgm:spPr>
    </dgm:pt>
  </dgm:ptLst>
  <dgm:cxnLst>
    <dgm:cxn modelId="{BE1C0E9B-8870-451D-AC38-50BBD5355FBE}" type="presOf" srcId="{2D5B76C0-8B49-4235-A8CD-E8AE2E1EA31A}" destId="{1CD4F6FC-8766-437A-A42D-6D712AF2A0BD}" srcOrd="0" destOrd="0" presId="urn:microsoft.com/office/officeart/2008/layout/VerticalCurvedList"/>
    <dgm:cxn modelId="{1D9E39FF-0F7D-454A-AD59-E5394343827F}" srcId="{A0E3080E-992F-4941-989C-531AED343C1A}" destId="{9FA66656-FFE1-4F4B-8B72-967635EC4029}" srcOrd="1" destOrd="0" parTransId="{A4E44D16-4C77-4F6F-A960-BE30ADBFE6E6}" sibTransId="{01AFB1B8-0267-4BD7-8188-78E0C791BE9B}"/>
    <dgm:cxn modelId="{EF98B055-5E96-4747-B0FB-9E48B71A8767}" type="presOf" srcId="{A0E3080E-992F-4941-989C-531AED343C1A}" destId="{0B0581FA-81C6-435D-B7E9-400674D9FC02}" srcOrd="0" destOrd="0" presId="urn:microsoft.com/office/officeart/2008/layout/VerticalCurvedList"/>
    <dgm:cxn modelId="{858427A4-4916-4F62-98C0-977D649F9525}" type="presOf" srcId="{9FA66656-FFE1-4F4B-8B72-967635EC4029}" destId="{20D0B394-F4C0-4867-BA50-92B93571DD68}" srcOrd="0" destOrd="0" presId="urn:microsoft.com/office/officeart/2008/layout/VerticalCurvedList"/>
    <dgm:cxn modelId="{2B8E9EC5-A448-4285-AB4D-B556F267A347}" srcId="{A0E3080E-992F-4941-989C-531AED343C1A}" destId="{5B9C1A5A-7D07-43FD-993E-27B9F01EA38A}" srcOrd="0" destOrd="0" parTransId="{72DEC2E2-776B-43E0-B6D0-865423347846}" sibTransId="{2D5B76C0-8B49-4235-A8CD-E8AE2E1EA31A}"/>
    <dgm:cxn modelId="{DB738F03-6CA7-4A13-B738-8C6E8685D530}" type="presOf" srcId="{5B9C1A5A-7D07-43FD-993E-27B9F01EA38A}" destId="{5DB9456C-3EC9-475D-BFDC-AF60BD329949}" srcOrd="0" destOrd="0" presId="urn:microsoft.com/office/officeart/2008/layout/VerticalCurvedList"/>
    <dgm:cxn modelId="{E28F80F9-BD9C-44E0-ACDB-C2194D43497E}" srcId="{A0E3080E-992F-4941-989C-531AED343C1A}" destId="{3DDFF875-A6F1-4C14-A23D-2929E074465E}" srcOrd="2" destOrd="0" parTransId="{3EC41682-6B9D-44C3-80E4-D473E1CC1FB6}" sibTransId="{C00AA3F0-7C67-4661-9257-D1F8DF60D50F}"/>
    <dgm:cxn modelId="{9C478F2D-AF4F-41FA-A02C-EFD193BD85D4}" type="presOf" srcId="{3DDFF875-A6F1-4C14-A23D-2929E074465E}" destId="{EE52707C-01C1-4617-94D3-6EF0E862DFD2}" srcOrd="0" destOrd="0" presId="urn:microsoft.com/office/officeart/2008/layout/VerticalCurvedList"/>
    <dgm:cxn modelId="{8EBA3157-8EF0-40C6-AFBE-11B76B61133E}" type="presParOf" srcId="{0B0581FA-81C6-435D-B7E9-400674D9FC02}" destId="{EB758CDE-DC54-471B-95B8-127860AF5720}" srcOrd="0" destOrd="0" presId="urn:microsoft.com/office/officeart/2008/layout/VerticalCurvedList"/>
    <dgm:cxn modelId="{6BDAB495-D7C5-48A4-838C-2D1DE012518D}" type="presParOf" srcId="{EB758CDE-DC54-471B-95B8-127860AF5720}" destId="{CEB318B4-094F-4855-BDB8-CA342A225568}" srcOrd="0" destOrd="0" presId="urn:microsoft.com/office/officeart/2008/layout/VerticalCurvedList"/>
    <dgm:cxn modelId="{BE12BF0F-AE72-4467-BF54-AC93020F27F9}" type="presParOf" srcId="{CEB318B4-094F-4855-BDB8-CA342A225568}" destId="{FF679621-440D-433A-AA1D-3BCBDEEE8FFF}" srcOrd="0" destOrd="0" presId="urn:microsoft.com/office/officeart/2008/layout/VerticalCurvedList"/>
    <dgm:cxn modelId="{8F3BF7E3-996B-4DDF-8A6F-CA4D0E27CD74}" type="presParOf" srcId="{CEB318B4-094F-4855-BDB8-CA342A225568}" destId="{1CD4F6FC-8766-437A-A42D-6D712AF2A0BD}" srcOrd="1" destOrd="0" presId="urn:microsoft.com/office/officeart/2008/layout/VerticalCurvedList"/>
    <dgm:cxn modelId="{60C97E29-7311-4DC7-9B2C-81882F92497C}" type="presParOf" srcId="{CEB318B4-094F-4855-BDB8-CA342A225568}" destId="{58FF878C-68EB-4AC1-A1EE-7E641420490A}" srcOrd="2" destOrd="0" presId="urn:microsoft.com/office/officeart/2008/layout/VerticalCurvedList"/>
    <dgm:cxn modelId="{5F0E19AD-B0C0-4F8D-A273-EE527D48C9CE}" type="presParOf" srcId="{CEB318B4-094F-4855-BDB8-CA342A225568}" destId="{2337BD4E-20B7-47B4-8CEC-8F76B4BC604A}" srcOrd="3" destOrd="0" presId="urn:microsoft.com/office/officeart/2008/layout/VerticalCurvedList"/>
    <dgm:cxn modelId="{EB20D279-46C2-46B0-89DB-0A66F04A6B6E}" type="presParOf" srcId="{EB758CDE-DC54-471B-95B8-127860AF5720}" destId="{5DB9456C-3EC9-475D-BFDC-AF60BD329949}" srcOrd="1" destOrd="0" presId="urn:microsoft.com/office/officeart/2008/layout/VerticalCurvedList"/>
    <dgm:cxn modelId="{69697AFD-ED84-4086-986A-A5B693C366C2}" type="presParOf" srcId="{EB758CDE-DC54-471B-95B8-127860AF5720}" destId="{0687C1B7-5068-475B-8038-9B28545A2AB8}" srcOrd="2" destOrd="0" presId="urn:microsoft.com/office/officeart/2008/layout/VerticalCurvedList"/>
    <dgm:cxn modelId="{2E3810EF-FAAD-407E-939C-58AD1F5B8866}" type="presParOf" srcId="{0687C1B7-5068-475B-8038-9B28545A2AB8}" destId="{C0C21EBF-9AAD-45F8-8DDD-CF5B3E5149D4}" srcOrd="0" destOrd="0" presId="urn:microsoft.com/office/officeart/2008/layout/VerticalCurvedList"/>
    <dgm:cxn modelId="{C20F9F64-6377-4763-B8F7-34A70BAE6504}" type="presParOf" srcId="{EB758CDE-DC54-471B-95B8-127860AF5720}" destId="{20D0B394-F4C0-4867-BA50-92B93571DD68}" srcOrd="3" destOrd="0" presId="urn:microsoft.com/office/officeart/2008/layout/VerticalCurvedList"/>
    <dgm:cxn modelId="{4B7D867D-358D-49F9-9071-FE49A4A54289}" type="presParOf" srcId="{EB758CDE-DC54-471B-95B8-127860AF5720}" destId="{4241C50C-1E44-4065-8BB5-8A6342915598}" srcOrd="4" destOrd="0" presId="urn:microsoft.com/office/officeart/2008/layout/VerticalCurvedList"/>
    <dgm:cxn modelId="{E2CBA7D5-C77D-458E-9055-E6BD6F11F078}" type="presParOf" srcId="{4241C50C-1E44-4065-8BB5-8A6342915598}" destId="{13527A81-4AD9-4988-AB08-017C8A033FC4}" srcOrd="0" destOrd="0" presId="urn:microsoft.com/office/officeart/2008/layout/VerticalCurvedList"/>
    <dgm:cxn modelId="{319CFBB8-8BF6-4BB1-ACD1-F3AA30BE2F8A}" type="presParOf" srcId="{EB758CDE-DC54-471B-95B8-127860AF5720}" destId="{EE52707C-01C1-4617-94D3-6EF0E862DFD2}" srcOrd="5" destOrd="0" presId="urn:microsoft.com/office/officeart/2008/layout/VerticalCurvedList"/>
    <dgm:cxn modelId="{D8913695-BD6D-42FA-AB83-2C65BEC9DFC5}" type="presParOf" srcId="{EB758CDE-DC54-471B-95B8-127860AF5720}" destId="{EE0D0887-42DB-4D9D-B891-0534A7AA6098}" srcOrd="6" destOrd="0" presId="urn:microsoft.com/office/officeart/2008/layout/VerticalCurvedList"/>
    <dgm:cxn modelId="{573F5062-6382-476A-918C-D1AA9C7F5AF9}" type="presParOf" srcId="{EE0D0887-42DB-4D9D-B891-0534A7AA6098}" destId="{7D59984E-B51F-4E6C-ABE2-019B4A4195D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4A2CE0-2BA5-46D8-9D72-809ED47A378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650BB08-BAEB-4584-A180-B7378F3732AB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WS 1 </a:t>
          </a:r>
        </a:p>
        <a:p>
          <a:r>
            <a:rPr lang="nb-NO" dirty="0">
              <a:solidFill>
                <a:schemeClr val="tx1"/>
              </a:solidFill>
            </a:rPr>
            <a:t>dato</a:t>
          </a:r>
          <a:endParaRPr lang="en-GB" dirty="0">
            <a:solidFill>
              <a:schemeClr val="tx1"/>
            </a:solidFill>
          </a:endParaRPr>
        </a:p>
      </dgm:t>
    </dgm:pt>
    <dgm:pt modelId="{73D090E3-6196-47DC-852F-FBA7B3B9B361}" type="parTrans" cxnId="{F2A6D58B-02D0-4450-AE39-08CD7D5F2996}">
      <dgm:prSet/>
      <dgm:spPr/>
      <dgm:t>
        <a:bodyPr/>
        <a:lstStyle/>
        <a:p>
          <a:endParaRPr lang="en-GB"/>
        </a:p>
      </dgm:t>
    </dgm:pt>
    <dgm:pt modelId="{E0F16DC7-F4AE-4D4E-ADE1-4A7F516CEDDD}" type="sibTrans" cxnId="{F2A6D58B-02D0-4450-AE39-08CD7D5F2996}">
      <dgm:prSet/>
      <dgm:spPr/>
      <dgm:t>
        <a:bodyPr/>
        <a:lstStyle/>
        <a:p>
          <a:endParaRPr lang="en-GB"/>
        </a:p>
      </dgm:t>
    </dgm:pt>
    <dgm:pt modelId="{EE00EAAF-3199-4436-B45B-4E127BCD9AF3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WS 2 dato</a:t>
          </a:r>
          <a:endParaRPr lang="en-GB" dirty="0">
            <a:solidFill>
              <a:schemeClr val="tx1"/>
            </a:solidFill>
          </a:endParaRPr>
        </a:p>
      </dgm:t>
    </dgm:pt>
    <dgm:pt modelId="{232B7058-0171-46F8-9062-DB7840D75977}" type="parTrans" cxnId="{765FD3A4-A41D-462D-ACDB-9F7BAC49701B}">
      <dgm:prSet/>
      <dgm:spPr/>
      <dgm:t>
        <a:bodyPr/>
        <a:lstStyle/>
        <a:p>
          <a:endParaRPr lang="en-GB"/>
        </a:p>
      </dgm:t>
    </dgm:pt>
    <dgm:pt modelId="{62FA8E63-A224-480B-AFEE-9FD5E14BEFD0}" type="sibTrans" cxnId="{765FD3A4-A41D-462D-ACDB-9F7BAC49701B}">
      <dgm:prSet/>
      <dgm:spPr/>
      <dgm:t>
        <a:bodyPr/>
        <a:lstStyle/>
        <a:p>
          <a:endParaRPr lang="en-GB"/>
        </a:p>
      </dgm:t>
    </dgm:pt>
    <dgm:pt modelId="{ABCC4F85-C200-4C8C-8404-58FF1AC564F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WS 3 dato</a:t>
          </a:r>
          <a:endParaRPr lang="en-GB" dirty="0">
            <a:solidFill>
              <a:schemeClr val="tx1"/>
            </a:solidFill>
          </a:endParaRPr>
        </a:p>
      </dgm:t>
    </dgm:pt>
    <dgm:pt modelId="{C5F712D1-CBC7-4C42-8500-3FA91E725A19}" type="parTrans" cxnId="{6521ACD1-5D50-4965-A247-04014D04DB25}">
      <dgm:prSet/>
      <dgm:spPr/>
      <dgm:t>
        <a:bodyPr/>
        <a:lstStyle/>
        <a:p>
          <a:endParaRPr lang="en-GB"/>
        </a:p>
      </dgm:t>
    </dgm:pt>
    <dgm:pt modelId="{53D60DF3-2DE8-4DA6-BD61-4591E21524AE}" type="sibTrans" cxnId="{6521ACD1-5D50-4965-A247-04014D04DB25}">
      <dgm:prSet/>
      <dgm:spPr/>
      <dgm:t>
        <a:bodyPr/>
        <a:lstStyle/>
        <a:p>
          <a:endParaRPr lang="en-GB"/>
        </a:p>
      </dgm:t>
    </dgm:pt>
    <dgm:pt modelId="{CBE8A488-0887-4FF6-8A52-38EBE35478F5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WS 4 dato</a:t>
          </a:r>
          <a:endParaRPr lang="en-GB" dirty="0">
            <a:solidFill>
              <a:schemeClr val="tx1"/>
            </a:solidFill>
          </a:endParaRPr>
        </a:p>
      </dgm:t>
    </dgm:pt>
    <dgm:pt modelId="{E5D4E142-238A-4EEB-967B-3235B2133DB0}" type="parTrans" cxnId="{F13FB2D5-8920-4E90-A6B5-8BDD9DC9EF99}">
      <dgm:prSet/>
      <dgm:spPr/>
      <dgm:t>
        <a:bodyPr/>
        <a:lstStyle/>
        <a:p>
          <a:endParaRPr lang="en-GB"/>
        </a:p>
      </dgm:t>
    </dgm:pt>
    <dgm:pt modelId="{E24A4F4B-F4D9-4E9E-90E5-70A7A62D1665}" type="sibTrans" cxnId="{F13FB2D5-8920-4E90-A6B5-8BDD9DC9EF99}">
      <dgm:prSet/>
      <dgm:spPr/>
      <dgm:t>
        <a:bodyPr/>
        <a:lstStyle/>
        <a:p>
          <a:endParaRPr lang="en-GB"/>
        </a:p>
      </dgm:t>
    </dgm:pt>
    <dgm:pt modelId="{34B7B224-631A-4639-AB73-065C9E20F147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WS 5 dato</a:t>
          </a:r>
          <a:endParaRPr lang="en-GB" dirty="0">
            <a:solidFill>
              <a:schemeClr val="tx1"/>
            </a:solidFill>
          </a:endParaRPr>
        </a:p>
      </dgm:t>
    </dgm:pt>
    <dgm:pt modelId="{CE551807-550F-48FB-B951-A7840A9CC796}" type="parTrans" cxnId="{5DDDCD9B-48F2-45BA-A413-147C3D095DED}">
      <dgm:prSet/>
      <dgm:spPr/>
      <dgm:t>
        <a:bodyPr/>
        <a:lstStyle/>
        <a:p>
          <a:endParaRPr lang="en-GB"/>
        </a:p>
      </dgm:t>
    </dgm:pt>
    <dgm:pt modelId="{EBEADBCB-059D-44F5-8118-4B98C389147D}" type="sibTrans" cxnId="{5DDDCD9B-48F2-45BA-A413-147C3D095DED}">
      <dgm:prSet/>
      <dgm:spPr/>
      <dgm:t>
        <a:bodyPr/>
        <a:lstStyle/>
        <a:p>
          <a:endParaRPr lang="en-GB"/>
        </a:p>
      </dgm:t>
    </dgm:pt>
    <dgm:pt modelId="{0B29E9DE-29B5-4B9E-872A-18BB649415C6}" type="pres">
      <dgm:prSet presAssocID="{ED4A2CE0-2BA5-46D8-9D72-809ED47A378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52DEB2-642C-47B9-AE8F-B9FCC2B60C6D}" type="pres">
      <dgm:prSet presAssocID="{9650BB08-BAEB-4584-A180-B7378F3732AB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0D64E-C622-4A48-88DF-509C64286671}" type="pres">
      <dgm:prSet presAssocID="{E0F16DC7-F4AE-4D4E-ADE1-4A7F516CEDDD}" presName="parSpace" presStyleCnt="0"/>
      <dgm:spPr/>
    </dgm:pt>
    <dgm:pt modelId="{590D0847-8A72-42C9-AB6A-28A65EA05285}" type="pres">
      <dgm:prSet presAssocID="{EE00EAAF-3199-4436-B45B-4E127BCD9AF3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C510D-E917-463A-886D-BCF6F3D84AA7}" type="pres">
      <dgm:prSet presAssocID="{62FA8E63-A224-480B-AFEE-9FD5E14BEFD0}" presName="parSpace" presStyleCnt="0"/>
      <dgm:spPr/>
    </dgm:pt>
    <dgm:pt modelId="{44587085-A39D-49B7-AFF8-3D754BC1BFCE}" type="pres">
      <dgm:prSet presAssocID="{ABCC4F85-C200-4C8C-8404-58FF1AC564F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576163-9FE0-4175-B16E-D2676A974DEF}" type="pres">
      <dgm:prSet presAssocID="{53D60DF3-2DE8-4DA6-BD61-4591E21524AE}" presName="parSpace" presStyleCnt="0"/>
      <dgm:spPr/>
    </dgm:pt>
    <dgm:pt modelId="{6602B6DE-F9AE-40C2-BDB7-F11A7DDEC455}" type="pres">
      <dgm:prSet presAssocID="{CBE8A488-0887-4FF6-8A52-38EBE35478F5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AED51A-8C06-4A37-B822-3BBE56CC1950}" type="pres">
      <dgm:prSet presAssocID="{E24A4F4B-F4D9-4E9E-90E5-70A7A62D1665}" presName="parSpace" presStyleCnt="0"/>
      <dgm:spPr/>
    </dgm:pt>
    <dgm:pt modelId="{919AA7B5-1AEA-44F1-991E-2686B2679025}" type="pres">
      <dgm:prSet presAssocID="{34B7B224-631A-4639-AB73-065C9E20F14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919014-B53B-4EA5-A129-E0347847452C}" type="presOf" srcId="{CBE8A488-0887-4FF6-8A52-38EBE35478F5}" destId="{6602B6DE-F9AE-40C2-BDB7-F11A7DDEC455}" srcOrd="0" destOrd="0" presId="urn:microsoft.com/office/officeart/2005/8/layout/hChevron3"/>
    <dgm:cxn modelId="{6521ACD1-5D50-4965-A247-04014D04DB25}" srcId="{ED4A2CE0-2BA5-46D8-9D72-809ED47A378F}" destId="{ABCC4F85-C200-4C8C-8404-58FF1AC564F2}" srcOrd="2" destOrd="0" parTransId="{C5F712D1-CBC7-4C42-8500-3FA91E725A19}" sibTransId="{53D60DF3-2DE8-4DA6-BD61-4591E21524AE}"/>
    <dgm:cxn modelId="{FBE10F4D-720A-4B76-A961-542841DF3DD7}" type="presOf" srcId="{EE00EAAF-3199-4436-B45B-4E127BCD9AF3}" destId="{590D0847-8A72-42C9-AB6A-28A65EA05285}" srcOrd="0" destOrd="0" presId="urn:microsoft.com/office/officeart/2005/8/layout/hChevron3"/>
    <dgm:cxn modelId="{5DDDCD9B-48F2-45BA-A413-147C3D095DED}" srcId="{ED4A2CE0-2BA5-46D8-9D72-809ED47A378F}" destId="{34B7B224-631A-4639-AB73-065C9E20F147}" srcOrd="4" destOrd="0" parTransId="{CE551807-550F-48FB-B951-A7840A9CC796}" sibTransId="{EBEADBCB-059D-44F5-8118-4B98C389147D}"/>
    <dgm:cxn modelId="{D9646565-4735-4E03-9F00-8D0F73C1C001}" type="presOf" srcId="{9650BB08-BAEB-4584-A180-B7378F3732AB}" destId="{B652DEB2-642C-47B9-AE8F-B9FCC2B60C6D}" srcOrd="0" destOrd="0" presId="urn:microsoft.com/office/officeart/2005/8/layout/hChevron3"/>
    <dgm:cxn modelId="{BD189DFC-56C8-4957-BB6B-BABADF4698EC}" type="presOf" srcId="{34B7B224-631A-4639-AB73-065C9E20F147}" destId="{919AA7B5-1AEA-44F1-991E-2686B2679025}" srcOrd="0" destOrd="0" presId="urn:microsoft.com/office/officeart/2005/8/layout/hChevron3"/>
    <dgm:cxn modelId="{BB788DA4-6896-4C36-81BF-A9D233B672EF}" type="presOf" srcId="{ED4A2CE0-2BA5-46D8-9D72-809ED47A378F}" destId="{0B29E9DE-29B5-4B9E-872A-18BB649415C6}" srcOrd="0" destOrd="0" presId="urn:microsoft.com/office/officeart/2005/8/layout/hChevron3"/>
    <dgm:cxn modelId="{F13FB2D5-8920-4E90-A6B5-8BDD9DC9EF99}" srcId="{ED4A2CE0-2BA5-46D8-9D72-809ED47A378F}" destId="{CBE8A488-0887-4FF6-8A52-38EBE35478F5}" srcOrd="3" destOrd="0" parTransId="{E5D4E142-238A-4EEB-967B-3235B2133DB0}" sibTransId="{E24A4F4B-F4D9-4E9E-90E5-70A7A62D1665}"/>
    <dgm:cxn modelId="{F2A6D58B-02D0-4450-AE39-08CD7D5F2996}" srcId="{ED4A2CE0-2BA5-46D8-9D72-809ED47A378F}" destId="{9650BB08-BAEB-4584-A180-B7378F3732AB}" srcOrd="0" destOrd="0" parTransId="{73D090E3-6196-47DC-852F-FBA7B3B9B361}" sibTransId="{E0F16DC7-F4AE-4D4E-ADE1-4A7F516CEDDD}"/>
    <dgm:cxn modelId="{306F051C-1736-4FC2-ABAE-6F0EABDF090E}" type="presOf" srcId="{ABCC4F85-C200-4C8C-8404-58FF1AC564F2}" destId="{44587085-A39D-49B7-AFF8-3D754BC1BFCE}" srcOrd="0" destOrd="0" presId="urn:microsoft.com/office/officeart/2005/8/layout/hChevron3"/>
    <dgm:cxn modelId="{765FD3A4-A41D-462D-ACDB-9F7BAC49701B}" srcId="{ED4A2CE0-2BA5-46D8-9D72-809ED47A378F}" destId="{EE00EAAF-3199-4436-B45B-4E127BCD9AF3}" srcOrd="1" destOrd="0" parTransId="{232B7058-0171-46F8-9062-DB7840D75977}" sibTransId="{62FA8E63-A224-480B-AFEE-9FD5E14BEFD0}"/>
    <dgm:cxn modelId="{6925B5CE-020E-4253-B091-18969F16C002}" type="presParOf" srcId="{0B29E9DE-29B5-4B9E-872A-18BB649415C6}" destId="{B652DEB2-642C-47B9-AE8F-B9FCC2B60C6D}" srcOrd="0" destOrd="0" presId="urn:microsoft.com/office/officeart/2005/8/layout/hChevron3"/>
    <dgm:cxn modelId="{0B319FF3-23D0-4CD8-8619-AE5DEC5774D1}" type="presParOf" srcId="{0B29E9DE-29B5-4B9E-872A-18BB649415C6}" destId="{8C80D64E-C622-4A48-88DF-509C64286671}" srcOrd="1" destOrd="0" presId="urn:microsoft.com/office/officeart/2005/8/layout/hChevron3"/>
    <dgm:cxn modelId="{29FCC18C-5986-45AA-AE5B-2AD48021E10C}" type="presParOf" srcId="{0B29E9DE-29B5-4B9E-872A-18BB649415C6}" destId="{590D0847-8A72-42C9-AB6A-28A65EA05285}" srcOrd="2" destOrd="0" presId="urn:microsoft.com/office/officeart/2005/8/layout/hChevron3"/>
    <dgm:cxn modelId="{3478CDC6-6B17-4236-85C9-958C19F8282E}" type="presParOf" srcId="{0B29E9DE-29B5-4B9E-872A-18BB649415C6}" destId="{E28C510D-E917-463A-886D-BCF6F3D84AA7}" srcOrd="3" destOrd="0" presId="urn:microsoft.com/office/officeart/2005/8/layout/hChevron3"/>
    <dgm:cxn modelId="{C1F506B0-A5F6-4922-A56A-122E6DAA170A}" type="presParOf" srcId="{0B29E9DE-29B5-4B9E-872A-18BB649415C6}" destId="{44587085-A39D-49B7-AFF8-3D754BC1BFCE}" srcOrd="4" destOrd="0" presId="urn:microsoft.com/office/officeart/2005/8/layout/hChevron3"/>
    <dgm:cxn modelId="{82DE0005-8A01-4739-95C8-C97B1F19CF71}" type="presParOf" srcId="{0B29E9DE-29B5-4B9E-872A-18BB649415C6}" destId="{49576163-9FE0-4175-B16E-D2676A974DEF}" srcOrd="5" destOrd="0" presId="urn:microsoft.com/office/officeart/2005/8/layout/hChevron3"/>
    <dgm:cxn modelId="{DE29E585-B3C9-4E90-AF04-FFE6F9CF0335}" type="presParOf" srcId="{0B29E9DE-29B5-4B9E-872A-18BB649415C6}" destId="{6602B6DE-F9AE-40C2-BDB7-F11A7DDEC455}" srcOrd="6" destOrd="0" presId="urn:microsoft.com/office/officeart/2005/8/layout/hChevron3"/>
    <dgm:cxn modelId="{261890D5-9203-4C0B-815A-DF442BE15C0B}" type="presParOf" srcId="{0B29E9DE-29B5-4B9E-872A-18BB649415C6}" destId="{72AED51A-8C06-4A37-B822-3BBE56CC1950}" srcOrd="7" destOrd="0" presId="urn:microsoft.com/office/officeart/2005/8/layout/hChevron3"/>
    <dgm:cxn modelId="{47AD45A5-1BB2-4A62-8F6D-75F0A23ADF9D}" type="presParOf" srcId="{0B29E9DE-29B5-4B9E-872A-18BB649415C6}" destId="{919AA7B5-1AEA-44F1-991E-2686B26790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4F6FC-8766-437A-A42D-6D712AF2A0BD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solidFill>
          <a:schemeClr val="accent1">
            <a:lumMod val="90000"/>
          </a:schemeClr>
        </a:solidFill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9456C-3EC9-475D-BFDC-AF60BD329949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bg1"/>
        </a:solidFill>
        <a:ln w="38100" cap="flat" cmpd="sng" algn="ctr">
          <a:solidFill>
            <a:schemeClr val="accent1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500" kern="1200" dirty="0">
              <a:solidFill>
                <a:schemeClr val="tx1"/>
              </a:solidFill>
            </a:rPr>
            <a:t>Mål og ønsket resultat</a:t>
          </a:r>
        </a:p>
      </dsp:txBody>
      <dsp:txXfrm>
        <a:off x="564979" y="406400"/>
        <a:ext cx="5475833" cy="812800"/>
      </dsp:txXfrm>
    </dsp:sp>
    <dsp:sp modelId="{C0C21EBF-9AAD-45F8-8DDD-CF5B3E5149D4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D0B394-F4C0-4867-BA50-92B93571DD68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bg1"/>
        </a:solidFill>
        <a:ln w="38100" cap="flat" cmpd="sng" algn="ctr">
          <a:solidFill>
            <a:schemeClr val="accent1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500" kern="1200" dirty="0">
              <a:solidFill>
                <a:schemeClr val="tx1"/>
              </a:solidFill>
            </a:rPr>
            <a:t>Nåsituasjon med prioriterte utfordringer</a:t>
          </a:r>
        </a:p>
      </dsp:txBody>
      <dsp:txXfrm>
        <a:off x="860432" y="1625599"/>
        <a:ext cx="5180380" cy="812800"/>
      </dsp:txXfrm>
    </dsp:sp>
    <dsp:sp modelId="{13527A81-4AD9-4988-AB08-017C8A033FC4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2707C-01C1-4617-94D3-6EF0E862DFD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bg1"/>
        </a:solidFill>
        <a:ln w="38100" cap="flat" cmpd="sng" algn="ctr">
          <a:solidFill>
            <a:schemeClr val="accent1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500" kern="1200" dirty="0">
              <a:solidFill>
                <a:schemeClr val="tx1"/>
              </a:solidFill>
            </a:rPr>
            <a:t>Ønsket situasjon for prosessen </a:t>
          </a:r>
          <a:endParaRPr lang="en-GB" sz="2500" kern="1200" dirty="0">
            <a:solidFill>
              <a:schemeClr val="tx1"/>
            </a:solidFill>
          </a:endParaRPr>
        </a:p>
      </dsp:txBody>
      <dsp:txXfrm>
        <a:off x="564979" y="2844800"/>
        <a:ext cx="5475833" cy="812800"/>
      </dsp:txXfrm>
    </dsp:sp>
    <dsp:sp modelId="{7D59984E-B51F-4E6C-ABE2-019B4A4195DB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52DEB2-642C-47B9-AE8F-B9FCC2B60C6D}">
      <dsp:nvSpPr>
        <dsp:cNvPr id="0" name=""/>
        <dsp:cNvSpPr/>
      </dsp:nvSpPr>
      <dsp:spPr>
        <a:xfrm>
          <a:off x="1017" y="190856"/>
          <a:ext cx="1984862" cy="793944"/>
        </a:xfrm>
        <a:prstGeom prst="homePlat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100" kern="1200" dirty="0">
              <a:solidFill>
                <a:schemeClr val="tx1"/>
              </a:solidFill>
            </a:rPr>
            <a:t>WS 1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100" kern="1200" dirty="0">
              <a:solidFill>
                <a:schemeClr val="tx1"/>
              </a:solidFill>
            </a:rPr>
            <a:t>dato</a:t>
          </a:r>
          <a:endParaRPr lang="en-GB" sz="2100" kern="1200" dirty="0">
            <a:solidFill>
              <a:schemeClr val="tx1"/>
            </a:solidFill>
          </a:endParaRPr>
        </a:p>
      </dsp:txBody>
      <dsp:txXfrm>
        <a:off x="1017" y="190856"/>
        <a:ext cx="1786376" cy="793944"/>
      </dsp:txXfrm>
    </dsp:sp>
    <dsp:sp modelId="{590D0847-8A72-42C9-AB6A-28A65EA05285}">
      <dsp:nvSpPr>
        <dsp:cNvPr id="0" name=""/>
        <dsp:cNvSpPr/>
      </dsp:nvSpPr>
      <dsp:spPr>
        <a:xfrm>
          <a:off x="1588907" y="190856"/>
          <a:ext cx="1984862" cy="793944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100" kern="1200" dirty="0">
              <a:solidFill>
                <a:schemeClr val="tx1"/>
              </a:solidFill>
            </a:rPr>
            <a:t>WS 2 dato</a:t>
          </a:r>
          <a:endParaRPr lang="en-GB" sz="2100" kern="1200" dirty="0">
            <a:solidFill>
              <a:schemeClr val="tx1"/>
            </a:solidFill>
          </a:endParaRPr>
        </a:p>
      </dsp:txBody>
      <dsp:txXfrm>
        <a:off x="1985879" y="190856"/>
        <a:ext cx="1190918" cy="793944"/>
      </dsp:txXfrm>
    </dsp:sp>
    <dsp:sp modelId="{44587085-A39D-49B7-AFF8-3D754BC1BFCE}">
      <dsp:nvSpPr>
        <dsp:cNvPr id="0" name=""/>
        <dsp:cNvSpPr/>
      </dsp:nvSpPr>
      <dsp:spPr>
        <a:xfrm>
          <a:off x="3176797" y="190856"/>
          <a:ext cx="1984862" cy="793944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100" kern="1200" dirty="0">
              <a:solidFill>
                <a:schemeClr val="tx1"/>
              </a:solidFill>
            </a:rPr>
            <a:t>WS 3 dato</a:t>
          </a:r>
          <a:endParaRPr lang="en-GB" sz="2100" kern="1200" dirty="0">
            <a:solidFill>
              <a:schemeClr val="tx1"/>
            </a:solidFill>
          </a:endParaRPr>
        </a:p>
      </dsp:txBody>
      <dsp:txXfrm>
        <a:off x="3573769" y="190856"/>
        <a:ext cx="1190918" cy="793944"/>
      </dsp:txXfrm>
    </dsp:sp>
    <dsp:sp modelId="{6602B6DE-F9AE-40C2-BDB7-F11A7DDEC455}">
      <dsp:nvSpPr>
        <dsp:cNvPr id="0" name=""/>
        <dsp:cNvSpPr/>
      </dsp:nvSpPr>
      <dsp:spPr>
        <a:xfrm>
          <a:off x="4764687" y="190856"/>
          <a:ext cx="1984862" cy="793944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100" kern="1200" dirty="0">
              <a:solidFill>
                <a:schemeClr val="tx1"/>
              </a:solidFill>
            </a:rPr>
            <a:t>WS 4 dato</a:t>
          </a:r>
          <a:endParaRPr lang="en-GB" sz="2100" kern="1200" dirty="0">
            <a:solidFill>
              <a:schemeClr val="tx1"/>
            </a:solidFill>
          </a:endParaRPr>
        </a:p>
      </dsp:txBody>
      <dsp:txXfrm>
        <a:off x="5161659" y="190856"/>
        <a:ext cx="1190918" cy="793944"/>
      </dsp:txXfrm>
    </dsp:sp>
    <dsp:sp modelId="{919AA7B5-1AEA-44F1-991E-2686B2679025}">
      <dsp:nvSpPr>
        <dsp:cNvPr id="0" name=""/>
        <dsp:cNvSpPr/>
      </dsp:nvSpPr>
      <dsp:spPr>
        <a:xfrm>
          <a:off x="6352576" y="190856"/>
          <a:ext cx="1984862" cy="793944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100" kern="1200" dirty="0">
              <a:solidFill>
                <a:schemeClr val="tx1"/>
              </a:solidFill>
            </a:rPr>
            <a:t>WS 5 dato</a:t>
          </a:r>
          <a:endParaRPr lang="en-GB" sz="2100" kern="1200" dirty="0">
            <a:solidFill>
              <a:schemeClr val="tx1"/>
            </a:solidFill>
          </a:endParaRPr>
        </a:p>
      </dsp:txBody>
      <dsp:txXfrm>
        <a:off x="6749548" y="190856"/>
        <a:ext cx="1190918" cy="793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607" cy="2717800"/>
          </a:xfrm>
          <a:prstGeom prst="rect">
            <a:avLst/>
          </a:prstGeom>
        </p:spPr>
        <p:txBody>
          <a:bodyPr vert="horz" lIns="191146" tIns="95573" rIns="191146" bIns="95573" rtlCol="0"/>
          <a:lstStyle>
            <a:lvl1pPr algn="l">
              <a:defRPr sz="25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5495" y="0"/>
            <a:ext cx="4303607" cy="2717800"/>
          </a:xfrm>
          <a:prstGeom prst="rect">
            <a:avLst/>
          </a:prstGeom>
        </p:spPr>
        <p:txBody>
          <a:bodyPr vert="horz" lIns="191146" tIns="95573" rIns="191146" bIns="95573" rtlCol="0"/>
          <a:lstStyle>
            <a:lvl1pPr algn="r">
              <a:defRPr sz="2500"/>
            </a:lvl1pPr>
          </a:lstStyle>
          <a:p>
            <a:fld id="{FAE11118-485E-4BF6-8873-9E51580C18FD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3152438" y="4076700"/>
            <a:ext cx="36236276" cy="20383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91146" tIns="95573" rIns="191146" bIns="9557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140" y="25819100"/>
            <a:ext cx="7945120" cy="24460200"/>
          </a:xfrm>
          <a:prstGeom prst="rect">
            <a:avLst/>
          </a:prstGeom>
        </p:spPr>
        <p:txBody>
          <a:bodyPr vert="horz" lIns="191146" tIns="95573" rIns="191146" bIns="9557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1628766"/>
            <a:ext cx="4303607" cy="2717800"/>
          </a:xfrm>
          <a:prstGeom prst="rect">
            <a:avLst/>
          </a:prstGeom>
        </p:spPr>
        <p:txBody>
          <a:bodyPr vert="horz" lIns="191146" tIns="95573" rIns="191146" bIns="95573" rtlCol="0" anchor="b"/>
          <a:lstStyle>
            <a:lvl1pPr algn="l">
              <a:defRPr sz="25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5495" y="51628766"/>
            <a:ext cx="4303607" cy="2717800"/>
          </a:xfrm>
          <a:prstGeom prst="rect">
            <a:avLst/>
          </a:prstGeom>
        </p:spPr>
        <p:txBody>
          <a:bodyPr vert="horz" lIns="191146" tIns="95573" rIns="191146" bIns="95573" rtlCol="0" anchor="b"/>
          <a:lstStyle>
            <a:lvl1pPr algn="r">
              <a:defRPr sz="2500"/>
            </a:lvl1pPr>
          </a:lstStyle>
          <a:p>
            <a:fld id="{88FA8183-C6B3-4DE4-B51C-45EC073A88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77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643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911462">
              <a:defRPr/>
            </a:pPr>
            <a:r>
              <a:rPr lang="nb-NO"/>
              <a:t>Denne agendaen tar </a:t>
            </a:r>
            <a:r>
              <a:rPr lang="nb-NO" err="1"/>
              <a:t>utgangspunt</a:t>
            </a:r>
            <a:r>
              <a:rPr lang="nb-NO"/>
              <a:t> i en 3-4 timers </a:t>
            </a:r>
            <a:r>
              <a:rPr lang="nb-NO" err="1"/>
              <a:t>works</a:t>
            </a:r>
            <a:r>
              <a:rPr lang="nb-NO"/>
              <a:t> shop. Vi anbefaler å bruke 30 – 45 min på </a:t>
            </a:r>
            <a:r>
              <a:rPr lang="nb-NO" err="1"/>
              <a:t>punt</a:t>
            </a:r>
            <a:r>
              <a:rPr lang="nb-NO"/>
              <a:t> 1-3 og resten på arbeid i grupper og plenum med å tegne opp første versjon av prosessen</a:t>
            </a:r>
          </a:p>
          <a:p>
            <a:pPr defTabSz="1911462">
              <a:defRPr/>
            </a:pPr>
            <a:endParaRPr lang="nb-NO"/>
          </a:p>
          <a:p>
            <a:pPr defTabSz="1911462">
              <a:defRPr/>
            </a:pPr>
            <a:r>
              <a:rPr lang="nb-NO"/>
              <a:t>Vurder å si noe om «spilleregler» i</a:t>
            </a:r>
            <a:r>
              <a:rPr lang="nb-NO" baseline="0"/>
              <a:t> forbindelse med forventninger – du kan som prosessleder ha forventninger til «åpen dialog», «gjensidig respekt», lytte før vi snakker </a:t>
            </a:r>
            <a:r>
              <a:rPr lang="nb-NO" baseline="0" err="1"/>
              <a:t>osv</a:t>
            </a:r>
            <a:r>
              <a:rPr lang="nb-NO" baseline="0"/>
              <a:t> </a:t>
            </a:r>
            <a:endParaRPr lang="en-GB"/>
          </a:p>
          <a:p>
            <a:pPr marL="955731" indent="-955731">
              <a:buFont typeface="+mj-lt"/>
              <a:buAutoNum type="arabicPeriod"/>
            </a:pPr>
            <a:endParaRPr lang="nb-NO"/>
          </a:p>
          <a:p>
            <a:pPr marL="955731" indent="-955731">
              <a:buFont typeface="+mj-lt"/>
              <a:buAutoNum type="arabicPeriod"/>
            </a:pPr>
            <a:endParaRPr lang="nb-NO"/>
          </a:p>
          <a:p>
            <a:pPr marL="955731" indent="-955731">
              <a:buFont typeface="+mj-lt"/>
              <a:buAutoNum type="arabicPeriod"/>
            </a:pPr>
            <a:r>
              <a:rPr lang="nb-NO"/>
              <a:t>Presentasjonsrunde og forventninger til dagens økt</a:t>
            </a:r>
          </a:p>
          <a:p>
            <a:pPr marL="955731" indent="-955731">
              <a:buFont typeface="+mj-lt"/>
              <a:buAutoNum type="arabicPeriod"/>
            </a:pPr>
            <a:r>
              <a:rPr lang="nb-NO"/>
              <a:t>Formål og rammer</a:t>
            </a:r>
          </a:p>
          <a:p>
            <a:pPr marL="955731" indent="-955731">
              <a:buFont typeface="+mj-lt"/>
              <a:buAutoNum type="arabicPeriod"/>
            </a:pPr>
            <a:r>
              <a:rPr lang="nb-NO"/>
              <a:t>Prosessforbedring – hva, hvorfor og hvordan?</a:t>
            </a:r>
          </a:p>
          <a:p>
            <a:pPr marL="955731" indent="-955731">
              <a:buFont typeface="+mj-lt"/>
              <a:buAutoNum type="arabicPeriod"/>
            </a:pPr>
            <a:r>
              <a:rPr lang="nb-NO"/>
              <a:t>Kort om «vår» prosess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/>
              <a:t>Mål for prosessen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/>
              <a:t>Hvem er den til for? Brukere</a:t>
            </a:r>
          </a:p>
          <a:p>
            <a:pPr marL="955731" indent="-955731">
              <a:buFont typeface="+mj-lt"/>
              <a:buAutoNum type="arabicPeriod"/>
            </a:pPr>
            <a:r>
              <a:rPr lang="nb-NO"/>
              <a:t>Hvilke verktøy og arbeidsmetoder vi skal bruke</a:t>
            </a:r>
          </a:p>
          <a:p>
            <a:pPr marL="955731" indent="-955731">
              <a:buFont typeface="+mj-lt"/>
              <a:buAutoNum type="arabicPeriod"/>
            </a:pPr>
            <a:r>
              <a:rPr lang="nb-NO"/>
              <a:t>Selve kartleggingen</a:t>
            </a:r>
          </a:p>
          <a:p>
            <a:pPr marL="1380500" lvl="1" indent="-716798">
              <a:buFont typeface="Wingdings" panose="05000000000000000000" pitchFamily="2" charset="2"/>
              <a:buChar char="Ø"/>
            </a:pPr>
            <a:r>
              <a:rPr lang="nb-NO"/>
              <a:t>Parvis eller grupper</a:t>
            </a:r>
          </a:p>
          <a:p>
            <a:pPr marL="1380500" lvl="1" indent="-716798">
              <a:buFont typeface="Wingdings" panose="05000000000000000000" pitchFamily="2" charset="2"/>
              <a:buChar char="Ø"/>
            </a:pPr>
            <a:r>
              <a:rPr lang="nb-NO"/>
              <a:t>I plenum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317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Jobbe med de</a:t>
            </a:r>
            <a:r>
              <a:rPr lang="nb-NO" dirty="0">
                <a:cs typeface="Arial"/>
              </a:rPr>
              <a:t> identifiserte utfordringene og komme opp med forbedringstiltak</a:t>
            </a:r>
            <a:endParaRPr lang="nb-NO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317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cs typeface="Arial"/>
              </a:rPr>
              <a:t>Her må vi sette inn et eksempel – i alle fall forklare at målet med dagen er å få en oversikt over prosessen og starte på mulige forbedringsområder – kommer også tilbake til dette i WS 2</a:t>
            </a:r>
          </a:p>
          <a:p>
            <a:endParaRPr lang="nb-NO">
              <a:cs typeface="Arial"/>
            </a:endParaRPr>
          </a:p>
          <a:p>
            <a:endParaRPr lang="nb-NO">
              <a:cs typeface="Arial"/>
            </a:endParaRPr>
          </a:p>
          <a:p>
            <a:r>
              <a:rPr lang="nb-NO">
                <a:cs typeface="Arial"/>
              </a:rPr>
              <a:t>Utfordringer/tidstyver - bedre å kalle det identifiserte mulige forbedringsområder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E7F7D-525D-3A40-9750-50C1D1684B6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1207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8157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nb-NO" smtClean="0"/>
              <a:pPr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356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90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Forbedre</a:t>
            </a:r>
            <a:r>
              <a:rPr lang="nb-NO" baseline="0" dirty="0"/>
              <a:t> prosessen med disse målene i taktene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795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Gruppen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gjennomgår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utfordringene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etter</a:t>
            </a:r>
            <a:r>
              <a:rPr lang="en-US" dirty="0">
                <a:cs typeface="Calibri"/>
              </a:rPr>
              <a:t> tur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diksuterer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foreslår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tiltak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til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forbedring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Mer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diskusjon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utfordringene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basert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prosesstegning</a:t>
            </a:r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96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Bli enige om og fordel ansvar for å undersøke dette til workshop</a:t>
            </a:r>
            <a:r>
              <a:rPr lang="nb-NO" baseline="0" dirty="0"/>
              <a:t> 4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965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152438" y="4076700"/>
            <a:ext cx="36236276" cy="2038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946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934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590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8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7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635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82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81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2"/>
            <a:ext cx="4011084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00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3"/>
            <a:ext cx="73152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0"/>
            <a:ext cx="73152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96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8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-NO" noProof="0"/>
              <a:t>Click to add subtitle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6184901" y="6476999"/>
            <a:ext cx="4536727" cy="244476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28468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4" y="4"/>
          <a:ext cx="194733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83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" y="4"/>
                        <a:ext cx="194733" cy="158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 bwMode="auto">
          <a:xfrm>
            <a:off x="529169" y="290519"/>
            <a:ext cx="11133667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855682" y="6576892"/>
            <a:ext cx="461433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pPr defTabSz="609570"/>
            <a:fld id="{36A1E9A0-255F-48AA-8F8C-9F06434D4319}" type="slidenum">
              <a:rPr lang="nb-NO" smtClean="0">
                <a:solidFill>
                  <a:srgbClr val="333333"/>
                </a:solidFill>
              </a:rPr>
              <a:pPr defTabSz="609570"/>
              <a:t>‹#›</a:t>
            </a:fld>
            <a:endParaRPr lang="nb-NO">
              <a:solidFill>
                <a:srgbClr val="333333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25587" y="1115399"/>
            <a:ext cx="11138876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subtitle</a:t>
            </a:r>
            <a:r>
              <a:rPr lang="nb-NO" noProof="0"/>
              <a:t>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25587" y="1393828"/>
            <a:ext cx="11138876" cy="4924425"/>
          </a:xfrm>
          <a:prstGeom prst="rect">
            <a:avLst/>
          </a:prstGeom>
        </p:spPr>
        <p:txBody>
          <a:bodyPr wrap="square" lIns="0" tIns="0" rIns="0" bIns="0"/>
          <a:lstStyle>
            <a:lvl1pPr marL="180966" indent="-180966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67">
                <a:solidFill>
                  <a:schemeClr val="tx2"/>
                </a:solidFill>
              </a:defRPr>
            </a:lvl1pPr>
            <a:lvl2pPr marL="360346" indent="-1793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12" indent="-171442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165" indent="-1793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44" indent="-1793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899956" indent="-17999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79946" indent="-17999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59938" indent="-17999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39928" indent="-17999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894267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8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nb-NO" noProof="0" dirty="0"/>
              <a:t>Click to edit Master title style</a:t>
            </a:r>
            <a:endParaRPr lang="nb-NO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-NO" noProof="0" dirty="0"/>
              <a:t>Click to add subtitle</a:t>
            </a:r>
            <a:endParaRPr lang="nb-NO"/>
          </a:p>
        </p:txBody>
      </p:sp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noProof="0" dirty="0"/>
              <a:t>Edit Master text styles</a:t>
            </a:r>
            <a:endParaRPr lang="nb-NO"/>
          </a:p>
          <a:p>
            <a:pPr lvl="1"/>
            <a:r>
              <a:rPr lang="nb-NO" noProof="0" dirty="0"/>
              <a:t>Second level</a:t>
            </a:r>
            <a:endParaRPr lang="nb-NO"/>
          </a:p>
          <a:p>
            <a:pPr lvl="2"/>
            <a:r>
              <a:rPr lang="nb-NO" noProof="0" dirty="0"/>
              <a:t>Third level</a:t>
            </a:r>
            <a:endParaRPr lang="nb-NO"/>
          </a:p>
          <a:p>
            <a:pPr lvl="3"/>
            <a:r>
              <a:rPr lang="nb-NO" noProof="0" dirty="0"/>
              <a:t>Fourth level</a:t>
            </a:r>
            <a:endParaRPr lang="nb-NO"/>
          </a:p>
          <a:p>
            <a:pPr lvl="4"/>
            <a:r>
              <a:rPr lang="nb-NO" noProof="0" dirty="0"/>
              <a:t>Fifth level</a:t>
            </a:r>
            <a:endParaRPr lang="nb-NO"/>
          </a:p>
        </p:txBody>
      </p:sp>
      <p:sp>
        <p:nvSpPr>
          <p:cNvPr id="2" name="Footer Placeholder"/>
          <p:cNvSpPr>
            <a:spLocks noGrp="1"/>
          </p:cNvSpPr>
          <p:nvPr>
            <p:ph type="ftr" sz="quarter" idx="14"/>
          </p:nvPr>
        </p:nvSpPr>
        <p:spPr>
          <a:xfrm>
            <a:off x="6184901" y="6476999"/>
            <a:ext cx="4536727" cy="244476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3303890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2" y="849630"/>
            <a:ext cx="10562167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981200"/>
            <a:ext cx="1056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3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  <p:sldLayoutId id="2147483674" r:id="rId11"/>
    <p:sldLayoutId id="2147483677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thenounproject.com/term/goal/1887836" TargetMode="External"/><Relationship Id="rId13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hyperlink" Target="https://thenounproject.com/term/lightbulb/126301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.png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s://thenounproject.com/term/planning/476602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tags" Target="../tags/tag3.xml"/><Relationship Id="rId7" Type="http://schemas.openxmlformats.org/officeDocument/2006/relationships/image" Target="../media/image8.emf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5.emf"/><Relationship Id="rId3" Type="http://schemas.openxmlformats.org/officeDocument/2006/relationships/tags" Target="../tags/tag5.xml"/><Relationship Id="rId7" Type="http://schemas.openxmlformats.org/officeDocument/2006/relationships/image" Target="../media/image8.emf"/><Relationship Id="rId12" Type="http://schemas.openxmlformats.org/officeDocument/2006/relationships/image" Target="../media/image14.emf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3.emf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12.emf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8.emf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hyperlink" Target="https://thenounproject.com/term/crossroads/1378608" TargetMode="External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7.png"/><Relationship Id="rId9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2407156" y="2300555"/>
            <a:ext cx="7852109" cy="1127961"/>
          </a:xfrm>
        </p:spPr>
        <p:txBody>
          <a:bodyPr/>
          <a:lstStyle/>
          <a:p>
            <a:r>
              <a:rPr lang="nb-NO" sz="4000" dirty="0"/>
              <a:t>Workshop 3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dirty="0"/>
              <a:t>- </a:t>
            </a:r>
            <a:r>
              <a:rPr lang="nb-NO" dirty="0">
                <a:cs typeface="Arial"/>
              </a:rPr>
              <a:t>Første </a:t>
            </a:r>
            <a:r>
              <a:rPr lang="nb-NO">
                <a:cs typeface="Arial"/>
              </a:rPr>
              <a:t>forslag</a:t>
            </a:r>
            <a:r>
              <a:rPr lang="nb-NO" dirty="0">
                <a:cs typeface="Arial"/>
              </a:rPr>
              <a:t> til ønsket situasjon</a:t>
            </a:r>
          </a:p>
        </p:txBody>
      </p:sp>
    </p:spTree>
    <p:extLst>
      <p:ext uri="{BB962C8B-B14F-4D97-AF65-F5344CB8AC3E}">
        <p14:creationId xmlns:p14="http://schemas.microsoft.com/office/powerpoint/2010/main" val="2809272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0E12F4-83F9-4C1F-A95A-24CC44429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Tips til forberedelse kartlegging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672FE1-9C1C-4B41-B993-22B03A2B2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1145" indent="-271145"/>
            <a:r>
              <a:rPr lang="nb-NO" dirty="0">
                <a:cs typeface="Arial"/>
              </a:rPr>
              <a:t>Forbered agendaen godt</a:t>
            </a:r>
          </a:p>
          <a:p>
            <a:pPr marL="271145" indent="-271145"/>
            <a:r>
              <a:rPr lang="nb-NO" dirty="0">
                <a:cs typeface="Arial"/>
              </a:rPr>
              <a:t>Møt opp i god tid (gjerne 30 min før møtet starter)</a:t>
            </a:r>
          </a:p>
          <a:p>
            <a:pPr marL="271145" indent="-271145"/>
            <a:r>
              <a:rPr lang="nb-NO" dirty="0">
                <a:cs typeface="Arial"/>
              </a:rPr>
              <a:t>Rigg rommet på forhånd – heng opp gråpapir til kartleggingen, legg frem Post-it, tusjer </a:t>
            </a:r>
          </a:p>
          <a:p>
            <a:pPr marL="271145" indent="-271145"/>
            <a:r>
              <a:rPr lang="nb-NO" dirty="0">
                <a:cs typeface="Arial"/>
              </a:rPr>
              <a:t>Bestill kaffe og frukt/boller</a:t>
            </a:r>
          </a:p>
        </p:txBody>
      </p:sp>
    </p:spTree>
    <p:extLst>
      <p:ext uri="{BB962C8B-B14F-4D97-AF65-F5344CB8AC3E}">
        <p14:creationId xmlns:p14="http://schemas.microsoft.com/office/powerpoint/2010/main" val="261966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71809888"/>
              </p:ext>
            </p:extLst>
          </p:nvPr>
        </p:nvGraphicFramePr>
        <p:xfrm>
          <a:off x="3048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3431704" y="548680"/>
            <a:ext cx="5112568" cy="7920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4000" b="1">
                <a:latin typeface="Arial" charset="0"/>
                <a:ea typeface="ヒラギノ角ゴ Pro W3" charset="-128"/>
                <a:cs typeface="ヒラギノ角ゴ Pro W3" charset="-128"/>
              </a:rPr>
              <a:t>Agenda workshop </a:t>
            </a:r>
            <a:r>
              <a:rPr lang="nb-NO" sz="4000" b="1">
                <a:latin typeface="Arial" charset="0"/>
                <a:ea typeface="ヒラギノ角ゴ Pro W3" charset="-128"/>
                <a:cs typeface="Arial"/>
              </a:rPr>
              <a:t>3</a:t>
            </a:r>
            <a:endParaRPr lang="en-GB" sz="4000" b="1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5364" name="Picture 4" descr="https://static.thenounproject.com/png/1887836-200.png">
            <a:hlinkClick r:id="rId8" tooltip="goal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23" y="1837540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0" descr="data:image/png;base64,%20iVBORw0KGgoAAAANSUhEUgAAAP0AAAD+CAYAAAGGpjPEAAAAAXNSR0IArs4c6QAAAARnQU1BAACxjwv8YQUAAAAJcEhZcwAADsMAAA7DAcdvqGQAAH+NSURBVHhe7V0HeBzF2d6ZvaZilSuSZYyNjWmm904IEAgl/08CpgUC5Cd0QrFVDAFhmiXZpncIhNACDgkt1IQWOpiOacbGFMuS7k5y00l3tzP/++3uySfp7nRN0tne93n2bnd2d3b26zM7RRltMPPfRKPN3MkRs6LmzujA663TzN0hwc1/3FR/mrmbB6h9+Y44PJ66R83dtJCwpBMnNroSbbFzif5Twef7k/T5LsFWd7KZlBxud2OZudsPVVUzq83dlBhIAbe7bry5qwPycZy5qyNvvKI3NHf74PHUPxUMtvxoHsbwkPmvY1ABgkGlB2+x3NzaY/uapn1sXjIIeKs/dHRczXy+i/sVgjHxnrkbBzZA9VOgpuYir7nbh8rK+nJztw/QoL4He70N/QqBwn9l7ia8d1BpSAZUVVthHvZDR8dVSUtPD/b7m/TzJHR6YhJIGcG1zYnZn4sQer0zUz44Hj7fZfq1CSlgs4Ummod90DTmCQSaXzEPkwLs6JJSfm8csc1xTz81pQd3dFzBqLB+/2w2yPYHg7NW4u9T2icZaG291k/7MUCXjxZCudE87ANEy+P3tzjx8BcCgZZjKA2FWaifjIOUPcLYM959SDX0+RpL4zchmAsPGDdww6VDUicRkgpVMhAF8LfMOFoLKdl1EKzdIfWPokB9FEDaVP0CE+SoQK19pVTfIBaYyfkDFcDcTciCgZ6yXwmqquq2NXezBlg0F299CO0nowBkRTUPhwegQgf9Z0QBXPwZ/q43jnKBgEYU39XRMQuqNkoUiCEdCuTNG2aLfkLo810KOxK+mTH7uTG7T25WyuitjNnOJo9HaWTFpBR3ce6EF7yCjRnT4HE45Hfwfo/hnU4G2UH+2p2k5E/j8lehdsdJuZa9sI4XmrtrAd/9sLmrg5yLz1ffYB7qoMLAJ2xnHuoAScX48RcWmYc6QPqwudsHXPeuuZs9kEm/aIaAh91k7vYB131i7vYBVjSho0oqA6AIyDkQbBDpwJpzzd04qAnsyRBVhYGBBN7i8IF+3eOp3SLe5Rrx3jQ1Pg3X/Jz+B1x3ibk7CP2EkAoBYTmRMfkACZKRNlNCuE5F+r1r0+pxnTybMXYrpSHSmaCqcjHS6hlTYQmbSAj3BYEfx303Ib9Lh9R9WK9+Roge4vE0nGQe6jCFsF9gAkoNqgUNjA0J8aFZAsh+lEgGn69hmrnbB2jKdeZuHyA/gwLYIYTw8rRMI3S/29ztA8jeL2AhQO8HqaGiRMx/C/0Rx/tRbBtIVK3KBTU1jcXmbnqoqkosodmgtHSmz9zNDLGKQq4gC2rupoU+GYhVGMizqWrZoMIsXTqrx9xNCSoArN6/zEMyaD9BWasYc9kofzN5MGIUQAYBPWEAkFGCmu5gxFNgoGwhj0F1zrxERIlMLwGV0CPMXR3wG4Nqx4MKgApGFHZbbxPA2/Ttw6F8ZF7SDwbrrmG45g4zKQ5sR3NnaCQSQmT6tbmbFCjkH8xdcsVXxbMA+/8wd3XEu+gYBgkheUHEhGbqWoCc74OEu5qH/QDXe6HfP0d3SnjoXMYc0/UTCSEVu13zLlvW1F/WchVCeMArzN0hQfGDuZuQAl2cSwQT/YEq1z3JKBADCn8BApALsEtVfIVzdlJHR3OStiUy/XFmO10ZwEOoEWvZ4G36Aeb5PhlIXdc0fM9Qasji2wZoQ9rLA9sGaENWCVVxKKT0gMh4M3O3D2BRhc9Xt5d52Ach0ns+NGUXsMbR0aH0ryckYkE2SMSCqqorkuYdJ4SXQv16+9V6sgEosTFU8hnapwK0t7d8Snl3dFyZyg/kNR5g5eWNFbQTowAVgP4TQS8VpPhbxPiz9ZQcATU8EJXP42k/bQoMF9KhQF68YS7oIwvYsAhs+Bgk3BZVsYsgSE9Dosl/P01ktdm0g9ra5n3m9VJ7QeQviP1PKCkpKqdAheqQQoTvRLXs9FjTG721lOFb4VfOFqL3arxrCaUnaxsYVLuBvg/wCY0cBeo0D3RQ9DQ46Kg9ghyaeajD7a4939xNjESt2wMzIaAAL5q7fQDl/mzu9qG6un4Tc3dImDKQnoAirjvI3I0D+x9zpw+aplDTTGYAG+40d+lN9RovKqN9jQ9erxF2wen0eUSiErWul5Y29n3YIGq63X/ayjzUMbDtIR59ldKSkn0eKy7eu7yoaJ9bQZg/hUKvv19cvM87xcV7CaQ9Axd9YHf3G9+XlOz3I65bhe01VdXKIHSry8r2WFNcvG9rcfF+CFqu5qHQax1UuJKSfb9DHh/FPmQkBS5+wNztA9IGVbHA7zXmbh8GCqHbXbfbwDeurKw91twdBF0GoCq/1Y/6I0GVnb1m7vRBymi/YDQYbHlX08J9EQ+hs3POI/hLSAW9AKj36wdDQ64yd+Igu8ydPtjtzkHtAz7f2bodsFBo6CcXqGHtgKQP0xeJkQFjHGKqNUOb+7Uc5xmNfKjvnaMJWKAPqqunV5mHecMgywDzR0qNOvSoByompC4BHR2rXIpyU6+ZOLzIV/0gHwDnH42vZ6SC8dGkMSPOJfQNsUoy7VN/A1VVutjgT9xJIFEv0T5A2LczHZnROBVKJ2pV1SzZ3t7Y91xypLHPUIlABEDoeV98m1cMNTWnF0ej3jWwWcfBPpCv6wMkuQ1/7ajMp6gbJ0G8BFCsAw4kbK5IBPqSgIen1ZaWDpJJQGXlzL0TfRAYCJQlpTSnKy4M9ekx6WxgdD+HjxcI4a+Pw8kKRJKCFz0O529PVYWKgXOByoZ6qnmYAlm4tHRsAHXrwMsN2Xw3FNzuGQchn0HGDWnXghgCRLk/sQ04zzkUoRDNH4x7M/9Ekw4BysvPr0AhU30A02G61qQ6HgPyOiORdECqqM0z6UtADZ6i4BvXXErtXWPHzpyKfD6ltlCyEeZlmWE0bQCqtJclasjNHfRdt0GCQP0+oyTkTLwXIAJwHloCK+zRTw4BIoAQ4umhmlKHgsFRdoWiiM2lTGyrAoE5Q0rgQJBExneEG5IARDmPZ/JCxlCMOOBIhXuiatcSI6UfbgfB+r4/ezwztzR300IgMPtLc5dUI6EbhJQtRCX5WGr4MpMSAoTs11GGavZ+v92e8pNiPo0g9fZCIZ41D4cErn0eeq93OyAQAZA2yAgSAWINb6lABDB3dRhNG2u/y2Yd77a2RlA3ZmSEvk61JersV0hIQwVyA3kLu93ZL0obCprGjunsbNY/KuZDBaCuLyAPk9lMhX1K0LoWh3RUYKSQiQokigsGqsBA9OOyz1d/t5TyJCnZUjOpIADujYW2jonv8ZlIAsx6R793IgLEG8GUKPD2gG+oj555ODwSQCALjPp30mbMkQYkkhzwm8Fgy31mko5hkYB1CcMmAWshGXzmfojq3NC/r4LB2YM6wxKoESIUstFX2xJw5POOjrnfGmf6o7T0Im9RkWMX1N1VcPVDRHGDeoITqDsi53wHuM+wpinvrVjR1O+LUAykEvi7A/bB7LRPtsL+iKZFjuK839fnv0EC0nf3oCwqFvWXmYf9QOegInojPjVkuN31v9ZPxGHKFKOWRl8I6NioqNQP6jVSWXnRxrEvCNToQvkNjNMJlZUz9jS/PjCf76K9jHrC6YM6c4DTqEon/waTFhKJ0EAguPkbEcI8TApw6PV03Cn19UGe1HqTEvTiiCo/MA+TYuCnmqEwQDSGvjcQaB7UhzgRUHe4Rcre/5iHSaFp0dvwN6i5ayCk1D4Lh+1HmYcpMLinTyr0I4CU4WZwLuW3RVPMfkK19RojJRFOtzPmopFb20NldjHSBoNEn3N2JufOU+Nd3EBAnX4Dkk6y27XFZlJCQJKukjL0jnmYFhIaQYj4D/gbD5J8h/9FcEM7MqaigGInhJEf6hcBBjEkWVlUiiTEmO0Amla4XA7Pjz/OChpXTVN9vs2jQkR7cQ1VX0O4bhvOHSU2Gy9pbZ2l98elvpbRqLZGiPBq+laPa0phMLdizObw+68hRuni6fVeUKMoRTCgGjXff4SyjcP1epcalC19Y5cMFAwl6qVMgHT0gjj6R356+erq6dvoJwaAzoEbv4rt64kJYNiSk13IZ1Ky68rLGyqNc6fbKc9kbo0+Sqd6VlpIJxJEoW9PxwiioM+mYwSpeor8fjIPk4KeiTxfNg+TIgcj2GhL55sgxOxMc3co3CxEz3xzPwWif4J0328epML7nKtpGGAJIpxN3drSQsZewERGVM4PRuGRFiysv0hSCVrbWDj6WAiln5+yJpctBtaXBWpRqHMXUq8QZvYJSD6QPWcgqLgJW1YjoYcbNAgOfn/gpAg5I87lySOqq10HmwcFBb9/1zfxt5FxlD/0vTxqaQe3t4fSGowz0vB63/8GsX3aH1HSxQCdr/0Z6AHRz73ekD8I1ETZ3YFAU99ImGEDVSYStbyMFnKuwKRAIbE4R0iW6dDEQe6DOG+zqWOXL5+tz3lASGeCnnisHchHg38vpy+sZp/YaaqiVILgd5odGSieSO3HifOpujGjvMcx5noY9X6oRyTKmMMmRMQfCDQPKb1Dch71+rbu7mgo3W3Nmp6Q8ZJU767f0uvt0UemENzuyed6vRX3mIfIO9To8Uw63TzMGHB/74J/d9K3Seo95ve32CkegHE8ndoFPXo/pAwwUOfx8sup5dY8HBJGK6zx8vlAMp3Hix2Jl0/6zZ4+x8d67SfDOqvzjLHH/P7mpGE4zbEjpfZ2omb4GArm5SFhM8zWm0PNpCHAhyy7EOwixpSkQ1/Sevm2tpJS0p90tvjGB4js5nihvhku8IJn4OVuNQ/7gLB6OgrZDE7CsPFn3O6GNCLNpDawD6qqBFAemsAoIdJ4efalwyE+x/838RvEbgVuXzQwHZUieAnDesNKf40X6muLDwRa7oBROts81AFigDs0pY/xAZIsO+eMurkcqF+QFOlUvuQ+yPt582BoDDR4yQAuroKrcpiHWYMMGjh/onnYBzKc1JU1mcGDRHVVVdUeaR4mBDWopnLTw6zzjXyowIM4DdwPTvdrJKVODKoqXzcPBwESVSGE+s9kjAJxPpay9+VUkwfk+PKzUnYddbtDW0QiPY+bh0lhEMB+GwrczzjFghvYgIT9cPz+b53RqGzHfQsrKujz9qMqpKgBxxK+vhME0kdDJ8Mgq0FiHx/hkZ/n3JHWzIgERFko1GK4oMxbX4xJDLRzOzqabzGTdBgfWVO67JSQMopNfAebM8lMSoyBOj/SQQ7d73anMYdlhsB7vAmJ6Gclh1nnMwfpOuf8L273jDS+2KYPcJ06WzDqomukFODLEwx3p/6dCABDuEWSLan/TgbGtB05D71lHqan87jpcBQmwWxGgyEE/wSGKCudHwg8+yNYwu1hvQZ2VhSMqdvHd2tLBJ+vYQp0/R3EEOan8dPtXm/lNzCE+vjjdF7+LkRfgya+ADbD7Qhs+hsiWFk1fnYG6tmtaUqleTgkEI+vjp/BNVmVlmzDUC9fVdUwWQj5b7zsZCMlw5dPBhBlVSBQBIrG6uqJQV+C4QGWUTc0MykpwGUJjo6jmWPMpGF9+UEYaO2TgV4+nQgvnb5A8Rj4yTl5hDf0QAd6eVj4uJ4e9PL11BFDR04Gr7y8t2Tg7CfxW8YzXo0wcnh59qbNJt8RoueDZFs43PMRBRiFiqx1Pl2Q2EvZszP0ech2QMYErnW+GT+gMVed1zTxOmr+NFUujKk+CvOvMZ0fdj8vZfhJvNZseIHGoTa4ycshKUPWBTIDq4jlj9JcAi95g3liMNI1eCOFTAxeVdWV/dIGG7z+KMgIL1tkal8S6ryiqAdwrpn960YPmhaNMOb4Il2dh4eRNL2xeZjAz/dHv5tJxIB27Cac7H2U4ICxnBiJKO743tr5ePk+QDfew8vrEz8VHvTgRJ8bLoZEOk8vb+7qSFvnwfEyxNVD9nweHdSQRGb0ySwdDBJ7wx0oJPoFAdTKbJzbb9M07ehgsLmvGTzvOk8tnWvWhOAPWdq1sOEGCh8VQpvT1TWv32ixvOr8uoa86vyGiA365fvpTDxg/DaHhaXJ1lYFAq7Xkg3hrqqasZ2UfAoqDX7o1qAZxGLweGieTHUSKho/BIMtb5vJg1BZWbeXzaaMQ55LENwsMJMHwTDOom/MoBBKVFUdj6EuEZcmqjnnF/n9iZusB708fSKy2WyvI5MfYGufxEv5YG2PESLSHgg097Xf+3x1pyqK/R4pI5+i0vAKY8omjDl/hfveAhH6JhN1u+uaVNVej9DzTVz3Pq7bmjH7gbjvQVzX95nK46mfj+ccjfQXcd0XuG53xmy7475GXNc3GS10+GNEfSB47xMoH8rID8RrbAVGfYPTicbyvIRyP2XuJwcK+guDooMn9sFDTzPO0YvXXpVslmS8xD1GiKzvv4KtVT8xAB5P3Wu4Th+vh2vasJ9wYAHSacTHc+a+hvuu1U8MAK4RyOcc8zAt9OM8MoD7MJYHSAQ8eBZu2Q0c+mXqdY3qv2dM3g8O1kLkkjZ14WVWQLLuAZcvSPVcatoSIjoL1+2D65IOIU9rloU49HEYL3YWxCjph0FCINDSyBj/JQqCa5MDBZyAl7oYeri9mZQQNps6hV5c0xR9Qtdk4Dw6CfE9iX/qsfOKdqvXG0ooGYkQL94zoDeHmftJAX1TnE4ljaEkjKZH/MI8SAhqLaIprmKTDSRDW1vnT9T5eCiAOOfAnpxnHg6JfjlKWZxU9OKxcmU4resKHX0vDx1t5rxn0IyrAwFrDs7b0xiWLslzJByOFgN90KAGCLf7vIRLlsXg8ZRPTqcbPAzeHSjfXPNwSPS9vN8/hyZj1QcJJwMM1M2o+f0LBu9mMykhcB3icPknVdX6BiYmAnz+tzCKV3JelHJyI84dX0IlG/Byb5hJCQHVON3v/y7tmRoHKBLbJebOBgJByjW4/BwYvSNA3T/hBRN2TIClfwJ6NwFW/moYvcdxnLAVGOk0l89i+ODL8NyVeLGEhDI8QvQfuK4ZRm8vXNdv8cEYqDyMiZMz+UY4SHcrKi6ZaLOJ78AXajX5EJyZiIduiv1eGJS+OjWIcSBj6r+NDkjKh7DaWyI7WHnlXRR0d+MqvVAXgGjXgXOtnEvKDx6Ab4T46y8gUN/MaT5fw6M4Nw0S8yOu/Qx57YDnjsULndLRsXamBRDtS5zbAvd/j2u/AoFpCKyXscg+HR1zU0rGQAwyoXa7hpBW7+YdxsPxUPY3g0ayX4c/iNjRpNd4aRoiToVDdEVDQpR+U03hhY40r/sMIetfkS/cKQkX65tUiIAXPsRIp3Wt+F9AKP0jKO4/Rb+gD1IPVSE1tPzQfSgjiC8QyqqJPqamD4j88cnEmSYNiHXnhOg9DA4k/ECJ62bHvrchdliG/D7XTwwA0p9EPqtpH/892BKGoHjOcmw04BnScZn0eBoSju7Es0IUeZqHaaGf2OMhQ0V4FNycDIO3+xDTRC4ApxeCM0fDRvRbPCweeN5PuAaVHLk/rks6vJxCaej9bZCaCqjUCWbyIJC98vudmUd4KAg9IeW4ehTwNqpsKEr4d2ZSQuC6nUHXE3t61JSTkNvtrs1ApN/YbFq/eaIHAgSiZR7OSvXiBrTZXm/voMnQk6Hv5fGA0xyOoiH9Nyy5Eg6raUxszpQ1a2annDKCxtRThNfWNm/QbN7xQLyOSHCQeRoEuOuLkV9KxsSjL0dwgLe2tqbsV2cgqowZ05vHgUhJtScO0CBwJz2ke10Ca78hIe7l06dsojWiBiN9DqSHfOdnwYIFCxY2JAwZZ6DacQPCoF8g0kg6mMsC6h6MlkdXL/f7Z79qJhY8UlTR6qN4IRo98LKmKac4HNGAEKXpBKUbHDhfLSMR9VRVtd9EjY6Iya8IBJoazdMFi4TMBOMXof6+KV5knN9/TcJPTxYSodHh9fZQu+QWdntkLA1vNdILEwkreYzJJUa9QktjpQYLMdTUrKLPERuBdit7euxptBaMLlKZ/XrO1SZa10zK8Cq8UMKJXi2QlVfsnDtgKWk+B+3bQCC09Ygte5QD0vLhXm+9YMzBpOzZn3M26h11CwWaJumDx40woAfj6PDYiq7rCtJkfp3GmIuraqQqXyMz1hd49IUN+DRFEUf4EyxzVcjYoBt2Cw3UVwzC9C9Y2u/hdltpo31sz3u9Df1Wys8H8qD5j6pe7/vvIKsdyP2ZiXkGU5Hz3YFAc7/phmi4MbTuS5x7GudoQd1+z/d4Gs5G3HKLokT/3NHRfJqZ3AcQ9TLcQr0HzvT7m+82kzNCbprfyD2e0MtwHfsZrJAB1LAui0bDD61YUaF/4nW7g8Wcl05DLHElnlNDr4gg42PEFbvnGlfkzHwasM5Y6GvGFBtevm8x4XwBDB7DmG0liPu+3794j3wM384nsmU+tHo+aEYDAv0VFd3jFy1Kl5GNNgjM9xAYEoSX8Ezqv5eV0uXT7LNMpqBIF6pqK+gxu5lDn/hkNec2MF6cAIvjS5/xhFnRQKBlHKzdkQjCD6BgnPI0T2YEy+cnATSapvTqSG9Gq/Thdi+oh8aXSBm5DLWDh83kjAE39wTy0GfQ9Hjen6cnZoh1mvk0ewYxCG7pQRwOcmE493vSMp+v/jozaUjg+lrqLQRTPge+9WHOFQRb9dHKyosPMS/JCYzJYwyyyzzUDGgheYlqOPulmZAR8unzfVIyPwqT76CP4+V8yHeB378EQU68z2+0VVWFPb29jt4VK2YNWrzeWE24rEzTSrqDwVn9hm8OBJg+Hc+Za5BE6+e/8f6XoBhXoQx4tvwVzvVN2Jupz8dznsFzDsX1h8Xnkw1QO9gDwknDXV6HK0DQmBlyZj5h6tRGR1tbd1r+PhrlHptN+QxEXB6JFO1mt3en1QwaCHzXPRzBHt7tcEQWT4PhQgh+aDDY9IJ5ahDAuKvAOBqhqmgaP6yz85pnM2W+1ztzX9z9Chj2KRiGGlL2gEWi7rl7odxHBYOz/2Gkpo+8MD8T0ESm4bBtCXZbA4GibYaammckQP6dMXUO7UsZPScQmDNodst4gB44z88yrcRS7E/MJNpHDeZ/OHc+IUS4B0/cNNkaaclQVnah2+Gww9raPfD7x+K5j5qnMsI6zXy3e+ZUVXV8LmXoFRCApgvMyeVAk/4EklxJZEF9+yQEVQ+YpxICdLkPjNf7iUKTTwwEmij2SBPUPrIAdGAb4+5eIeR+wWDRB8l7G09TKyomTYXVfB330AekNr/fNT7d3smJkAfm6xNVfcp50Rbp9i2Vkrq9Uqf+9GqGMKuKEGseAoP1xfiGGz5f3UzEL9cY5NGOQ1Secl1buIN7UMZTYT1wlGmtKwJ6rPVma/OIxeI0KEn/YGQc6lBx3dpl3+CKQJ/uTtD/Sc7lXemO1siZ+cPdyGMsKlzcCSKMeCMP3vsCkEivKcASQLPnZKDZIwtq7YTAoO4vz4RwbAJ6rdA0uXdnZ0vCgSKEgm/kcTqL855nuoAwX08DV2CSz2PM9gDcgvB6awc1ExcCaIV8uKlmlHkSzcYBI/xfVWWfocx9M/IPhNXIkwaCwZabjelN5EUwt3eBoBJBYsrh2KMNCAItwXg/ynuq19vQYqT2Rz7Nvr2iIjQus6bKoUGDdoVQlo+G2U8GaP+fGHNciUibHHI2ARethDwh0yg/c9xh9/m+DwsR+S4QWDJlIO3yyHxWPXyGRB+JDea7dkd0O/Sw7BEEgr1H8O7HQPgP7eho0qfJSAVYDfhgPpVzbbv4BcyzgTGZkqD1CZbCPSWYUImCcS9qUxrOu8D8/jWDnJmfKWi98J4eBw3dW4YCb2mkZg+aJd7hGPOJlGRw0nqdDEE1GBLq7imJ1jbPvJGnfiHy26oQmD/iPl/TWAlMHgISiWfnvsiE3a6giknVpfBTtPR/vjchwmCohqoUSzmAdl3EehLw6e0Lma13niYoljF31zuMAvNpfS54ScY2g0XqpbnyctlgQOaT5lvIHCPO/NbWWbREXSl8kN3vd+S6qfC1x8a3dllIHyMe8OUbPl/d0YriMLV/ONYpZpyaXFFdOgBVs0ET4hVIwAclTvbu+mQWhRHtr28YLuaXlTW6UYNhq1Y1JZ2Xay3zibktGc+du54EfOsfnE4RcLmcaY71y66KmxHzOS+o5d8LBCzfPZdGDClERjKzTZg6CZZTihFYDUdDyroLqS9Y0acT/1FV5bS2tua+5YgGIl2zbyyxxJX46dEHYuhGntRImDF8/OGMOZ6mF5NS2xWBzvvmKQtJQBOGcl5EM7SdIIT2RiCw+GeJvkMUEvMTmH1ahVy5haTZ7w86LManh2DwppV+/5LfCRH9gDG2d3X1hKRzCRYKEjB/Fs3IQVNtIpKtoO5WFtKExzP5MFQLd5JSLHK5/Cl7CxcCkpoUj77kJqfZM8caMmL5+tSg6VhEN7T+fJjgpOP+Ct7nWxg+FLjPt7ChwGL+BgyL+eswGIvk1MCUkc+vqqo9Uwh+taLIUtxqp8dj3zyrRKRUwoyJFr9/Tt+SR8kxTfV6J92Me05BkEQd1Sk/45RCC+QyGswR5Jyd39HRNOTyLUY9u/gfyG8vxqQDecV1oJfIkEVQ2m+R95EoH7WHp4TH07Ar5/JBIZQJyI/KBkWh8tH7yqiZ34uapvxuqOVgCFVV9Sfi2nnIy2fQLRVizyHE7ycG3nlJIDAMAZ/HU3cC57YHadAAHtIKrhwZDLa8a57uB6/3T5spir4Q8JY0g7qmRS8JBpuvMU/rQC3iGpybabSKyfcov2QdGT2eeuqB+ghIVUQEByO2i1+fx1jgsOd9PG9r5AcGK38NBNYuVzEQbnfDTDCUFkR04rk9kYhro5UrZ/VNMGVMBMF/wu4YPI8aaGb4/S3X6ycH4Tyn11v0MPL6NR1BGP4VCDT1mzqlsrLuEFVVnzPeVQmiNnB0oi+DhJqa+gnhsPJPvOuOoA+TMgolaq43Tw8LkjK/unp6labZ24xLxFwUpNY4kx6oazMU+lZaeCkcjk6220PQHtdXNFQThN8z08Yjrz4+jtFKV1+CIVtBMCBEnISo2+Vybfzjj2uZODQabV5v6CsQmZbpecnvbzoQ5X0K+R2BYxrxmtEyHaBViabZaLLKMbj/RFigJ4ToaUd+RTi+C1rZbzqZoYB3pWHcj3DuBO1C23V1Ja8V5IKkzKdeMsZedPN0zGQilJc3VNrtkgYyQpP0aUm/BWGnmKczhttdt5Wq2lFVonlpdMvxHwjlEMuKJYfPV1cnJW82Qh99LZlfBwKzHzfOZg4IEK0Jsx82HNF4v/DOoF1WC++SVVu9OrQYedVomjqhs/NqfXmVfCJhwIeXeIXcsJSRtPxjMtBazoxph5ILIMC3T9N3sgSZfJjDS41xa6IzF8YTOjpaWiCQeD8SJLEgF8YTHI6iQyGU5Brh8iKnZMt4wtKls3oYi9I3FkVVI5+YyXlFAubrbfsTSbMCgZK0hhyngjFo0DAidjuZ/dwAun5saJXykpmUEyCQDxrCyRL64kzQ2rqwFz5bj19stp4h+/APBb//2g9JMBmzV1CXdzM5b0jAfL1tn8wNzGzoSDMxa3i9tT8jZhEikV5afTYnIFreiYQJZfyFmZQTIOSnGF8v5YFmUtaorp7gglCOp30hnBSs5gSPZ/quxCKUr/3HH68Lmcl5Q0Kzj4DqQNJ8zvn86uo6RNLZYezYmVSteRK+z0wRfzd3ssLYsdOnMua83BAmXuY1ZqbIGrj/Ymi+vvAV3NyOiAF+o5/IEvDNL0Jpqg3htN9VVVW3h3kqY/h8Z5fCIj1OtAuFXNuayXlFQuYTVLW3GgLQI4T9M0Sfs83ktEHRPojRDgOI+jfbNBqNgsjqJiB4tKqqYU/zsrSB6P66aNT+OYjxOaJzVIXEVSj+XshPwiS6zcvSAplQ5IfoXG+zeMXM72kEfI8hv7dopIt5aVqYOPH8CuS3GiK0J2KcYxCTlAmh+aW0vwXapVxrMxFgLY9HRXEVmD8OdNt+zZpZoGP+kTTaj8HrbTgWBLoPjEPdONoKTTkuHA5/tnLldf2qVpWV9eWqKjZFlveC4duhloAoil2KoGxAPb/uWmjHhRRQChF+XlVZrZRFSzo6ZukzTsZAViMSiUJI+MO4vhhWYxVq8rv3X4d3murxTHoZee1r+O3w9ZxHb2xrK0VdPX7GD7puE1ow/ChE9zeSZgLf22xsl/gOqfQOnCtf4h3HGtewM/D8p/x+O6q8a8cIGu0L3Rsjr1pUx/5g9BzWnoDF7Ocmofm/0DTlcZQN5ddWcC6ndXdHP1y9uv88/NRAZbMVTRRCuQ2025tGCOH5c5BfnXHF8GBI5scwblyDJxwWMLO0dqdudmHaDMNBLoICEyIYfGerqvJ92tubFusnkwAmdi9oGgVZ1Bpn5hXLT4/msVFgJz+ornbtuXBh6ulboHnngGnQMmJarGxUzli10OAdfPL1qHdfqB+kADT2AeTz28T56cxBmgpTL34fDDZB4JODGo9w7xvIA+ab8qOZNYx3pXIZ5aN8Fb/dzn8GgUR1dviRhubXX4bqxizal7L3IcbEHETwH+knBwBWYnO8zB/hl/XF2qHZgxo4jMYU2xEk3XjZWVKqdwWD11Cr2iCQgAjBZoLI+vXAH2BJ+r6VT5jQUNndLT6Ef0XtJEprAkxXVe2hxGszSuZ21/8aAjKXc9skISLdYOr+gUDTe+YF0MAZB+FZT4IxRWDwxwgqL4H2JazxGAxVTsK1TcgH+9pnJSVFu1IVzbhCFyDQwn4DCQ9o909Yitnxz4tHdfX0SZpmPwu00RvTUL5HAgHXCfEWJ99Iyny8HE1q/AUKD38YTnumqRjc7obdVdX+tinZ+2MrQ35PgkiwkXLrTNsPaBJlRPq34F7U71vcOL4XjDwF+S30+4t27G/mhwaE8Fla7B9C8xUEaktYjq9Rvs1QzochsEOsVtofZgsftVhuifJd1tvLb3U45A8QMhKi4xBTpJzTZyBo5LHd7kDdnqyEdkw63zayQULmU6QJ8qwi80aBHzQpq4DDIIr6Ax5TaaTI18G4rFc49niax3C+aqXhY8lsajlN0gTN/APyudMgst52sFsyzUwHCNTugc8+lQQeSqPY7XLCsmXZtcwZcxuGEH+QlYpO7R/r5Acxx9MPUpa+RAQBkQ/IlvEEMr8IoH5GrVQEBD8JV31OF4FAPYK+sPmNQfs+F8YTcP9deM93DcbLt3NhPMHlisLdaWA2fVAMH5Ut4wkU4yBAPZgCWdSWsm4pTIUEzKcWPlZFWh8IrHjdTMwaRlclw22VlRUNmtwgU8APQwN0LX3HTMoVTxCB4VJyXg/vxx/LelE21AxI89Wc2iAIMPeLaNYXlM9FVtRMzhsSar6BIWPBjKFpK/Ofac6QeSzTQjOv/L+mEKG8Z5qC+RbWdyRg/uVUp/odqnSHKsod2cw0NQiIHQ6DWf2lYRZzg82mvouy/RJ+8GozKSfArz6MiP9w7CWdry59zBfGnH3y0PZ2R6eZmCPEoUS/jo798962b8GCBQsWLFiwYGE9Q5p1xWmqokzNf2V1vUH2CxyMFlIys7KyAdUnMRO7Y3GpxfgkAGVQFZZP+Yf5W3s+kZSZXm/9LYzZzzba8ukDB20WEoGZ3/SFCK8GnXYJBObk3CF1uJGQ8R5P/TzG2EXUziOEdjJj4p+cF1ucTwDOV0sh2Fgp+YMg5+5g/E/QfL2jZiEjGeM78AJlYP4efn/zh2ayhSEAK7mQMcdWQkTOCgSabjeTCxKDmm5LS2f6OHd44beWW0zPDIaVJIiMhl6NBgYx3uWKVhh+nVmzFGeM6HLDiOpLmhU0BjHe75+zSMqwhMZ7aF07M9lCGoCfn258n1deNJMKFgm+0unhOxW8Ihy24X9e3of9rI/weuvIzP+WOrX4/Z0QgMJGwuDO7b54I8ai73Fuq6FLEKwshhRTZ8ek1b8NF3oPoU04tztJ20GrIZdWLQQkZWRNTWNxONxzD5h/rNSnCtV9l37OQgyx9g2ii/RHo8pBXV3NH9OZQseQnPT56g5BoEejRv+hqtFGKVWL+yY0Te6AGtBfoeWfBAIt25vJ6wTSZryU8m68HE2ibMEEDQpRFPsbUkYW+P0tu5jJ6wQSBXcWNgBYjC9A0FrC1MV6ONYUjsFifIGAVhP1eGqv8nrrv+jqKl4cjarf0j8N/aK1CmipFPPSvCBPPn6aOnHi1IzGoGeC+MGK8aChzfSf7HxMYxYtuomqooM+Mg11/1DIh493u+vGqyqfpSjq72PsoLYAhI4os+qgkbsxSBl+iHN+6VAjltNBzhrv8czc0uvdNLpmTWjVcG0eT90q83H9sGZNz8rubi1EExmYSXFotEFjPu7qKmqF2fSZif3Q3S1D3d2R0LRp1NFk5FFdPfPnnLMfoFRgOjE28jiqzrv4/Ytsfn9RCf0rSmQHIcKPGHLLThBCfltZWXsYXZ8LcmY8Y9FDDalUbYzZ876hiDbOXaU0utd44lrguXYar9fVlYDvOmQxfkqkdCS0bHQvbfOHZaxqakDTf6Npyks0pEtK5T5Ni2zs9zf/2u9vWmCspEG9euZrHR3NH8PSHseYGIvr7gRNFJvN8S+3u/4UM6uskLOpN8aJO2+Qsvc2mLuzzeS8AT7vB+Q/XsrVW/j9135tJhOo7IPMdwbI9f6sTT0JsaoWfykEjTORNMPIVcaZoeHxNJzJmLwNNIHQrtquvf26rCZRzFtwB+GgeUuGA8mEMyemAbnenyUa4bcZTLq+SGNGTCcY3/nFRUbzsOM5Y7h75rCi+hFGZWXPbopi21KI6Nd+/+KMJ6Ei+P1zroPg0HzA44QYk9X0bhbjRxick5+muYGUuYlWxUoXmibnGH39lHl6QoawGJ8AVVUzq1GT+ADxxRP5bEQpL2+s4NyhTw6JmOAuPTFLdHa2PEqdYBH4bkoTWJnJacNi/ADQ9GiaRpMjsR1x+D+oEuY8JWwMNlvPTtBVxEPRt82kHKG9TPn19sp9zIS0sU4zHlq5zOOpXzN5cr2++mZ/0BTn9W/hmm/S7Unk9V5cw7n8CFWsamgTzf61CtWnA/GMV8xJEoesBaWGpCoZGC/jaydZQ0r+GcWoyHOCmZQ28sZ4VDHs1BJGU4XlayPmgUhJywitLMFGdfWEwL1FdF5K55AMo+dJqb2F6zeBRi5C1XXHkhJXFYKoINJ+5vFU0szYOdYE+ibByxM0871ExvnmoyDIQ58v/tjVq0Pf4eW+ydfm8YR+RBCkzyebqB8A53xzxqI1ixc3JVhEcFbU4YgepKrRHZcvdyRdCpxQXT29CoHSl4ypE/GsLx2OIv3bOjXlCiG3hwD1cq4eBusRmzsnK81XVdmG9yGB3dRMygkoM+IFKgrLePKlnBmvacq7QkRAWJnuCo4VKHA1CJBWXz6YsQ4hwstRDRq0OHB7++y2jo651LM1oSa2tl7rN2bzSj6RYHn5+RXRqPpf7I6Dpn+KoGur1tZZ3cZZfY79H6PRnrGofnXABewH5j+lKI9mRTcI4YcGyWmK09wBQUVVjiNf8aaZlDZyZjyiyzdtNo00ZbOhtkCgaAIY/gw1O4KhDUVFkUmJrhu4FRWFJy9adFPO06kMBHUvs9tdn4KAm0OrF6E8u5un+mHFihu6wmHSrmgYQnuE1/vBC+apjECCCNfxBTSemmz/z0zOCj5f/VH0L0Tvt4bwZ4YhTVZ6X+fSBzTmUVRBpilKz+87OlpSzhU73KBZr3t6HAvA+K2g7QuECB1ACxGbpweBvqShHv4JY45KWLnnkdTEue3lTJpskccv4DZekFJ8Ewg0b24mZwyvt+5d6O2uYP2xePajZnLayFnj12XQogF+f/NUmPFvoQM7c16ccKWuGMjsq6q2MVxPN5T2EAS0fzUmKk4fbnfoNQSR+vSqbnftn8zkjEBdueF2dsWz2xkresZMzgjrNONpanCqd8MdZBVsxRCNkubIxSDmFqgCooqUvNGGZvFUVb4tXFUIXntjCmwzAbksCMzxYDx8s+NK1CYyXSXsDJRzHhlrIfiRA6eGTxfrNONVtXyF3T6ma8KEmcm+y6YFWnQJ5nJTmO9FIOjWXm/xx8ZkEIlhdIQQqG1onaa3TNCOkBy0yBFqI7+BixCcO1ugwfcbApwcdB5MvwvX3w6LAc8rTuvsbHrLPJ0xRoPxuopomsi6nToGs6cKGOfM05c2WidHoPbAofmTUg4YDQTmrNI0tgOuj0IEp3g89RkFfO3tzf+E0PwcbqMHzzsRVb0lYOzTyOd/S0sb9QYnWqkDQnG419vwD1VVFsFKnCZlGBaD/dLvn/1nPaMskXNwRwvtqOqYd3HeTEkFGnVCvaA0icgez06v4wvd4/cvgvmdHz91OZU9TwyPBzVChT5D0LYpBOsLVMF2JfNunhwEn28GjY3/HO/ipk4dmYHaJ+IrK/Txhr5ukz7GXo/aSGhAy9pXpW/xxvkYaBEmbQG2e8CrJykWMU8kRc4aj4h4T5isGEOH2GiSXloVgphOSHRN/40IQ8TwejfWFxqKwzAwnTCrJxBYsgWITe0GW2maLeUEylSVstlCW8L0goOJ3yH5Zkx9vnaLdWkgo2icJ1B6/HVrz8c2AtsZvLgFQedXUNZzzcSkiBebhEi/B07PHfBdOU1XngjI/0fGXBsl6IEzrCgru9DtcNhR1bNTE+5nqO/vHt+wU0gg/6+qYm/w6RTOHagq00wmvSmXSM2bj4e5G6Z4YUjZHBbQwkwI+CbBmpHmbxOJhHKa4344QatjQ+megWIeAwu5sxA91ND0B7e7/jzzkkEYjeBunUJPT5Sqet9D86ci+ELA11jQNDNqDOwXMPuo9dhvrKqasZ15qh8sxg8BWlbM718ymTQfxNzB6+35RFF+Nlz9C/MCv7/5NSGiV1BQqGk8YSORxfi0MJ8qztAcWo6Eb+3x7J6yha8QgGDzLmyISRh10hjkL/MW3KE+mvF66+nA661HcOcc8eAuEYwgSvkYUfZEWIBPQZOMV9dG1C38/u8W59LfLj1QR5SepXBR48rLV7gGfuSyND4DGEHUYtTvo6gns20RQH0Kf/pJJhtI/rnbPWkEZsDUp1nVRyAFg0WT6T8eeazO9T4mhHKpzabkzf8JIXtQW3idc2dVIWh8DF7vBTVSOmlY00ZgPvy/DGGfypZSkcD4SvyOhwnOy5dOr7f2Js7LzhVidcL++eDNR4w5tod12gnn+7VE5qzxeBlpNCjwozhXFwqhfpKvTVFsX8M0VoGoyF8dpgabzOH3X98Kt7aflNoJFD2DBAvByB2wbZdqg2JcYpA8rWbONMBCUvYgN/wkhqnYg2euy1njy8vrN7HZ5JNgUBrtlYwkZDz+x0Dql+OeLkrUTyWFPrnQ8kBg8YGJ/eKjqtv9zhaQbKOZK8+QMsyDwXkJ14QFbTIaQuXz1Z8CC3YvXAXioTk5x0PQ6Bb48FohIrXgzVwzuQ84j3jEsZ2U3dD4a/tpfM6MzxSoCz/Euet4IXp+i/weMpOzhtfb8B8EWwek8SpZA4FrOzS82jzsw7rM+NEI7vQYgHMlTwMVZBkIL4k5QvS25nODti+jbxCwTEW0HKj5wPUC60FUD1sklbCqcvKj4/K5ISBC8FbQbTVZYz1gvAFwn5b+HgYUTEyZV6w3jLeQGUaJ8ZLq6E4aeePzNZZmv51dCjM/KtOYrOsYccYjULLRxwPUf29bsyaMemh4VfZb+SrG2E5m1hYywIgzHr74FlSQluL/G9Tl87AlbbywkAIjznjUX/9D7d2BgGtqPjZo/Gdm1hYywIg34OQbXn1Eid7b9SQIQcaDB1NBCB7hnL8rpbaqqsrlXbhwVnxnzwJpwLHVIj/qa9evMUzTlCilce7YtFAacPIMvB6oj/+HEej9N58bY+JtMN14TIEC7g6/7OyBZedcoSHf5qjcwXNPrvOMhyWi9d9pRQ3a/p3/Tf4H25yB2l44oG8Z8hvsJCr7C7BGf/f7XZ/jODOQqfd66yWN4jCTLJggU+/zXSJhct83k1KCTL3XOxO0rL3TTEoImneHevnSoE4zKSHI1JvPN1e/Sh/rgalf/9DV5TrZ6SwOhEL2i82klIBpz5iPFuMLEkwz2joU6kUzLLAYv4EiA8Ynnm5kQwY0clg6f4wEhqzHGzM4MBoJai1GNACxxYjyXY9HsPZ/YM3d8N6XI99ZZvIgGPX45B0xUiEpE6urZ26jaeIOGIW9jD511LfM+h7SHzTalfqzcapPt6NadXMw2HKlcW4wCp7xY8fOnKpp9s+lPgJWrETU6Melhd2SMWqg2ThYGWPSDQGgefmuDwSaLzRP9kPBMx4Zvo2X2B1Mn6Oq2qxU48MtGHC7Gw7iXL5IVrG3V2y2cmXTIvNUHwqJ8QmCO5pP3bY7JNdvtxddbjE9PQSDTf+GZbyeSOp0yqvN5ILFIMZXVYW2oGRErG2FOh68UCGEhJaSv5cJ58srJAxiPCL3VnOXJuOxIvgMwDnfwQj4lCGnIhltDGJ8a+u1AQR1P+AFNqqomJnxdNgbKmiBQAR4txiMF9eZyQWLhBrt8dSfg/rpzRTVQ3rvxcu8w5gV1SeH3EhK9lvQiKZgfd/vb97VPNEP60Q9Hpk24vQl2OwJDIOFfqBGTWrrkN9HIkXbr1gxi4aGDcI6wXgCzNckTVMPwmU7IGCxQaKtZtsEAG06hFCe7exc8k6qce+FxHgLIwhifDrf44nx1AcC/7C6yUGMp+/xHk/dDDMpbVg2fAOFxfgNFBbjN1BYjN9AYTF+A4XF+FHBUNViaZ4f6rrsq9cZt8XT4n3hsGMS58KN20tRh+1GHbaTc9tSv/+aWDt/2qisrJ9gs8nxyMfNGHNpGl/JuebH/7c0vZh5Wdrwehs2VxStBvXlCpCPM6asEEK2eTyhRZkuaETdm8Nh+xRNk1VS2soZExry60Q5l3V0DP7sOhS83lrU3W13CKH9R1HELZzzwSMddMgDoJNngCbz8by/m4n9IFB5x/2noh7/KyHCdYHAnDnmqbSQNuNpFUYpow9jd3e8OBVYNW7XhY5mfkRBlIWappwYDLZ8QYmp4PE07ApC/g3MGYeXcyCvOOsjo0jHxp7bdlvXtFdf1edsSwnUaWl4VzO2EuRFI2vMd9PLR91kepDfTYFA0yWUMBRQN74e7/l77LqwUX74o7zwplKJIPfVQvAzg8Gm+UhMifLysyrt9jE0xIkaw8wpNvpolyVi96soUTS/LXcAzj/KPZ4FLYzxi2iueTyE3vxNSORXnEu8vCwGgTZF2t6cO8BAmlhfu1dKcT6kUJ9gLx41NY2wGKF7OXcdQddCWrtx/39x/1I8rocxScuMbMWYbVd6PA0RgoDM7OhobjJy6A+3u243MOFuPHtbOob80fi5BdhbhjwFyulDntsz5tiSCCVEtA3p50I4E2qSx1N7Eu65FcpYajy/dyEE5mPc68dzwDS2Ee7fHc+rJk8pRO8HOE4k7DpnPJ76K/B+l1IHDWM4lnwb13/JOVsJS+lC2SYjf9DOVgTa4jzJv3gQRe8w9lMDeWuwSFdmah2HYjxJ/gJkvpNBBHFnINB1rqLcOXjiNCD2kkRgvNx3gcCSKfFNmFVVDZNhomgVSY7zNLz5IkjqbcbZ/qBJE9as6X4Q1x4Jqcb14s1AoJm+FvapSUXFzH3tduU1nb+K4ocmTsM1r+gnB4CerWniOZRvM+NdlHOg/beapwkM73odGHQ+CI/iyY9UVT2UFjU0z/cDjTASgj0AYfBCqEiAfz7w2cjvNSjLvsaReKCkpOgPtHqlcdwftCgRrm2hfZRtucPh2nQ4+0OkYPyjqte74HVo3h7Qknb4zJ8Hg7MTzvcWD/LZqqq8gPu2gBv6TsrQ9rSWG60YxXnRYkixB0R91m7nJy9fPhtSnRqVlQ17wrI8DYa5cd/DIO4JlA4h2x9pLxteJ3x1R8fixnTmhyWXwJjzTrI2uK+uo8PwjSD85Sgz8tA/thzv97f8jdJTwRDO0BUQzFrcF4EAbgsr9xWdQ/me4Vw9FFrehXMH0nTi+k0pYC5zgne17wzatfX2Rreh2bPN03lFUsaDENNRgLkwP63nnls0ftas5Mt0JgII/Dmyn4rdW/3+5nMg/bSi4zYgxAfQ8p2Nq9KDxzNzS5j7T6BZdpjWs8lKgLAUZJFbuMzvb0raszURfL6GgyFEz2MLI2ijKUk3UVX2OjEd+/8D4XrKvDQteL31fwHzT0aoE8G7OmANTkVYcA9oFywrUyYvXpyZGUZ+tCjCLnAB82GVjjFS84uEjCezCMn7lmKaSCS0XVdXy6fmqbRRWXnRxjZb0feG2ddoUN+12JaWlLi2TGbuUoF8OTToHeSFmgP7BD7xEPjzd6CZe5iXZAQIzp0QRASE2vsoYxB5Hozki8C4rDpRQNBfgjX7ObT+LxDIU1BBUTStdw8EfynXtEmEsWNn+qJRWkyQ4sDovohvIJT5RcLoAX64lvwmzPRN2TCd0Nl57Q/wew20jxcA0/XgZk42TCcEg83v4X7ymTXYiOlCVbUDzdMZA1qNqpWG6h3bBWWDBVDWuFzh283TGSMaVRAbSFT31FPoGLR7IBumE8gFgv7nkF4ieB6WZVgTMR5WgP0M7A+j+DeZaVmhurr4OjBrFUWr9Ck/EJh7i3kqCzCJSPhGio4Nk8xeyLUHMMz6ZfQPDaX92bTkqH4iC5CCQHgQs+gxgkCWCYPWdIFY4VZ4ok7sjq+ouGSikZo/JGI8oma2FQjbpapimZmWFRYupNGe8jOSJQSIQwZLQwEm7zGjyLqHiq3lnjUgSM+jfAgIabnPohvM5Bwg7iLBhACEw+HeIQPhNIDgmjntdjHePM4bBjGeVkwm3wINDeXep34W6kXsJ4NR+hrtOYM6ghJxKdgzk7IGzHMnMQluY1W2a7TGAy7o36ZgRmnpcSM1e6BstOQpgzWaYCblDYMYL4Sjkv7BsJwJYUIXHpi+gH6UI0AEBGI6kZMu950ubDZNHyOGPPNSXxaC01Az7Ml8DULR84G7zGjt2nQwiPElJbpfIUaV6gk5Q4xB0Ylh+nqpuQKmz2fmlzMxIhFJM2gTDUr0hBwBK2QuqsDyRDtFn58X75yz9RiIQYz/6afmn2D6iLDFNGWomZwlGjkKvZGxLxEw5g7U5ceZLXU76Ak5wGazuWFInZw7St3uxjIzORegSqgHdyrNYWMk5YQpZJCghKgW5xeDGA/SQmTlQjCsQsqycWZitrDBZWxDWgDTnPGKTQOBuvJxJmGxUc0jN+AdfwkSgAb0PSCU0TruiSFPgVlGXorD6XRtZSZmDeSzL/x8bzQazev8fYQEjNfxMh5rx4tkPJtSPLzeUD0CMfpahiOG44YLjDPZgFZ4ZOcZHzII7Bc0esU8yAqwateQEJnMqqupaSw2T2UMr7d2J+QBU09gXAgt6fKe6QD5XciYnazQD9QmYqTmDwkZTwQxInv7GT5ffVbDqHy+Bpgp9QpoOo4ENZYgiBIN06YlX5A/FXy+0C9A0L2gAW0o4WNUvmg0+5oCCPsXs+r1Khj2LPJ2RCLdOQg6ux3kVIWgYVQcdsRxLCzUoebJTMDoEzj+5mIDD9ixZnpekZDxgcCcZdCs80m78CJ/p4X2zFPpgqogj5MJFSJ8g9/fchcI/BEIXf3SS6kX5E8EaqtXFPtzhhApVyK/oxGHdIEoO3o89ZfrF2UAGstObevQ9N5wmB2FfPS2fsaKrqSpX/SLMoDHU/cQ8tsVgt0TDLacy5imm3zk+De3+0Izxkkb8GMR0I6+YIYf9A9YNixfSMh4gt/vvBnMe5NzWzW84JfUccI8lRKVlZdsDGZ8BY3cGu+wtLS0SG+2RdVpP2j9MjBvW2jCu0NN3hcD8voVomVqo4d2Rm4OBJr11j8I5KH0ZQ75NXq99Q/oF6cBaPqf8D4vMubEvfKsVauaAu3tTW/hFLXbk8d/Di7pj8bVQwPv8g8IzvG4t4dzgXiGGppa7sPxUxCGMs7tn0Bw02panjChoRLvSwsI7YZDPwQx78uyx6A3gaUCiAqisD3ItGpatNlul7e3tbmWKUr8FJ+NtsrKaI3NFgEBHM2GtIsvIK30dS4GVlExfQIiaerEQb1uAHGqlL3P+/3XL8cBRWw6jC5Pzhow9zI8lzST3M9zYHo/02l8ZRNPg8CIR7SfOJcnh0LqR8RM8xIdFLEzFtmcsejtIOrOECCKlM/v6Gju1yQNJjahbIhLbCRkEHp5pqZRv4L+HUqo+1k06tgJz34Yz3ajfN2owx/V2dn0nHmJDggQYiVlf3IpQkRuUlV+fXu7k2gX972ikbvdkRpVjf4aVu0mqrFg+zYQWAzazR+2aVSHZLxRsFC9qjquIdNP5gyJVNdvBfHa8U+rJ24MxlRA+4qNl4xeHwi4ECUP7jLl8dSibsrugyb82mCoWA2NoXrqD8ivC/mMR03Ah30PrrOTVsP0/b6jo+kv2OkTjhhqauonoD7+KhiwCbkWXNJJzc3Q5iVwL3g+m4TEShzTHDWwcHJVJKLtt2LF3I/0DAbA55u5N8qE/PAiZFckNTxRfspi7FOPmYk4rqDNfNevUeYDYeITjImXDK7jj6rqut6oItP3DxZEOq25txz5lePdJ+IfgslKyZUhv7sDgaJz+itW/pEG4w3Aj81AweYYtKcZM8hL0O0UFRPBaaO06M1+/5whI1qYtIeRh1k9G5gfWQydxxH4y+M7OuY+RgfJQJ08YBbfA/E2N/KI5UfQNQj/lK+yRkq+21AdSiCcuyCPl8EcvftVfH5GXn39Pd72+7v3V5TUnTi93plwIzSDGGWWinbiPlhJ/evecIOenhLjx88r6ulpp2Wzdf9FhRZCPA+iIBKWbVKq0HhxEIj+G5NZhGWRCNtmxYomvRUwHqWlM31Op/gM96PqQ48nLVD+hhd/A/8roD3ULg2/zvY186Off4IgR9HBQPh8db9BGSAYRDw9vwA0/n7kg2CSOlly1Kflb1FuaH4fgRuR3xXYGQQI+Cw8W/9qZ+SnfQFheRRpiFuEC/nuhDxOwDlYEF2YQkg7ABr/tnHPWtBade3toVdw/Z50LdEOjIb5l3BPCgJomnWEwRUoFLnrvEBeHT092jZr1swjazpsSMl4t/vijTiPvm6YUa1DCFYXDHbDryWWcDDhaFyDqiDfDMQNwlDuE98JEVpOL/kSzDdDtE+MuRgROgRoMMrLGyrtdnEydufBL6NeHP5YytB+weBN5G91iYAPvRSvAAbSZ9XoIzDDLcm6OBn9/ZSzsTvduF7ch5ihn3YZgZoDLoiyjzQhIL19+fJ5S42z/QETjrhHQaDoPJwECqb8fLzLjeZpszOF9hpohxqJWIU8azkvejDZxyAKYvF3FdzHdrB4ayBk+6XTXStbJGU8NY5omo1WSB6HQi+G34HmpOV3UA/VA8LdDSnXamCql9MKzIpSjMBGbyz5MwKr08zrU4K0pq0t9A2EaQKY9Vog0KK32KGWAS1WzGhe9CN6KoDAB+C+F8AQFQT+M5ivl8Oo19spkAST+G6BwOwv9RuGgM9Xfw7k5GayJAgE90KAh3c/3e71VlI1DDUbZZnd7tos3Y6TKB91CD2E4gco3aS2tubvzFN5RVLGw+TdC2JDI8SnVVVFu2Q6UT9pD7JHpKo8B7N6KPJbhIBuU0S3N4B5GbXgmQv2f49ou4zuh0BdirKtALFhOcTJwWDzX81L00JFxcztVFWj6V0QrIV3EMI1CcLwTwilgKZtDkH91rw0LUD7z0UAh4i8V9M0xYNqHTTXdi5o9yMesVWmn3xBq7tQNhJIxBDNcBP5R0LGQ2N3RD33A4pEhegZHwxe95N5Km2UlzdW2Gw9y2EKnZoWbkY8XQ/L8Rk0TO//nimM3rtyCYpMkf+PnNtgEqNPQNOPNC/JCNCsy5FHI/UEBtM7kO+uEKi0etcmAvKDq1GOwQbXZTuU3AUEYNP29qbF5iVpw7C2KglNBcr3a1ifx81TeUMs9B0AOYMmPoKZrs2G6QSaBwb14BPJtOOf2uypMpVxK1sMnZ3N3yNoo3oyDbXaDtWe1X5/UdY9UCGAl0NwliEvxC8601dmy3QC8qHxBGHwG0ynWqzWkg3TCdQBBgKEGg/FGnptIO9IxHiyAnvBn/ZEo/ZHjKTs0NHR8ndYDb0xBf89RtepXCCuNer1BJpRO9e6roQgUns49WblOX2d8/ubUJ9X4I+JfNTpUqPhZlkDtHueVrTGbrnx3SO/SKjxIARpQVdZmW3IAQ+pIRm0VO9zh/+M/HAiBAJz/mMQlurC1GiTG2CBUAUT1MhDjMvDmjuMumzTu4Zh5WiBoBwh34DmO+E2cv08PgiDGF9dfQmYToRVQtl2hV4LfRhvGxEWjEprwZ6hgAAKPllvBEkr6k6FSMSOeEHvc0cth3oVMReA2YjoddpF8jEHMNwHjSfEOysj0efO6NIEKcu5T5sBqUe0IMagxpwsYbbDi5z7BNrteuMR9bnLult1PJAPBYm0N2iwaDaA5dDfkXOWj95B/TCI8VL26JE+GKX/W8gEmkmzfJGO5sInRPPOi4Q+3sL6D4vxGygsxm+gSMp4RJI5R7nrChA95/FdKat8ZRcrVz7LZ2AQ44WIfCtl9HDzS1bOQD7Xgq6Hon6blyFUmsbPQ/XrsHyMTfN6HahpqEdCyH9rJuUEu33Mj6huHgHG5yU/zm33MyZ+GY06Mhqvb8GCBQsWLFiwYMGCBQsWLFiwYMGCBQsW1lnk6WN/Ix8zprfS4dC8qspoGnPky/P+kcHC+ghDVqJRJRqJ8PZVq77tSmdiagvZIyul93hqt5CSncoY2wuHWzHGvUaPZQsWcgH1M6XR5VobZOtTIZRXHQ7b/cuXX51wOKOF7JCR0htL/8gLOXeeKfQuqwRwSZEhGIEe/NNQQeq5bnl5CxmAupnqY2eKGFOKcIyN963mI6W4PhplVyQaiG8hc6St9G53w8GMicuh8HuSNTaZca2U6iOqal+Yj5mBLVigKU8UpWQ3zsWpkLETaLgSQQjtjUiEnbJy5bdLrPA/N6Q5CeHp9uJi131gwJ6wxKTstHDOmQ6H65aOjqu+6+5+NcdBjRYsGAiF3g2HQq8v7u7e+qmioqIxkLUpqDoWQ+0rbTZlY7u95sXe3ldzHPK3YSONLvfTVLe7YgpUvSZmdaH4/kDA+chwLplmYYOFWTXsFELIu7HzvSGmDAZA7uFyrXbopy1kjTSUfr4WjRZRw4o5D5ZeIyirrAxtRq32epIFC3nHVMY5pxULEO7TpHMyIiX7qbvbboX2OSItpV25chY1oDwkRGSpYYhljaqyF7zenqzmPLdgIRVodiiPp+dQxuQtiC4pykSqXCqldq3b3ZqvBYE2WGTUeu/x1J4JO3ER587NaOYsgxnKQljhdxHyL5JSCSIiSLgatQULiWFMRYu6uw2yUw1vviUSduZchYzRsjIOnOt5TwjWHAzmOsGWBUJGSk+g1TWEiP4eSn4ONpqBHHWsWDbx2WWctYUNEvFfd2P7ejjfTW1HUPZZcCaPdXZmtnC3heTIWjOnTDnPuWpVcU00SksFav/LGL/EOEONfVGatOxdZJ+XeacsrI/Qp/QfB4XeFiH8ZMPjKz/Cu98HZf+HpnF/Z+fin6zPc/lHXtwxLfNEK/4gO06r6yMcu0OI7rpg8KY8TaxnYX2EuWzIdM5tx6G+jhSaMZNWnJjzjHGFheFAXlrfVTU+Hz00Ux2OUlrg14KFpOCcqoYyrq+I3jPPqhcOM6xPbhYsbGDIi1X1+eoOQd0MIRmF905aBOVuu129ePny2TnOkm9hfQbkZi8hlAs4t08zwnuxAD8I71v+pV8wqqCo43JsW7Pq6ndcQthrUMYaTVPHMCadnNPnK7ZKStHGefFPHR0K9RIUuEciPb51suBgKb2FUUOhKX119cxtNE07GLs7Q5ZpHZlxUP4qxuyohlBQnFyXpQxHoQMdqJzQCpSLpWQfofryvN/fRO9UUCgQpW+0eTzdm0opN7bZWKmmGU256xJUlYOWso0xbXFb29BLi/p8jaWg08+xy+E1VLzzsmCwCwJyZxr9HCS8z4xNolE+GYJVDrr1RCJy2YoVvV8MtUZuDDQ8Gg/eRggRUVWphsPyg66uud+DhyPmpUZf6WlRSfckeGtaDfUPnDt8RjkItPKoEoJX7wZNekFj7Ctd2O9EWlgIWixbqUB6JWOsCNc6wZdipBVBGnS9ouHmMAa4Rz6oqtrtLpd/0dKl9436uIFRV3qf7+xSRSk+Wgh1Nog+1ljyjZCXoo0QSE+MVdCk7H3T6ZTH/vRTES0zn9R4ud11W3GuLqTxDLQimxDdL5aUuI5ZunQWfY8eQvEabV5vzznYuZDzooma1t0DwZsPJa5tb5/dZlyTGh5P/RWqWnqpECH9+Yz1nvWzn3171/z5I/eJbLSUfvz4C4u6u51HcC7+BL5tDburGvyj9bbDX2P/Yc6Vf0ejyvdQ7lUrVjhXJVpRfy0eVSsrF5SCl6U2W3Rj6MJ+8PQn4Xgbypc6GSmKRivaLwaProlG5T9Gs9/BqCu9291YxnnoFNx/MZhfLWWEuvrR+pgfII3G5hey9msoXQms/cEQGBcpDyz7+4oS+a3f/8O3qb4xu90XbsSY41rcb8P9TrzrG3a7dmN6C59Ng5BNOghe/jDYh8lQ+ADyeAcC+lC6wuTzNUwTQp6K+1ejDLQ63o2BQPHLqQxVvjEaSu/11h0KmboIcnqQ0auUxEv8CDo8AYdzcyBwbc4L48VQXX3JJFQXTofSH2P0RaBlunX9eBu8u7ajo2m+eemIosCU3gml7w3CSj4WCLjOzX0d0uFHdfX0Kk2zfQBvASUmpe9NS+ktjLzSezwNf4biHQcDTUN1wSsFVSFBy6M/GAjMycuCg4lAYwmE4IdJyfF8ZQy1D+B9KTp7buLEzmMWLEinSpc/FOwnuylTgutEfC+lY50o54aMMWMaPKjOPAUFP4FzfWw+lF2+oqpsKpT99uFUeAJFbx0dc1D9opGpypPw/CEYOhf2D1+6tOI5n2/GpvqFIwTrO72F9RrwspOcTjETVZhDGLO5jIiCPY1o4uft7U2LjatGBu3tN7b5/c3/y5i81yyHHSp4AKKAOvpyYFw1/LCU3kJG8Hhqx3k8dSd4vbWXeb0z96VGRfNUQUY8mqbuDjGfjl07Vb/g5R/gXKnTT44SNM3eJKW83igP1fNtp2ua+IVxdvhhKb2FtFBZWV8OZYeysDc5dz2oKLZZENbXPJ7QE9SmQ8JbaKiqmrkd6tEH0hcSsklC9NB39JdG2sMPRGfn1T8wJl4UIrwch9Is395ud90e+gXDDEvpRwnUAOj11s+BIl3r9dbdDM95Gn1KMk8PgUaOeuDePl99A/K4Cf9XIY9j6Nu/eUHeQOVEfbiWc/kVY7wZ20Sa8Nj4PBnBv3qYlOxZXPMaynC4eRth1D1/NKrRBBxTDYNEn87kG4qifm2cHV1Eo+wHKZUXUTYUTh+vgno9Q1mHH4Wo9LB8ili06KaCb7kn9PT00BTg5lH6iEQUL8K7GZwXXch52TlgxQmcO6lxJx1l4VKqu0FczuO89Fz8NyAJdcVwiXk+Z5iNX7XRqO11lKsFyl5tnBELpIyeBq+5EQLVm1E3bcOzGee2faBQT+OeZ2jUpaLcUQALITAygmWkVvoRYwGUvyBmbbbbOXX8oQlmASqgHINqR7lxPLzIizXO3yc7R7UQkRAI8DW8x/MIgehTRgFHIzRLkKyAMP0exSzN5Dv9uHENnnBYnoFdKLBwwGN+XlLifGLp0llp9Nhq5B5P9054/q44GIttlabZvnA6e19J7zt/clAYz7k4DXnXokxQdF0gaftB05Q/dHZ2vRTfa5CmrIbhmgn+XUB9FYxrKVwVuE7M9ftbntUvTIDh/mQH43M05wz1eRVhM5VL+ydkal5Hx1x4/NFFVVXdtnj3Wuz+FnLDIfefwAjc5PfPoclAhxWjrvQUkkrZfRzuhTcpqoTCIJX0nIpGGzEr2T8hfp9Ax/Ggc9TfJP76+I0Qy5MQ24//H4jYtQQ6b+RP765paz7E/hGBQEsrrkt0c0EC9d9qTRMnYvcMeG19qioClJE6Sd0YDBbdn6rjTmXlJRtzHj4LBvAsKBkMoYp7I6TJrwghm4PBrlcGdjEebqVHFWgHOI8/MuY4lfLHO7XjXeqCwZb7zEtGDT5fwy8R0pOCj0P5GJzFPzRNm9vZOfct44rhQ7z0Zo1clD4GykMItiOYBIHR8tQrjFPXSRoVBQIrkyHMDjA/CGK/hed8ns9IAsJugwB/oar8vx0dTYvM5IKH0SXVcSbq7BdC+DY2FjLRNf4HeO7aTHuNUX49PY7rkMfxIK0+ky1FQEKEnwEProfCoR5rYLiVnuD11h6P93qIuneTbErZ81dV1S5HRLTEvGTEgQhkPGQS1TrXRdQr0KBPZEYg0DzPvGRYUTBKP1wwwlV5B3YPB5FpkMvXOL6qo2MOPNeGjbKyRrfNFjoBdckboBioZpA31Ghuuv9oGjspl/7h5eX1m9jt8mTIRQOF/Ybnj8KiyDeE4LODwaYXoJCooigz8eyjh0vpqStsNBqFt1fOQxlUlEHA4D96wAGLTxzJcQbx8Plqb5CSUzuOPoEI3v1um029oa1t9mf6BcOM9b713uWK0MfQ+PeEoaPVNhs3+EUTVq6cFUTYfjsU4k/GQBPyymoxwvNfwTC+6/HUnqQoJ1PjYsZYsaL5OyjvLClD1Yis7oUnC4Du4IW6v6qqz3s8DY/i+NDhFsG2tquX0Dp4iChQzdB6qf6M9zzy5ZcnvQCHMMG8bERQVnah2+2u/yci2tPIACmKFkWV4+1oVLtmpBSesN4rvYWhMCva0dEyOxBo2x5CeAa2xWQXIZSbY/ur11u9wOutu8i8OGPQPIkIW3/PWHhbeLSrDUHXkL8yDc+ZRQpoePnhAy18GQx2wsDI+2F8VqOaB0PGDoDafeLz1Z9jrJ83fKAqD3VocjjsXyKqOpK6AgsRpSG7j0vZfciKFSNb1dDDi1xRUrI3TTjwW7wEVW0pjPsAddv/rF79+qgvezVmzJ7Fmsbp+/FmKBvq9NEgBO717m77p4ry6qiEdwRqvXc6976wuHjv/YuK9jkINKzu7j5oEcqUYgjncOLjaHf3mwvGjNnjzwjJA9QGAjp54Bl9OHkIynl8UdFenfj/LhR6M+PPqd3db6/GfS8hjz8jX0QTcjLErwQyQ54XV+jf0ZdzLv6NcgxDm8gCEQq98dSYMft8iedMgkHbCImodjgPw7OnlZTsW+Z07hXs6Xkjb1VSVF82Ky7e55RIRL0JVcuzUX0pMfRD+wRVjEthDC8Jhd5Na/6DfGID8fSJWtHHjWrLem8vTR2uwPOpV0AgLsX+yRMnKul+px820Cc/hOXXQiA3R+g5Q8oIvJAuJltAYB9A/fwdj6eexvJnhUBgzjLkf46msU0VJXozFBBCT68sFc7tO6G+fz6qFQcaV+cf7e3N/7TbXT9HPZ9az38wGtI4deK5Cp7/I3jk5V5v/S1VVdn1jkPksD0ioxbk8QPo9jnebR7y356eg+f5FSUyjTHX3sFg81/MW0YcBdGQR0MPNU2lz3Zb0jdrECsvrfeMUdzISkHsA+BdNoHQ2uHpu3D8HtJp3HQex+tLFcztQN3xrWCw6d9mYlJQ/Q7h3u+wy2H1UdcVXwUCPc+mO/PNSIHKCV4ej3ebjqKSh6RIjk59DvrOczojf/vxx+uyXt+ARphJyc8ADc5GmKh7Quqrgf23IAukNHn7wrIWeBpTaFILyheyQT3hiAcxP0ATm9Dw1yg2sRQJUGAFsswgOzSbjoIqCvFbX0+/HGlkwMcjH9DHDnmiYbskwkYEg2OSs29x7fO4L2I8F0drIShPXN8NoxdQVdmK+5eoqvgq134XiTDqSm/Up4pPhgBdAktfbQrUOgIi39qAwXj33g8iEdsxK1fa4CFHbkKKkQANssFbngKlmBQn0F9AQGfDg+f0NQTefQyU5lbk+T/YzDr2qAZjo4CYOlKbCu1TlSfyExzJA5zzeyoq1ixdtCh3p1AASj+wR154NV74HQjSvbCKPXjZvLQ7DAdQvjDKCisvm6EIlfS9FUnr9SQa5eUNlTabOA4yWY93nmiIEL2mRD1V3gHlh+Jmj4qK6RMRTWwJb1eBvDcUrYfeMBeU2wPnRzTdBvqwB/ShqH/UIJfh3GO45s8dHc0f63dmgQJT+viZcyaj3nhGvx5chQgakLJhzpxDk0pWXAy+/Q6h8GQjAifhFAshvI3BYNvTijL6k0Cuy/D5GqZA4Y8HjVH1VabAMDhIxuAYe5AGp2ifTSP2jKvTR57rSvnDlCmfFWzZ4rHhzpxzZ4S+wwcCbVtD0S9UlOj3VA+GSE1FdDbf661+x+OZkXWDnwVFoZ6doPGVgUDXDvDu5P2fpuovIiEXaHyWqkbe93hmHmlenjbWCcWyUMi4rweCeX0kwncQIoqQX3xHoSg80nYQzpu93rpPfb7aaTU1jcXmDRYyBhnYOd8EAs2/QhXqJFSnQGOCrQr7t3o8dTOM4/RgKb2FvIA6wAQCLS0wANTId5mUke+pFdyon9oejURCb/t89acYV1vIFlD8B2w27Rgov5/aUlAlrkHYfyyq2L8xLxkSltJbyDsoJFVVbVeE/Aj7JeqcuuffFoJ6D7zSB273jN8pa6fZspAhwuHSrziXdaBrgGiLbSeE/jRMOy0UbENeZWX3efn4PDHcoCGpQtBAEWsK7CRgXm/t1fj7LTz/BENISezEV9j/ArymiS2G0QDo376i+F0cibAHaUyAkb5uo7KyqVxVgx8z5phIx0KEFytK0b6BwKxl+gUpUIhKDyFQ5sNbnGVcUdigUXyqKj+HQFtKnwJGZyTHyVD06RBU6gIL6F4KNFv7Zc5sDMS2Ni076IYFeRtdJYzONpHbhFBvDgZnL9QTRxFe78U1kJNfoWTT8PouhOhL8c5PQu4fNS8ZArTKUegD1Ou3Nd4tvJQxcWRHR8lnNJ7CvCghCkzpHVD6MHn3JTh+HdY5QnkaVxYi9JEiY1DWo0D4YkPp1+/v9LnjdLvHU36olNzNubI1FP4Axmw7Uf0U+9+DljQ//fugp9O8ISsgguhlTP4c8kOrD9HsQkiL3qWq7Kb29pZP9YtGEVVVDZMRIZ6JXRhBO0fZIPPy1kCgZa5xxVDQP5lC1mzbmQYNRiPya79/DN6twJWeZs7RtNA0KHgL5y4vCm+eyUvRTAzsGEd55zN/wyuh/IqmdX9gt/Nf4t1p/rNc3dV6jaqqGXtqGr+w/yQa8jK/fw5kKXdALk+G8teDM1vRsaX0BkZd6WNwuxt2h+JPwVYC9uSl+yosPfVzrsTeb/G/Lec2pxCRNjzjWRD4HRCLRovlJZJAfiqe94MQ7JNgsOVHM3lIjB8/r6i7u+1wlGk/HNK7r4OGAj5bEas4Zx/ZbEWPtLbOSmt0JeRmmKfLqqcIss5S+v4oGKUfLtTUXOQNh23UNfRQc+acbyCiszs6ih4EcUZ9xl0I5lFgdj3qubuujXLWPRgDcbRVkIP/qa52vblw4dC0tZR+dJS+gOvLGwqkaXj1P0Qm8iMh5Hk4/hUU4ujC3SSMlXIkyvuxIUYx/yHy4kgsDB/ywiDL02cP0O5o8kag265ChKnx6WVY7vPWlck1vd665xmzHUyiBG8FTy/+t7q6+A3L06eG5ektWLAwYtgQlV4KQRMzFMba97D29FlS5inosmBhSGxQ4T3C0FKEUdRa1oltpaFsow05Bj+VjKlOhMZWeG+F91Z4nyu6uzXqgvmdYZAcCucOO+fOKmxTsL/Z6G/2sWCaEyJpltiCheHFeq/0K1bc0AXPURcOl0+QsmcLRVmzA2O9sI6ju3HevS39w0JPh8J/DmtvltiCheHFeh/eFzpAu9+Adg2MuXYVorcXBoCWLz6DZo01LyloeDx1/0K0chjtW+F9+hgY3gsRWYyI9Aa8+43GFUMDtP+Qc9sO5LszCe8tpR9lgHb0yY465+wiZViAhishnt8ibQ2EoGDnBwRQBWWSMbkthK7CqFdS5xxL6dNBvNIrioo6vSCD34rjH8D3lBE43gl0Z7hHImqlMR80lz4pvQKld1lKX+iorJyxJ+fqXFUt3UvSFPA68sKWEUKsLUIlvq+BYu0WDM5LaxSbpfQxpaduzASu92xMHwbtSek1rfs7xsJ7+f3Xk+FICUvpCwDl5Y0VdnvPJHjNKgj+OteiJyVXobwBu137PJN52i2lj4X3NoT30TbsP6Uo2oOcs7TXWSTaMyZanU7tq3TXH7CU3sKoYV1Teo+n/kSE3vcgp9U4pEUuZgYCLS3G2cyQ+ye77LEhds6xYCErIBJzMuawY6+SsSI4OKXIPLVOwVJ6CxY2MFhKb8HCBoa81Ond7oaDOBfPx9Xp72Es/Ce/v7xNUbbGMz7Py3MsrE+YFfV6a/eF3/kjY7aj4+r0l6JO/6x+SY7Id53e6637P8j33VJf6daF/EKXo6yzzNMZYTTr9Dkpo8dT/yvUc36JXTCPbWukUpZiJYjtxz5x0oKFBJD0rbkIgo76MS/FMSX2QmY+w/5/ID/PBgLNr+iXZglL6RMjU6VnHk/tzpyrZ6CApxldR9d+YUIa/RoHFixkhNhKrTEwRIwR6qB0i5T83kBgNi0tnhEspU+MjJTe56u7HkQ8D0TkhnJTk4D2b6Tdi2OyyqtsNryKKM3UmFjYgMH5at1TCMHGaho/FNJ1IhRhdygCncWm/QTF/3Mg0NRI16ULS+kTI23l9Hjq7oDVnYYCVgoRpSGgb8AyX5TLkrkWLCSDWd+/A6q6BRQNShGG4rOrHA7nX9OfeNNS+kRIq/W+svKijfF3EGMOmlkWLyzbbDb1OEvhLQwX/P7id8ipQN7MsF7WYEO1MlxiHFvIFmko/TTV5XKWwMubnYJpRRKlZ4stHDQRhQULw4StNUWJLof3o8Y9HDOS1TFQeqvqmCPSUPr5Wmvr7K+wg/DDmKIZFrjqs896po8Z0+DREyxYyDNqat6uRD0eoS+bjNo+UmQnIswXwmFbbFSShSyRVngPwOBKqn+8SCN6gAowYLbTKZ73+epOVZRGFyVasJArSktn+lB3vigSsb2Lw99CRMvpGz6iy3f8/q4ZnZ3NK4wrLWSLjEIlqturqu13UrJzOVf19cGMNchpocDISqS3wxjExvJaYZiFdCApdoRTgTdh4zm362vYkaLTJzwhoouRfm0g0H23omS2irHVkJcYWSlmdfX0kmiU74Hbz8HhLzh3lBo9qixYyA3GZBzRAJT1SU1Tbujq6v4yU2WPwVL6xMiLNyYjIKW9mjFRBCKnW2WwYKEP0aimCaGs6erytynKfT1mck6wlD4x8qL0FiwUIiylTwzLK1uwsIHBUnoLFjYwWEpvwcIGBkvpLVjYwGApvQULGxgspbew3kLTqP+upM4/+jFjTNM0fQHTrGCsdrz2g5cQSspFJVIhGhVhIUanc8swfbJr5FOmBO0dHSXFdrs2CWTfAwTfHTZmaynlRM5Vb397I2nChNUozlLG5Jcg7geqqrzGGP+mqMixYunShSD2/DwSqNFWXb3aGYk4KziP7oCEfVDGHRhTNsP/xozZHdQbzACtxhrGJpfjYBHOf6qq/C2U8T2bLfyDx1MaSWc1lwzApkw5zxEIFLtAu4maxvZBWXZF+tbYJoNuHrMrNEBlhGSLaDeuoRVOaIzEAinFWw5H8cdCrA61tZWGFGUWdV7PExpt48evtPf2quWgyc6MqXtA+HfEiS2wjefc0a9LtpRRbKIN5aNVez4DWd9RlMjrkYjWvmJFRTfKRkqYr5lXdNoFg24n571jUb6zkPWJkCPImzH/A3X+MeiWDajnqUYZUQb4V/Fa2fpNGrhGbKGNerVGvzM+2c2ZQ2eHE/lQepMAilJW1uh2OELUTfeXUF76NjpWUWymAsVvhNh/DJRF/IZfGdUgKDR3/jecy/+qqnbn8uXzSLgJlIFxYZrw+WbsrWn8eJRnX5RvI0OBYiuKxJcvUdli/4b+EMMgAFA25XscfsE5u19VXc+nO9Z7IIwFL0LTQLujcbgZtnEwjnqXVMNAxpcrUfn6b2Z/9eV4zx+Q5wswVI+2t8/+BCezgtfbsDPyPQXbnsh3Ewi7x1CiWLnit3hQeWL/RDvjWAhtDfbJGHyEMj7Z0bHkgWwNO3UOE8IG2skjUbZtUYYalK/IKBshnn6JymeUa60SJgK9KxnbbJU8OchwaFr3M4yJJr9/zn/N5GHDQApkjIkTG12rVvXCGylncs6PoixBfJwh/slOHLdj5yskfQiCfWSzKYtCIceylStpfXhac6uRu91KKefd1fBqkznXmUYCRkZjHPKFcNl0ShPRheh5HXt3wLs8lc7gi8rK+gmIGn6N3Vp4cCg6KavOZPIwVLYfIHQLkd+7MAAL4b2/R1n9bW1zobxMTp3a6OjoWOOGZx+P481RHkQGbBcSfOThwz2lyANlsyPf3hVIf9Rms9/Q1vbVl0ML8XlOn8+JvPiFyOEoIw+dbtgErZ9PSxSRB3gHdPkYz1rU3a20rl4d6FKUO1F+ydzuP45R1ZIqhLKbwDBSJIWIiukGF+9VDZpD9tWYQCMSkJfb7dF/t7Ze60dCSsBIwmir00Cb8zi3IwoylAO8Bd9YO94V0Y/8CM9YgH/QLkoGuT22yg3RLhBYXaFpNtCdbY5rdqINRmgiToO3rMRQJqQibyHELUj/azBY9MFQ67HR+uxudwUiDXkm8jmJ6RNt0C0G7VA2OAv2NQ4+gkEm2ftGVeVPG20U6FqwgGinMJ+vsYSxXtBOboLrt0Zeu6AsoCHbCPuIDiCtkGODftG3kPc9kUj477QSMu5fZ5GT0sP6nw5mgeicwjuAsqNlmeTDsFq3RqPqZ52dLgjAUAxMhGlqTc1Up6atmQKlOBaMIMUoMp5BjJUQMHlvSUlR89KlswZ124TAbiqlSj2ezsc9+jrQhtGILEHZbkDl7h9lZWM6li69nMZrU4YZotHh861xo2wwUMql2HZF/hA8Mir6onQIs+WFwWALjRYbgGmqxzN5X5T/LggZhezQTF2wsCl/R/luRkTyUWdnJwyPLqAZopF7PN0lqqr6oLDEo99x7qoxiqXTD8aSzXG5eq9NvBTSyS6Pp/o27PzK8OhEO32BSkQN4hbURx91uXTlpqgmY9ohBHcGg4oTOr8/5OV0GJTDDWMXg3glGpWXdXUl9no+XwMMkTwPtKMJWZFiyATo/RyiwXmhkO3DVauCMJrZ0W7iRMWxevUqGHWV3v9i8KfCOKc/gwaV3d/by2evWtUUMNLXLRC1MobXWwurz66DhT0Ygm43LKzyI4hyp82m3j48y1k1cq839H9QirPw3B0NJdFDsrdRlkuDwaZ/mxfS1F5n4G8GBB0GwxirgWv/hWtvDAbnvqAn5Bk+X/32eAY99xh4CF1RQJceCOYt8QLidtdthTSUzf57opvh3SNLce/9uOO24Viievz4C4t6e51H4BkXgOV7EdsNJY5QHXtGR0fRi0a9/wanx/PjoTgHj8vgiWlRykgY17yJe69D2Z40s8wramrqJ0QicgZ2T4Ciocqll02AvTcIEb2us/PaH+g6ijxgZOeC30eCfiXm/A406/K9qhq5DUZoCSXkG15v3XF45tlQ9r1RPhhoDrpEP4EcXuP3Nz1iXrbOIGOlh8JDePidEASEfpxBkaBV4oFAYFcI/DFZ1ckyhdtdj3BTuRq7Y+gVIJBdYMCVYPwdmqZS32UIj62MroViLbXZ+LHjx0/6YMGCM7Kw/JnB7Z45lTFtHuhzIAQEEYY+agyGKXw0DOSWEJgroeioF8dCUaUF19/Z0TH3WzoYTpDyd3fbjwOtLuXcNgm8Q9lECMKMaMj2NELZU1Fm0JXYqDcu0XTU16GeeY+ewTDD7b4Q1QDHbCj0SYpCrKJanXgR1b5GRD9d4PlTSJhEiod0XCCfY2z1CR0dt9LacsMOI8IQt4F+blP216Bc94I+55mXrBPISOljAxggvFuZdc8fEGbBy7bcZ1wxcoDH3A2K9WdsUCSagzcaADMQYfAtDWWiV9MeU5Tweeks35tfNDoQlVwF73AyBLgKHgmGUbbi2AcFK2LMgWpABHVicVFlZc/fFy3KbuhotqiqaoDRkaiSOA+lSAj78OYMHlM6jSiFeMv+ibLOGul5EGtqGovD4dDJ4OuNKIPNiDZoRVe2EgaTGjjJULXjd14gy8UjcwEUfwpk/n7QZifw0QHSUbvVI1VVrvPz/BVn2JC20hvhqwIP5jyQPmHB0kZheQ9rb29BaDg6GDv2konRaORlKD281togg0JmhKV3oYwQjDn0GWtU4PHU3oDSnAZhLTYMEZVNb1dYBCW71e9vvk5PHAV4PDN/Di9VDyN5COhkppI4CApBPsa5IxB90GfKEceECQ2V3d3iN5C3G6H0oF2sfARq+BMnwxj91UwYcYwb1+AJh+W/wMvd6RhGaQ3KepKqul7s6Jg1IlFHLkj3+wMTQjkHgruTwQBqHZXNCEtHdTbc5cttP0B5rgPRoUT0OcWwYfBeX3Cu/WM0FZ6AagWUmj0Mj2CmGECZ/z2aCk8IBGbDWGrXwqv3aRTREMK7VNP4eR0dm41aI9X33zd1IqT/O3ZfgVfvNsSUNhmGcb8J9HudrhstLFvWhKhS3gbj/SHJHPadcIAzFKVnU/OSgkZaSj9x4slOhFv7GFNg61gFYXmgra10yM8+w4tZ0maLPAzCf2PUQQ0gjH5MVZ1fmIejhra25u/gld6VssdULL1h7CMI8pvG8ehCStt3oN2TUHRUL/S2B/qO8HVnZ9NbijL87R+p4PF09yBCegC7P1GIT8qFclJ0+bf2difKPbpAiP8P/EHpqWwcHkfdC45wnH6ywJGG0k9TV68etwleyFyLW68vrw4EtvjWaPEdVUj63gyDFDQOY7UV9pWm2QricwoElb5nf0llg4fCxpeC7Hpr9GgDXnM1yvY5dqPG1xDRAWGmb9ujjkWL9o1Go3IhSkk9NZGiV49CULfFBSB3iJTmwPGxNrNcOm/xuxF9AdETChhpeXoIRoLraIHRQgER3iB+4UOQ4hdwYbPpszAS0JUKtLMXUPnI9qwtDgwmDoIFzFsDaSj9fC0YXP0tDJnZAUb3pqWVlVWbUxSgJ40emPHtlnmNcvXReyrnUZ+5P9oYC9rpXxQQLdE2WQhtE/PcaGMMyrU9Njs1hMIYgWZCn1pqtDFlyn9tqsq2A19Rxphjl0VCKJC7xtjgg1FDeXkDrfZUY+oDQLylviqF34Kflqc3ZyN9RYhwLGQeo6qR31VVTYGyjSYamZTq8diZYnxmiim9PFbTIlC00QX1CoRQ7M6Yy6SzhjqzY1uEgnsbx6MLGKNNsR2O8jiMCERvDN3M663fjz47GleNDlascNsZE6dgd2NUO/AnUT7qWamd4PP1jrrRtNvFb/C3o2GQRFTK6Ct2u5L3jlXDgTSVnoYCqtQtEzG9HmZRx5daeC2z++3ooKxsDY3gu5Bz26ZGZxcDnDsnw/tPc7unTzWTRgUoA/WAm2b2HIuDPNDjqavDTsxNjDiqqmb+ApS6SFHUvjIQDaFYtG7hvIqK1fBiowNaOUmI3hPB270Yo0FHumLRKSi97UzIHYzSqIFVV0+vAm/PhgFHlETlYmtwfD1j2mLjksJG2uF5T8/rbcXF+4Le0Umcq7SYIIRFHlFcvLe/u/uND83LRgzUOcdmU/4FTzUeYSn1jqLOOd9DkBF9kEdVdyQBdjj2eKun560RXhWFugzvQUbyeM7tZaAZdcel0XhFoJkNRqoS5d2uuHiv1WVle36xZs1bI9pS7nY3HARhrYeDx78eIZHkwktRn2WVQv5xnDMq32fd3W+OaMcmt/u8Mrvd9jvGJH2ag7fXGxipM85P4LMH/xRGH1RSsg+H3L1m3jZiMGaxZc+Dn9ugbEyICA3s+UtRUfiu1tZrsxphOdLIqE4eCr3+aWnpnkug+XtCudy43QWGHATF32zMmJ3fXrPmHX101XCChlG6XPtN51yBUqmoLxPhNRrt1VhdXXRGd3cEQksjpjg8BNsC1x2F8n25ySYHfd/R8eraHjzDBDJGxcXR2yAUxyFcLqbQFAL8mhBF/6sokedwyWSUeSLKVgrDdISmsWIo13eh0JvD/rXB52ssLSra/VTQBF7Jub3Zq3IlhJj6YFBHnVUo6wEoG4e+UTfdvUpK9tW6u//4kaLMH/YGKmNcgv06GMrpOIRTIYXXnoHyn4b6/d2oz++P8lWDbg6Ube+Skr13s9t3eau3950RGPV2ntPr3f8UIeRDKM8kskdQ+E54+D8Hg821K1e+ncWgstFBVuElmAPvqtyO3QMh2C4z/AqCIbfZbNr16QzbzAY+X8O5MDjnQjhpwgZAD/nom/dMv7/ZtPo0VLfnRJSvDuHX1kbvQd2TvYftSr+/5V90Vb7h8dSiTIxC9lNgcMxqk967ba7f33VZbMQXDfXlXM5AFeQ8o2zEAhr1ptwvhOuSYHDWSrouv2jkPl+IerjRBA0TQD8oNfUMDH8CT39aIFCKSM0YCUlRAPj4MOhnNo6idFJ8inunB4O7vDQc4ytgjMYK0QNDpByCZ1aAflTVCOOZLdjuCAZbfqTrQLtylO1WlP5XMJxjyKBi6wY97+ZcXD9cA27c7vrf4Rl/hBGiId9IoT4D4hPI4iyUjb7Xr1PISulj8HrrjoGlOxeWb18IEtUHiVmrcOpFMOufnGtv5TKQhFrm4YV2gxAcBgIfCUGtNp6hT2DxNRh9c3l5752J+q4jIpgUjaq/x/VngFk+3IZ79FF5NCHHI8j3PzZb9L3Y2O/M0WirqgpPjUa1/aHiNF5/P4TL+tBaKJIG4fw7aNMMY5Sg6nO63eMp3wfvRUNyf240oFHZoqR4T4At5N1e6+hoWkRXZ4Px4xvdPT29e6AshyK//0XZNjZa6PUOQt+gfDejlPclmpPA7W4sYyxUizKAfvZxsfukjHyBcj6N93ouGu35IJdx5ZWV07eBx94XfDkS5TvYkB8qW5jGAVBENG+tIe8Pn6/uEHj9P+K6w9beFwkhLxqKOx/e+A0oY9ads8aPv9Dd2+vcBfkcAjpNg/xsbBginbc/QXZuBe1uW7GiaZ1crj0npY8B3mF3KNKV0CkIPkNYbVhDAhSNlOpVUjKkvQNCLlyxwklpupuOwedTEDH0bIo8dsU1P0M+vwQTB36KA+QCMBoC0fSwmZASPt/ZpUKMOQvMO4+Yt/axsfIJKIBC4wdeZUwssNlKWltbF8KITI2jTSuDkvrwLhBUjqqNcjjKuS2EzYxyCHQ5TXyhPK4o4Qa//3rqtz5kSOz11u6Ev0twPwwHmSYDhiBrq1FuGjr8AgzLW5xHv25rKzU7IsWwtfT5Pi+KREKTcM1O8IIH4rGgn22CIaR9RSCbtxi0m2GzhV9Mx9gZg1/CJ4EuiFTkWJTKjGBiPJHUo+95vPerUto+DAQcOG5FJFAT996tzOcr8wihTgVP90YhqHx7Q4nMz26xS6WG97xHVWXaK9B4PDO3ZExrxn0HIO/StXnpjqEX1KRpzV7E/9t2O/90+XIHDByte/95H51rahRHb682UVV7oeQczks5DNfTpB/Yjc9PUiem2wKBZproY51G38vnAwhxqQFoW1hhWEgFHoZGvBGM3mjG44iAFCHqfb5pB4ncZng7gj4JBf5po+sFNTC9hNvhAcWH2UcOjY7q6tWbw/tD4PQw8nBs5mcpvaec/k/PNcpHTe56QahsOEnn6RwlGYqOfRgH+SWU7SEI3tuapnyc7VLKNIgjEhEQPP1z3gkoI33uw+5A2ulkQwH1QlK59JFoa8seU3SUTird+J+PAwi+fM/vn/MN9rOAZFVVF28LuuyIPGl2pP2wlRvn4mlHT9VrMTHa2UE7nBhIO/qnNO193PcU0l41Jg3JjnbUmh6NOrZGfgchvyNALpp9SS/Q2rIlk7tEtNOv7QDdX4U8Pw6vviAQWATa5XOextFD3jrX0LRZ0ajwgLFkKeG11LghrgSBUxqURCNBpO6f+GchY9O7V6IOR7PuCJTJYJgpHKi70bRP1DlI/aKk5MBV3d2vZtwBorJyj1IpOU2CiXCSZoQhhY+VjaBF8XyUQ6MRU+QFqWzUIQn/pNxUP9fohj6akbeCMlXh+jFQ/G8dDta6evVBuPdVkp4McLrdbncihFT2wsGpKNsk5E7SakKvu1IZuvFPZSPaoWzxtCNhjqcdctHfUU7AP+5RlxQV7dkZCr2ZKe3YuHG97kiEJjil+QUVeFVbBZUJp4wrYIRM2qF8jEaZxdFOL7dJO0nlQ3LsPgVVB6Uc0dMyhOff9fQcjPfKjHY0JVdXF69EVRIRhPIbKDF4TF+WYs9YSztsJm/j5U6L0Q70Xktz8LYE+aB8IgLefllUVB7MgnYFiT7qZwuj3q3+FsL/R2RHYZEas66w+hTuUkPH89Eo+wIEX+FwaD3hsK1XVddoquoWQnSzaLRYdblWO8JhF6oGkTKEeBOlVA9CWHk06pT03ZgsL/3SRq3cD8EY3IwQf8h+4hQ+Q1ibIay7oEwQ1rWeE3VomsrqKTD2DYSJqKvZup3OaE9Pjx2MRrDHiyV8Ko9Eeu1OJ3cwFi5GGFuBsuyKPP4X74P6vNOFfPRnkQDh50Ok3xsItNxhpOk0poIPwrRpj6ovvfT+ZcjraFyyORRTD3fwzgjtexDGU1gvnsG7fgLBW4FwvwehaNhmQ7wyiHY2l6oyqm5shut/BkN5BOf2rejRhoc1JsrEzsuga2M6Xh+R289RhjNQvl/iH56daEd1e3pf+TnyfQy8eg38/4EK43Covb29IhxPu+LilbaeniInwmc4BbsXz6ZedtRGg/LReHTScT26QzguKYq7duLETf861IQn1CPObhdHw8jUgp2bIE99whLiLeSOPpE+BQ/9DMryiao6OoXoDRm0KwPtQF6ddmG1qKjYHg5rkDtljM3GN0J5fo48j8J7UsMs8oo5d9mF7SnI8byurpGdYyDfyFrpqbFHUXrPQV0e9WXXxrFpqUAYGs76BIj+UD4mYKAvBfAExyDf47DtCMbCu5JShENQhLtUNXpt3Ay5faisbNgTZbsAgn8MCSkZIjCQJq58E/c96vO5HsrHpAde78yfQWj/D0ILI0WzsJJSkJKJL3DcWF6+5smBDY1lZRe64dqngUazoeiVRtn06aGoc8ezqqrencvMtTEYsxP3nIx8EZIrNMWYOa6flEz5M/7nDB5+LFllZf1U0IgM5cEIFvTp0KAMNM32O1DM+4uK+OM0/NW8IWvAIO8LBTsR+aK6xWmyTPBJ/6oAgySuLC0tnj9w/kOKKFev7v49aHYu5G4rQ+5IjDVqX3gG5Xuwo6Ml51GM1JjX0+OEUZEngiYw8qrL4K1ui+5FbDOvs7OF6vnrHLJSeq+3HsonH8ft9PkHKbql/hoW9OSystCHwzMTDLWW91Lj1E3w3IcZaboDXYVnnwnPCu9vAB7qTggSvKdaSddgn4S2EeX7Kw13NS/LM+izWM9ZKEsdngu60HPJpUQfwfMvi0UlXm/d4fi7QFFsescYMmAQpLdBwxvhfdNqnMwGFRV12+L9Z4AUJ6F84LuuKDS56I0lJUW3knJRTzh4z+NRj70e5/WIDYZyFa55ym4vOr+1ddawfIoFv1A9sv0CPLoW9ECUp0cSpF3vwRuf2dV1nd6wV14+fZLdrtLXDdTZY3KntELR/8/lirySeJLPXKFPMkrjJ67BM09eqzJUpVIuGYmlpfONDJWeplyuP8UQCqXM8LiRJUi/fSSnLkIZEH7JS+AVyPggheps8jpUCe7DPgRHHoiyIXSMROBJ3oSRODsYnL3QuHt44fVeXANlugjK/0eUT5/zH+X4DAbgTCHktijbBYw5tyAPhWvW4PTFkQi/f5g//xCfdQvpds+A9+ZNKA/1WCSlJsWZjbRnoXS/QWR0AXkzk7dUtZhLE27QvcMNCtlRXWhAlHEWnqvPfwhafob/a1BOVE0YGVCfWbblKP5f/f7uy8yxIcMOj6d+f5DxKtBqb8Po6A2qjxhOZw61Zeg0LnRkpPR46Vr8TcdLVxvvJxGCyouHq8NLKtBgFijz3djdCwygBisdEApww3gtHN4VCDSfrh+MKO6wezzfnoZyTDfHBaAoigYhNevsFMJGl9hs7Pi2tuAH2U3VnD0qKy/ZmPPIFZw7T4l1EILCC5QPgMrpn8/kjagP3zISE3YOBDz//4CNFPWgOqLbKx0Gb/Xv5dTXYjbC+Hv1G0YQVDVzOOx/AT8PhIEspqmyYMj/jeKdZIyxL3yk3XoPhT8AL4c6vGtLRSEhln5V5Sei3v6SecmIorv7zc6ysv2eQd3qEAgDDXEEDG3Xuwoo0Rank12xatXrwxDyDYWnRSj0xvslJXuXQ2C3gKAiKpLkGmIelNo6rgTtnlOUBRm1VucDPT3/XVlSsu+PoFEJRGA7lNGgHsJ+KBSt2vO8zabVt7fP03vCjTSqqn6xNBKJvAc1R+RBMwqTvusmieRuDbZzEVkOW1UoFXp73w6Vl2/9hBAu+tKyKYw6Iko5EaX70Wbb7Ts6b1xZuNAFMU38AUyAgJCM0pTTcrbD0Tuqc9AtX74oiLLMQ5kQPpMT1XUektHzFizxszSXmZ4wSujt5bdCif5Oim6grzX4pfg2iNGA39+0gDFxG8rT11BGbRDQraVCKA1tbbuPGu2ofYGxov9Ckf6BKGmlIaa0UT1fgN9KggVERg6trXd2Q9FvAW/foHKhnNTf4zyHwznJuKKwkZbST5x4fgUIvhPCGXgGAlujafyxH3+8bkDvsJHGfM1mE49Dwb+LD1oQqD6N+n2WHVHyB1rggnP2EervethH0SmU7B0o1dv6BaMP+oT3TwgwlEzvAkt9Fb4wurCOzBoGyeDzKfTp7++gWqtpjEA7habQejzWF380sckmK55FmT4zVIgaPe3bgo7ryxx5jbYVK/SOI2TNAL0uv7qzc+efjOPRBXUnRdk6jQjE8PQQliV2e29BrDcmBIfH1Lur4oi+cyvLVFUd4Xn4E0NKRzf+YBwZFFwX3iAUbFgGrWSKhQsXaohEaJVg6kyDsupVkG6XSxbERBW0Hh546TfkLgY5jhYUMQ8KFml5epstitgZrwgQ8YGwovw7rXtHAigShX3mEZWURex2+NMCAASXPGZffwDyVoxRq+/og3NJjXcom8FU/KNc+sjAgoCm0SIcxFjDmAO9MFR9B6MNoa8vv5aVoCf1Tkq7nWy0UDCKa8HCug/q/lv4sJTegoUNDJbSW7CwgSFNpadPTsbIJaNmv7aSVQhAHd4sD/3RVlhhFnUrMfb0wT4FVTaTVpAD+qOyFWT5dEhp9HUoLMSTq+Cr8zrSIqIQkoZxfi1E73dCaPQpbFH/iRJGFxCGn2g9Oym1r3G0EMRf4XJFC6IhD+WhFVq+BRW/FCKyGGX9AfvUaj7qsNmok7vaDju0kHiLJOp3QZ/xCgBTpc1W1As9B816vgfNvkI5vwyF9I75BQLWDp5CFyR4G/0Wxj1os/kKRO7WbxSYZ+qHQi7buoxCoKvFWwsWLFiwYMGCBQsWLIwuFOX/AUc3NFo7jvdtAAAAAElFTkSuQmCC"/>
          <p:cNvSpPr>
            <a:spLocks noChangeAspect="1" noChangeArrowheads="1"/>
          </p:cNvSpPr>
          <p:nvPr/>
        </p:nvSpPr>
        <p:spPr bwMode="auto">
          <a:xfrm>
            <a:off x="17430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76" name="Picture 16" descr="https://static.thenounproject.com/png/476602-200.png">
            <a:hlinkClick r:id="rId10" tooltip="Planning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242" y="3182268"/>
            <a:ext cx="462757" cy="46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2" descr="https://static.thenounproject.com/png/1263016-200.png">
            <a:hlinkClick r:id="rId12" tooltip="lightbulb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565" y="4276103"/>
            <a:ext cx="701353" cy="70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80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9" t="15333" r="23229" b="30833"/>
          <a:stretch/>
        </p:blipFill>
        <p:spPr bwMode="auto">
          <a:xfrm>
            <a:off x="1559626" y="0"/>
            <a:ext cx="91298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241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nb-NO" dirty="0"/>
              <a:t>Mål for dagen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1145" indent="-271145"/>
            <a:endParaRPr lang="nb-NO" dirty="0"/>
          </a:p>
          <a:p>
            <a:pPr marL="271145" indent="-271145"/>
            <a:endParaRPr lang="nb-NO" dirty="0">
              <a:cs typeface="Arial"/>
            </a:endParaRPr>
          </a:p>
          <a:p>
            <a:pPr marL="271145" indent="-271145"/>
            <a:r>
              <a:rPr lang="nb-NO" dirty="0">
                <a:cs typeface="Arial"/>
              </a:rPr>
              <a:t>Få opp en første versjon av prosesstegning av ønsket situasjon</a:t>
            </a:r>
          </a:p>
          <a:p>
            <a:pPr marL="271145" indent="-271145"/>
            <a:endParaRPr lang="nb-NO" dirty="0">
              <a:cs typeface="Arial"/>
            </a:endParaRPr>
          </a:p>
          <a:p>
            <a:pPr marL="363220" lvl="1" indent="0">
              <a:buNone/>
            </a:pPr>
            <a:endParaRPr lang="nb-NO" dirty="0">
              <a:cs typeface="Arial"/>
            </a:endParaRPr>
          </a:p>
          <a:p>
            <a:r>
              <a:rPr lang="nb-NO" dirty="0"/>
              <a:t>Mål satt for prosessforbedringen:</a:t>
            </a:r>
            <a:endParaRPr lang="nb-NO" sz="2400" i="1" dirty="0"/>
          </a:p>
          <a:p>
            <a:pPr marL="0" indent="0">
              <a:buNone/>
            </a:pPr>
            <a:r>
              <a:rPr lang="nb-NO" sz="2000" i="1" dirty="0"/>
              <a:t>Eks </a:t>
            </a:r>
          </a:p>
          <a:p>
            <a:pPr marL="0" indent="0">
              <a:buNone/>
            </a:pPr>
            <a:r>
              <a:rPr lang="nb-NO" sz="2000" i="1" dirty="0"/>
              <a:t>Redusere tid</a:t>
            </a:r>
          </a:p>
          <a:p>
            <a:pPr marL="0" indent="0">
              <a:buNone/>
            </a:pPr>
            <a:r>
              <a:rPr lang="nb-NO" sz="2000" i="1" dirty="0"/>
              <a:t>Redusere kost</a:t>
            </a:r>
          </a:p>
          <a:p>
            <a:pPr marL="0" indent="0">
              <a:buNone/>
            </a:pPr>
            <a:r>
              <a:rPr lang="nb-NO" sz="2000" i="1" dirty="0"/>
              <a:t>Øke kvalitet (brukertilfredshet)</a:t>
            </a:r>
          </a:p>
          <a:p>
            <a:pPr marL="271145" indent="-271145"/>
            <a:endParaRPr lang="en-GB" dirty="0">
              <a:cs typeface="Arial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029" y="109316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24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Lim inn </a:t>
            </a:r>
            <a:r>
              <a:rPr lang="nb-NO" dirty="0" err="1"/>
              <a:t>visiotegning</a:t>
            </a:r>
            <a:r>
              <a:rPr lang="nb-NO" dirty="0"/>
              <a:t> av prosessen og gjennomgå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9099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589" y="2120"/>
          <a:ext cx="1588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24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5589" y="2120"/>
                        <a:ext cx="1588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 bwMode="gray">
          <a:xfrm>
            <a:off x="1524001" y="0"/>
            <a:ext cx="119063" cy="158750"/>
          </a:xfrm>
          <a:prstGeom prst="rect">
            <a:avLst/>
          </a:prstGeom>
          <a:solidFill>
            <a:schemeClr val="accent3"/>
          </a:solidFill>
          <a:ln w="19050" algn="ctr">
            <a:solidFill>
              <a:schemeClr val="accent3"/>
            </a:solidFill>
            <a:miter lim="800000"/>
            <a:headEnd/>
            <a:tailEnd/>
          </a:ln>
        </p:spPr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nb-NO" sz="2000" err="1">
              <a:solidFill>
                <a:schemeClr val="bg1"/>
              </a:solidFill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0" y="195263"/>
            <a:ext cx="8439150" cy="698500"/>
          </a:xfrm>
        </p:spPr>
        <p:txBody>
          <a:bodyPr/>
          <a:lstStyle/>
          <a:p>
            <a:r>
              <a:rPr lang="nb-NO" sz="1800"/>
              <a:t>Prosessoversikt</a:t>
            </a:r>
            <a:r>
              <a:rPr lang="nb-NO" sz="1800">
                <a:cs typeface="Arial"/>
              </a:rPr>
              <a:t> </a:t>
            </a:r>
            <a:r>
              <a:rPr lang="nb-NO" sz="1800" err="1">
                <a:cs typeface="Arial"/>
              </a:rPr>
              <a:t>nåsituajson</a:t>
            </a:r>
            <a:endParaRPr lang="nb-NO" sz="1800" err="1"/>
          </a:p>
        </p:txBody>
      </p:sp>
      <p:sp>
        <p:nvSpPr>
          <p:cNvPr id="7" name="Right Arrow 6"/>
          <p:cNvSpPr/>
          <p:nvPr/>
        </p:nvSpPr>
        <p:spPr bwMode="gray">
          <a:xfrm>
            <a:off x="1620719" y="4758111"/>
            <a:ext cx="287216" cy="413640"/>
          </a:xfrm>
          <a:prstGeom prst="rightArrow">
            <a:avLst/>
          </a:prstGeom>
          <a:solidFill>
            <a:schemeClr val="accent3"/>
          </a:solidFill>
          <a:ln w="19050" algn="ctr">
            <a:solidFill>
              <a:schemeClr val="accent3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600" b="1" err="1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3254" y="1021312"/>
            <a:ext cx="7919983" cy="505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3649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Mulige tiltak for forbedring av prosesser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Tidstyver</a:t>
            </a:r>
          </a:p>
          <a:p>
            <a:r>
              <a:rPr lang="nb-NO" dirty="0"/>
              <a:t>Fjerne eller legge til steg</a:t>
            </a:r>
          </a:p>
          <a:p>
            <a:r>
              <a:rPr lang="nb-NO" dirty="0"/>
              <a:t>Opplæring</a:t>
            </a:r>
          </a:p>
          <a:p>
            <a:r>
              <a:rPr lang="nb-NO" dirty="0"/>
              <a:t>Systemendring</a:t>
            </a:r>
          </a:p>
          <a:p>
            <a:r>
              <a:rPr lang="nb-NO" dirty="0"/>
              <a:t>Automatisering av prosesser (enkeltsteg, deler eller hele prosesser)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0891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Object 4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71" name="think-cell Slide" r:id="rId6" imgW="473" imgH="473" progId="TCLayout.ActiveDocument.1">
                  <p:embed/>
                </p:oleObj>
              </mc:Choice>
              <mc:Fallback>
                <p:oleObj name="think-cell Slide" r:id="rId6" imgW="473" imgH="47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5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44" hidden="1"/>
          <p:cNvSpPr/>
          <p:nvPr>
            <p:custDataLst>
              <p:tags r:id="rId3"/>
            </p:custDataLst>
          </p:nvPr>
        </p:nvSpPr>
        <p:spPr bwMode="gray">
          <a:xfrm>
            <a:off x="1524001" y="0"/>
            <a:ext cx="119063" cy="158750"/>
          </a:xfrm>
          <a:prstGeom prst="rect">
            <a:avLst/>
          </a:prstGeom>
          <a:solidFill>
            <a:schemeClr val="accent3"/>
          </a:solidFill>
          <a:ln w="19050" algn="ctr">
            <a:solidFill>
              <a:schemeClr val="accent3"/>
            </a:solidFill>
            <a:miter lim="800000"/>
            <a:headEnd/>
            <a:tailEnd/>
          </a:ln>
        </p:spPr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nb-NO" sz="2000" dirty="0" err="1">
              <a:solidFill>
                <a:schemeClr val="bg1"/>
              </a:solidFill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1" y="652464"/>
            <a:ext cx="8955993" cy="637952"/>
          </a:xfrm>
        </p:spPr>
        <p:txBody>
          <a:bodyPr/>
          <a:lstStyle/>
          <a:p>
            <a:r>
              <a:rPr lang="nb-NO" sz="2400" dirty="0"/>
              <a:t>Hva kan automatiseres eller digitaliseres?</a:t>
            </a:r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434600"/>
              </p:ext>
            </p:extLst>
          </p:nvPr>
        </p:nvGraphicFramePr>
        <p:xfrm>
          <a:off x="1876426" y="5146861"/>
          <a:ext cx="8136667" cy="1321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52">
                <a:tc gridSpan="2">
                  <a:txBody>
                    <a:bodyPr/>
                    <a:lstStyle/>
                    <a:p>
                      <a:pPr algn="ctr"/>
                      <a:r>
                        <a:rPr lang="nb-NO" sz="1400" dirty="0"/>
                        <a:t>3 typer automatisering</a:t>
                      </a:r>
                    </a:p>
                  </a:txBody>
                  <a:tcPr marL="47354" marR="47354" marT="31569" marB="3156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008">
                <a:tc>
                  <a:txBody>
                    <a:bodyPr/>
                    <a:lstStyle/>
                    <a:p>
                      <a:pPr algn="l"/>
                      <a:r>
                        <a:rPr lang="nb-NO" sz="1200" b="1" dirty="0"/>
                        <a:t>Fulle prosesser</a:t>
                      </a:r>
                    </a:p>
                  </a:txBody>
                  <a:tcPr marL="20197" marR="20197" marT="26929" marB="26929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 dirty="0"/>
                        <a:t>De ideelle</a:t>
                      </a:r>
                      <a:r>
                        <a:rPr lang="nb-NO" sz="1100" baseline="0" dirty="0"/>
                        <a:t> kandidat-prosessene kjennetegnes av at man kan støtte hele prosessen fra start til slutt.</a:t>
                      </a:r>
                      <a:endParaRPr lang="nb-NO" sz="1100" dirty="0"/>
                    </a:p>
                  </a:txBody>
                  <a:tcPr marL="20197" marR="20197" marT="26929" marB="26929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158">
                <a:tc>
                  <a:txBody>
                    <a:bodyPr/>
                    <a:lstStyle/>
                    <a:p>
                      <a:pPr algn="l"/>
                      <a:r>
                        <a:rPr lang="nb-NO" sz="1200" b="1" dirty="0"/>
                        <a:t>Deler av prosesser</a:t>
                      </a:r>
                    </a:p>
                  </a:txBody>
                  <a:tcPr marL="20197" marR="20197" marT="26929" marB="26929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 dirty="0"/>
                        <a:t>Prosesser som ikke kan</a:t>
                      </a:r>
                      <a:r>
                        <a:rPr lang="nb-NO" sz="1100" baseline="0" dirty="0"/>
                        <a:t> automatiseres fullt ut, men hvor deler av prosessen kan automatiseres slik at de manuelle og gjentatte prosessene kan tas ut av medarbeidernes oppgaver.</a:t>
                      </a:r>
                      <a:endParaRPr lang="nb-NO" sz="1100" dirty="0"/>
                    </a:p>
                  </a:txBody>
                  <a:tcPr marL="20197" marR="20197" marT="26929" marB="26929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158">
                <a:tc>
                  <a:txBody>
                    <a:bodyPr/>
                    <a:lstStyle/>
                    <a:p>
                      <a:pPr algn="l"/>
                      <a:r>
                        <a:rPr lang="nb-NO" sz="1200" b="1" dirty="0"/>
                        <a:t>Prosesser</a:t>
                      </a:r>
                      <a:r>
                        <a:rPr lang="nb-NO" sz="1200" b="1" baseline="0" dirty="0"/>
                        <a:t> som skal </a:t>
                      </a:r>
                      <a:r>
                        <a:rPr lang="nb-NO" sz="1200" b="1" baseline="0" dirty="0" err="1"/>
                        <a:t>redesignes</a:t>
                      </a:r>
                      <a:endParaRPr lang="nb-NO" sz="1200" b="1" dirty="0"/>
                    </a:p>
                  </a:txBody>
                  <a:tcPr marL="20197" marR="20197" marT="26929" marB="26929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 dirty="0"/>
                        <a:t>Prosesser hvor</a:t>
                      </a:r>
                      <a:r>
                        <a:rPr lang="nb-NO" sz="1100" baseline="0" dirty="0"/>
                        <a:t> det kreves redesign av prosesstrinnene for å kunne automatisere hele/deler av prosessen</a:t>
                      </a:r>
                      <a:endParaRPr lang="nb-NO" sz="1100" dirty="0"/>
                    </a:p>
                  </a:txBody>
                  <a:tcPr marL="20197" marR="20197" marT="26929" marB="26929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4627263" y="2893907"/>
            <a:ext cx="222123" cy="228186"/>
          </a:xfrm>
          <a:prstGeom prst="line">
            <a:avLst/>
          </a:prstGeom>
          <a:ln w="12700">
            <a:solidFill>
              <a:srgbClr val="00A1DE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H="1" flipV="1">
            <a:off x="2159977" y="3108343"/>
            <a:ext cx="2467286" cy="16064"/>
          </a:xfrm>
          <a:prstGeom prst="line">
            <a:avLst/>
          </a:prstGeom>
          <a:ln w="12700">
            <a:solidFill>
              <a:srgbClr val="00A1DE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>
            <a:spLocks/>
          </p:cNvSpPr>
          <p:nvPr/>
        </p:nvSpPr>
        <p:spPr>
          <a:xfrm>
            <a:off x="2168245" y="2915667"/>
            <a:ext cx="118200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b="1" dirty="0">
                <a:solidFill>
                  <a:srgbClr val="313131"/>
                </a:solidFill>
              </a:rPr>
              <a:t>GJENTAGENDE</a:t>
            </a:r>
            <a:endParaRPr lang="nb-NO" sz="1050" dirty="0">
              <a:solidFill>
                <a:srgbClr val="313131"/>
              </a:solidFill>
            </a:endParaRPr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2159977" y="3148508"/>
            <a:ext cx="1285912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dirty="0">
                <a:solidFill>
                  <a:srgbClr val="313131"/>
                </a:solidFill>
              </a:rPr>
              <a:t>Gjentas prosessen, og er det tastearbeid?</a:t>
            </a:r>
          </a:p>
        </p:txBody>
      </p:sp>
      <p:cxnSp>
        <p:nvCxnSpPr>
          <p:cNvPr id="20" name="Straight Connector 19"/>
          <p:cNvCxnSpPr>
            <a:cxnSpLocks/>
            <a:endCxn id="10" idx="3"/>
          </p:cNvCxnSpPr>
          <p:nvPr/>
        </p:nvCxnSpPr>
        <p:spPr>
          <a:xfrm flipV="1">
            <a:off x="4636165" y="3765373"/>
            <a:ext cx="108929" cy="362260"/>
          </a:xfrm>
          <a:prstGeom prst="line">
            <a:avLst/>
          </a:prstGeom>
          <a:ln w="12700">
            <a:solidFill>
              <a:srgbClr val="00A1DE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 flipH="1" flipV="1">
            <a:off x="2945027" y="4127631"/>
            <a:ext cx="1691138" cy="2314"/>
          </a:xfrm>
          <a:prstGeom prst="line">
            <a:avLst/>
          </a:prstGeom>
          <a:ln w="12700">
            <a:solidFill>
              <a:srgbClr val="00A1DE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>
            <a:spLocks/>
          </p:cNvSpPr>
          <p:nvPr/>
        </p:nvSpPr>
        <p:spPr>
          <a:xfrm>
            <a:off x="2980939" y="3930658"/>
            <a:ext cx="148302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b="1" dirty="0">
                <a:solidFill>
                  <a:srgbClr val="313131"/>
                </a:solidFill>
              </a:rPr>
              <a:t>FLERE SYSTEMER</a:t>
            </a:r>
            <a:endParaRPr lang="nb-NO" sz="1050" dirty="0">
              <a:solidFill>
                <a:srgbClr val="313131"/>
              </a:solidFill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2974994" y="4155521"/>
            <a:ext cx="2023805" cy="9746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dirty="0">
                <a:solidFill>
                  <a:srgbClr val="313131"/>
                </a:solidFill>
              </a:rPr>
              <a:t>Skal det flyttes data mellom systemer? </a:t>
            </a:r>
            <a:br>
              <a:rPr lang="nb-NO" sz="1200" dirty="0">
                <a:solidFill>
                  <a:srgbClr val="313131"/>
                </a:solidFill>
              </a:rPr>
            </a:br>
            <a:r>
              <a:rPr lang="nb-NO" sz="1200" dirty="0"/>
              <a:t>Er det interaksjon mellom flere systemer?</a:t>
            </a:r>
          </a:p>
          <a:p>
            <a:pPr>
              <a:spcAft>
                <a:spcPts val="415"/>
              </a:spcAft>
            </a:pPr>
            <a:endParaRPr lang="nb-NO" sz="1200" dirty="0">
              <a:solidFill>
                <a:srgbClr val="313131"/>
              </a:solidFill>
            </a:endParaRP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 flipH="1" flipV="1">
            <a:off x="7036378" y="4145517"/>
            <a:ext cx="1691612" cy="10007"/>
          </a:xfrm>
          <a:prstGeom prst="line">
            <a:avLst/>
          </a:prstGeom>
          <a:ln w="12700">
            <a:solidFill>
              <a:srgbClr val="00A1DE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>
            <a:spLocks/>
          </p:cNvSpPr>
          <p:nvPr/>
        </p:nvSpPr>
        <p:spPr>
          <a:xfrm>
            <a:off x="7037973" y="3916491"/>
            <a:ext cx="144230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b="1" dirty="0">
                <a:solidFill>
                  <a:srgbClr val="313131"/>
                </a:solidFill>
              </a:rPr>
              <a:t>DOKUMENTERT</a:t>
            </a:r>
            <a:endParaRPr lang="nb-NO" sz="1050" dirty="0">
              <a:solidFill>
                <a:srgbClr val="313131"/>
              </a:solidFill>
            </a:endParaRPr>
          </a:p>
        </p:txBody>
      </p:sp>
      <p:sp>
        <p:nvSpPr>
          <p:cNvPr id="27" name="Rectangle 26"/>
          <p:cNvSpPr>
            <a:spLocks/>
          </p:cNvSpPr>
          <p:nvPr/>
        </p:nvSpPr>
        <p:spPr>
          <a:xfrm>
            <a:off x="7037091" y="4213551"/>
            <a:ext cx="180606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nb-NO" sz="1200" dirty="0"/>
              <a:t>Er prosessen veldokumentert?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 flipH="1">
            <a:off x="7037976" y="3092282"/>
            <a:ext cx="2480846" cy="32127"/>
          </a:xfrm>
          <a:prstGeom prst="line">
            <a:avLst/>
          </a:prstGeom>
          <a:ln w="12700">
            <a:solidFill>
              <a:srgbClr val="00A1DE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>
            <a:spLocks/>
          </p:cNvSpPr>
          <p:nvPr/>
        </p:nvSpPr>
        <p:spPr>
          <a:xfrm>
            <a:off x="8012113" y="2907614"/>
            <a:ext cx="209186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b="1" dirty="0">
                <a:solidFill>
                  <a:srgbClr val="313131"/>
                </a:solidFill>
              </a:rPr>
              <a:t>ELEKTRONISK utløser</a:t>
            </a:r>
            <a:endParaRPr lang="nb-NO" sz="1050" dirty="0">
              <a:solidFill>
                <a:srgbClr val="313131"/>
              </a:solidFill>
            </a:endParaRPr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7961872" y="3147421"/>
            <a:ext cx="194618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nb-NO" sz="1200" dirty="0"/>
              <a:t>Er det elektroniske input som kan ”trigge” prosessen?</a:t>
            </a: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 flipH="1">
            <a:off x="3350251" y="1980363"/>
            <a:ext cx="1480880" cy="0"/>
          </a:xfrm>
          <a:prstGeom prst="line">
            <a:avLst/>
          </a:prstGeom>
          <a:ln w="12700">
            <a:solidFill>
              <a:srgbClr val="00A1DE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>
            <a:spLocks/>
          </p:cNvSpPr>
          <p:nvPr/>
        </p:nvSpPr>
        <p:spPr>
          <a:xfrm>
            <a:off x="2890703" y="1744241"/>
            <a:ext cx="157325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b="1" dirty="0">
                <a:solidFill>
                  <a:srgbClr val="313131"/>
                </a:solidFill>
              </a:rPr>
              <a:t>ARBEIDSKREVENDE</a:t>
            </a:r>
            <a:endParaRPr lang="nb-NO" sz="1050" dirty="0">
              <a:solidFill>
                <a:srgbClr val="313131"/>
              </a:solidFill>
            </a:endParaRPr>
          </a:p>
        </p:txBody>
      </p:sp>
      <p:sp>
        <p:nvSpPr>
          <p:cNvPr id="35" name="Rectangle 34"/>
          <p:cNvSpPr>
            <a:spLocks/>
          </p:cNvSpPr>
          <p:nvPr/>
        </p:nvSpPr>
        <p:spPr>
          <a:xfrm>
            <a:off x="2945027" y="2044365"/>
            <a:ext cx="136756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dirty="0">
                <a:solidFill>
                  <a:srgbClr val="313131"/>
                </a:solidFill>
              </a:rPr>
              <a:t>Brukes det mange arbeidstimer på prosessen?</a:t>
            </a:r>
          </a:p>
        </p:txBody>
      </p:sp>
      <p:cxnSp>
        <p:nvCxnSpPr>
          <p:cNvPr id="37" name="Straight Connector 36"/>
          <p:cNvCxnSpPr>
            <a:cxnSpLocks/>
          </p:cNvCxnSpPr>
          <p:nvPr/>
        </p:nvCxnSpPr>
        <p:spPr>
          <a:xfrm flipH="1">
            <a:off x="7050857" y="2129368"/>
            <a:ext cx="1285912" cy="0"/>
          </a:xfrm>
          <a:prstGeom prst="line">
            <a:avLst/>
          </a:prstGeom>
          <a:ln w="12700">
            <a:solidFill>
              <a:srgbClr val="00A1DE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>
            <a:spLocks/>
          </p:cNvSpPr>
          <p:nvPr/>
        </p:nvSpPr>
        <p:spPr>
          <a:xfrm>
            <a:off x="7050856" y="1908764"/>
            <a:ext cx="153197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b="1" dirty="0">
                <a:solidFill>
                  <a:srgbClr val="313131"/>
                </a:solidFill>
              </a:rPr>
              <a:t>MANUELT ARBEID</a:t>
            </a:r>
            <a:endParaRPr lang="nb-NO" sz="1050" dirty="0">
              <a:solidFill>
                <a:srgbClr val="313131"/>
              </a:solidFill>
            </a:endParaRPr>
          </a:p>
        </p:txBody>
      </p:sp>
      <p:sp>
        <p:nvSpPr>
          <p:cNvPr id="39" name="Rectangle 38"/>
          <p:cNvSpPr>
            <a:spLocks/>
          </p:cNvSpPr>
          <p:nvPr/>
        </p:nvSpPr>
        <p:spPr>
          <a:xfrm>
            <a:off x="7050857" y="2152381"/>
            <a:ext cx="124185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15"/>
              </a:spcAft>
            </a:pPr>
            <a:r>
              <a:rPr lang="nb-NO" sz="1200" dirty="0">
                <a:solidFill>
                  <a:srgbClr val="313131"/>
                </a:solidFill>
              </a:rPr>
              <a:t>Er det manuelle beregninger?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736986" y="1980364"/>
            <a:ext cx="2410147" cy="2662471"/>
            <a:chOff x="3212985" y="1980363"/>
            <a:chExt cx="2410147" cy="2662471"/>
          </a:xfrm>
        </p:grpSpPr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3212985" y="1980363"/>
              <a:ext cx="2410147" cy="2662471"/>
              <a:chOff x="2113671" y="1005205"/>
              <a:chExt cx="5297538" cy="5327280"/>
            </a:xfrm>
          </p:grpSpPr>
          <p:sp>
            <p:nvSpPr>
              <p:cNvPr id="8" name="Hexagon 7"/>
              <p:cNvSpPr/>
              <p:nvPr/>
            </p:nvSpPr>
            <p:spPr>
              <a:xfrm>
                <a:off x="3765602" y="2734924"/>
                <a:ext cx="2009045" cy="1839133"/>
              </a:xfrm>
              <a:prstGeom prst="hexagon">
                <a:avLst/>
              </a:prstGeom>
              <a:solidFill>
                <a:schemeClr val="accent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spAutoFit/>
              </a:bodyPr>
              <a:lstStyle/>
              <a:p>
                <a:pPr algn="ctr"/>
                <a:endParaRPr lang="nb-NO" sz="800" b="1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nb-NO" sz="800" b="1" dirty="0">
                    <a:solidFill>
                      <a:schemeClr val="bg1"/>
                    </a:solidFill>
                  </a:rPr>
                  <a:t>Faktorer som </a:t>
                </a:r>
                <a:r>
                  <a:rPr lang="nb-NO" sz="800" dirty="0">
                    <a:solidFill>
                      <a:schemeClr val="bg1"/>
                    </a:solidFill>
                  </a:rPr>
                  <a:t>øker</a:t>
                </a:r>
                <a:r>
                  <a:rPr lang="nb-NO" sz="800" b="1" dirty="0">
                    <a:solidFill>
                      <a:schemeClr val="bg1"/>
                    </a:solidFill>
                  </a:rPr>
                  <a:t> potensialet</a:t>
                </a:r>
              </a:p>
              <a:p>
                <a:pPr algn="ctr"/>
                <a:endParaRPr lang="nb-NO" sz="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Hexagon 8"/>
              <p:cNvSpPr/>
              <p:nvPr/>
            </p:nvSpPr>
            <p:spPr>
              <a:xfrm>
                <a:off x="2113671" y="1904738"/>
                <a:ext cx="2009043" cy="1731932"/>
              </a:xfrm>
              <a:prstGeom prst="hexagon">
                <a:avLst/>
              </a:prstGeom>
              <a:solidFill>
                <a:srgbClr val="8C8C8C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4858" tIns="24858" rIns="24858" bIns="24858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0" name="Hexagon 9"/>
              <p:cNvSpPr/>
              <p:nvPr/>
            </p:nvSpPr>
            <p:spPr>
              <a:xfrm>
                <a:off x="2131492" y="3710826"/>
                <a:ext cx="2009043" cy="1731932"/>
              </a:xfrm>
              <a:prstGeom prst="hexagon">
                <a:avLst/>
              </a:prstGeom>
              <a:solidFill>
                <a:srgbClr val="8C8C8C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4858" tIns="24858" rIns="24858" bIns="24858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1" name="Hexagon 10"/>
              <p:cNvSpPr/>
              <p:nvPr/>
            </p:nvSpPr>
            <p:spPr>
              <a:xfrm>
                <a:off x="3774113" y="4600553"/>
                <a:ext cx="2009043" cy="1731932"/>
              </a:xfrm>
              <a:prstGeom prst="hexagon">
                <a:avLst/>
              </a:prstGeom>
              <a:solidFill>
                <a:srgbClr val="8C8C8C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4858" tIns="24858" rIns="24858" bIns="24858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2" name="Hexagon 11"/>
              <p:cNvSpPr/>
              <p:nvPr/>
            </p:nvSpPr>
            <p:spPr>
              <a:xfrm>
                <a:off x="5402166" y="3654491"/>
                <a:ext cx="2009043" cy="1731932"/>
              </a:xfrm>
              <a:prstGeom prst="hexagon">
                <a:avLst/>
              </a:prstGeom>
              <a:solidFill>
                <a:srgbClr val="8C8C8C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4858" tIns="24858" rIns="24858" bIns="24858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3" name="Hexagon 12"/>
              <p:cNvSpPr/>
              <p:nvPr/>
            </p:nvSpPr>
            <p:spPr>
              <a:xfrm>
                <a:off x="5402166" y="1858864"/>
                <a:ext cx="2009043" cy="1731932"/>
              </a:xfrm>
              <a:prstGeom prst="hexagon">
                <a:avLst/>
              </a:prstGeom>
              <a:solidFill>
                <a:srgbClr val="8C8C8C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4858" tIns="24858" rIns="24858" bIns="24858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" name="Hexagon 13"/>
              <p:cNvSpPr/>
              <p:nvPr/>
            </p:nvSpPr>
            <p:spPr>
              <a:xfrm>
                <a:off x="3753720" y="1005205"/>
                <a:ext cx="2009043" cy="1731932"/>
              </a:xfrm>
              <a:prstGeom prst="hexagon">
                <a:avLst/>
              </a:prstGeom>
              <a:solidFill>
                <a:srgbClr val="8C8C8C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4858" tIns="24858" rIns="24858" bIns="24858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tx2"/>
                  </a:solidFill>
                </a:endParaRPr>
              </a:p>
            </p:txBody>
          </p:sp>
        </p:grpSp>
        <p:pic>
          <p:nvPicPr>
            <p:cNvPr id="19" name="Picture 4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46" b="3846"/>
            <a:stretch/>
          </p:blipFill>
          <p:spPr bwMode="auto">
            <a:xfrm>
              <a:off x="5098790" y="3592902"/>
              <a:ext cx="192287" cy="288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4" name="Straight Connector 23"/>
            <p:cNvCxnSpPr>
              <a:cxnSpLocks/>
              <a:stCxn id="11" idx="1"/>
            </p:cNvCxnSpPr>
            <p:nvPr/>
          </p:nvCxnSpPr>
          <p:spPr>
            <a:xfrm flipV="1">
              <a:off x="4666043" y="4155522"/>
              <a:ext cx="860813" cy="487312"/>
            </a:xfrm>
            <a:prstGeom prst="line">
              <a:avLst/>
            </a:prstGeom>
            <a:ln w="12700">
              <a:solidFill>
                <a:srgbClr val="00A1DE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cxnSpLocks/>
              <a:stCxn id="12" idx="5"/>
            </p:cNvCxnSpPr>
            <p:nvPr/>
          </p:nvCxnSpPr>
          <p:spPr>
            <a:xfrm flipV="1">
              <a:off x="5406736" y="3124409"/>
              <a:ext cx="105643" cy="180016"/>
            </a:xfrm>
            <a:prstGeom prst="line">
              <a:avLst/>
            </a:prstGeom>
            <a:ln w="12700">
              <a:solidFill>
                <a:srgbClr val="00A1DE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cxnSpLocks/>
            </p:cNvCxnSpPr>
            <p:nvPr/>
          </p:nvCxnSpPr>
          <p:spPr>
            <a:xfrm>
              <a:off x="3313807" y="1980363"/>
              <a:ext cx="607767" cy="456971"/>
            </a:xfrm>
            <a:prstGeom prst="line">
              <a:avLst/>
            </a:prstGeom>
            <a:ln w="12700">
              <a:solidFill>
                <a:srgbClr val="00A1DE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cxnSpLocks/>
              <a:endCxn id="13" idx="5"/>
            </p:cNvCxnSpPr>
            <p:nvPr/>
          </p:nvCxnSpPr>
          <p:spPr>
            <a:xfrm flipH="1">
              <a:off x="5406736" y="2125559"/>
              <a:ext cx="120120" cy="281446"/>
            </a:xfrm>
            <a:prstGeom prst="line">
              <a:avLst/>
            </a:prstGeom>
            <a:ln w="12700">
              <a:solidFill>
                <a:srgbClr val="00A1DE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39" descr="69.emf"/>
            <p:cNvPicPr>
              <a:picLocks noChangeAspect="1"/>
            </p:cNvPicPr>
            <p:nvPr/>
          </p:nvPicPr>
          <p:blipFill rotWithShape="1">
            <a:blip r:embed="rId9">
              <a:lum bright="100000"/>
            </a:blip>
            <a:srcRect/>
            <a:stretch/>
          </p:blipFill>
          <p:spPr>
            <a:xfrm>
              <a:off x="3569852" y="3675888"/>
              <a:ext cx="246064" cy="186900"/>
            </a:xfrm>
            <a:prstGeom prst="rect">
              <a:avLst/>
            </a:prstGeom>
          </p:spPr>
        </p:pic>
        <p:pic>
          <p:nvPicPr>
            <p:cNvPr id="41" name="Picture 40" descr="134.emf"/>
            <p:cNvPicPr>
              <a:picLocks noChangeAspect="1"/>
            </p:cNvPicPr>
            <p:nvPr/>
          </p:nvPicPr>
          <p:blipFill rotWithShape="1">
            <a:blip r:embed="rId10">
              <a:lum bright="100000"/>
            </a:blip>
            <a:srcRect/>
            <a:stretch/>
          </p:blipFill>
          <p:spPr>
            <a:xfrm>
              <a:off x="3555070" y="2716496"/>
              <a:ext cx="275624" cy="413726"/>
            </a:xfrm>
            <a:prstGeom prst="rect">
              <a:avLst/>
            </a:prstGeom>
          </p:spPr>
        </p:pic>
        <p:pic>
          <p:nvPicPr>
            <p:cNvPr id="42" name="Picture 41" descr="107.emf"/>
            <p:cNvPicPr>
              <a:picLocks noChangeAspect="1"/>
            </p:cNvPicPr>
            <p:nvPr/>
          </p:nvPicPr>
          <p:blipFill rotWithShape="1">
            <a:blip r:embed="rId11">
              <a:lum bright="100000"/>
            </a:blip>
            <a:srcRect/>
            <a:stretch/>
          </p:blipFill>
          <p:spPr>
            <a:xfrm>
              <a:off x="4312168" y="4127633"/>
              <a:ext cx="177108" cy="364981"/>
            </a:xfrm>
            <a:prstGeom prst="rect">
              <a:avLst/>
            </a:prstGeom>
          </p:spPr>
        </p:pic>
        <p:pic>
          <p:nvPicPr>
            <p:cNvPr id="43" name="Picture 42" descr="1.emf"/>
            <p:cNvPicPr>
              <a:picLocks noChangeAspect="1"/>
            </p:cNvPicPr>
            <p:nvPr/>
          </p:nvPicPr>
          <p:blipFill rotWithShape="1">
            <a:blip r:embed="rId12">
              <a:lum bright="100000"/>
            </a:blip>
            <a:srcRect/>
            <a:stretch/>
          </p:blipFill>
          <p:spPr>
            <a:xfrm>
              <a:off x="4279667" y="2216481"/>
              <a:ext cx="272961" cy="381882"/>
            </a:xfrm>
            <a:prstGeom prst="rect">
              <a:avLst/>
            </a:prstGeom>
          </p:spPr>
        </p:pic>
        <p:pic>
          <p:nvPicPr>
            <p:cNvPr id="44" name="Picture 43" descr="103.emf"/>
            <p:cNvPicPr>
              <a:picLocks noChangeAspect="1"/>
            </p:cNvPicPr>
            <p:nvPr/>
          </p:nvPicPr>
          <p:blipFill rotWithShape="1">
            <a:blip r:embed="rId13">
              <a:lum bright="100000"/>
            </a:blip>
            <a:srcRect/>
            <a:stretch/>
          </p:blipFill>
          <p:spPr>
            <a:xfrm>
              <a:off x="5160413" y="2612303"/>
              <a:ext cx="69042" cy="536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5418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71420091"/>
              </p:ext>
            </p:extLst>
          </p:nvPr>
        </p:nvGraphicFramePr>
        <p:xfrm>
          <a:off x="2459800" y="1443"/>
          <a:ext cx="1081" cy="1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5" name="think-cell Slide" r:id="rId6" imgW="473" imgH="473" progId="TCLayout.ActiveDocument.1">
                  <p:embed/>
                </p:oleObj>
              </mc:Choice>
              <mc:Fallback>
                <p:oleObj name="think-cell Slide" r:id="rId6" imgW="473" imgH="47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59800" y="1443"/>
                        <a:ext cx="1081" cy="1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 bwMode="gray">
          <a:xfrm>
            <a:off x="2458720" y="3"/>
            <a:ext cx="108011" cy="144015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Font typeface="Wingdings 2" pitchFamily="18" charset="2"/>
              <a:buNone/>
            </a:pPr>
            <a:endParaRPr lang="nb-NO" sz="1814" dirty="0">
              <a:solidFill>
                <a:schemeClr val="bg1"/>
              </a:solidFill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5996" y="582050"/>
            <a:ext cx="8439150" cy="698501"/>
          </a:xfrm>
        </p:spPr>
        <p:txBody>
          <a:bodyPr/>
          <a:lstStyle/>
          <a:p>
            <a:r>
              <a:rPr lang="nb-NO" sz="1814" dirty="0">
                <a:solidFill>
                  <a:schemeClr val="tx1"/>
                </a:solidFill>
              </a:rPr>
              <a:t>Sjekkliste for å vurdere om prosessen egner seg for automatisering og om automatisering tilfører ekstra verdi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436927" y="2026639"/>
            <a:ext cx="407463" cy="374941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vert270" rtlCol="0" anchor="ctr"/>
          <a:lstStyle/>
          <a:p>
            <a:pPr algn="ctr" defTabSz="659997">
              <a:defRPr/>
            </a:pPr>
            <a:r>
              <a:rPr lang="nb-NO" sz="1452" kern="0" dirty="0"/>
              <a:t>Automatisering  er </a:t>
            </a:r>
            <a:r>
              <a:rPr lang="nb-NO" sz="1452" b="1" kern="0" dirty="0"/>
              <a:t>ikke egent</a:t>
            </a:r>
            <a:endParaRPr lang="nb-NO" sz="1452" kern="0" dirty="0"/>
          </a:p>
        </p:txBody>
      </p:sp>
      <p:sp>
        <p:nvSpPr>
          <p:cNvPr id="29" name="Rectangle 28"/>
          <p:cNvSpPr/>
          <p:nvPr/>
        </p:nvSpPr>
        <p:spPr>
          <a:xfrm>
            <a:off x="8346754" y="2026639"/>
            <a:ext cx="407463" cy="3749410"/>
          </a:xfrm>
          <a:prstGeom prst="rect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/>
        </p:spPr>
        <p:txBody>
          <a:bodyPr vert="vert270" rtlCol="0" anchor="ctr"/>
          <a:lstStyle/>
          <a:p>
            <a:pPr algn="ctr" defTabSz="659997">
              <a:defRPr/>
            </a:pPr>
            <a:r>
              <a:rPr lang="nb-NO" sz="1452" kern="0" dirty="0"/>
              <a:t>Automatisering </a:t>
            </a:r>
            <a:r>
              <a:rPr lang="nb-NO" sz="1452" b="1" kern="0" dirty="0"/>
              <a:t>er egnet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28992" y="6013756"/>
            <a:ext cx="2723819" cy="4117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defTabSz="659997">
              <a:defRPr/>
            </a:pPr>
            <a:r>
              <a:rPr lang="nb-NO" sz="954" kern="0" dirty="0"/>
              <a:t>*</a:t>
            </a:r>
            <a:r>
              <a:rPr lang="nb-NO" sz="954" kern="0" dirty="0" err="1"/>
              <a:t>Forusetning</a:t>
            </a:r>
            <a:r>
              <a:rPr lang="nb-NO" sz="954" kern="0" dirty="0"/>
              <a:t> for RPA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964975" y="2213951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4377170" y="2026641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b="1" kern="0" dirty="0"/>
              <a:t>Er prosessen regelbasert? *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77170" y="2405325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b="1" kern="0" dirty="0"/>
              <a:t>Er prosessen standard og klart definert?*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77170" y="4298745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kern="0" dirty="0"/>
              <a:t>Er det mye interaksjon mellom systemene?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377170" y="5056114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kern="0" dirty="0"/>
              <a:t>Er det manuelle kalkuleringer?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77170" y="2784009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b="1" kern="0" dirty="0"/>
              <a:t>Er det digitale og strukturerte input?*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377170" y="3920061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kern="0" dirty="0"/>
              <a:t>Er det mye data/informasjon som flyttes mellom systemene?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77170" y="3162694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kern="0" dirty="0"/>
              <a:t>Blir det brukt mange arbeidstimer på oppgaven?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77170" y="4677429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kern="0" dirty="0"/>
              <a:t>Er det vanskelig å lære opp ansatte i utførelsen av prosessen?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77170" y="5434794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kern="0" dirty="0"/>
              <a:t>Er prosessen veldokumentert?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77170" y="3541378"/>
            <a:ext cx="3436802" cy="129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defTabSz="659997">
              <a:defRPr/>
            </a:pPr>
            <a:r>
              <a:rPr lang="nb-NO" sz="1089" kern="0" dirty="0"/>
              <a:t>Er det mye manuelt arbeid involvert i oppgaven?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3964975" y="2593063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52" name="Straight Arrow Connector 51"/>
          <p:cNvCxnSpPr/>
          <p:nvPr/>
        </p:nvCxnSpPr>
        <p:spPr>
          <a:xfrm>
            <a:off x="3964975" y="2972174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53" name="Straight Arrow Connector 52"/>
          <p:cNvCxnSpPr/>
          <p:nvPr/>
        </p:nvCxnSpPr>
        <p:spPr>
          <a:xfrm>
            <a:off x="3964975" y="3351287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54" name="Straight Arrow Connector 53"/>
          <p:cNvCxnSpPr/>
          <p:nvPr/>
        </p:nvCxnSpPr>
        <p:spPr>
          <a:xfrm>
            <a:off x="3964975" y="3730398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55" name="Straight Arrow Connector 54"/>
          <p:cNvCxnSpPr/>
          <p:nvPr/>
        </p:nvCxnSpPr>
        <p:spPr>
          <a:xfrm>
            <a:off x="3964975" y="4109511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56" name="Straight Arrow Connector 55"/>
          <p:cNvCxnSpPr/>
          <p:nvPr/>
        </p:nvCxnSpPr>
        <p:spPr>
          <a:xfrm>
            <a:off x="3964975" y="4488623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57" name="Straight Arrow Connector 56"/>
          <p:cNvCxnSpPr/>
          <p:nvPr/>
        </p:nvCxnSpPr>
        <p:spPr>
          <a:xfrm>
            <a:off x="3964975" y="4867734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58" name="Straight Arrow Connector 57"/>
          <p:cNvCxnSpPr/>
          <p:nvPr/>
        </p:nvCxnSpPr>
        <p:spPr>
          <a:xfrm>
            <a:off x="3964975" y="5246846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59" name="Straight Arrow Connector 58"/>
          <p:cNvCxnSpPr/>
          <p:nvPr/>
        </p:nvCxnSpPr>
        <p:spPr>
          <a:xfrm>
            <a:off x="3964975" y="5625957"/>
            <a:ext cx="4261192" cy="0"/>
          </a:xfrm>
          <a:prstGeom prst="straightConnector1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7813972" y="1966780"/>
            <a:ext cx="502502" cy="223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544"/>
              </a:spcBef>
              <a:buSzPct val="100000"/>
            </a:pPr>
            <a:r>
              <a:rPr lang="nb-NO" sz="1452" b="1" dirty="0"/>
              <a:t>JA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95640" y="1966778"/>
            <a:ext cx="502502" cy="223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544"/>
              </a:spcBef>
              <a:buSzPct val="100000"/>
            </a:pPr>
            <a:r>
              <a:rPr lang="nb-NO" sz="1452" b="1" dirty="0"/>
              <a:t>NEI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83958" y="5662802"/>
            <a:ext cx="502502" cy="223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544"/>
              </a:spcBef>
              <a:buSzPct val="100000"/>
            </a:pPr>
            <a:r>
              <a:rPr lang="nb-NO" sz="1452" b="1" dirty="0"/>
              <a:t>JA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90699" y="5687902"/>
            <a:ext cx="502502" cy="223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544"/>
              </a:spcBef>
              <a:buSzPct val="100000"/>
            </a:pPr>
            <a:r>
              <a:rPr lang="nb-NO" sz="1452" b="1" dirty="0"/>
              <a:t>NEI</a:t>
            </a:r>
          </a:p>
        </p:txBody>
      </p:sp>
    </p:spTree>
    <p:extLst>
      <p:ext uri="{BB962C8B-B14F-4D97-AF65-F5344CB8AC3E}">
        <p14:creationId xmlns:p14="http://schemas.microsoft.com/office/powerpoint/2010/main" val="299731899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72" r="11492" b="46212"/>
          <a:stretch/>
        </p:blipFill>
        <p:spPr bwMode="auto">
          <a:xfrm>
            <a:off x="1906137" y="4026089"/>
            <a:ext cx="8093122" cy="20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192740" y="805218"/>
            <a:ext cx="7328848" cy="173326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4400" b="1" dirty="0">
                <a:latin typeface="Arial" charset="0"/>
                <a:ea typeface="ヒラギノ角ゴ Pro W3" charset="-128"/>
                <a:cs typeface="ヒラギノ角ゴ Pro W3" charset="-128"/>
              </a:rPr>
              <a:t>Redesign av prosessen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4400" b="1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b="1" dirty="0">
                <a:latin typeface="Arial" charset="0"/>
                <a:ea typeface="ヒラギノ角ゴ Pro W3" charset="-128"/>
                <a:cs typeface="ヒラギノ角ゴ Pro W3" charset="-128"/>
              </a:rPr>
              <a:t>- Gråpapir og lapper</a:t>
            </a:r>
            <a:endParaRPr lang="en-GB" sz="2400" b="1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5184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759DA8-E032-431B-8C10-C0FA3D8EE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Mål for </a:t>
            </a:r>
            <a:r>
              <a:rPr lang="nb-NO" dirty="0" err="1">
                <a:cs typeface="Arial"/>
              </a:rPr>
              <a:t>ønsketsituasjon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4F85CA-7D77-4641-A1B9-82F074897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1145" indent="-271145"/>
            <a:r>
              <a:rPr lang="nb-NO" dirty="0">
                <a:cs typeface="Arial"/>
              </a:rPr>
              <a:t>Mål fra SG </a:t>
            </a:r>
            <a:r>
              <a:rPr lang="nb-NO" i="1" dirty="0">
                <a:cs typeface="Arial"/>
              </a:rPr>
              <a:t>(Sett inn eventuelle mål for forbedringen satt av prosesseier/styringsgruppe Eks: tid, kost, kvalitet)</a:t>
            </a:r>
          </a:p>
          <a:p>
            <a:pPr marL="271145" indent="-271145"/>
            <a:endParaRPr lang="nb-NO" dirty="0">
              <a:cs typeface="Arial"/>
            </a:endParaRPr>
          </a:p>
          <a:p>
            <a:pPr marL="271145" indent="-271145"/>
            <a:endParaRPr lang="nb-NO" dirty="0">
              <a:cs typeface="Arial"/>
            </a:endParaRPr>
          </a:p>
          <a:p>
            <a:pPr marL="271145" indent="-271145"/>
            <a:r>
              <a:rPr lang="nb-NO" dirty="0">
                <a:cs typeface="Arial"/>
              </a:rPr>
              <a:t>Prioriterte områder: </a:t>
            </a:r>
            <a:r>
              <a:rPr lang="nb-NO" i="1" dirty="0">
                <a:cs typeface="Arial"/>
              </a:rPr>
              <a:t>(sett inn de utfordringene prosesseier/styringsgruppe har prioritert som viktigst å ta tak i)</a:t>
            </a:r>
          </a:p>
        </p:txBody>
      </p:sp>
    </p:spTree>
    <p:extLst>
      <p:ext uri="{BB962C8B-B14F-4D97-AF65-F5344CB8AC3E}">
        <p14:creationId xmlns:p14="http://schemas.microsoft.com/office/powerpoint/2010/main" val="4097825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ED2D28-B6F4-425F-AB3B-9EAC67AAE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Prioriterte områder for prosessforbedringen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05A8F8-946C-4EA2-BC3D-0C604FCE4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nb-NO" dirty="0" err="1">
                <a:cs typeface="Arial"/>
              </a:rPr>
              <a:t>Xxxxx</a:t>
            </a:r>
            <a:endParaRPr lang="nb-NO" dirty="0"/>
          </a:p>
          <a:p>
            <a:pPr marL="457200" indent="-457200">
              <a:buAutoNum type="arabicPeriod"/>
            </a:pPr>
            <a:r>
              <a:rPr lang="nb-NO" dirty="0" err="1">
                <a:cs typeface="Arial"/>
              </a:rPr>
              <a:t>Xxxxx</a:t>
            </a:r>
            <a:endParaRPr lang="nb-NO" dirty="0">
              <a:cs typeface="Arial"/>
            </a:endParaRPr>
          </a:p>
          <a:p>
            <a:pPr marL="457200" indent="-457200">
              <a:buAutoNum type="arabicPeriod"/>
            </a:pPr>
            <a:r>
              <a:rPr lang="nb-NO" dirty="0" err="1">
                <a:cs typeface="Arial"/>
              </a:rPr>
              <a:t>Xxxxx</a:t>
            </a:r>
            <a:endParaRPr lang="nb-NO" dirty="0">
              <a:cs typeface="Arial"/>
            </a:endParaRPr>
          </a:p>
          <a:p>
            <a:pPr marL="457200" indent="-457200">
              <a:buAutoNum type="arabicPeriod"/>
            </a:pPr>
            <a:r>
              <a:rPr lang="nb-NO" dirty="0" err="1">
                <a:cs typeface="Arial"/>
              </a:rPr>
              <a:t>Xxxxx</a:t>
            </a:r>
            <a:endParaRPr lang="nb-NO" dirty="0">
              <a:cs typeface="Arial"/>
            </a:endParaRPr>
          </a:p>
          <a:p>
            <a:pPr marL="457200" indent="-457200">
              <a:buAutoNum type="arabicPeriod"/>
            </a:pPr>
            <a:endParaRPr lang="nb-NO" dirty="0">
              <a:cs typeface="Arial"/>
            </a:endParaRPr>
          </a:p>
          <a:p>
            <a:pPr marL="0" indent="0">
              <a:buNone/>
            </a:pPr>
            <a:endParaRPr lang="nb-NO" dirty="0">
              <a:cs typeface="Arial"/>
            </a:endParaRPr>
          </a:p>
          <a:p>
            <a:pPr marL="457200" indent="-457200">
              <a:buAutoNum type="arabicPeriod"/>
            </a:pPr>
            <a:endParaRPr lang="nb-NO" dirty="0">
              <a:cs typeface="Arial"/>
            </a:endParaRPr>
          </a:p>
          <a:p>
            <a:pPr marL="0" indent="0">
              <a:buNone/>
            </a:pPr>
            <a:endParaRPr lang="nb-NO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9101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og videre avklaringspunkter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cs typeface="Arial"/>
              </a:rPr>
              <a:t>Gjøre en vurdering om den/de foreslåtte endringer trenger å avklares nærmere, eksempelvis:</a:t>
            </a:r>
          </a:p>
          <a:p>
            <a:pPr marL="271145" indent="-271145"/>
            <a:endParaRPr lang="nb-NO" dirty="0">
              <a:cs typeface="Arial"/>
            </a:endParaRPr>
          </a:p>
          <a:p>
            <a:pPr marL="271145" indent="-271145"/>
            <a:r>
              <a:rPr lang="nb-NO" dirty="0">
                <a:cs typeface="Arial"/>
              </a:rPr>
              <a:t>Policyavklaringer og regelverk?</a:t>
            </a:r>
          </a:p>
          <a:p>
            <a:pPr marL="271145" indent="-271145"/>
            <a:endParaRPr lang="nb-NO" dirty="0">
              <a:cs typeface="Arial"/>
            </a:endParaRPr>
          </a:p>
          <a:p>
            <a:pPr marL="271145" indent="-271145"/>
            <a:r>
              <a:rPr lang="nb-NO" dirty="0">
                <a:cs typeface="Arial"/>
              </a:rPr>
              <a:t>Rolleavklaringer/rollendringer?</a:t>
            </a:r>
          </a:p>
          <a:p>
            <a:pPr marL="271145" indent="-271145"/>
            <a:endParaRPr lang="nb-NO" dirty="0">
              <a:cs typeface="Arial"/>
            </a:endParaRPr>
          </a:p>
          <a:p>
            <a:pPr marL="271145" indent="-271145"/>
            <a:r>
              <a:rPr lang="nb-NO" dirty="0">
                <a:cs typeface="Arial"/>
              </a:rPr>
              <a:t>Avklaringer omkring RPA og/eller systemfunksjonalitet ?</a:t>
            </a:r>
          </a:p>
        </p:txBody>
      </p:sp>
    </p:spTree>
    <p:extLst>
      <p:ext uri="{BB962C8B-B14F-4D97-AF65-F5344CB8AC3E}">
        <p14:creationId xmlns:p14="http://schemas.microsoft.com/office/powerpoint/2010/main" val="1582853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Veien videre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271145" indent="-271145"/>
            <a:r>
              <a:rPr lang="nb-NO" dirty="0"/>
              <a:t>Prosess med forbedringsforslag tegnes i Visio </a:t>
            </a:r>
            <a:endParaRPr lang="nb-NO" dirty="0">
              <a:cs typeface="Arial"/>
            </a:endParaRPr>
          </a:p>
          <a:p>
            <a:pPr marL="271145" indent="-271145"/>
            <a:r>
              <a:rPr lang="nb-NO" dirty="0"/>
              <a:t>Prosessleder/gruppe kvalitetssirkler og undersøker gjennomførbarhet på foreslåtte tiltak</a:t>
            </a:r>
            <a:endParaRPr lang="nb-NO" dirty="0">
              <a:cs typeface="Arial"/>
            </a:endParaRPr>
          </a:p>
          <a:p>
            <a:pPr marL="271145" indent="-271145"/>
            <a:endParaRPr lang="nb-NO" dirty="0">
              <a:cs typeface="Arial"/>
            </a:endParaRPr>
          </a:p>
        </p:txBody>
      </p:sp>
      <p:pic>
        <p:nvPicPr>
          <p:cNvPr id="33796" name="Picture 4" descr="https://static.thenounproject.com/png/1378608-200.png">
            <a:hlinkClick r:id="rId3" tooltip="crossroads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381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83330147"/>
              </p:ext>
            </p:extLst>
          </p:nvPr>
        </p:nvGraphicFramePr>
        <p:xfrm>
          <a:off x="1872344" y="4552087"/>
          <a:ext cx="8338457" cy="1175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8861385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Tf5zOrYQjqbDqkfJQ2n1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kzGRMOXQkSL_ick8CrwV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4ewGAEKTzmH15sXOap1uw"/>
</p:tagLst>
</file>

<file path=ppt/theme/theme1.xml><?xml version="1.0" encoding="utf-8"?>
<a:theme xmlns:a="http://schemas.openxmlformats.org/drawingml/2006/main" name="Theme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3e36812-88cd-4849-b5bf-044abecbbbe4">
      <UserInfo>
        <DisplayName>Gry Anita Hemsing</DisplayName>
        <AccountId>23</AccountId>
        <AccountType/>
      </UserInfo>
      <UserInfo>
        <DisplayName>Frank Paul Silye</DisplayName>
        <AccountId>25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D70FDF2920A74AAEC8438D68CFEDD4" ma:contentTypeVersion="6" ma:contentTypeDescription="Opprett et nytt dokument." ma:contentTypeScope="" ma:versionID="67a1757fa6f53f7ef15ab0b6c5920e2a">
  <xsd:schema xmlns:xsd="http://www.w3.org/2001/XMLSchema" xmlns:xs="http://www.w3.org/2001/XMLSchema" xmlns:p="http://schemas.microsoft.com/office/2006/metadata/properties" xmlns:ns2="092abc85-7c52-4ebd-b75b-1f90f941936e" xmlns:ns3="83e36812-88cd-4849-b5bf-044abecbbbe4" targetNamespace="http://schemas.microsoft.com/office/2006/metadata/properties" ma:root="true" ma:fieldsID="a29d18c6ecc6c9ff5fa4f819d1a3a410" ns2:_="" ns3:_="">
    <xsd:import namespace="092abc85-7c52-4ebd-b75b-1f90f941936e"/>
    <xsd:import namespace="83e36812-88cd-4849-b5bf-044abecbbb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abc85-7c52-4ebd-b75b-1f90f94193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e36812-88cd-4849-b5bf-044abecbbbe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770D0-363A-4876-AE94-4C4BD6293FEB}">
  <ds:schemaRefs>
    <ds:schemaRef ds:uri="83e36812-88cd-4849-b5bf-044abecbbbe4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92abc85-7c52-4ebd-b75b-1f90f941936e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5B37C19-7C45-4B1A-B61F-0405C551E5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2abc85-7c52-4ebd-b75b-1f90f941936e"/>
    <ds:schemaRef ds:uri="83e36812-88cd-4849-b5bf-044abecbbb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7F516E-2C54-492C-ABBD-9FFC25D4EA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Theme3</Template>
  <TotalTime>425</TotalTime>
  <Words>667</Words>
  <Application>Microsoft Office PowerPoint</Application>
  <PresentationFormat>Widescreen</PresentationFormat>
  <Paragraphs>139</Paragraphs>
  <Slides>15</Slides>
  <Notes>11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Verdana</vt:lpstr>
      <vt:lpstr>Wingdings</vt:lpstr>
      <vt:lpstr>Wingdings 2</vt:lpstr>
      <vt:lpstr>ヒラギノ角ゴ Pro W3</vt:lpstr>
      <vt:lpstr>Theme3</vt:lpstr>
      <vt:lpstr>think-cell Slide</vt:lpstr>
      <vt:lpstr>Workshop 3</vt:lpstr>
      <vt:lpstr>Tips til forberedelse kartlegging</vt:lpstr>
      <vt:lpstr>PowerPoint Presentation</vt:lpstr>
      <vt:lpstr>PowerPoint Presentation</vt:lpstr>
      <vt:lpstr>Mål for dagen</vt:lpstr>
      <vt:lpstr>Lim inn visiotegning av prosessen og gjennomgå</vt:lpstr>
      <vt:lpstr>Prosessoversikt nåsituajson</vt:lpstr>
      <vt:lpstr>Mulige tiltak for forbedring av prosesser</vt:lpstr>
      <vt:lpstr>Hva kan automatiseres eller digitaliseres?</vt:lpstr>
      <vt:lpstr>Sjekkliste for å vurdere om prosessen egner seg for automatisering og om automatisering tilfører ekstra verdi</vt:lpstr>
      <vt:lpstr>PowerPoint Presentation</vt:lpstr>
      <vt:lpstr>Mål for ønsketsituasjon</vt:lpstr>
      <vt:lpstr>Prioriterte områder for prosessforbedringen</vt:lpstr>
      <vt:lpstr>Oppsummering og videre avklaringspunkter</vt:lpstr>
      <vt:lpstr>Veien videre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Cecilie Andersen</dc:creator>
  <cp:lastModifiedBy>Cecilie Andersen</cp:lastModifiedBy>
  <cp:revision>330</cp:revision>
  <cp:lastPrinted>2018-10-22T08:16:15Z</cp:lastPrinted>
  <dcterms:created xsi:type="dcterms:W3CDTF">2018-10-04T10:04:02Z</dcterms:created>
  <dcterms:modified xsi:type="dcterms:W3CDTF">2018-12-13T11:11:54Z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0x010100D9D70FDF2920A74AAEC8438D68CFEDD4</vt:lpwstr>
  </property>
</Properties>
</file>