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32"/>
  </p:notesMasterIdLst>
  <p:handoutMasterIdLst>
    <p:handoutMasterId r:id="rId33"/>
  </p:handoutMasterIdLst>
  <p:sldIdLst>
    <p:sldId id="258" r:id="rId2"/>
    <p:sldId id="298" r:id="rId3"/>
    <p:sldId id="428" r:id="rId4"/>
    <p:sldId id="426" r:id="rId5"/>
    <p:sldId id="394" r:id="rId6"/>
    <p:sldId id="404" r:id="rId7"/>
    <p:sldId id="398" r:id="rId8"/>
    <p:sldId id="406" r:id="rId9"/>
    <p:sldId id="397" r:id="rId10"/>
    <p:sldId id="407" r:id="rId11"/>
    <p:sldId id="291" r:id="rId12"/>
    <p:sldId id="395" r:id="rId13"/>
    <p:sldId id="401" r:id="rId14"/>
    <p:sldId id="396" r:id="rId15"/>
    <p:sldId id="400" r:id="rId16"/>
    <p:sldId id="399" r:id="rId17"/>
    <p:sldId id="402" r:id="rId18"/>
    <p:sldId id="335" r:id="rId19"/>
    <p:sldId id="393" r:id="rId20"/>
    <p:sldId id="336" r:id="rId21"/>
    <p:sldId id="427" r:id="rId22"/>
    <p:sldId id="430" r:id="rId23"/>
    <p:sldId id="431" r:id="rId24"/>
    <p:sldId id="425" r:id="rId25"/>
    <p:sldId id="411" r:id="rId26"/>
    <p:sldId id="420" r:id="rId27"/>
    <p:sldId id="421" r:id="rId28"/>
    <p:sldId id="422" r:id="rId29"/>
    <p:sldId id="423" r:id="rId30"/>
    <p:sldId id="424" r:id="rId31"/>
  </p:sldIdLst>
  <p:sldSz cx="9144000" cy="5715000" type="screen16x10"/>
  <p:notesSz cx="6794500" cy="99314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4409710C-48B6-46D4-9A7A-5FD252E05C1D}">
          <p14:sldIdLst>
            <p14:sldId id="258"/>
            <p14:sldId id="298"/>
            <p14:sldId id="428"/>
            <p14:sldId id="426"/>
            <p14:sldId id="394"/>
            <p14:sldId id="404"/>
            <p14:sldId id="398"/>
            <p14:sldId id="406"/>
            <p14:sldId id="397"/>
            <p14:sldId id="407"/>
            <p14:sldId id="291"/>
            <p14:sldId id="395"/>
            <p14:sldId id="401"/>
            <p14:sldId id="396"/>
            <p14:sldId id="400"/>
            <p14:sldId id="399"/>
            <p14:sldId id="402"/>
            <p14:sldId id="335"/>
            <p14:sldId id="393"/>
            <p14:sldId id="336"/>
            <p14:sldId id="427"/>
            <p14:sldId id="430"/>
            <p14:sldId id="431"/>
            <p14:sldId id="425"/>
            <p14:sldId id="411"/>
            <p14:sldId id="420"/>
            <p14:sldId id="421"/>
            <p14:sldId id="422"/>
            <p14:sldId id="423"/>
            <p14:sldId id="424"/>
          </p14:sldIdLst>
        </p14:section>
      </p14:sectionLst>
    </p:ex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56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5133" autoAdjust="0"/>
  </p:normalViewPr>
  <p:slideViewPr>
    <p:cSldViewPr>
      <p:cViewPr varScale="1">
        <p:scale>
          <a:sx n="149" d="100"/>
          <a:sy n="149" d="100"/>
        </p:scale>
        <p:origin x="210" y="114"/>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2.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9DA48C-C90C-418D-92CA-CC39904AADCA}"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b-NO"/>
        </a:p>
      </dgm:t>
    </dgm:pt>
    <dgm:pt modelId="{497EE835-70A8-4E9B-8053-8D866A6C83E8}">
      <dgm:prSet phldrT="[Tekst]" custT="1"/>
      <dgm:spPr>
        <a:solidFill>
          <a:schemeClr val="accent1">
            <a:lumMod val="90000"/>
          </a:schemeClr>
        </a:solidFill>
        <a:ln>
          <a:solidFill>
            <a:schemeClr val="bg2"/>
          </a:solidFill>
        </a:ln>
      </dgm:spPr>
      <dgm:t>
        <a:bodyPr/>
        <a:lstStyle/>
        <a:p>
          <a:r>
            <a:rPr lang="nb-NO" sz="1100" dirty="0" smtClean="0">
              <a:solidFill>
                <a:schemeClr val="tx1"/>
              </a:solidFill>
            </a:rPr>
            <a:t>BOTT markedsgrunnlag/ prosesser</a:t>
          </a:r>
          <a:endParaRPr lang="nb-NO" sz="1100" dirty="0">
            <a:solidFill>
              <a:schemeClr val="tx1"/>
            </a:solidFill>
          </a:endParaRPr>
        </a:p>
      </dgm:t>
    </dgm:pt>
    <dgm:pt modelId="{B28B4D23-6B60-47D4-BA05-790BB143BA98}" type="parTrans" cxnId="{783DC334-3453-44EE-9571-F1234B30D4F8}">
      <dgm:prSet/>
      <dgm:spPr/>
      <dgm:t>
        <a:bodyPr/>
        <a:lstStyle/>
        <a:p>
          <a:endParaRPr lang="nb-NO" sz="1200"/>
        </a:p>
      </dgm:t>
    </dgm:pt>
    <dgm:pt modelId="{5C731DC7-5CFB-4C34-9612-BF39C7718336}" type="sibTrans" cxnId="{783DC334-3453-44EE-9571-F1234B30D4F8}">
      <dgm:prSet/>
      <dgm:spPr/>
      <dgm:t>
        <a:bodyPr/>
        <a:lstStyle/>
        <a:p>
          <a:endParaRPr lang="nb-NO" sz="1200"/>
        </a:p>
      </dgm:t>
    </dgm:pt>
    <dgm:pt modelId="{890A348E-663F-48E0-BED9-D35190156103}">
      <dgm:prSet phldrT="[Tekst]" custT="1"/>
      <dgm:spPr>
        <a:ln>
          <a:solidFill>
            <a:schemeClr val="bg2"/>
          </a:solidFill>
        </a:ln>
      </dgm:spPr>
      <dgm:t>
        <a:bodyPr/>
        <a:lstStyle/>
        <a:p>
          <a:r>
            <a:rPr lang="nb-NO" sz="1400" dirty="0" err="1" smtClean="0">
              <a:solidFill>
                <a:schemeClr val="tx1"/>
              </a:solidFill>
            </a:rPr>
            <a:t>DFØs</a:t>
          </a:r>
          <a:r>
            <a:rPr lang="nb-NO" sz="1400" dirty="0" smtClean="0">
              <a:solidFill>
                <a:schemeClr val="tx1"/>
              </a:solidFill>
            </a:rPr>
            <a:t> løsninger</a:t>
          </a:r>
          <a:endParaRPr lang="nb-NO" sz="1400" dirty="0">
            <a:solidFill>
              <a:schemeClr val="tx1"/>
            </a:solidFill>
          </a:endParaRPr>
        </a:p>
      </dgm:t>
    </dgm:pt>
    <dgm:pt modelId="{84E60862-7F60-4957-BA6B-402AE6054868}" type="parTrans" cxnId="{B3792818-38AB-472F-8667-41B9E1FC33AB}">
      <dgm:prSet/>
      <dgm:spPr/>
      <dgm:t>
        <a:bodyPr/>
        <a:lstStyle/>
        <a:p>
          <a:endParaRPr lang="nb-NO" sz="1200"/>
        </a:p>
      </dgm:t>
    </dgm:pt>
    <dgm:pt modelId="{BD5BAA08-00E0-4145-B11C-EF932F693902}" type="sibTrans" cxnId="{B3792818-38AB-472F-8667-41B9E1FC33AB}">
      <dgm:prSet/>
      <dgm:spPr/>
      <dgm:t>
        <a:bodyPr/>
        <a:lstStyle/>
        <a:p>
          <a:endParaRPr lang="nb-NO" sz="1200"/>
        </a:p>
      </dgm:t>
    </dgm:pt>
    <dgm:pt modelId="{F1FD4FEB-4200-45DD-96B7-D4724F73035E}" type="pres">
      <dgm:prSet presAssocID="{AF9DA48C-C90C-418D-92CA-CC39904AADCA}" presName="Name0" presStyleCnt="0">
        <dgm:presLayoutVars>
          <dgm:chMax val="7"/>
          <dgm:resizeHandles val="exact"/>
        </dgm:presLayoutVars>
      </dgm:prSet>
      <dgm:spPr/>
      <dgm:t>
        <a:bodyPr/>
        <a:lstStyle/>
        <a:p>
          <a:endParaRPr lang="en-US"/>
        </a:p>
      </dgm:t>
    </dgm:pt>
    <dgm:pt modelId="{BBDF01E5-F105-4DF3-B189-BB2F68A6CD33}" type="pres">
      <dgm:prSet presAssocID="{AF9DA48C-C90C-418D-92CA-CC39904AADCA}" presName="comp1" presStyleCnt="0"/>
      <dgm:spPr/>
    </dgm:pt>
    <dgm:pt modelId="{ECED49DD-CA3D-44F7-993A-AC8892453E93}" type="pres">
      <dgm:prSet presAssocID="{AF9DA48C-C90C-418D-92CA-CC39904AADCA}" presName="circle1" presStyleLbl="node1" presStyleIdx="0" presStyleCnt="2" custScaleX="126283"/>
      <dgm:spPr/>
      <dgm:t>
        <a:bodyPr/>
        <a:lstStyle/>
        <a:p>
          <a:endParaRPr lang="nb-NO"/>
        </a:p>
      </dgm:t>
    </dgm:pt>
    <dgm:pt modelId="{758B4146-0202-4DB9-98AD-94B1DD21C4AE}" type="pres">
      <dgm:prSet presAssocID="{AF9DA48C-C90C-418D-92CA-CC39904AADCA}" presName="c1text" presStyleLbl="node1" presStyleIdx="0" presStyleCnt="2">
        <dgm:presLayoutVars>
          <dgm:bulletEnabled val="1"/>
        </dgm:presLayoutVars>
      </dgm:prSet>
      <dgm:spPr/>
      <dgm:t>
        <a:bodyPr/>
        <a:lstStyle/>
        <a:p>
          <a:endParaRPr lang="en-US"/>
        </a:p>
      </dgm:t>
    </dgm:pt>
    <dgm:pt modelId="{73B26A92-8A12-49B5-87C4-E51276D5362F}" type="pres">
      <dgm:prSet presAssocID="{AF9DA48C-C90C-418D-92CA-CC39904AADCA}" presName="comp2" presStyleCnt="0"/>
      <dgm:spPr/>
    </dgm:pt>
    <dgm:pt modelId="{1E964A4E-11B3-4972-B244-472C1AE2C2F5}" type="pres">
      <dgm:prSet presAssocID="{AF9DA48C-C90C-418D-92CA-CC39904AADCA}" presName="circle2" presStyleLbl="node1" presStyleIdx="1" presStyleCnt="2"/>
      <dgm:spPr/>
      <dgm:t>
        <a:bodyPr/>
        <a:lstStyle/>
        <a:p>
          <a:endParaRPr lang="nb-NO"/>
        </a:p>
      </dgm:t>
    </dgm:pt>
    <dgm:pt modelId="{8EEDC54D-7B2E-498F-8BFE-EFF942180268}" type="pres">
      <dgm:prSet presAssocID="{AF9DA48C-C90C-418D-92CA-CC39904AADCA}" presName="c2text" presStyleLbl="node1" presStyleIdx="1" presStyleCnt="2">
        <dgm:presLayoutVars>
          <dgm:bulletEnabled val="1"/>
        </dgm:presLayoutVars>
      </dgm:prSet>
      <dgm:spPr/>
      <dgm:t>
        <a:bodyPr/>
        <a:lstStyle/>
        <a:p>
          <a:endParaRPr lang="en-US"/>
        </a:p>
      </dgm:t>
    </dgm:pt>
  </dgm:ptLst>
  <dgm:cxnLst>
    <dgm:cxn modelId="{08B39DC4-D178-4BCF-B472-25A0190137EF}" type="presOf" srcId="{AF9DA48C-C90C-418D-92CA-CC39904AADCA}" destId="{F1FD4FEB-4200-45DD-96B7-D4724F73035E}" srcOrd="0" destOrd="0" presId="urn:microsoft.com/office/officeart/2005/8/layout/venn2"/>
    <dgm:cxn modelId="{783DC334-3453-44EE-9571-F1234B30D4F8}" srcId="{AF9DA48C-C90C-418D-92CA-CC39904AADCA}" destId="{497EE835-70A8-4E9B-8053-8D866A6C83E8}" srcOrd="0" destOrd="0" parTransId="{B28B4D23-6B60-47D4-BA05-790BB143BA98}" sibTransId="{5C731DC7-5CFB-4C34-9612-BF39C7718336}"/>
    <dgm:cxn modelId="{73B13FEB-B9D4-48B8-8CF0-6EEDA08AE1AA}" type="presOf" srcId="{890A348E-663F-48E0-BED9-D35190156103}" destId="{1E964A4E-11B3-4972-B244-472C1AE2C2F5}" srcOrd="0" destOrd="0" presId="urn:microsoft.com/office/officeart/2005/8/layout/venn2"/>
    <dgm:cxn modelId="{693AE717-3C59-4146-AC45-4DEDF7358495}" type="presOf" srcId="{890A348E-663F-48E0-BED9-D35190156103}" destId="{8EEDC54D-7B2E-498F-8BFE-EFF942180268}" srcOrd="1" destOrd="0" presId="urn:microsoft.com/office/officeart/2005/8/layout/venn2"/>
    <dgm:cxn modelId="{B3792818-38AB-472F-8667-41B9E1FC33AB}" srcId="{AF9DA48C-C90C-418D-92CA-CC39904AADCA}" destId="{890A348E-663F-48E0-BED9-D35190156103}" srcOrd="1" destOrd="0" parTransId="{84E60862-7F60-4957-BA6B-402AE6054868}" sibTransId="{BD5BAA08-00E0-4145-B11C-EF932F693902}"/>
    <dgm:cxn modelId="{C6EB4EBF-A074-407B-80E1-55E0E93BFAC1}" type="presOf" srcId="{497EE835-70A8-4E9B-8053-8D866A6C83E8}" destId="{ECED49DD-CA3D-44F7-993A-AC8892453E93}" srcOrd="0" destOrd="0" presId="urn:microsoft.com/office/officeart/2005/8/layout/venn2"/>
    <dgm:cxn modelId="{7AAD5C4C-DF5B-4F97-B9FA-42ED7E4B3A08}" type="presOf" srcId="{497EE835-70A8-4E9B-8053-8D866A6C83E8}" destId="{758B4146-0202-4DB9-98AD-94B1DD21C4AE}" srcOrd="1" destOrd="0" presId="urn:microsoft.com/office/officeart/2005/8/layout/venn2"/>
    <dgm:cxn modelId="{6FA52702-D1DC-4648-89F8-CEED6BD7F157}" type="presParOf" srcId="{F1FD4FEB-4200-45DD-96B7-D4724F73035E}" destId="{BBDF01E5-F105-4DF3-B189-BB2F68A6CD33}" srcOrd="0" destOrd="0" presId="urn:microsoft.com/office/officeart/2005/8/layout/venn2"/>
    <dgm:cxn modelId="{58EA6280-5980-454C-9D64-A06EB7F71CAF}" type="presParOf" srcId="{BBDF01E5-F105-4DF3-B189-BB2F68A6CD33}" destId="{ECED49DD-CA3D-44F7-993A-AC8892453E93}" srcOrd="0" destOrd="0" presId="urn:microsoft.com/office/officeart/2005/8/layout/venn2"/>
    <dgm:cxn modelId="{F8487F0D-C494-405D-ADDB-4F8595AE1BA3}" type="presParOf" srcId="{BBDF01E5-F105-4DF3-B189-BB2F68A6CD33}" destId="{758B4146-0202-4DB9-98AD-94B1DD21C4AE}" srcOrd="1" destOrd="0" presId="urn:microsoft.com/office/officeart/2005/8/layout/venn2"/>
    <dgm:cxn modelId="{4C79DD0E-77A6-49AD-9D52-983E0250AB99}" type="presParOf" srcId="{F1FD4FEB-4200-45DD-96B7-D4724F73035E}" destId="{73B26A92-8A12-49B5-87C4-E51276D5362F}" srcOrd="1" destOrd="0" presId="urn:microsoft.com/office/officeart/2005/8/layout/venn2"/>
    <dgm:cxn modelId="{5733CFB1-D483-4FF0-ADD7-A71A6E070EEC}" type="presParOf" srcId="{73B26A92-8A12-49B5-87C4-E51276D5362F}" destId="{1E964A4E-11B3-4972-B244-472C1AE2C2F5}" srcOrd="0" destOrd="0" presId="urn:microsoft.com/office/officeart/2005/8/layout/venn2"/>
    <dgm:cxn modelId="{40174220-F46C-4868-B84A-72E48B521ED8}" type="presParOf" srcId="{73B26A92-8A12-49B5-87C4-E51276D5362F}" destId="{8EEDC54D-7B2E-498F-8BFE-EFF94218026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701A17-9097-46FA-A1AB-0B2ED0C3B34A}"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nb-NO"/>
        </a:p>
      </dgm:t>
    </dgm:pt>
    <dgm:pt modelId="{947FD32F-F8AF-4CEA-8B0B-DC13E1BF1E90}">
      <dgm:prSet phldrT="[Tekst]" custT="1"/>
      <dgm:spPr/>
      <dgm:t>
        <a:bodyPr/>
        <a:lstStyle/>
        <a:p>
          <a:r>
            <a:rPr lang="nb-NO" sz="900" dirty="0" smtClean="0">
              <a:solidFill>
                <a:schemeClr val="tx1"/>
              </a:solidFill>
            </a:rPr>
            <a:t>Etablert eierskap til nye løsninger/Tjenester</a:t>
          </a:r>
          <a:endParaRPr lang="nb-NO" sz="900" dirty="0">
            <a:solidFill>
              <a:schemeClr val="tx1"/>
            </a:solidFill>
          </a:endParaRPr>
        </a:p>
      </dgm:t>
    </dgm:pt>
    <dgm:pt modelId="{8A3AABC9-A1F2-445D-BD1C-0DA15744F080}" type="parTrans" cxnId="{7B500D8E-621A-4EB0-8B0D-2195609D156E}">
      <dgm:prSet/>
      <dgm:spPr/>
      <dgm:t>
        <a:bodyPr/>
        <a:lstStyle/>
        <a:p>
          <a:endParaRPr lang="nb-NO"/>
        </a:p>
      </dgm:t>
    </dgm:pt>
    <dgm:pt modelId="{93B1ADF5-4BE5-4E5B-AECB-FD22B90586A8}" type="sibTrans" cxnId="{7B500D8E-621A-4EB0-8B0D-2195609D156E}">
      <dgm:prSet/>
      <dgm:spPr/>
      <dgm:t>
        <a:bodyPr/>
        <a:lstStyle/>
        <a:p>
          <a:endParaRPr lang="nb-NO"/>
        </a:p>
      </dgm:t>
    </dgm:pt>
    <dgm:pt modelId="{9F8B1180-FC0E-4A45-B484-F4589CB8724A}">
      <dgm:prSet phldrT="[Tekst]" custT="1"/>
      <dgm:spPr/>
      <dgm:t>
        <a:bodyPr/>
        <a:lstStyle/>
        <a:p>
          <a:r>
            <a:rPr lang="nb-NO" sz="900" dirty="0" smtClean="0">
              <a:solidFill>
                <a:schemeClr val="tx1"/>
              </a:solidFill>
            </a:rPr>
            <a:t>Smidig overgang til nye løsninger/ tjenester </a:t>
          </a:r>
          <a:endParaRPr lang="nb-NO" sz="900" dirty="0">
            <a:solidFill>
              <a:schemeClr val="tx1"/>
            </a:solidFill>
          </a:endParaRPr>
        </a:p>
      </dgm:t>
    </dgm:pt>
    <dgm:pt modelId="{6B9F0A3D-62C9-405B-8246-EE1AAA49399B}" type="parTrans" cxnId="{30E5E424-5FF0-4E6D-AAD7-6319686F38BC}">
      <dgm:prSet/>
      <dgm:spPr/>
      <dgm:t>
        <a:bodyPr/>
        <a:lstStyle/>
        <a:p>
          <a:endParaRPr lang="nb-NO"/>
        </a:p>
      </dgm:t>
    </dgm:pt>
    <dgm:pt modelId="{D682435A-43C0-449C-BE71-13A15282C0D0}" type="sibTrans" cxnId="{30E5E424-5FF0-4E6D-AAD7-6319686F38BC}">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t>
        <a:bodyPr/>
        <a:lstStyle/>
        <a:p>
          <a:endParaRPr lang="nb-NO"/>
        </a:p>
      </dgm:t>
    </dgm:pt>
    <dgm:pt modelId="{A6B90463-1138-4586-987A-EFCE0DB0A197}">
      <dgm:prSet custT="1"/>
      <dgm:spPr/>
      <dgm:t>
        <a:bodyPr/>
        <a:lstStyle/>
        <a:p>
          <a:r>
            <a:rPr lang="nb-NO" sz="900" dirty="0" smtClean="0">
              <a:solidFill>
                <a:schemeClr val="tx1"/>
              </a:solidFill>
            </a:rPr>
            <a:t>Hensiktsmessig forvaltning av nye standard arbeidsprosesser</a:t>
          </a:r>
          <a:endParaRPr lang="nb-NO" sz="900" dirty="0">
            <a:solidFill>
              <a:schemeClr val="tx1"/>
            </a:solidFill>
          </a:endParaRPr>
        </a:p>
      </dgm:t>
    </dgm:pt>
    <dgm:pt modelId="{BAA8F422-71E9-4D5C-885E-31016E656016}" type="parTrans" cxnId="{246CD1CC-FE33-4C1E-B777-1F8A07A12571}">
      <dgm:prSet/>
      <dgm:spPr/>
      <dgm:t>
        <a:bodyPr/>
        <a:lstStyle/>
        <a:p>
          <a:endParaRPr lang="nb-NO"/>
        </a:p>
      </dgm:t>
    </dgm:pt>
    <dgm:pt modelId="{7E772E73-33A5-473F-B110-B56E4A8AFC93}" type="sibTrans" cxnId="{246CD1CC-FE33-4C1E-B777-1F8A07A12571}">
      <dgm:prSet/>
      <dgm:spPr/>
      <dgm:t>
        <a:bodyPr/>
        <a:lstStyle/>
        <a:p>
          <a:endParaRPr lang="nb-NO"/>
        </a:p>
      </dgm:t>
    </dgm:pt>
    <dgm:pt modelId="{8F6810D0-EE94-4879-AA3A-091A1821F0F9}" type="pres">
      <dgm:prSet presAssocID="{0D701A17-9097-46FA-A1AB-0B2ED0C3B34A}" presName="Name0" presStyleCnt="0">
        <dgm:presLayoutVars>
          <dgm:chMax val="7"/>
          <dgm:chPref val="7"/>
          <dgm:dir/>
        </dgm:presLayoutVars>
      </dgm:prSet>
      <dgm:spPr/>
      <dgm:t>
        <a:bodyPr/>
        <a:lstStyle/>
        <a:p>
          <a:endParaRPr lang="nb-NO"/>
        </a:p>
      </dgm:t>
    </dgm:pt>
    <dgm:pt modelId="{76935F3B-2B68-4045-8CEB-9BB7D7B8ACB7}" type="pres">
      <dgm:prSet presAssocID="{0D701A17-9097-46FA-A1AB-0B2ED0C3B34A}" presName="dot1" presStyleLbl="alignNode1" presStyleIdx="0" presStyleCnt="12" custLinFactX="274635" custLinFactY="-18394" custLinFactNeighborX="300000" custLinFactNeighborY="-100000"/>
      <dgm:spPr/>
    </dgm:pt>
    <dgm:pt modelId="{2E44A1B2-5993-472B-856E-F37E0668ED99}" type="pres">
      <dgm:prSet presAssocID="{0D701A17-9097-46FA-A1AB-0B2ED0C3B34A}" presName="dot2" presStyleLbl="alignNode1" presStyleIdx="1" presStyleCnt="12" custLinFactX="274635" custLinFactY="-18394" custLinFactNeighborX="300000" custLinFactNeighborY="-100000"/>
      <dgm:spPr/>
    </dgm:pt>
    <dgm:pt modelId="{CA4A5AD1-7AD2-4DD6-90C4-412C3D1B800B}" type="pres">
      <dgm:prSet presAssocID="{0D701A17-9097-46FA-A1AB-0B2ED0C3B34A}" presName="dot3" presStyleLbl="alignNode1" presStyleIdx="2" presStyleCnt="12" custLinFactX="274635" custLinFactY="-18394" custLinFactNeighborX="300000" custLinFactNeighborY="-100000"/>
      <dgm:spPr/>
    </dgm:pt>
    <dgm:pt modelId="{C1E15D90-DB39-4646-9116-7780C9596517}" type="pres">
      <dgm:prSet presAssocID="{0D701A17-9097-46FA-A1AB-0B2ED0C3B34A}" presName="dot4" presStyleLbl="alignNode1" presStyleIdx="3" presStyleCnt="12" custLinFactX="-100000" custLinFactY="-9483" custLinFactNeighborX="-104842" custLinFactNeighborY="-100000"/>
      <dgm:spPr/>
    </dgm:pt>
    <dgm:pt modelId="{520247BB-2309-4175-8D48-1EDEF45EFB97}" type="pres">
      <dgm:prSet presAssocID="{0D701A17-9097-46FA-A1AB-0B2ED0C3B34A}" presName="dot5" presStyleLbl="alignNode1" presStyleIdx="4" presStyleCnt="12" custLinFactX="-100000" custLinFactY="-9483" custLinFactNeighborX="-104842" custLinFactNeighborY="-100000"/>
      <dgm:spPr/>
    </dgm:pt>
    <dgm:pt modelId="{6132EEBF-081C-460C-B0F6-A58AD8B09826}" type="pres">
      <dgm:prSet presAssocID="{0D701A17-9097-46FA-A1AB-0B2ED0C3B34A}" presName="dotArrow1" presStyleLbl="alignNode1" presStyleIdx="5" presStyleCnt="12" custLinFactX="-200000" custLinFactNeighborX="-204761" custLinFactNeighborY="-35633"/>
      <dgm:spPr/>
    </dgm:pt>
    <dgm:pt modelId="{7AEC2854-E855-44C7-82CF-E727732920E0}" type="pres">
      <dgm:prSet presAssocID="{0D701A17-9097-46FA-A1AB-0B2ED0C3B34A}" presName="dotArrow2" presStyleLbl="alignNode1" presStyleIdx="6" presStyleCnt="12" custLinFactX="-200000" custLinFactNeighborX="-204761" custLinFactNeighborY="-35633"/>
      <dgm:spPr/>
    </dgm:pt>
    <dgm:pt modelId="{578FAC83-066E-46D8-A6DA-F971D7E569EB}" type="pres">
      <dgm:prSet presAssocID="{0D701A17-9097-46FA-A1AB-0B2ED0C3B34A}" presName="dotArrow3" presStyleLbl="alignNode1" presStyleIdx="7" presStyleCnt="12" custLinFactX="-200000" custLinFactNeighborX="-204761" custLinFactNeighborY="-35633"/>
      <dgm:spPr/>
    </dgm:pt>
    <dgm:pt modelId="{20F3B4B6-88D5-48C9-9122-FD55C166A320}" type="pres">
      <dgm:prSet presAssocID="{0D701A17-9097-46FA-A1AB-0B2ED0C3B34A}" presName="dotArrow4" presStyleLbl="alignNode1" presStyleIdx="8" presStyleCnt="12" custLinFactX="-200000" custLinFactNeighborX="-204761" custLinFactNeighborY="-35633"/>
      <dgm:spPr/>
    </dgm:pt>
    <dgm:pt modelId="{157F1B59-596F-430A-887B-3FD8FBD5D5A8}" type="pres">
      <dgm:prSet presAssocID="{0D701A17-9097-46FA-A1AB-0B2ED0C3B34A}" presName="dotArrow5" presStyleLbl="alignNode1" presStyleIdx="9" presStyleCnt="12" custLinFactX="-200000" custLinFactNeighborX="-204761" custLinFactNeighborY="-35633"/>
      <dgm:spPr/>
    </dgm:pt>
    <dgm:pt modelId="{4C88A383-5848-4B6A-8997-8A8652DBFA21}" type="pres">
      <dgm:prSet presAssocID="{0D701A17-9097-46FA-A1AB-0B2ED0C3B34A}" presName="dotArrow6" presStyleLbl="alignNode1" presStyleIdx="10" presStyleCnt="12" custLinFactX="-200000" custLinFactNeighborX="-204761" custLinFactNeighborY="-35633"/>
      <dgm:spPr/>
    </dgm:pt>
    <dgm:pt modelId="{93E2D363-B677-4CA4-98F0-4A7ADC3E1760}" type="pres">
      <dgm:prSet presAssocID="{0D701A17-9097-46FA-A1AB-0B2ED0C3B34A}" presName="dotArrow7" presStyleLbl="alignNode1" presStyleIdx="11" presStyleCnt="12" custLinFactX="-200000" custLinFactNeighborX="-204761" custLinFactNeighborY="-35633"/>
      <dgm:spPr/>
    </dgm:pt>
    <dgm:pt modelId="{75202AD9-574A-4F70-A049-058981C14933}" type="pres">
      <dgm:prSet presAssocID="{947FD32F-F8AF-4CEA-8B0B-DC13E1BF1E90}" presName="parTx1" presStyleLbl="node1" presStyleIdx="0" presStyleCnt="3" custLinFactNeighborX="63548" custLinFactNeighborY="-23931"/>
      <dgm:spPr/>
      <dgm:t>
        <a:bodyPr/>
        <a:lstStyle/>
        <a:p>
          <a:endParaRPr lang="nb-NO"/>
        </a:p>
      </dgm:t>
    </dgm:pt>
    <dgm:pt modelId="{694B86E5-303E-4052-BB2D-8C4CF88B2665}" type="pres">
      <dgm:prSet presAssocID="{93B1ADF5-4BE5-4E5B-AECB-FD22B90586A8}" presName="picture1" presStyleCnt="0"/>
      <dgm:spPr/>
    </dgm:pt>
    <dgm:pt modelId="{87899F56-B235-43E9-84A1-4F7F3B7660FE}" type="pres">
      <dgm:prSet presAssocID="{93B1ADF5-4BE5-4E5B-AECB-FD22B90586A8}" presName="imageRepeatNode" presStyleLbl="fgImgPlace1" presStyleIdx="0" presStyleCnt="3" custLinFactX="30830" custLinFactNeighborX="100000" custLinFactNeighborY="41736"/>
      <dgm:spPr/>
      <dgm:t>
        <a:bodyPr/>
        <a:lstStyle/>
        <a:p>
          <a:endParaRPr lang="nb-NO"/>
        </a:p>
      </dgm:t>
    </dgm:pt>
    <dgm:pt modelId="{D292EDD4-C4D8-46E9-A3D7-56A304927169}" type="pres">
      <dgm:prSet presAssocID="{9F8B1180-FC0E-4A45-B484-F4589CB8724A}" presName="parTx2" presStyleLbl="node1" presStyleIdx="1" presStyleCnt="3" custLinFactNeighborX="13753" custLinFactNeighborY="-78834"/>
      <dgm:spPr/>
      <dgm:t>
        <a:bodyPr/>
        <a:lstStyle/>
        <a:p>
          <a:endParaRPr lang="nb-NO"/>
        </a:p>
      </dgm:t>
    </dgm:pt>
    <dgm:pt modelId="{F09FA53E-EFDF-4DFF-909B-AF53379C2875}" type="pres">
      <dgm:prSet presAssocID="{D682435A-43C0-449C-BE71-13A15282C0D0}" presName="picture2" presStyleCnt="0"/>
      <dgm:spPr/>
    </dgm:pt>
    <dgm:pt modelId="{08AA4D71-8D8B-4287-96B9-6DDBDDBB0477}" type="pres">
      <dgm:prSet presAssocID="{D682435A-43C0-449C-BE71-13A15282C0D0}" presName="imageRepeatNode" presStyleLbl="fgImgPlace1" presStyleIdx="1" presStyleCnt="3" custLinFactNeighborX="16696" custLinFactNeighborY="-15502"/>
      <dgm:spPr/>
      <dgm:t>
        <a:bodyPr/>
        <a:lstStyle/>
        <a:p>
          <a:endParaRPr lang="nb-NO"/>
        </a:p>
      </dgm:t>
    </dgm:pt>
    <dgm:pt modelId="{7B5788E0-CC5E-4832-A6FD-9325015716A0}" type="pres">
      <dgm:prSet presAssocID="{A6B90463-1138-4586-987A-EFCE0DB0A197}" presName="parTx3" presStyleLbl="node1" presStyleIdx="2" presStyleCnt="3" custLinFactY="-8927" custLinFactNeighborY="-100000"/>
      <dgm:spPr/>
      <dgm:t>
        <a:bodyPr/>
        <a:lstStyle/>
        <a:p>
          <a:endParaRPr lang="nb-NO"/>
        </a:p>
      </dgm:t>
    </dgm:pt>
    <dgm:pt modelId="{15298645-D61E-4700-9BDE-4EBCF263F2AA}" type="pres">
      <dgm:prSet presAssocID="{7E772E73-33A5-473F-B110-B56E4A8AFC93}" presName="picture3" presStyleCnt="0"/>
      <dgm:spPr/>
    </dgm:pt>
    <dgm:pt modelId="{BE4F8C03-E46D-4776-84B1-4AD2C7E424D7}" type="pres">
      <dgm:prSet presAssocID="{7E772E73-33A5-473F-B110-B56E4A8AFC93}" presName="imageRepeatNode" presStyleLbl="fgImgPlace1" presStyleIdx="2" presStyleCnt="3" custLinFactNeighborX="-26740" custLinFactNeighborY="-14758"/>
      <dgm:spPr/>
      <dgm:t>
        <a:bodyPr/>
        <a:lstStyle/>
        <a:p>
          <a:endParaRPr lang="nb-NO"/>
        </a:p>
      </dgm:t>
    </dgm:pt>
  </dgm:ptLst>
  <dgm:cxnLst>
    <dgm:cxn modelId="{6790D0A6-25A6-447A-8727-C467579782B3}" type="presOf" srcId="{7E772E73-33A5-473F-B110-B56E4A8AFC93}" destId="{BE4F8C03-E46D-4776-84B1-4AD2C7E424D7}" srcOrd="0" destOrd="0" presId="urn:microsoft.com/office/officeart/2008/layout/AscendingPictureAccentProcess"/>
    <dgm:cxn modelId="{6F698E56-0DED-4C69-86A1-97C606FC380C}" type="presOf" srcId="{D682435A-43C0-449C-BE71-13A15282C0D0}" destId="{08AA4D71-8D8B-4287-96B9-6DDBDDBB0477}" srcOrd="0" destOrd="0" presId="urn:microsoft.com/office/officeart/2008/layout/AscendingPictureAccentProcess"/>
    <dgm:cxn modelId="{246CD1CC-FE33-4C1E-B777-1F8A07A12571}" srcId="{0D701A17-9097-46FA-A1AB-0B2ED0C3B34A}" destId="{A6B90463-1138-4586-987A-EFCE0DB0A197}" srcOrd="2" destOrd="0" parTransId="{BAA8F422-71E9-4D5C-885E-31016E656016}" sibTransId="{7E772E73-33A5-473F-B110-B56E4A8AFC93}"/>
    <dgm:cxn modelId="{BBD6121C-7F90-406A-AD00-EBE434EB9315}" type="presOf" srcId="{947FD32F-F8AF-4CEA-8B0B-DC13E1BF1E90}" destId="{75202AD9-574A-4F70-A049-058981C14933}" srcOrd="0" destOrd="0" presId="urn:microsoft.com/office/officeart/2008/layout/AscendingPictureAccentProcess"/>
    <dgm:cxn modelId="{BA86C0C9-AEB9-4841-958F-CA9C7A59E20F}" type="presOf" srcId="{0D701A17-9097-46FA-A1AB-0B2ED0C3B34A}" destId="{8F6810D0-EE94-4879-AA3A-091A1821F0F9}" srcOrd="0" destOrd="0" presId="urn:microsoft.com/office/officeart/2008/layout/AscendingPictureAccentProcess"/>
    <dgm:cxn modelId="{EAA352A1-4EC4-4E7C-B24B-6F119AAB02BD}" type="presOf" srcId="{9F8B1180-FC0E-4A45-B484-F4589CB8724A}" destId="{D292EDD4-C4D8-46E9-A3D7-56A304927169}" srcOrd="0" destOrd="0" presId="urn:microsoft.com/office/officeart/2008/layout/AscendingPictureAccentProcess"/>
    <dgm:cxn modelId="{98CAA703-4989-4995-85B5-FFB33F157D4E}" type="presOf" srcId="{93B1ADF5-4BE5-4E5B-AECB-FD22B90586A8}" destId="{87899F56-B235-43E9-84A1-4F7F3B7660FE}" srcOrd="0" destOrd="0" presId="urn:microsoft.com/office/officeart/2008/layout/AscendingPictureAccentProcess"/>
    <dgm:cxn modelId="{30E5E424-5FF0-4E6D-AAD7-6319686F38BC}" srcId="{0D701A17-9097-46FA-A1AB-0B2ED0C3B34A}" destId="{9F8B1180-FC0E-4A45-B484-F4589CB8724A}" srcOrd="1" destOrd="0" parTransId="{6B9F0A3D-62C9-405B-8246-EE1AAA49399B}" sibTransId="{D682435A-43C0-449C-BE71-13A15282C0D0}"/>
    <dgm:cxn modelId="{43779BFF-EA5B-4291-92C7-3757A340542D}" type="presOf" srcId="{A6B90463-1138-4586-987A-EFCE0DB0A197}" destId="{7B5788E0-CC5E-4832-A6FD-9325015716A0}" srcOrd="0" destOrd="0" presId="urn:microsoft.com/office/officeart/2008/layout/AscendingPictureAccentProcess"/>
    <dgm:cxn modelId="{7B500D8E-621A-4EB0-8B0D-2195609D156E}" srcId="{0D701A17-9097-46FA-A1AB-0B2ED0C3B34A}" destId="{947FD32F-F8AF-4CEA-8B0B-DC13E1BF1E90}" srcOrd="0" destOrd="0" parTransId="{8A3AABC9-A1F2-445D-BD1C-0DA15744F080}" sibTransId="{93B1ADF5-4BE5-4E5B-AECB-FD22B90586A8}"/>
    <dgm:cxn modelId="{3D39D657-4BAB-49C6-8100-8F5041ECAA7C}" type="presParOf" srcId="{8F6810D0-EE94-4879-AA3A-091A1821F0F9}" destId="{76935F3B-2B68-4045-8CEB-9BB7D7B8ACB7}" srcOrd="0" destOrd="0" presId="urn:microsoft.com/office/officeart/2008/layout/AscendingPictureAccentProcess"/>
    <dgm:cxn modelId="{0105B0C7-9660-40C2-BD24-4EFC8AF05D62}" type="presParOf" srcId="{8F6810D0-EE94-4879-AA3A-091A1821F0F9}" destId="{2E44A1B2-5993-472B-856E-F37E0668ED99}" srcOrd="1" destOrd="0" presId="urn:microsoft.com/office/officeart/2008/layout/AscendingPictureAccentProcess"/>
    <dgm:cxn modelId="{A649769A-7AC4-4709-874E-0C743A3C6636}" type="presParOf" srcId="{8F6810D0-EE94-4879-AA3A-091A1821F0F9}" destId="{CA4A5AD1-7AD2-4DD6-90C4-412C3D1B800B}" srcOrd="2" destOrd="0" presId="urn:microsoft.com/office/officeart/2008/layout/AscendingPictureAccentProcess"/>
    <dgm:cxn modelId="{80B6D1D0-A49D-4530-BE93-0D2AC9EAE11A}" type="presParOf" srcId="{8F6810D0-EE94-4879-AA3A-091A1821F0F9}" destId="{C1E15D90-DB39-4646-9116-7780C9596517}" srcOrd="3" destOrd="0" presId="urn:microsoft.com/office/officeart/2008/layout/AscendingPictureAccentProcess"/>
    <dgm:cxn modelId="{5CBC3C93-37FF-467A-BE6A-05FD36B00151}" type="presParOf" srcId="{8F6810D0-EE94-4879-AA3A-091A1821F0F9}" destId="{520247BB-2309-4175-8D48-1EDEF45EFB97}" srcOrd="4" destOrd="0" presId="urn:microsoft.com/office/officeart/2008/layout/AscendingPictureAccentProcess"/>
    <dgm:cxn modelId="{19CABDCE-C072-4ECE-B5E2-1D37E0084176}" type="presParOf" srcId="{8F6810D0-EE94-4879-AA3A-091A1821F0F9}" destId="{6132EEBF-081C-460C-B0F6-A58AD8B09826}" srcOrd="5" destOrd="0" presId="urn:microsoft.com/office/officeart/2008/layout/AscendingPictureAccentProcess"/>
    <dgm:cxn modelId="{7C7302A8-B64F-49B6-ABC6-1A8602C85A98}" type="presParOf" srcId="{8F6810D0-EE94-4879-AA3A-091A1821F0F9}" destId="{7AEC2854-E855-44C7-82CF-E727732920E0}" srcOrd="6" destOrd="0" presId="urn:microsoft.com/office/officeart/2008/layout/AscendingPictureAccentProcess"/>
    <dgm:cxn modelId="{555F08A0-AA8E-4661-97EE-9F09E7AD4830}" type="presParOf" srcId="{8F6810D0-EE94-4879-AA3A-091A1821F0F9}" destId="{578FAC83-066E-46D8-A6DA-F971D7E569EB}" srcOrd="7" destOrd="0" presId="urn:microsoft.com/office/officeart/2008/layout/AscendingPictureAccentProcess"/>
    <dgm:cxn modelId="{5F708B22-20F0-4B13-999B-0AC57099550F}" type="presParOf" srcId="{8F6810D0-EE94-4879-AA3A-091A1821F0F9}" destId="{20F3B4B6-88D5-48C9-9122-FD55C166A320}" srcOrd="8" destOrd="0" presId="urn:microsoft.com/office/officeart/2008/layout/AscendingPictureAccentProcess"/>
    <dgm:cxn modelId="{5765EBCD-27A6-4923-8DB5-BFC154C7E3D7}" type="presParOf" srcId="{8F6810D0-EE94-4879-AA3A-091A1821F0F9}" destId="{157F1B59-596F-430A-887B-3FD8FBD5D5A8}" srcOrd="9" destOrd="0" presId="urn:microsoft.com/office/officeart/2008/layout/AscendingPictureAccentProcess"/>
    <dgm:cxn modelId="{A7006DD0-8F9A-4CE1-941E-6A8FDDE60315}" type="presParOf" srcId="{8F6810D0-EE94-4879-AA3A-091A1821F0F9}" destId="{4C88A383-5848-4B6A-8997-8A8652DBFA21}" srcOrd="10" destOrd="0" presId="urn:microsoft.com/office/officeart/2008/layout/AscendingPictureAccentProcess"/>
    <dgm:cxn modelId="{7FB37740-E957-4439-8A57-D8C5D895F7F8}" type="presParOf" srcId="{8F6810D0-EE94-4879-AA3A-091A1821F0F9}" destId="{93E2D363-B677-4CA4-98F0-4A7ADC3E1760}" srcOrd="11" destOrd="0" presId="urn:microsoft.com/office/officeart/2008/layout/AscendingPictureAccentProcess"/>
    <dgm:cxn modelId="{9363D1EB-8C6B-4B36-9FEC-127474B693FD}" type="presParOf" srcId="{8F6810D0-EE94-4879-AA3A-091A1821F0F9}" destId="{75202AD9-574A-4F70-A049-058981C14933}" srcOrd="12" destOrd="0" presId="urn:microsoft.com/office/officeart/2008/layout/AscendingPictureAccentProcess"/>
    <dgm:cxn modelId="{D1346678-7909-4972-BDDF-7B17C0B1FD67}" type="presParOf" srcId="{8F6810D0-EE94-4879-AA3A-091A1821F0F9}" destId="{694B86E5-303E-4052-BB2D-8C4CF88B2665}" srcOrd="13" destOrd="0" presId="urn:microsoft.com/office/officeart/2008/layout/AscendingPictureAccentProcess"/>
    <dgm:cxn modelId="{9B50BA92-8993-4420-BE08-38C4E409F848}" type="presParOf" srcId="{694B86E5-303E-4052-BB2D-8C4CF88B2665}" destId="{87899F56-B235-43E9-84A1-4F7F3B7660FE}" srcOrd="0" destOrd="0" presId="urn:microsoft.com/office/officeart/2008/layout/AscendingPictureAccentProcess"/>
    <dgm:cxn modelId="{BAF4A597-D1D6-454F-8C65-E3D9074F16F4}" type="presParOf" srcId="{8F6810D0-EE94-4879-AA3A-091A1821F0F9}" destId="{D292EDD4-C4D8-46E9-A3D7-56A304927169}" srcOrd="14" destOrd="0" presId="urn:microsoft.com/office/officeart/2008/layout/AscendingPictureAccentProcess"/>
    <dgm:cxn modelId="{F1DAC20D-F743-4552-88D0-19475FB56323}" type="presParOf" srcId="{8F6810D0-EE94-4879-AA3A-091A1821F0F9}" destId="{F09FA53E-EFDF-4DFF-909B-AF53379C2875}" srcOrd="15" destOrd="0" presId="urn:microsoft.com/office/officeart/2008/layout/AscendingPictureAccentProcess"/>
    <dgm:cxn modelId="{920518B3-4B2D-4D03-9AB5-B41586DB1F69}" type="presParOf" srcId="{F09FA53E-EFDF-4DFF-909B-AF53379C2875}" destId="{08AA4D71-8D8B-4287-96B9-6DDBDDBB0477}" srcOrd="0" destOrd="0" presId="urn:microsoft.com/office/officeart/2008/layout/AscendingPictureAccentProcess"/>
    <dgm:cxn modelId="{A7F9AF42-1990-4662-A74E-E95309B71277}" type="presParOf" srcId="{8F6810D0-EE94-4879-AA3A-091A1821F0F9}" destId="{7B5788E0-CC5E-4832-A6FD-9325015716A0}" srcOrd="16" destOrd="0" presId="urn:microsoft.com/office/officeart/2008/layout/AscendingPictureAccentProcess"/>
    <dgm:cxn modelId="{1DDFDAFF-D646-4959-8C6B-6FB7AD4F3A13}" type="presParOf" srcId="{8F6810D0-EE94-4879-AA3A-091A1821F0F9}" destId="{15298645-D61E-4700-9BDE-4EBCF263F2AA}" srcOrd="17" destOrd="0" presId="urn:microsoft.com/office/officeart/2008/layout/AscendingPictureAccentProcess"/>
    <dgm:cxn modelId="{1ABE88DF-D036-47CB-8472-7A814B39B8C1}" type="presParOf" srcId="{15298645-D61E-4700-9BDE-4EBCF263F2AA}" destId="{BE4F8C03-E46D-4776-84B1-4AD2C7E424D7}"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31ED61-8189-4E9C-B473-F7ACF9DC60FB}" type="doc">
      <dgm:prSet loTypeId="urn:microsoft.com/office/officeart/2005/8/layout/chevron1" loCatId="process" qsTypeId="urn:microsoft.com/office/officeart/2005/8/quickstyle/3d4" qsCatId="3D" csTypeId="urn:microsoft.com/office/officeart/2005/8/colors/accent1_2" csCatId="accent1" phldr="1"/>
      <dgm:spPr/>
    </dgm:pt>
    <dgm:pt modelId="{888DF328-9E27-41F7-8FB7-DD67FBF5125F}">
      <dgm:prSet phldrT="[Text]"/>
      <dgm:spPr>
        <a:solidFill>
          <a:schemeClr val="bg1"/>
        </a:solidFill>
        <a:ln w="57150">
          <a:solidFill>
            <a:srgbClr val="C00000"/>
          </a:solidFill>
        </a:ln>
      </dgm:spPr>
      <dgm:t>
        <a:bodyPr/>
        <a:lstStyle/>
        <a:p>
          <a:r>
            <a:rPr lang="en-US" b="1" dirty="0" err="1" smtClean="0">
              <a:solidFill>
                <a:schemeClr val="tx1"/>
              </a:solidFill>
            </a:rPr>
            <a:t>Planlegging</a:t>
          </a:r>
          <a:r>
            <a:rPr lang="en-US" b="1" dirty="0" smtClean="0">
              <a:solidFill>
                <a:schemeClr val="tx1"/>
              </a:solidFill>
            </a:rPr>
            <a:t>/ </a:t>
          </a:r>
          <a:r>
            <a:rPr lang="en-US" b="1" dirty="0" err="1" smtClean="0">
              <a:solidFill>
                <a:schemeClr val="tx1"/>
              </a:solidFill>
            </a:rPr>
            <a:t>Prosesskartlegging</a:t>
          </a:r>
          <a:endParaRPr lang="en-US" b="1" dirty="0"/>
        </a:p>
      </dgm:t>
    </dgm:pt>
    <dgm:pt modelId="{8E636C43-6635-4BB0-9F19-A52564555684}" type="parTrans" cxnId="{FB6644F0-D296-4E86-A8D5-E65ABE25A546}">
      <dgm:prSet/>
      <dgm:spPr/>
      <dgm:t>
        <a:bodyPr/>
        <a:lstStyle/>
        <a:p>
          <a:endParaRPr lang="en-US"/>
        </a:p>
      </dgm:t>
    </dgm:pt>
    <dgm:pt modelId="{1FC88A82-8C0E-4CF1-8107-8FD94BE06FBA}" type="sibTrans" cxnId="{FB6644F0-D296-4E86-A8D5-E65ABE25A546}">
      <dgm:prSet/>
      <dgm:spPr/>
      <dgm:t>
        <a:bodyPr/>
        <a:lstStyle/>
        <a:p>
          <a:endParaRPr lang="en-US"/>
        </a:p>
      </dgm:t>
    </dgm:pt>
    <dgm:pt modelId="{AF2AF020-2DF0-4997-BF42-BAB3B33E99A1}">
      <dgm:prSet phldrT="[Text]"/>
      <dgm:spPr>
        <a:solidFill>
          <a:schemeClr val="bg1"/>
        </a:solidFill>
        <a:ln w="57150">
          <a:solidFill>
            <a:srgbClr val="C00000"/>
          </a:solidFill>
        </a:ln>
      </dgm:spPr>
      <dgm:t>
        <a:bodyPr/>
        <a:lstStyle/>
        <a:p>
          <a:r>
            <a:rPr lang="en-US" b="1" dirty="0" err="1" smtClean="0">
              <a:solidFill>
                <a:schemeClr val="tx1"/>
              </a:solidFill>
            </a:rPr>
            <a:t>Mottak</a:t>
          </a:r>
          <a:r>
            <a:rPr lang="en-US" b="1" dirty="0" smtClean="0">
              <a:solidFill>
                <a:schemeClr val="tx1"/>
              </a:solidFill>
            </a:rPr>
            <a:t>, testing, </a:t>
          </a:r>
          <a:r>
            <a:rPr lang="en-US" b="1" dirty="0" err="1" smtClean="0">
              <a:solidFill>
                <a:schemeClr val="tx1"/>
              </a:solidFill>
            </a:rPr>
            <a:t>opplæring</a:t>
          </a:r>
          <a:r>
            <a:rPr lang="en-US" b="1" dirty="0" smtClean="0">
              <a:solidFill>
                <a:schemeClr val="tx1"/>
              </a:solidFill>
            </a:rPr>
            <a:t>, </a:t>
          </a:r>
          <a:r>
            <a:rPr lang="en-US" b="1" dirty="0" err="1" smtClean="0">
              <a:solidFill>
                <a:schemeClr val="tx1"/>
              </a:solidFill>
            </a:rPr>
            <a:t>endringsarbeid</a:t>
          </a:r>
          <a:endParaRPr lang="en-US" b="1" dirty="0">
            <a:solidFill>
              <a:schemeClr val="tx1"/>
            </a:solidFill>
          </a:endParaRPr>
        </a:p>
      </dgm:t>
    </dgm:pt>
    <dgm:pt modelId="{FCA25509-E560-4751-BB19-B1F4C7A61CA9}" type="parTrans" cxnId="{506BF242-F6F4-4EC8-9BDB-7C471C5BCE6E}">
      <dgm:prSet/>
      <dgm:spPr/>
      <dgm:t>
        <a:bodyPr/>
        <a:lstStyle/>
        <a:p>
          <a:endParaRPr lang="en-US"/>
        </a:p>
      </dgm:t>
    </dgm:pt>
    <dgm:pt modelId="{CD223AD7-EB71-49E1-B7E7-8E61C5043DC6}" type="sibTrans" cxnId="{506BF242-F6F4-4EC8-9BDB-7C471C5BCE6E}">
      <dgm:prSet/>
      <dgm:spPr/>
      <dgm:t>
        <a:bodyPr/>
        <a:lstStyle/>
        <a:p>
          <a:endParaRPr lang="en-US"/>
        </a:p>
      </dgm:t>
    </dgm:pt>
    <dgm:pt modelId="{253D4914-B50B-4F30-904B-10C5F2BB326D}">
      <dgm:prSet phldrT="[Text]"/>
      <dgm:spPr>
        <a:solidFill>
          <a:schemeClr val="bg1"/>
        </a:solidFill>
        <a:ln w="57150">
          <a:solidFill>
            <a:srgbClr val="C00000"/>
          </a:solidFill>
        </a:ln>
      </dgm:spPr>
      <dgm:t>
        <a:bodyPr/>
        <a:lstStyle/>
        <a:p>
          <a:r>
            <a:rPr lang="en-US" b="1" dirty="0" err="1" smtClean="0">
              <a:solidFill>
                <a:schemeClr val="tx1"/>
              </a:solidFill>
            </a:rPr>
            <a:t>Forberedelse</a:t>
          </a:r>
          <a:r>
            <a:rPr lang="en-US" b="1" dirty="0" smtClean="0">
              <a:solidFill>
                <a:schemeClr val="tx1"/>
              </a:solidFill>
            </a:rPr>
            <a:t> </a:t>
          </a:r>
          <a:r>
            <a:rPr lang="en-US" b="1" dirty="0" err="1" smtClean="0">
              <a:solidFill>
                <a:schemeClr val="tx1"/>
              </a:solidFill>
            </a:rPr>
            <a:t>produksjon</a:t>
          </a:r>
          <a:r>
            <a:rPr lang="en-US" b="1" dirty="0" smtClean="0">
              <a:solidFill>
                <a:schemeClr val="tx1"/>
              </a:solidFill>
            </a:rPr>
            <a:t>/ </a:t>
          </a:r>
        </a:p>
        <a:p>
          <a:r>
            <a:rPr lang="en-US" b="1" dirty="0" err="1" smtClean="0">
              <a:solidFill>
                <a:schemeClr val="tx1"/>
              </a:solidFill>
            </a:rPr>
            <a:t>overgang</a:t>
          </a:r>
          <a:r>
            <a:rPr lang="en-US" b="1" dirty="0" smtClean="0">
              <a:solidFill>
                <a:schemeClr val="tx1"/>
              </a:solidFill>
            </a:rPr>
            <a:t> </a:t>
          </a:r>
          <a:r>
            <a:rPr lang="en-US" b="1" dirty="0" err="1" smtClean="0">
              <a:solidFill>
                <a:schemeClr val="tx1"/>
              </a:solidFill>
            </a:rPr>
            <a:t>forvaltning</a:t>
          </a:r>
          <a:r>
            <a:rPr lang="en-US" b="1" dirty="0" smtClean="0">
              <a:solidFill>
                <a:schemeClr val="tx1"/>
              </a:solidFill>
            </a:rPr>
            <a:t>/</a:t>
          </a:r>
          <a:r>
            <a:rPr lang="en-US" b="1" dirty="0" err="1" smtClean="0">
              <a:solidFill>
                <a:schemeClr val="tx1"/>
              </a:solidFill>
            </a:rPr>
            <a:t>realisering</a:t>
          </a:r>
          <a:endParaRPr lang="en-US" b="1" dirty="0">
            <a:solidFill>
              <a:schemeClr val="tx1"/>
            </a:solidFill>
          </a:endParaRPr>
        </a:p>
      </dgm:t>
    </dgm:pt>
    <dgm:pt modelId="{0A2E0087-2B09-4C0D-B483-70F33B75DC1A}" type="parTrans" cxnId="{73F14973-677A-4687-BB62-0B409933D19C}">
      <dgm:prSet/>
      <dgm:spPr/>
      <dgm:t>
        <a:bodyPr/>
        <a:lstStyle/>
        <a:p>
          <a:endParaRPr lang="en-US"/>
        </a:p>
      </dgm:t>
    </dgm:pt>
    <dgm:pt modelId="{28A0109E-9A5F-4591-BFC5-CC79E8E8E4A8}" type="sibTrans" cxnId="{73F14973-677A-4687-BB62-0B409933D19C}">
      <dgm:prSet/>
      <dgm:spPr/>
      <dgm:t>
        <a:bodyPr/>
        <a:lstStyle/>
        <a:p>
          <a:endParaRPr lang="en-US"/>
        </a:p>
      </dgm:t>
    </dgm:pt>
    <dgm:pt modelId="{D53572C7-7AA0-4865-AF11-A1450B5E8A6D}" type="pres">
      <dgm:prSet presAssocID="{E431ED61-8189-4E9C-B473-F7ACF9DC60FB}" presName="Name0" presStyleCnt="0">
        <dgm:presLayoutVars>
          <dgm:dir/>
          <dgm:animLvl val="lvl"/>
          <dgm:resizeHandles val="exact"/>
        </dgm:presLayoutVars>
      </dgm:prSet>
      <dgm:spPr/>
    </dgm:pt>
    <dgm:pt modelId="{5E34E486-733B-4D1E-B816-1187020C0C72}" type="pres">
      <dgm:prSet presAssocID="{888DF328-9E27-41F7-8FB7-DD67FBF5125F}" presName="parTxOnly" presStyleLbl="node1" presStyleIdx="0" presStyleCnt="3" custLinFactNeighborX="5344" custLinFactNeighborY="90714">
        <dgm:presLayoutVars>
          <dgm:chMax val="0"/>
          <dgm:chPref val="0"/>
          <dgm:bulletEnabled val="1"/>
        </dgm:presLayoutVars>
      </dgm:prSet>
      <dgm:spPr/>
      <dgm:t>
        <a:bodyPr/>
        <a:lstStyle/>
        <a:p>
          <a:endParaRPr lang="en-US"/>
        </a:p>
      </dgm:t>
    </dgm:pt>
    <dgm:pt modelId="{C541304B-228D-43C2-AF01-D821853C36BB}" type="pres">
      <dgm:prSet presAssocID="{1FC88A82-8C0E-4CF1-8107-8FD94BE06FBA}" presName="parTxOnlySpace" presStyleCnt="0"/>
      <dgm:spPr/>
    </dgm:pt>
    <dgm:pt modelId="{C3AB0569-D6E8-4118-8111-196DC6C35B13}" type="pres">
      <dgm:prSet presAssocID="{AF2AF020-2DF0-4997-BF42-BAB3B33E99A1}" presName="parTxOnly" presStyleLbl="node1" presStyleIdx="1" presStyleCnt="3" custLinFactNeighborX="-7368" custLinFactNeighborY="93016">
        <dgm:presLayoutVars>
          <dgm:chMax val="0"/>
          <dgm:chPref val="0"/>
          <dgm:bulletEnabled val="1"/>
        </dgm:presLayoutVars>
      </dgm:prSet>
      <dgm:spPr/>
      <dgm:t>
        <a:bodyPr/>
        <a:lstStyle/>
        <a:p>
          <a:endParaRPr lang="en-US"/>
        </a:p>
      </dgm:t>
    </dgm:pt>
    <dgm:pt modelId="{0714CE0B-E71F-4AB7-94E9-CA8ED8C9C504}" type="pres">
      <dgm:prSet presAssocID="{CD223AD7-EB71-49E1-B7E7-8E61C5043DC6}" presName="parTxOnlySpace" presStyleCnt="0"/>
      <dgm:spPr/>
    </dgm:pt>
    <dgm:pt modelId="{1146CE3A-E1F6-4226-9D22-FFC72182ECF6}" type="pres">
      <dgm:prSet presAssocID="{253D4914-B50B-4F30-904B-10C5F2BB326D}" presName="parTxOnly" presStyleLbl="node1" presStyleIdx="2" presStyleCnt="3" custLinFactNeighborX="-11572" custLinFactNeighborY="95100">
        <dgm:presLayoutVars>
          <dgm:chMax val="0"/>
          <dgm:chPref val="0"/>
          <dgm:bulletEnabled val="1"/>
        </dgm:presLayoutVars>
      </dgm:prSet>
      <dgm:spPr/>
      <dgm:t>
        <a:bodyPr/>
        <a:lstStyle/>
        <a:p>
          <a:endParaRPr lang="en-US"/>
        </a:p>
      </dgm:t>
    </dgm:pt>
  </dgm:ptLst>
  <dgm:cxnLst>
    <dgm:cxn modelId="{8A81FEF4-6820-4233-BE56-59770F1243BF}" type="presOf" srcId="{E431ED61-8189-4E9C-B473-F7ACF9DC60FB}" destId="{D53572C7-7AA0-4865-AF11-A1450B5E8A6D}" srcOrd="0" destOrd="0" presId="urn:microsoft.com/office/officeart/2005/8/layout/chevron1"/>
    <dgm:cxn modelId="{3E00337B-1357-497C-9369-673E12DE2B3C}" type="presOf" srcId="{888DF328-9E27-41F7-8FB7-DD67FBF5125F}" destId="{5E34E486-733B-4D1E-B816-1187020C0C72}" srcOrd="0" destOrd="0" presId="urn:microsoft.com/office/officeart/2005/8/layout/chevron1"/>
    <dgm:cxn modelId="{73F14973-677A-4687-BB62-0B409933D19C}" srcId="{E431ED61-8189-4E9C-B473-F7ACF9DC60FB}" destId="{253D4914-B50B-4F30-904B-10C5F2BB326D}" srcOrd="2" destOrd="0" parTransId="{0A2E0087-2B09-4C0D-B483-70F33B75DC1A}" sibTransId="{28A0109E-9A5F-4591-BFC5-CC79E8E8E4A8}"/>
    <dgm:cxn modelId="{1C16E56C-DF88-4D6A-BEDD-F15F5B584D23}" type="presOf" srcId="{AF2AF020-2DF0-4997-BF42-BAB3B33E99A1}" destId="{C3AB0569-D6E8-4118-8111-196DC6C35B13}" srcOrd="0" destOrd="0" presId="urn:microsoft.com/office/officeart/2005/8/layout/chevron1"/>
    <dgm:cxn modelId="{FB6644F0-D296-4E86-A8D5-E65ABE25A546}" srcId="{E431ED61-8189-4E9C-B473-F7ACF9DC60FB}" destId="{888DF328-9E27-41F7-8FB7-DD67FBF5125F}" srcOrd="0" destOrd="0" parTransId="{8E636C43-6635-4BB0-9F19-A52564555684}" sibTransId="{1FC88A82-8C0E-4CF1-8107-8FD94BE06FBA}"/>
    <dgm:cxn modelId="{5F2F798A-FB6B-4BF2-8BA6-25D8781ABFFE}" type="presOf" srcId="{253D4914-B50B-4F30-904B-10C5F2BB326D}" destId="{1146CE3A-E1F6-4226-9D22-FFC72182ECF6}" srcOrd="0" destOrd="0" presId="urn:microsoft.com/office/officeart/2005/8/layout/chevron1"/>
    <dgm:cxn modelId="{506BF242-F6F4-4EC8-9BDB-7C471C5BCE6E}" srcId="{E431ED61-8189-4E9C-B473-F7ACF9DC60FB}" destId="{AF2AF020-2DF0-4997-BF42-BAB3B33E99A1}" srcOrd="1" destOrd="0" parTransId="{FCA25509-E560-4751-BB19-B1F4C7A61CA9}" sibTransId="{CD223AD7-EB71-49E1-B7E7-8E61C5043DC6}"/>
    <dgm:cxn modelId="{77C0462E-9017-43A9-8D9A-537BA6030826}" type="presParOf" srcId="{D53572C7-7AA0-4865-AF11-A1450B5E8A6D}" destId="{5E34E486-733B-4D1E-B816-1187020C0C72}" srcOrd="0" destOrd="0" presId="urn:microsoft.com/office/officeart/2005/8/layout/chevron1"/>
    <dgm:cxn modelId="{E226626C-9D83-437A-8C22-F58BA4BC12D5}" type="presParOf" srcId="{D53572C7-7AA0-4865-AF11-A1450B5E8A6D}" destId="{C541304B-228D-43C2-AF01-D821853C36BB}" srcOrd="1" destOrd="0" presId="urn:microsoft.com/office/officeart/2005/8/layout/chevron1"/>
    <dgm:cxn modelId="{6DEF3F5B-EA3C-4C2A-B53C-F4574DC62387}" type="presParOf" srcId="{D53572C7-7AA0-4865-AF11-A1450B5E8A6D}" destId="{C3AB0569-D6E8-4118-8111-196DC6C35B13}" srcOrd="2" destOrd="0" presId="urn:microsoft.com/office/officeart/2005/8/layout/chevron1"/>
    <dgm:cxn modelId="{A4855FF6-8947-4B97-B0BA-3C6C3A5E5AA3}" type="presParOf" srcId="{D53572C7-7AA0-4865-AF11-A1450B5E8A6D}" destId="{0714CE0B-E71F-4AB7-94E9-CA8ED8C9C504}" srcOrd="3" destOrd="0" presId="urn:microsoft.com/office/officeart/2005/8/layout/chevron1"/>
    <dgm:cxn modelId="{D082E307-91F5-4A1C-A772-74C4FDBA3347}" type="presParOf" srcId="{D53572C7-7AA0-4865-AF11-A1450B5E8A6D}" destId="{1146CE3A-E1F6-4226-9D22-FFC72182ECF6}"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D49DD-CA3D-44F7-993A-AC8892453E93}">
      <dsp:nvSpPr>
        <dsp:cNvPr id="0" name=""/>
        <dsp:cNvSpPr/>
      </dsp:nvSpPr>
      <dsp:spPr>
        <a:xfrm>
          <a:off x="528230" y="0"/>
          <a:ext cx="3091751" cy="2448272"/>
        </a:xfrm>
        <a:prstGeom prst="ellipse">
          <a:avLst/>
        </a:prstGeom>
        <a:solidFill>
          <a:schemeClr val="accent1">
            <a:lumMod val="90000"/>
          </a:schemeClr>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nb-NO" sz="1100" kern="1200" dirty="0" smtClean="0">
              <a:solidFill>
                <a:schemeClr val="tx1"/>
              </a:solidFill>
            </a:rPr>
            <a:t>BOTT markedsgrunnlag/ prosesser</a:t>
          </a:r>
          <a:endParaRPr lang="nb-NO" sz="1100" kern="1200" dirty="0">
            <a:solidFill>
              <a:schemeClr val="tx1"/>
            </a:solidFill>
          </a:endParaRPr>
        </a:p>
      </dsp:txBody>
      <dsp:txXfrm>
        <a:off x="1262521" y="183620"/>
        <a:ext cx="1623169" cy="416206"/>
      </dsp:txXfrm>
    </dsp:sp>
    <dsp:sp modelId="{1E964A4E-11B3-4972-B244-472C1AE2C2F5}">
      <dsp:nvSpPr>
        <dsp:cNvPr id="0" name=""/>
        <dsp:cNvSpPr/>
      </dsp:nvSpPr>
      <dsp:spPr>
        <a:xfrm>
          <a:off x="1156003" y="612067"/>
          <a:ext cx="1836204" cy="1836204"/>
        </a:xfrm>
        <a:prstGeom prst="ellipse">
          <a:avLst/>
        </a:prstGeom>
        <a:solidFill>
          <a:schemeClr val="accent1">
            <a:hueOff val="0"/>
            <a:satOff val="0"/>
            <a:lumOff val="0"/>
            <a:alphaOff val="0"/>
          </a:schemeClr>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nb-NO" sz="1400" kern="1200" dirty="0" err="1" smtClean="0">
              <a:solidFill>
                <a:schemeClr val="tx1"/>
              </a:solidFill>
            </a:rPr>
            <a:t>DFØs</a:t>
          </a:r>
          <a:r>
            <a:rPr lang="nb-NO" sz="1400" kern="1200" dirty="0" smtClean="0">
              <a:solidFill>
                <a:schemeClr val="tx1"/>
              </a:solidFill>
            </a:rPr>
            <a:t> løsninger</a:t>
          </a:r>
          <a:endParaRPr lang="nb-NO" sz="1400" kern="1200" dirty="0">
            <a:solidFill>
              <a:schemeClr val="tx1"/>
            </a:solidFill>
          </a:endParaRPr>
        </a:p>
      </dsp:txBody>
      <dsp:txXfrm>
        <a:off x="1424909" y="1071118"/>
        <a:ext cx="1298392" cy="918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35F3B-2B68-4045-8CEB-9BB7D7B8ACB7}">
      <dsp:nvSpPr>
        <dsp:cNvPr id="0" name=""/>
        <dsp:cNvSpPr/>
      </dsp:nvSpPr>
      <dsp:spPr>
        <a:xfrm>
          <a:off x="1791033" y="2091238"/>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44A1B2-5993-472B-856E-F37E0668ED99}">
      <dsp:nvSpPr>
        <dsp:cNvPr id="0" name=""/>
        <dsp:cNvSpPr/>
      </dsp:nvSpPr>
      <dsp:spPr>
        <a:xfrm>
          <a:off x="1638018" y="2164898"/>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4A5AD1-7AD2-4DD6-90C4-412C3D1B800B}">
      <dsp:nvSpPr>
        <dsp:cNvPr id="0" name=""/>
        <dsp:cNvSpPr/>
      </dsp:nvSpPr>
      <dsp:spPr>
        <a:xfrm>
          <a:off x="1477697" y="2223081"/>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E15D90-DB39-4646-9116-7780C9596517}">
      <dsp:nvSpPr>
        <dsp:cNvPr id="0" name=""/>
        <dsp:cNvSpPr/>
      </dsp:nvSpPr>
      <dsp:spPr>
        <a:xfrm>
          <a:off x="1892926" y="1245793"/>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0247BB-2309-4175-8D48-1EDEF45EFB97}">
      <dsp:nvSpPr>
        <dsp:cNvPr id="0" name=""/>
        <dsp:cNvSpPr/>
      </dsp:nvSpPr>
      <dsp:spPr>
        <a:xfrm>
          <a:off x="1831233" y="1395692"/>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32EEBF-081C-460C-B0F6-A58AD8B09826}">
      <dsp:nvSpPr>
        <dsp:cNvPr id="0" name=""/>
        <dsp:cNvSpPr/>
      </dsp:nvSpPr>
      <dsp:spPr>
        <a:xfrm>
          <a:off x="1625114" y="177339"/>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EC2854-E855-44C7-82CF-E727732920E0}">
      <dsp:nvSpPr>
        <dsp:cNvPr id="0" name=""/>
        <dsp:cNvSpPr/>
      </dsp:nvSpPr>
      <dsp:spPr>
        <a:xfrm>
          <a:off x="1737947" y="105685"/>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8FAC83-066E-46D8-A6DA-F971D7E569EB}">
      <dsp:nvSpPr>
        <dsp:cNvPr id="0" name=""/>
        <dsp:cNvSpPr/>
      </dsp:nvSpPr>
      <dsp:spPr>
        <a:xfrm>
          <a:off x="1850781" y="34031"/>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F3B4B6-88D5-48C9-9122-FD55C166A320}">
      <dsp:nvSpPr>
        <dsp:cNvPr id="0" name=""/>
        <dsp:cNvSpPr/>
      </dsp:nvSpPr>
      <dsp:spPr>
        <a:xfrm>
          <a:off x="1963614" y="105685"/>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7F1B59-596F-430A-887B-3FD8FBD5D5A8}">
      <dsp:nvSpPr>
        <dsp:cNvPr id="0" name=""/>
        <dsp:cNvSpPr/>
      </dsp:nvSpPr>
      <dsp:spPr>
        <a:xfrm>
          <a:off x="2076447" y="177339"/>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88A383-5848-4B6A-8997-8A8652DBFA21}">
      <dsp:nvSpPr>
        <dsp:cNvPr id="0" name=""/>
        <dsp:cNvSpPr/>
      </dsp:nvSpPr>
      <dsp:spPr>
        <a:xfrm>
          <a:off x="1850781" y="185077"/>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2D363-B677-4CA4-98F0-4A7ADC3E1760}">
      <dsp:nvSpPr>
        <dsp:cNvPr id="0" name=""/>
        <dsp:cNvSpPr/>
      </dsp:nvSpPr>
      <dsp:spPr>
        <a:xfrm>
          <a:off x="1850781" y="336410"/>
          <a:ext cx="81175" cy="8117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202AD9-574A-4F70-A049-058981C14933}">
      <dsp:nvSpPr>
        <dsp:cNvPr id="0" name=""/>
        <dsp:cNvSpPr/>
      </dsp:nvSpPr>
      <dsp:spPr>
        <a:xfrm>
          <a:off x="1728199" y="2379554"/>
          <a:ext cx="1750944" cy="469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617" tIns="34290" rIns="34290" bIns="34290" numCol="1" spcCol="1270" anchor="ctr" anchorCtr="0">
          <a:noAutofit/>
        </a:bodyPr>
        <a:lstStyle/>
        <a:p>
          <a:pPr lvl="0" algn="l" defTabSz="400050">
            <a:lnSpc>
              <a:spcPct val="90000"/>
            </a:lnSpc>
            <a:spcBef>
              <a:spcPct val="0"/>
            </a:spcBef>
            <a:spcAft>
              <a:spcPct val="35000"/>
            </a:spcAft>
          </a:pPr>
          <a:r>
            <a:rPr lang="nb-NO" sz="900" kern="1200" dirty="0" smtClean="0">
              <a:solidFill>
                <a:schemeClr val="tx1"/>
              </a:solidFill>
            </a:rPr>
            <a:t>Etablert eierskap til nye løsninger/Tjenester</a:t>
          </a:r>
          <a:endParaRPr lang="nb-NO" sz="900" kern="1200" dirty="0">
            <a:solidFill>
              <a:schemeClr val="tx1"/>
            </a:solidFill>
          </a:endParaRPr>
        </a:p>
      </dsp:txBody>
      <dsp:txXfrm>
        <a:off x="1751117" y="2402472"/>
        <a:ext cx="1705108" cy="423638"/>
      </dsp:txXfrm>
    </dsp:sp>
    <dsp:sp modelId="{87899F56-B235-43E9-84A1-4F7F3B7660FE}">
      <dsp:nvSpPr>
        <dsp:cNvPr id="0" name=""/>
        <dsp:cNvSpPr/>
      </dsp:nvSpPr>
      <dsp:spPr>
        <a:xfrm>
          <a:off x="1192095" y="2212643"/>
          <a:ext cx="811750" cy="811692"/>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92EDD4-C4D8-46E9-A3D7-56A304927169}">
      <dsp:nvSpPr>
        <dsp:cNvPr id="0" name=""/>
        <dsp:cNvSpPr/>
      </dsp:nvSpPr>
      <dsp:spPr>
        <a:xfrm>
          <a:off x="1982620" y="1512169"/>
          <a:ext cx="1750944" cy="469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617" tIns="34290" rIns="34290" bIns="34290" numCol="1" spcCol="1270" anchor="ctr" anchorCtr="0">
          <a:noAutofit/>
        </a:bodyPr>
        <a:lstStyle/>
        <a:p>
          <a:pPr lvl="0" algn="l" defTabSz="400050">
            <a:lnSpc>
              <a:spcPct val="90000"/>
            </a:lnSpc>
            <a:spcBef>
              <a:spcPct val="0"/>
            </a:spcBef>
            <a:spcAft>
              <a:spcPct val="35000"/>
            </a:spcAft>
          </a:pPr>
          <a:r>
            <a:rPr lang="nb-NO" sz="900" kern="1200" dirty="0" smtClean="0">
              <a:solidFill>
                <a:schemeClr val="tx1"/>
              </a:solidFill>
            </a:rPr>
            <a:t>Smidig overgang til nye løsninger/ tjenester </a:t>
          </a:r>
          <a:endParaRPr lang="nb-NO" sz="900" kern="1200" dirty="0">
            <a:solidFill>
              <a:schemeClr val="tx1"/>
            </a:solidFill>
          </a:endParaRPr>
        </a:p>
      </dsp:txBody>
      <dsp:txXfrm>
        <a:off x="2005538" y="1535087"/>
        <a:ext cx="1705108" cy="423638"/>
      </dsp:txXfrm>
    </dsp:sp>
    <dsp:sp modelId="{08AA4D71-8D8B-4287-96B9-6DDBDDBB0477}">
      <dsp:nvSpPr>
        <dsp:cNvPr id="0" name=""/>
        <dsp:cNvSpPr/>
      </dsp:nvSpPr>
      <dsp:spPr>
        <a:xfrm>
          <a:off x="1391915" y="1296143"/>
          <a:ext cx="811750" cy="81169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788E0-CC5E-4832-A6FD-9325015716A0}">
      <dsp:nvSpPr>
        <dsp:cNvPr id="0" name=""/>
        <dsp:cNvSpPr/>
      </dsp:nvSpPr>
      <dsp:spPr>
        <a:xfrm>
          <a:off x="2258897" y="446271"/>
          <a:ext cx="1715475" cy="469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617" tIns="34290" rIns="34290" bIns="34290" numCol="1" spcCol="1270" anchor="ctr" anchorCtr="0">
          <a:noAutofit/>
        </a:bodyPr>
        <a:lstStyle/>
        <a:p>
          <a:pPr lvl="0" algn="l" defTabSz="400050">
            <a:lnSpc>
              <a:spcPct val="90000"/>
            </a:lnSpc>
            <a:spcBef>
              <a:spcPct val="0"/>
            </a:spcBef>
            <a:spcAft>
              <a:spcPct val="35000"/>
            </a:spcAft>
          </a:pPr>
          <a:r>
            <a:rPr lang="nb-NO" sz="900" kern="1200" dirty="0" smtClean="0">
              <a:solidFill>
                <a:schemeClr val="tx1"/>
              </a:solidFill>
            </a:rPr>
            <a:t>Hensiktsmessig forvaltning av nye standard arbeidsprosesser</a:t>
          </a:r>
          <a:endParaRPr lang="nb-NO" sz="900" kern="1200" dirty="0">
            <a:solidFill>
              <a:schemeClr val="tx1"/>
            </a:solidFill>
          </a:endParaRPr>
        </a:p>
      </dsp:txBody>
      <dsp:txXfrm>
        <a:off x="2281815" y="469189"/>
        <a:ext cx="1669639" cy="423638"/>
      </dsp:txXfrm>
    </dsp:sp>
    <dsp:sp modelId="{BE4F8C03-E46D-4776-84B1-4AD2C7E424D7}">
      <dsp:nvSpPr>
        <dsp:cNvPr id="0" name=""/>
        <dsp:cNvSpPr/>
      </dsp:nvSpPr>
      <dsp:spPr>
        <a:xfrm>
          <a:off x="1556409" y="377563"/>
          <a:ext cx="811750" cy="811692"/>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4E486-733B-4D1E-B816-1187020C0C72}">
      <dsp:nvSpPr>
        <dsp:cNvPr id="0" name=""/>
        <dsp:cNvSpPr/>
      </dsp:nvSpPr>
      <dsp:spPr>
        <a:xfrm>
          <a:off x="13190" y="289733"/>
          <a:ext cx="2139697" cy="855879"/>
        </a:xfrm>
        <a:prstGeom prst="chevron">
          <a:avLst/>
        </a:prstGeom>
        <a:solidFill>
          <a:schemeClr val="bg1"/>
        </a:solidFill>
        <a:ln w="57150">
          <a:solidFill>
            <a:srgbClr val="C00000"/>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sz="900" b="1" kern="1200" dirty="0" err="1" smtClean="0">
              <a:solidFill>
                <a:schemeClr val="tx1"/>
              </a:solidFill>
            </a:rPr>
            <a:t>Planlegging</a:t>
          </a:r>
          <a:r>
            <a:rPr lang="en-US" sz="900" b="1" kern="1200" dirty="0" smtClean="0">
              <a:solidFill>
                <a:schemeClr val="tx1"/>
              </a:solidFill>
            </a:rPr>
            <a:t>/ </a:t>
          </a:r>
          <a:r>
            <a:rPr lang="en-US" sz="900" b="1" kern="1200" dirty="0" err="1" smtClean="0">
              <a:solidFill>
                <a:schemeClr val="tx1"/>
              </a:solidFill>
            </a:rPr>
            <a:t>Prosesskartlegging</a:t>
          </a:r>
          <a:endParaRPr lang="en-US" sz="900" b="1" kern="1200" dirty="0"/>
        </a:p>
      </dsp:txBody>
      <dsp:txXfrm>
        <a:off x="441130" y="289733"/>
        <a:ext cx="1283818" cy="855879"/>
      </dsp:txXfrm>
    </dsp:sp>
    <dsp:sp modelId="{C3AB0569-D6E8-4118-8111-196DC6C35B13}">
      <dsp:nvSpPr>
        <dsp:cNvPr id="0" name=""/>
        <dsp:cNvSpPr/>
      </dsp:nvSpPr>
      <dsp:spPr>
        <a:xfrm>
          <a:off x="1911718" y="289733"/>
          <a:ext cx="2139697" cy="855879"/>
        </a:xfrm>
        <a:prstGeom prst="chevron">
          <a:avLst/>
        </a:prstGeom>
        <a:solidFill>
          <a:schemeClr val="bg1"/>
        </a:solidFill>
        <a:ln w="57150">
          <a:solidFill>
            <a:srgbClr val="C00000"/>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sz="900" b="1" kern="1200" dirty="0" err="1" smtClean="0">
              <a:solidFill>
                <a:schemeClr val="tx1"/>
              </a:solidFill>
            </a:rPr>
            <a:t>Mottak</a:t>
          </a:r>
          <a:r>
            <a:rPr lang="en-US" sz="900" b="1" kern="1200" dirty="0" smtClean="0">
              <a:solidFill>
                <a:schemeClr val="tx1"/>
              </a:solidFill>
            </a:rPr>
            <a:t>, testing, </a:t>
          </a:r>
          <a:r>
            <a:rPr lang="en-US" sz="900" b="1" kern="1200" dirty="0" err="1" smtClean="0">
              <a:solidFill>
                <a:schemeClr val="tx1"/>
              </a:solidFill>
            </a:rPr>
            <a:t>opplæring</a:t>
          </a:r>
          <a:r>
            <a:rPr lang="en-US" sz="900" b="1" kern="1200" dirty="0" smtClean="0">
              <a:solidFill>
                <a:schemeClr val="tx1"/>
              </a:solidFill>
            </a:rPr>
            <a:t>, </a:t>
          </a:r>
          <a:r>
            <a:rPr lang="en-US" sz="900" b="1" kern="1200" dirty="0" err="1" smtClean="0">
              <a:solidFill>
                <a:schemeClr val="tx1"/>
              </a:solidFill>
            </a:rPr>
            <a:t>endringsarbeid</a:t>
          </a:r>
          <a:endParaRPr lang="en-US" sz="900" b="1" kern="1200" dirty="0">
            <a:solidFill>
              <a:schemeClr val="tx1"/>
            </a:solidFill>
          </a:endParaRPr>
        </a:p>
      </dsp:txBody>
      <dsp:txXfrm>
        <a:off x="2339658" y="289733"/>
        <a:ext cx="1283818" cy="855879"/>
      </dsp:txXfrm>
    </dsp:sp>
    <dsp:sp modelId="{1146CE3A-E1F6-4226-9D22-FFC72182ECF6}">
      <dsp:nvSpPr>
        <dsp:cNvPr id="0" name=""/>
        <dsp:cNvSpPr/>
      </dsp:nvSpPr>
      <dsp:spPr>
        <a:xfrm>
          <a:off x="3828451" y="289733"/>
          <a:ext cx="2139697" cy="855879"/>
        </a:xfrm>
        <a:prstGeom prst="chevron">
          <a:avLst/>
        </a:prstGeom>
        <a:solidFill>
          <a:schemeClr val="bg1"/>
        </a:solidFill>
        <a:ln w="57150">
          <a:solidFill>
            <a:srgbClr val="C00000"/>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sz="900" b="1" kern="1200" dirty="0" err="1" smtClean="0">
              <a:solidFill>
                <a:schemeClr val="tx1"/>
              </a:solidFill>
            </a:rPr>
            <a:t>Forberedelse</a:t>
          </a:r>
          <a:r>
            <a:rPr lang="en-US" sz="900" b="1" kern="1200" dirty="0" smtClean="0">
              <a:solidFill>
                <a:schemeClr val="tx1"/>
              </a:solidFill>
            </a:rPr>
            <a:t> </a:t>
          </a:r>
          <a:r>
            <a:rPr lang="en-US" sz="900" b="1" kern="1200" dirty="0" err="1" smtClean="0">
              <a:solidFill>
                <a:schemeClr val="tx1"/>
              </a:solidFill>
            </a:rPr>
            <a:t>produksjon</a:t>
          </a:r>
          <a:r>
            <a:rPr lang="en-US" sz="900" b="1" kern="1200" dirty="0" smtClean="0">
              <a:solidFill>
                <a:schemeClr val="tx1"/>
              </a:solidFill>
            </a:rPr>
            <a:t>/ </a:t>
          </a:r>
        </a:p>
        <a:p>
          <a:pPr lvl="0" algn="ctr" defTabSz="400050">
            <a:lnSpc>
              <a:spcPct val="90000"/>
            </a:lnSpc>
            <a:spcBef>
              <a:spcPct val="0"/>
            </a:spcBef>
            <a:spcAft>
              <a:spcPct val="35000"/>
            </a:spcAft>
          </a:pPr>
          <a:r>
            <a:rPr lang="en-US" sz="900" b="1" kern="1200" dirty="0" err="1" smtClean="0">
              <a:solidFill>
                <a:schemeClr val="tx1"/>
              </a:solidFill>
            </a:rPr>
            <a:t>overgang</a:t>
          </a:r>
          <a:r>
            <a:rPr lang="en-US" sz="900" b="1" kern="1200" dirty="0" smtClean="0">
              <a:solidFill>
                <a:schemeClr val="tx1"/>
              </a:solidFill>
            </a:rPr>
            <a:t> </a:t>
          </a:r>
          <a:r>
            <a:rPr lang="en-US" sz="900" b="1" kern="1200" dirty="0" err="1" smtClean="0">
              <a:solidFill>
                <a:schemeClr val="tx1"/>
              </a:solidFill>
            </a:rPr>
            <a:t>forvaltning</a:t>
          </a:r>
          <a:r>
            <a:rPr lang="en-US" sz="900" b="1" kern="1200" dirty="0" smtClean="0">
              <a:solidFill>
                <a:schemeClr val="tx1"/>
              </a:solidFill>
            </a:rPr>
            <a:t>/</a:t>
          </a:r>
          <a:r>
            <a:rPr lang="en-US" sz="900" b="1" kern="1200" dirty="0" err="1" smtClean="0">
              <a:solidFill>
                <a:schemeClr val="tx1"/>
              </a:solidFill>
            </a:rPr>
            <a:t>realisering</a:t>
          </a:r>
          <a:endParaRPr lang="en-US" sz="900" b="1" kern="1200" dirty="0">
            <a:solidFill>
              <a:schemeClr val="tx1"/>
            </a:solidFill>
          </a:endParaRPr>
        </a:p>
      </dsp:txBody>
      <dsp:txXfrm>
        <a:off x="4256391" y="289733"/>
        <a:ext cx="1283818" cy="855879"/>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nb-NO" altLang="nb-NO"/>
          </a:p>
        </p:txBody>
      </p:sp>
      <p:sp>
        <p:nvSpPr>
          <p:cNvPr id="3" name="Date Placeholder 2"/>
          <p:cNvSpPr>
            <a:spLocks noGrp="1"/>
          </p:cNvSpPr>
          <p:nvPr>
            <p:ph type="dt" sz="quarter" idx="1"/>
          </p:nvPr>
        </p:nvSpPr>
        <p:spPr>
          <a:xfrm>
            <a:off x="3848646" y="0"/>
            <a:ext cx="2944283" cy="49657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ACA26FB2-06C0-4E1A-8652-67F803A5B0B2}" type="datetime1">
              <a:rPr lang="nb-NO" altLang="nb-NO"/>
              <a:pPr>
                <a:defRPr/>
              </a:pPr>
              <a:t>11.03.2019</a:t>
            </a:fld>
            <a:endParaRPr lang="nb-NO" altLang="nb-NO"/>
          </a:p>
        </p:txBody>
      </p:sp>
      <p:sp>
        <p:nvSpPr>
          <p:cNvPr id="4" name="Footer Placeholder 3"/>
          <p:cNvSpPr>
            <a:spLocks noGrp="1"/>
          </p:cNvSpPr>
          <p:nvPr>
            <p:ph type="ftr" sz="quarter" idx="2"/>
          </p:nvPr>
        </p:nvSpPr>
        <p:spPr>
          <a:xfrm>
            <a:off x="1" y="9433107"/>
            <a:ext cx="2944283" cy="49657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nb-NO" altLang="nb-NO"/>
          </a:p>
        </p:txBody>
      </p:sp>
      <p:sp>
        <p:nvSpPr>
          <p:cNvPr id="5" name="Slide Number Placeholder 4"/>
          <p:cNvSpPr>
            <a:spLocks noGrp="1"/>
          </p:cNvSpPr>
          <p:nvPr>
            <p:ph type="sldNum" sz="quarter" idx="3"/>
          </p:nvPr>
        </p:nvSpPr>
        <p:spPr>
          <a:xfrm>
            <a:off x="3848646" y="9433107"/>
            <a:ext cx="2944283" cy="49657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86291333-8B08-4C36-952B-74E3CD8D48E7}" type="slidenum">
              <a:rPr lang="nb-NO" altLang="nb-NO"/>
              <a:pPr>
                <a:defRPr/>
              </a:pPr>
              <a:t>‹#›</a:t>
            </a:fld>
            <a:endParaRPr lang="nb-NO" altLang="nb-NO"/>
          </a:p>
        </p:txBody>
      </p:sp>
    </p:spTree>
    <p:extLst>
      <p:ext uri="{BB962C8B-B14F-4D97-AF65-F5344CB8AC3E}">
        <p14:creationId xmlns:p14="http://schemas.microsoft.com/office/powerpoint/2010/main" val="26705611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nb-NO" altLang="nb-NO"/>
          </a:p>
        </p:txBody>
      </p:sp>
      <p:sp>
        <p:nvSpPr>
          <p:cNvPr id="5123" name="Rectangle 3"/>
          <p:cNvSpPr>
            <a:spLocks noGrp="1" noChangeArrowheads="1"/>
          </p:cNvSpPr>
          <p:nvPr>
            <p:ph type="dt" idx="1"/>
          </p:nvPr>
        </p:nvSpPr>
        <p:spPr bwMode="auto">
          <a:xfrm>
            <a:off x="3850218"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nb-NO" altLang="nb-NO"/>
          </a:p>
        </p:txBody>
      </p:sp>
      <p:sp>
        <p:nvSpPr>
          <p:cNvPr id="5124"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5935"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1"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nb-NO" altLang="nb-NO"/>
          </a:p>
        </p:txBody>
      </p:sp>
      <p:sp>
        <p:nvSpPr>
          <p:cNvPr id="5127" name="Rectangle 7"/>
          <p:cNvSpPr>
            <a:spLocks noGrp="1" noChangeArrowheads="1"/>
          </p:cNvSpPr>
          <p:nvPr>
            <p:ph type="sldNum" sz="quarter" idx="5"/>
          </p:nvPr>
        </p:nvSpPr>
        <p:spPr bwMode="auto">
          <a:xfrm>
            <a:off x="3850218"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CFF8E781-6431-4349-9DFB-1502890C915F}" type="slidenum">
              <a:rPr lang="en-US" altLang="nb-NO"/>
              <a:pPr>
                <a:defRPr/>
              </a:pPr>
              <a:t>‹#›</a:t>
            </a:fld>
            <a:endParaRPr lang="en-US" altLang="nb-NO"/>
          </a:p>
        </p:txBody>
      </p:sp>
    </p:spTree>
    <p:extLst>
      <p:ext uri="{BB962C8B-B14F-4D97-AF65-F5344CB8AC3E}">
        <p14:creationId xmlns:p14="http://schemas.microsoft.com/office/powerpoint/2010/main" val="39909527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2</a:t>
            </a:fld>
            <a:endParaRPr lang="en-US"/>
          </a:p>
        </p:txBody>
      </p:sp>
    </p:spTree>
    <p:extLst>
      <p:ext uri="{BB962C8B-B14F-4D97-AF65-F5344CB8AC3E}">
        <p14:creationId xmlns:p14="http://schemas.microsoft.com/office/powerpoint/2010/main" val="612894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 starter</a:t>
            </a:r>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3</a:t>
            </a:fld>
            <a:endParaRPr lang="en-US"/>
          </a:p>
        </p:txBody>
      </p:sp>
    </p:spTree>
    <p:extLst>
      <p:ext uri="{BB962C8B-B14F-4D97-AF65-F5344CB8AC3E}">
        <p14:creationId xmlns:p14="http://schemas.microsoft.com/office/powerpoint/2010/main" val="366588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76275" y="806450"/>
            <a:ext cx="5380038" cy="4035425"/>
          </a:xfrm>
        </p:spPr>
      </p:sp>
      <p:sp>
        <p:nvSpPr>
          <p:cNvPr id="3" name="Plassholder for notater 2"/>
          <p:cNvSpPr>
            <a:spLocks noGrp="1"/>
          </p:cNvSpPr>
          <p:nvPr>
            <p:ph type="body" idx="1"/>
          </p:nvPr>
        </p:nvSpPr>
        <p:spPr/>
        <p:txBody>
          <a:bodyPr/>
          <a:lstStyle/>
          <a:p>
            <a:pPr algn="l">
              <a:spcAft>
                <a:spcPts val="600"/>
              </a:spcAft>
            </a:pPr>
            <a:r>
              <a:rPr lang="nb-NO" sz="1000" b="1" dirty="0" smtClean="0">
                <a:solidFill>
                  <a:schemeClr val="tx1"/>
                </a:solidFill>
              </a:rPr>
              <a:t>Prosjektet har pågått lenge, våren 2017 ba</a:t>
            </a:r>
            <a:r>
              <a:rPr lang="nb-NO" sz="1000" b="1" baseline="0" dirty="0" smtClean="0">
                <a:solidFill>
                  <a:schemeClr val="tx1"/>
                </a:solidFill>
              </a:rPr>
              <a:t> KD BOTT vurdere DFØ-løsningen</a:t>
            </a:r>
          </a:p>
          <a:p>
            <a:pPr algn="l">
              <a:spcAft>
                <a:spcPts val="600"/>
              </a:spcAft>
            </a:pPr>
            <a:endParaRPr lang="nb-NO" sz="1000" b="1" dirty="0" smtClean="0">
              <a:solidFill>
                <a:schemeClr val="tx1"/>
              </a:solidFill>
            </a:endParaRPr>
          </a:p>
          <a:p>
            <a:pPr algn="l">
              <a:spcAft>
                <a:spcPts val="600"/>
              </a:spcAft>
            </a:pPr>
            <a:r>
              <a:rPr lang="nb-NO" sz="1000" b="1" dirty="0" smtClean="0">
                <a:solidFill>
                  <a:schemeClr val="tx1"/>
                </a:solidFill>
              </a:rPr>
              <a:t>Innenfor disse rammene vedtok universitetsstyret i juni</a:t>
            </a:r>
            <a:r>
              <a:rPr lang="nb-NO" sz="1000" b="1" baseline="0" dirty="0" smtClean="0">
                <a:solidFill>
                  <a:schemeClr val="tx1"/>
                </a:solidFill>
              </a:rPr>
              <a:t> at vi inngår samarbeid med DFØ</a:t>
            </a:r>
            <a:endParaRPr lang="nb-NO" sz="1000" b="1" dirty="0" smtClean="0">
              <a:solidFill>
                <a:schemeClr val="tx1"/>
              </a:solidFill>
            </a:endParaRPr>
          </a:p>
          <a:p>
            <a:pPr algn="l">
              <a:spcAft>
                <a:spcPts val="600"/>
              </a:spcAft>
            </a:pPr>
            <a:endParaRPr lang="nb-NO" sz="1000" b="1" dirty="0" smtClean="0">
              <a:solidFill>
                <a:schemeClr val="tx1"/>
              </a:solidFill>
            </a:endParaRPr>
          </a:p>
          <a:p>
            <a:pPr algn="l">
              <a:spcAft>
                <a:spcPts val="600"/>
              </a:spcAft>
            </a:pPr>
            <a:r>
              <a:rPr lang="nb-NO" sz="1000" b="1" dirty="0" smtClean="0">
                <a:solidFill>
                  <a:schemeClr val="tx1"/>
                </a:solidFill>
              </a:rPr>
              <a:t>Ambisjoner: </a:t>
            </a:r>
            <a:r>
              <a:rPr lang="nb-NO" sz="1000" dirty="0" smtClean="0">
                <a:solidFill>
                  <a:schemeClr val="tx1"/>
                </a:solidFill>
              </a:rPr>
              <a:t>Mer </a:t>
            </a:r>
            <a:r>
              <a:rPr lang="nb-NO" sz="1000" b="1" dirty="0" smtClean="0">
                <a:solidFill>
                  <a:schemeClr val="tx1"/>
                </a:solidFill>
              </a:rPr>
              <a:t>brukervennlige</a:t>
            </a:r>
            <a:r>
              <a:rPr lang="nb-NO" sz="1000" dirty="0" smtClean="0">
                <a:solidFill>
                  <a:schemeClr val="tx1"/>
                </a:solidFill>
              </a:rPr>
              <a:t> løsninger, Mindre lokal skreddersøm, Økt grad av </a:t>
            </a:r>
            <a:r>
              <a:rPr lang="nb-NO" sz="1000" b="1" dirty="0" smtClean="0">
                <a:solidFill>
                  <a:schemeClr val="tx1"/>
                </a:solidFill>
              </a:rPr>
              <a:t>standardisering</a:t>
            </a:r>
          </a:p>
          <a:p>
            <a:pPr marL="0" indent="0">
              <a:spcAft>
                <a:spcPts val="600"/>
              </a:spcAft>
              <a:buNone/>
            </a:pPr>
            <a:endParaRPr lang="nb-NO" sz="1000" dirty="0" smtClean="0"/>
          </a:p>
          <a:p>
            <a:pPr marL="0" indent="0">
              <a:spcAft>
                <a:spcPts val="600"/>
              </a:spcAft>
              <a:buNone/>
            </a:pPr>
            <a:r>
              <a:rPr lang="nb-NO" sz="1000" dirty="0" smtClean="0"/>
              <a:t>Styrke universitetenes evne til å forvalte felles  administrative og tekniske tjenester som sikrer god støtte til primærvirksomheten </a:t>
            </a:r>
          </a:p>
          <a:p>
            <a:pPr>
              <a:spcAft>
                <a:spcPts val="600"/>
              </a:spcAft>
              <a:buFont typeface="Wingdings" panose="05000000000000000000" pitchFamily="2" charset="2"/>
              <a:buChar char="q"/>
            </a:pPr>
            <a:r>
              <a:rPr lang="nb-NO" sz="1000" dirty="0" smtClean="0"/>
              <a:t>Ledes av de fire universitetsdirektørene i fellesskap</a:t>
            </a:r>
          </a:p>
          <a:p>
            <a:pPr>
              <a:spcAft>
                <a:spcPts val="600"/>
              </a:spcAft>
              <a:buFont typeface="Wingdings" panose="05000000000000000000" pitchFamily="2" charset="2"/>
              <a:buChar char="q"/>
            </a:pPr>
            <a:r>
              <a:rPr lang="nb-NO" sz="1000" dirty="0" smtClean="0"/>
              <a:t>Sterkere i fellesskap, får bedre løsninger</a:t>
            </a:r>
          </a:p>
          <a:p>
            <a:pPr>
              <a:spcAft>
                <a:spcPts val="600"/>
              </a:spcAft>
              <a:buFont typeface="Wingdings" panose="05000000000000000000" pitchFamily="2" charset="2"/>
              <a:buChar char="q"/>
            </a:pPr>
            <a:r>
              <a:rPr lang="nb-NO" sz="1000" dirty="0" smtClean="0"/>
              <a:t>Grunnlag for et felles samarbeid (prosesser)</a:t>
            </a:r>
          </a:p>
          <a:p>
            <a:pPr>
              <a:spcAft>
                <a:spcPts val="600"/>
              </a:spcAft>
              <a:buFont typeface="Wingdings" panose="05000000000000000000" pitchFamily="2" charset="2"/>
              <a:buChar char="q"/>
            </a:pPr>
            <a:r>
              <a:rPr lang="nb-NO" sz="1000" dirty="0" smtClean="0"/>
              <a:t>Løsninger/tjenestene skal være digitale og fremtidsrettet</a:t>
            </a:r>
          </a:p>
          <a:p>
            <a:endParaRPr lang="en-US" sz="1000" dirty="0"/>
          </a:p>
        </p:txBody>
      </p:sp>
      <p:sp>
        <p:nvSpPr>
          <p:cNvPr id="4" name="Plassholder for lysbildenummer 3"/>
          <p:cNvSpPr>
            <a:spLocks noGrp="1"/>
          </p:cNvSpPr>
          <p:nvPr>
            <p:ph type="sldNum" sz="quarter" idx="10"/>
          </p:nvPr>
        </p:nvSpPr>
        <p:spPr/>
        <p:txBody>
          <a:bodyPr/>
          <a:lstStyle/>
          <a:p>
            <a:fld id="{B4FCC5B0-6DFD-4DC5-B600-5980E7035726}" type="slidenum">
              <a:rPr lang="nb-NO" smtClean="0"/>
              <a:t>4</a:t>
            </a:fld>
            <a:endParaRPr lang="nb-NO"/>
          </a:p>
        </p:txBody>
      </p:sp>
    </p:spTree>
    <p:extLst>
      <p:ext uri="{BB962C8B-B14F-4D97-AF65-F5344CB8AC3E}">
        <p14:creationId xmlns:p14="http://schemas.microsoft.com/office/powerpoint/2010/main" val="2351373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5</a:t>
            </a:fld>
            <a:endParaRPr lang="en-US" altLang="nb-NO"/>
          </a:p>
        </p:txBody>
      </p:sp>
    </p:spTree>
    <p:extLst>
      <p:ext uri="{BB962C8B-B14F-4D97-AF65-F5344CB8AC3E}">
        <p14:creationId xmlns:p14="http://schemas.microsoft.com/office/powerpoint/2010/main" val="1012844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6</a:t>
            </a:fld>
            <a:endParaRPr lang="en-US" altLang="nb-NO"/>
          </a:p>
        </p:txBody>
      </p:sp>
    </p:spTree>
    <p:extLst>
      <p:ext uri="{BB962C8B-B14F-4D97-AF65-F5344CB8AC3E}">
        <p14:creationId xmlns:p14="http://schemas.microsoft.com/office/powerpoint/2010/main" val="4186829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7</a:t>
            </a:fld>
            <a:endParaRPr lang="en-US" altLang="nb-NO"/>
          </a:p>
        </p:txBody>
      </p:sp>
    </p:spTree>
    <p:extLst>
      <p:ext uri="{BB962C8B-B14F-4D97-AF65-F5344CB8AC3E}">
        <p14:creationId xmlns:p14="http://schemas.microsoft.com/office/powerpoint/2010/main" val="1933733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8</a:t>
            </a:fld>
            <a:endParaRPr lang="en-US" altLang="nb-NO"/>
          </a:p>
        </p:txBody>
      </p:sp>
    </p:spTree>
    <p:extLst>
      <p:ext uri="{BB962C8B-B14F-4D97-AF65-F5344CB8AC3E}">
        <p14:creationId xmlns:p14="http://schemas.microsoft.com/office/powerpoint/2010/main" val="2360531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9</a:t>
            </a:fld>
            <a:endParaRPr lang="en-US" altLang="nb-NO"/>
          </a:p>
        </p:txBody>
      </p:sp>
    </p:spTree>
    <p:extLst>
      <p:ext uri="{BB962C8B-B14F-4D97-AF65-F5344CB8AC3E}">
        <p14:creationId xmlns:p14="http://schemas.microsoft.com/office/powerpoint/2010/main" val="3484776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10</a:t>
            </a:fld>
            <a:endParaRPr lang="en-US" altLang="nb-NO"/>
          </a:p>
        </p:txBody>
      </p:sp>
    </p:spTree>
    <p:extLst>
      <p:ext uri="{BB962C8B-B14F-4D97-AF65-F5344CB8AC3E}">
        <p14:creationId xmlns:p14="http://schemas.microsoft.com/office/powerpoint/2010/main" val="2155559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 starter</a:t>
            </a:r>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11</a:t>
            </a:fld>
            <a:endParaRPr lang="en-US"/>
          </a:p>
        </p:txBody>
      </p:sp>
    </p:spTree>
    <p:extLst>
      <p:ext uri="{BB962C8B-B14F-4D97-AF65-F5344CB8AC3E}">
        <p14:creationId xmlns:p14="http://schemas.microsoft.com/office/powerpoint/2010/main" val="3372324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12</a:t>
            </a:fld>
            <a:endParaRPr lang="en-US" altLang="nb-NO"/>
          </a:p>
        </p:txBody>
      </p:sp>
    </p:spTree>
    <p:extLst>
      <p:ext uri="{BB962C8B-B14F-4D97-AF65-F5344CB8AC3E}">
        <p14:creationId xmlns:p14="http://schemas.microsoft.com/office/powerpoint/2010/main" val="2578752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13</a:t>
            </a:fld>
            <a:endParaRPr lang="en-US" altLang="nb-NO"/>
          </a:p>
        </p:txBody>
      </p:sp>
    </p:spTree>
    <p:extLst>
      <p:ext uri="{BB962C8B-B14F-4D97-AF65-F5344CB8AC3E}">
        <p14:creationId xmlns:p14="http://schemas.microsoft.com/office/powerpoint/2010/main" val="3449168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14</a:t>
            </a:fld>
            <a:endParaRPr lang="en-US" altLang="nb-NO"/>
          </a:p>
        </p:txBody>
      </p:sp>
    </p:spTree>
    <p:extLst>
      <p:ext uri="{BB962C8B-B14F-4D97-AF65-F5344CB8AC3E}">
        <p14:creationId xmlns:p14="http://schemas.microsoft.com/office/powerpoint/2010/main" val="687744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CFF8E781-6431-4349-9DFB-1502890C915F}" type="slidenum">
              <a:rPr lang="en-US" altLang="nb-NO" smtClean="0"/>
              <a:pPr>
                <a:defRPr/>
              </a:pPr>
              <a:t>15</a:t>
            </a:fld>
            <a:endParaRPr lang="en-US" altLang="nb-NO"/>
          </a:p>
        </p:txBody>
      </p:sp>
    </p:spTree>
    <p:extLst>
      <p:ext uri="{BB962C8B-B14F-4D97-AF65-F5344CB8AC3E}">
        <p14:creationId xmlns:p14="http://schemas.microsoft.com/office/powerpoint/2010/main" val="1597129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16</a:t>
            </a:fld>
            <a:endParaRPr lang="en-US" altLang="nb-NO"/>
          </a:p>
        </p:txBody>
      </p:sp>
    </p:spTree>
    <p:extLst>
      <p:ext uri="{BB962C8B-B14F-4D97-AF65-F5344CB8AC3E}">
        <p14:creationId xmlns:p14="http://schemas.microsoft.com/office/powerpoint/2010/main" val="158685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17</a:t>
            </a:fld>
            <a:endParaRPr lang="en-US" altLang="nb-NO"/>
          </a:p>
        </p:txBody>
      </p:sp>
    </p:spTree>
    <p:extLst>
      <p:ext uri="{BB962C8B-B14F-4D97-AF65-F5344CB8AC3E}">
        <p14:creationId xmlns:p14="http://schemas.microsoft.com/office/powerpoint/2010/main" val="1117423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nasjonale prosjektet ligger foran de</a:t>
            </a:r>
            <a:r>
              <a:rPr lang="nb-NO" baseline="0" dirty="0" smtClean="0"/>
              <a:t> lokale mottaksprosjektene i planlegging og gjennomføring</a:t>
            </a:r>
            <a:endParaRPr lang="nb-NO" dirty="0"/>
          </a:p>
        </p:txBody>
      </p:sp>
      <p:sp>
        <p:nvSpPr>
          <p:cNvPr id="4" name="Plassholder for lysbildenummer 3"/>
          <p:cNvSpPr>
            <a:spLocks noGrp="1"/>
          </p:cNvSpPr>
          <p:nvPr>
            <p:ph type="sldNum" sz="quarter" idx="10"/>
          </p:nvPr>
        </p:nvSpPr>
        <p:spPr/>
        <p:txBody>
          <a:bodyPr/>
          <a:lstStyle/>
          <a:p>
            <a:pPr>
              <a:defRPr/>
            </a:pPr>
            <a:fld id="{CFF8E781-6431-4349-9DFB-1502890C915F}" type="slidenum">
              <a:rPr lang="en-US" altLang="nb-NO" smtClean="0"/>
              <a:pPr>
                <a:defRPr/>
              </a:pPr>
              <a:t>18</a:t>
            </a:fld>
            <a:endParaRPr lang="en-US" altLang="nb-NO"/>
          </a:p>
        </p:txBody>
      </p:sp>
    </p:spTree>
    <p:extLst>
      <p:ext uri="{BB962C8B-B14F-4D97-AF65-F5344CB8AC3E}">
        <p14:creationId xmlns:p14="http://schemas.microsoft.com/office/powerpoint/2010/main" val="1332375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Arbeidet skal</a:t>
            </a:r>
            <a:r>
              <a:rPr lang="nb-NO" baseline="0" dirty="0"/>
              <a:t> skje i faser </a:t>
            </a:r>
          </a:p>
          <a:p>
            <a:r>
              <a:rPr lang="nb-NO" baseline="0" dirty="0"/>
              <a:t>Avhengig av ambisjonsnivå så vil det meste av arbeidet skje i forberedelsesfasen i 2018-2019.</a:t>
            </a:r>
          </a:p>
          <a:p>
            <a:r>
              <a:rPr lang="nb-NO" baseline="0" dirty="0"/>
              <a:t>Hvor mye </a:t>
            </a:r>
            <a:r>
              <a:rPr lang="nb-NO" baseline="0" dirty="0" smtClean="0"/>
              <a:t>arbeid </a:t>
            </a:r>
            <a:r>
              <a:rPr lang="nb-NO" baseline="0" dirty="0"/>
              <a:t>vi legger ned her vil påvirke risikoen ved oppstarte og det vil også påvirke muligheten for gevinstrealisering når løsningen tas i </a:t>
            </a:r>
            <a:r>
              <a:rPr lang="nb-NO" baseline="0" dirty="0" smtClean="0"/>
              <a:t>bruk</a:t>
            </a:r>
          </a:p>
          <a:p>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Forberedende</a:t>
            </a:r>
            <a:r>
              <a:rPr lang="nb-NO" baseline="0" dirty="0" smtClean="0"/>
              <a:t> arbeid: </a:t>
            </a:r>
            <a:r>
              <a:rPr lang="nb-NO" sz="1200" dirty="0" smtClean="0"/>
              <a:t>organisering, policy, prosess, kompetanse?</a:t>
            </a:r>
          </a:p>
          <a:p>
            <a:r>
              <a:rPr lang="nb-NO" dirty="0" err="1" smtClean="0"/>
              <a:t>Ettterarbeid</a:t>
            </a:r>
            <a:r>
              <a:rPr lang="nb-NO" dirty="0" smtClean="0"/>
              <a:t>:</a:t>
            </a:r>
            <a:r>
              <a:rPr lang="nb-NO" baseline="0" dirty="0" smtClean="0"/>
              <a:t> rutiner, opplæring, avklaringer</a:t>
            </a:r>
          </a:p>
          <a:p>
            <a:endParaRPr lang="nb-NO" baseline="0" dirty="0" smtClean="0"/>
          </a:p>
          <a:p>
            <a:r>
              <a:rPr lang="nb-NO" baseline="0" dirty="0" smtClean="0"/>
              <a:t>Eks.: føre tid på prosjekter</a:t>
            </a:r>
          </a:p>
          <a:p>
            <a:r>
              <a:rPr lang="nb-NO" baseline="0" dirty="0" smtClean="0"/>
              <a:t>Avgrensninger</a:t>
            </a:r>
            <a:endParaRPr lang="nb-NO" dirty="0" smtClean="0"/>
          </a:p>
          <a:p>
            <a:endParaRPr lang="nb-NO" baseline="0" dirty="0"/>
          </a:p>
        </p:txBody>
      </p:sp>
      <p:sp>
        <p:nvSpPr>
          <p:cNvPr id="4" name="Plassholder for lysbildenummer 3"/>
          <p:cNvSpPr>
            <a:spLocks noGrp="1"/>
          </p:cNvSpPr>
          <p:nvPr>
            <p:ph type="sldNum" sz="quarter" idx="10"/>
          </p:nvPr>
        </p:nvSpPr>
        <p:spPr/>
        <p:txBody>
          <a:bodyPr/>
          <a:lstStyle/>
          <a:p>
            <a:fld id="{C7A8326E-5839-475C-8AC8-BFDCA0359190}" type="slidenum">
              <a:rPr lang="nb-NO" smtClean="0"/>
              <a:t>19</a:t>
            </a:fld>
            <a:endParaRPr lang="nb-NO"/>
          </a:p>
        </p:txBody>
      </p:sp>
    </p:spTree>
    <p:extLst>
      <p:ext uri="{BB962C8B-B14F-4D97-AF65-F5344CB8AC3E}">
        <p14:creationId xmlns:p14="http://schemas.microsoft.com/office/powerpoint/2010/main" val="3822339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CFF8E781-6431-4349-9DFB-1502890C915F}" type="slidenum">
              <a:rPr lang="en-US" altLang="nb-NO" smtClean="0"/>
              <a:pPr>
                <a:defRPr/>
              </a:pPr>
              <a:t>20</a:t>
            </a:fld>
            <a:endParaRPr lang="en-US" altLang="nb-NO"/>
          </a:p>
        </p:txBody>
      </p:sp>
    </p:spTree>
    <p:extLst>
      <p:ext uri="{BB962C8B-B14F-4D97-AF65-F5344CB8AC3E}">
        <p14:creationId xmlns:p14="http://schemas.microsoft.com/office/powerpoint/2010/main" val="1019263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CFF8E781-6431-4349-9DFB-1502890C915F}" type="slidenum">
              <a:rPr lang="en-US" altLang="nb-NO" smtClean="0"/>
              <a:pPr>
                <a:defRPr/>
              </a:pPr>
              <a:t>21</a:t>
            </a:fld>
            <a:endParaRPr lang="en-US" altLang="nb-NO"/>
          </a:p>
        </p:txBody>
      </p:sp>
    </p:spTree>
    <p:extLst>
      <p:ext uri="{BB962C8B-B14F-4D97-AF65-F5344CB8AC3E}">
        <p14:creationId xmlns:p14="http://schemas.microsoft.com/office/powerpoint/2010/main" val="4177722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Antall deltagere på B2Bm Bud og</a:t>
            </a:r>
            <a:r>
              <a:rPr lang="nb-NO" baseline="0" dirty="0" smtClean="0"/>
              <a:t> EFV er foreløpige.</a:t>
            </a:r>
          </a:p>
          <a:p>
            <a:r>
              <a:rPr lang="nb-NO" baseline="0" dirty="0" smtClean="0"/>
              <a:t>Planleggingsmøtene for FTI og B2B er </a:t>
            </a:r>
            <a:r>
              <a:rPr lang="nb-NO" baseline="0" dirty="0" err="1" smtClean="0"/>
              <a:t>gjennnomført</a:t>
            </a:r>
            <a:endParaRPr lang="nb-NO" baseline="0" dirty="0" smtClean="0"/>
          </a:p>
          <a:p>
            <a:r>
              <a:rPr lang="nb-NO" baseline="0" dirty="0" smtClean="0"/>
              <a:t>Workshops: FTI: 5.mars</a:t>
            </a:r>
          </a:p>
          <a:p>
            <a:r>
              <a:rPr lang="nb-NO" baseline="0" dirty="0" smtClean="0"/>
              <a:t>B2B: 6.mars</a:t>
            </a:r>
          </a:p>
          <a:p>
            <a:r>
              <a:rPr lang="nb-NO" baseline="0" dirty="0" smtClean="0"/>
              <a:t>Budsjett og prognose: 18.mars</a:t>
            </a:r>
          </a:p>
          <a:p>
            <a:r>
              <a:rPr lang="nb-NO" baseline="0" dirty="0" smtClean="0"/>
              <a:t>EFV: 27.mars (søknadsfasen), 5.april(gjennomføring </a:t>
            </a:r>
            <a:r>
              <a:rPr lang="nb-NO" baseline="0" smtClean="0"/>
              <a:t>og avslutningsfasen)</a:t>
            </a:r>
          </a:p>
          <a:p>
            <a:endParaRPr lang="nb-NO" baseline="0" dirty="0" smtClean="0"/>
          </a:p>
          <a:p>
            <a:endParaRPr lang="nb-NO" baseline="0" dirty="0" smtClean="0"/>
          </a:p>
          <a:p>
            <a:endParaRPr lang="nb-NO" dirty="0"/>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23</a:t>
            </a:fld>
            <a:endParaRPr lang="en-US" altLang="nb-NO"/>
          </a:p>
        </p:txBody>
      </p:sp>
    </p:spTree>
    <p:extLst>
      <p:ext uri="{BB962C8B-B14F-4D97-AF65-F5344CB8AC3E}">
        <p14:creationId xmlns:p14="http://schemas.microsoft.com/office/powerpoint/2010/main" val="354548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Flere workshops per delprosess, oppdelt i emner.</a:t>
            </a:r>
            <a:endParaRPr lang="nb-NO" baseline="0" dirty="0" smtClean="0"/>
          </a:p>
          <a:p>
            <a:r>
              <a:rPr lang="nb-NO" baseline="0" dirty="0" smtClean="0"/>
              <a:t>Kjører egne workshops sentralt og for enhetene (forskjellige arbeidsoppgaver i prosessen).</a:t>
            </a:r>
          </a:p>
          <a:p>
            <a:r>
              <a:rPr lang="nb-NO" baseline="0" dirty="0" smtClean="0"/>
              <a:t>Godt i gang med workshops.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000" kern="1200" dirty="0" smtClean="0">
                <a:solidFill>
                  <a:schemeClr val="tx1"/>
                </a:solidFill>
                <a:effectLst/>
                <a:latin typeface="Arial" charset="0"/>
                <a:ea typeface="ヒラギノ角ゴ Pro W3" charset="-128"/>
                <a:cs typeface="ヒラギノ角ゴ Pro W3" charset="-128"/>
              </a:rPr>
              <a:t>Har ikke møtt på spesielle utfordringer så langt. Foreløpig mest interne fra SL som er på WS. </a:t>
            </a:r>
            <a:r>
              <a:rPr lang="nb-NO" sz="1000" kern="1200" smtClean="0">
                <a:solidFill>
                  <a:schemeClr val="tx1"/>
                </a:solidFill>
                <a:effectLst/>
                <a:latin typeface="Arial" charset="0"/>
                <a:ea typeface="ヒラギノ角ゴ Pro W3" charset="-128"/>
                <a:cs typeface="ヒラギノ角ゴ Pro W3" charset="-128"/>
              </a:rPr>
              <a:t>Hittil bare møtt positivitet. </a:t>
            </a:r>
          </a:p>
          <a:p>
            <a:endParaRPr lang="nb-NO" dirty="0"/>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24</a:t>
            </a:fld>
            <a:endParaRPr lang="en-US" altLang="nb-NO"/>
          </a:p>
        </p:txBody>
      </p:sp>
    </p:spTree>
    <p:extLst>
      <p:ext uri="{BB962C8B-B14F-4D97-AF65-F5344CB8AC3E}">
        <p14:creationId xmlns:p14="http://schemas.microsoft.com/office/powerpoint/2010/main" val="3095374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 starter</a:t>
            </a:r>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26</a:t>
            </a:fld>
            <a:endParaRPr lang="en-US"/>
          </a:p>
        </p:txBody>
      </p:sp>
    </p:spTree>
    <p:extLst>
      <p:ext uri="{BB962C8B-B14F-4D97-AF65-F5344CB8AC3E}">
        <p14:creationId xmlns:p14="http://schemas.microsoft.com/office/powerpoint/2010/main" val="3901074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27</a:t>
            </a:fld>
            <a:endParaRPr lang="en-US" altLang="nb-NO"/>
          </a:p>
        </p:txBody>
      </p:sp>
    </p:spTree>
    <p:extLst>
      <p:ext uri="{BB962C8B-B14F-4D97-AF65-F5344CB8AC3E}">
        <p14:creationId xmlns:p14="http://schemas.microsoft.com/office/powerpoint/2010/main" val="3046795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28</a:t>
            </a:fld>
            <a:endParaRPr lang="en-US" altLang="nb-NO"/>
          </a:p>
        </p:txBody>
      </p:sp>
    </p:spTree>
    <p:extLst>
      <p:ext uri="{BB962C8B-B14F-4D97-AF65-F5344CB8AC3E}">
        <p14:creationId xmlns:p14="http://schemas.microsoft.com/office/powerpoint/2010/main" val="1830112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29</a:t>
            </a:fld>
            <a:endParaRPr lang="en-US" altLang="nb-NO"/>
          </a:p>
        </p:txBody>
      </p:sp>
    </p:spTree>
    <p:extLst>
      <p:ext uri="{BB962C8B-B14F-4D97-AF65-F5344CB8AC3E}">
        <p14:creationId xmlns:p14="http://schemas.microsoft.com/office/powerpoint/2010/main" val="662602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30</a:t>
            </a:fld>
            <a:endParaRPr lang="en-US" altLang="nb-NO"/>
          </a:p>
        </p:txBody>
      </p:sp>
    </p:spTree>
    <p:extLst>
      <p:ext uri="{BB962C8B-B14F-4D97-AF65-F5344CB8AC3E}">
        <p14:creationId xmlns:p14="http://schemas.microsoft.com/office/powerpoint/2010/main" val="1485017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31</a:t>
            </a:fld>
            <a:endParaRPr lang="en-US" altLang="nb-NO"/>
          </a:p>
        </p:txBody>
      </p:sp>
    </p:spTree>
    <p:extLst>
      <p:ext uri="{BB962C8B-B14F-4D97-AF65-F5344CB8AC3E}">
        <p14:creationId xmlns:p14="http://schemas.microsoft.com/office/powerpoint/2010/main" val="4200966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0"/>
            <a:ext cx="91376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1439045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0C88CF92-FCC2-4FBB-9F8C-8ED429043180}" type="datetime1">
              <a:rPr lang="nb-NO" altLang="nb-NO"/>
              <a:pPr>
                <a:defRPr/>
              </a:pPr>
              <a:t>11.03.2019</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B35ACD5-0D42-42F7-B111-2AEA8F2C3631}" type="slidenum">
              <a:rPr lang="en-US" altLang="nb-NO"/>
              <a:pPr>
                <a:defRPr/>
              </a:pPr>
              <a:t>‹#›</a:t>
            </a:fld>
            <a:endParaRPr lang="en-US" altLang="nb-NO"/>
          </a:p>
        </p:txBody>
      </p:sp>
    </p:spTree>
    <p:extLst>
      <p:ext uri="{BB962C8B-B14F-4D97-AF65-F5344CB8AC3E}">
        <p14:creationId xmlns:p14="http://schemas.microsoft.com/office/powerpoint/2010/main" val="1489160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34F50365-4E4D-4100-BCA3-55140E883697}" type="datetime1">
              <a:rPr lang="nb-NO" altLang="nb-NO"/>
              <a:pPr>
                <a:defRPr/>
              </a:pPr>
              <a:t>11.03.2019</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AA8916B1-5B0A-4BA8-8794-3D037D7341E7}" type="slidenum">
              <a:rPr lang="en-US" altLang="nb-NO"/>
              <a:pPr>
                <a:defRPr/>
              </a:pPr>
              <a:t>‹#›</a:t>
            </a:fld>
            <a:endParaRPr lang="en-US" altLang="nb-NO"/>
          </a:p>
        </p:txBody>
      </p:sp>
    </p:spTree>
    <p:extLst>
      <p:ext uri="{BB962C8B-B14F-4D97-AF65-F5344CB8AC3E}">
        <p14:creationId xmlns:p14="http://schemas.microsoft.com/office/powerpoint/2010/main" val="3208660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BD241EAC-7996-42D5-9087-B971990E891A}" type="datetime1">
              <a:rPr lang="nb-NO" altLang="nb-NO"/>
              <a:pPr>
                <a:defRPr/>
              </a:pPr>
              <a:t>11.03.2019</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C4670C7C-F512-42E6-8D6D-37AF1A344894}" type="slidenum">
              <a:rPr lang="en-US" altLang="nb-NO"/>
              <a:pPr>
                <a:defRPr/>
              </a:pPr>
              <a:t>‹#›</a:t>
            </a:fld>
            <a:endParaRPr lang="en-US" altLang="nb-NO"/>
          </a:p>
        </p:txBody>
      </p:sp>
    </p:spTree>
    <p:extLst>
      <p:ext uri="{BB962C8B-B14F-4D97-AF65-F5344CB8AC3E}">
        <p14:creationId xmlns:p14="http://schemas.microsoft.com/office/powerpoint/2010/main" val="1804514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3BD6DFD3-5BD6-4FCE-9ED6-13FEA292E7AC}" type="datetime1">
              <a:rPr lang="nb-NO" altLang="nb-NO"/>
              <a:pPr>
                <a:defRPr/>
              </a:pPr>
              <a:t>11.03.2019</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pPr>
              <a:defRPr/>
            </a:pPr>
            <a:fld id="{9B37D392-29E3-4CFE-AAF3-CCFF333B8D9D}" type="slidenum">
              <a:rPr lang="en-US" altLang="nb-NO"/>
              <a:pPr>
                <a:defRPr/>
              </a:pPr>
              <a:t>‹#›</a:t>
            </a:fld>
            <a:endParaRPr lang="en-US" altLang="nb-NO"/>
          </a:p>
        </p:txBody>
      </p:sp>
    </p:spTree>
    <p:extLst>
      <p:ext uri="{BB962C8B-B14F-4D97-AF65-F5344CB8AC3E}">
        <p14:creationId xmlns:p14="http://schemas.microsoft.com/office/powerpoint/2010/main" val="1792286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04BB94B8-B9C8-4F1B-89ED-7C5D1D7619BF}" type="datetime1">
              <a:rPr lang="nb-NO" altLang="nb-NO"/>
              <a:pPr>
                <a:defRPr/>
              </a:pPr>
              <a:t>11.03.2019</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pPr>
              <a:defRPr/>
            </a:pPr>
            <a:fld id="{08A4946C-0E64-4CCE-ACA9-014E45EFACAF}" type="slidenum">
              <a:rPr lang="en-US" altLang="nb-NO"/>
              <a:pPr>
                <a:defRPr/>
              </a:pPr>
              <a:t>‹#›</a:t>
            </a:fld>
            <a:endParaRPr lang="en-US" altLang="nb-NO"/>
          </a:p>
        </p:txBody>
      </p:sp>
    </p:spTree>
    <p:extLst>
      <p:ext uri="{BB962C8B-B14F-4D97-AF65-F5344CB8AC3E}">
        <p14:creationId xmlns:p14="http://schemas.microsoft.com/office/powerpoint/2010/main" val="4233006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1163646F-E7A5-4583-9973-DF4B29E28F19}" type="datetime1">
              <a:rPr lang="nb-NO" altLang="nb-NO"/>
              <a:pPr>
                <a:defRPr/>
              </a:pPr>
              <a:t>11.03.2019</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pPr>
              <a:defRPr/>
            </a:pPr>
            <a:fld id="{A287EC78-B924-4ED5-87EC-7C85B98860FC}" type="slidenum">
              <a:rPr lang="en-US" altLang="nb-NO"/>
              <a:pPr>
                <a:defRPr/>
              </a:pPr>
              <a:t>‹#›</a:t>
            </a:fld>
            <a:endParaRPr lang="en-US" altLang="nb-NO"/>
          </a:p>
        </p:txBody>
      </p:sp>
    </p:spTree>
    <p:extLst>
      <p:ext uri="{BB962C8B-B14F-4D97-AF65-F5344CB8AC3E}">
        <p14:creationId xmlns:p14="http://schemas.microsoft.com/office/powerpoint/2010/main" val="1390254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6B371C27-5D1A-4AB4-B3F3-86F92E529483}" type="datetime1">
              <a:rPr lang="nb-NO" altLang="nb-NO"/>
              <a:pPr>
                <a:defRPr/>
              </a:pPr>
              <a:t>11.03.2019</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AF66B3B4-F556-4108-A2D4-15BB0371DD5E}" type="slidenum">
              <a:rPr lang="en-US" altLang="nb-NO"/>
              <a:pPr>
                <a:defRPr/>
              </a:pPr>
              <a:t>‹#›</a:t>
            </a:fld>
            <a:endParaRPr lang="en-US" altLang="nb-NO"/>
          </a:p>
        </p:txBody>
      </p:sp>
    </p:spTree>
    <p:extLst>
      <p:ext uri="{BB962C8B-B14F-4D97-AF65-F5344CB8AC3E}">
        <p14:creationId xmlns:p14="http://schemas.microsoft.com/office/powerpoint/2010/main" val="3682204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E7891A82-8320-4BDC-8540-FB67DCED79BA}" type="datetime1">
              <a:rPr lang="nb-NO" altLang="nb-NO"/>
              <a:pPr>
                <a:defRPr/>
              </a:pPr>
              <a:t>11.03.2019</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3E5DAC4C-845E-4338-8CA4-94A3E81CFC16}" type="slidenum">
              <a:rPr lang="en-US" altLang="nb-NO"/>
              <a:pPr>
                <a:defRPr/>
              </a:pPr>
              <a:t>‹#›</a:t>
            </a:fld>
            <a:endParaRPr lang="en-US" altLang="nb-NO"/>
          </a:p>
        </p:txBody>
      </p:sp>
    </p:spTree>
    <p:extLst>
      <p:ext uri="{BB962C8B-B14F-4D97-AF65-F5344CB8AC3E}">
        <p14:creationId xmlns:p14="http://schemas.microsoft.com/office/powerpoint/2010/main" val="3422211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smtClean="0"/>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smtClean="0"/>
              <a:t>Edit Master text styles</a:t>
            </a:r>
          </a:p>
          <a:p>
            <a:pPr lvl="1"/>
            <a:r>
              <a:rPr lang="en-US" altLang="nb-NO" smtClean="0"/>
              <a:t>Second level</a:t>
            </a:r>
          </a:p>
          <a:p>
            <a:pPr lvl="2"/>
            <a:r>
              <a:rPr lang="en-US" altLang="nb-NO" smtClean="0"/>
              <a:t>Third level</a:t>
            </a:r>
          </a:p>
          <a:p>
            <a:pPr lvl="3"/>
            <a:r>
              <a:rPr lang="en-US" altLang="nb-NO" smtClean="0"/>
              <a:t>Fourth level</a:t>
            </a:r>
          </a:p>
          <a:p>
            <a:pPr lvl="4"/>
            <a:r>
              <a:rPr lang="en-US" altLang="nb-NO" smtClean="0"/>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a:defRPr/>
            </a:pPr>
            <a:fld id="{2E606A28-8D8C-4530-A8FA-718CEBE1EB13}" type="datetime1">
              <a:rPr lang="nb-NO" altLang="nb-NO"/>
              <a:pPr>
                <a:defRPr/>
              </a:pPr>
              <a:t>11.03.2019</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a:defRPr/>
            </a:pPr>
            <a:fld id="{46C22D38-D347-4E0B-8AE2-2CF1C6227809}" type="slidenum">
              <a:rPr lang="en-US" altLang="nb-NO"/>
              <a:pPr>
                <a:defRPr/>
              </a:pPr>
              <a:t>‹#›</a:t>
            </a:fld>
            <a:endParaRPr lang="en-US" altLang="nb-NO"/>
          </a:p>
        </p:txBody>
      </p:sp>
      <p:pic>
        <p:nvPicPr>
          <p:cNvPr id="1030" name="Picture 6" descr="UiO_A_png.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8138" y="134938"/>
            <a:ext cx="2211387"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1"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Prosesskartlegging/Prosessbeskrivelser%20registrere%20inntekter%20og%20oppgj%C3%B8r.docx"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Prosesskartlegging/Oppsummering%20matrise%20ws%203.pptx" TargetMode="External"/><Relationship Id="rId4" Type="http://schemas.openxmlformats.org/officeDocument/2006/relationships/hyperlink" Target="Prosesskartlegging/Kartlegge%20forretningsprosessen%20Administrere%20prosjekt%C3%B8konomi.docx"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7.jpeg"/></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8.png"/><Relationship Id="rId7" Type="http://schemas.openxmlformats.org/officeDocument/2006/relationships/diagramColors" Target="../diagrams/colors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3.png"/><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8.gif"/></Relationships>
</file>

<file path=ppt/slides/_rels/slide2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0.jpg"/></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1511660" y="2537127"/>
            <a:ext cx="6286500" cy="1460500"/>
          </a:xfrm>
        </p:spPr>
        <p:txBody>
          <a:bodyPr/>
          <a:lstStyle/>
          <a:p>
            <a:pPr eaLnBrk="1" hangingPunct="1"/>
            <a:r>
              <a:rPr lang="nb-NO" sz="1667" b="1" dirty="0" smtClean="0"/>
              <a:t>BOTT Økonomi og </a:t>
            </a:r>
            <a:r>
              <a:rPr lang="nb-NO" sz="1667" b="1" dirty="0"/>
              <a:t>lønn</a:t>
            </a:r>
          </a:p>
          <a:p>
            <a:pPr eaLnBrk="1" hangingPunct="1"/>
            <a:r>
              <a:rPr lang="nb-NO" sz="1667" dirty="0" err="1" smtClean="0"/>
              <a:t>Økonomiledernettverk</a:t>
            </a:r>
            <a:endParaRPr lang="nb-NO" sz="1667" dirty="0"/>
          </a:p>
          <a:p>
            <a:pPr eaLnBrk="1" hangingPunct="1"/>
            <a:endParaRPr lang="nb-NO" sz="1667" dirty="0"/>
          </a:p>
          <a:p>
            <a:pPr eaLnBrk="1" hangingPunct="1"/>
            <a:r>
              <a:rPr lang="nb-NO" sz="1667" dirty="0"/>
              <a:t>	</a:t>
            </a:r>
          </a:p>
          <a:p>
            <a:pPr eaLnBrk="1" hangingPunct="1"/>
            <a:endParaRPr lang="nb-NO" sz="1667" dirty="0" smtClean="0"/>
          </a:p>
          <a:p>
            <a:pPr eaLnBrk="1" hangingPunct="1"/>
            <a:r>
              <a:rPr lang="nb-NO" sz="1667" dirty="0" smtClean="0"/>
              <a:t>13. mars 2019</a:t>
            </a:r>
            <a:endParaRPr lang="nb-NO" sz="1667" dirty="0"/>
          </a:p>
        </p:txBody>
      </p:sp>
    </p:spTree>
    <p:extLst>
      <p:ext uri="{BB962C8B-B14F-4D97-AF65-F5344CB8AC3E}">
        <p14:creationId xmlns:p14="http://schemas.microsoft.com/office/powerpoint/2010/main" val="23140877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1511660" y="2537127"/>
            <a:ext cx="6286500" cy="1460500"/>
          </a:xfrm>
        </p:spPr>
        <p:txBody>
          <a:bodyPr/>
          <a:lstStyle/>
          <a:p>
            <a:pPr eaLnBrk="1" hangingPunct="1"/>
            <a:r>
              <a:rPr lang="nb-NO" sz="1667" b="1" dirty="0"/>
              <a:t>BOTT UiO: mottak av økonomi og lønn</a:t>
            </a:r>
          </a:p>
          <a:p>
            <a:r>
              <a:rPr lang="nb-NO" sz="1667" i="1" dirty="0"/>
              <a:t>Status i </a:t>
            </a:r>
            <a:r>
              <a:rPr lang="nb-NO" sz="1667" i="1" dirty="0" smtClean="0"/>
              <a:t>nasjonalt prosjekt</a:t>
            </a:r>
            <a:endParaRPr lang="nb-NO" sz="1667" i="1" dirty="0"/>
          </a:p>
          <a:p>
            <a:endParaRPr lang="nb-NO" sz="1667" dirty="0"/>
          </a:p>
          <a:p>
            <a:pPr eaLnBrk="1" hangingPunct="1"/>
            <a:endParaRPr lang="nb-NO" sz="1667" dirty="0"/>
          </a:p>
          <a:p>
            <a:pPr eaLnBrk="1" hangingPunct="1"/>
            <a:r>
              <a:rPr lang="nb-NO" sz="1667" dirty="0"/>
              <a:t>	</a:t>
            </a:r>
          </a:p>
          <a:p>
            <a:pPr eaLnBrk="1" hangingPunct="1"/>
            <a:r>
              <a:rPr lang="nb-NO" sz="1667" dirty="0"/>
              <a:t>		</a:t>
            </a:r>
          </a:p>
        </p:txBody>
      </p:sp>
    </p:spTree>
    <p:extLst>
      <p:ext uri="{BB962C8B-B14F-4D97-AF65-F5344CB8AC3E}">
        <p14:creationId xmlns:p14="http://schemas.microsoft.com/office/powerpoint/2010/main" val="353817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997294"/>
            <a:ext cx="6924968" cy="363348"/>
          </a:xfrm>
          <a:prstGeom prst="rect">
            <a:avLst/>
          </a:prstGeom>
          <a:noFill/>
          <a:ln w="9525">
            <a:noFill/>
            <a:miter lim="800000"/>
            <a:headEnd/>
            <a:tailEnd/>
          </a:ln>
        </p:spPr>
        <p:txBody>
          <a:bodyPr vert="horz" wrap="square" lIns="76200" tIns="38100" rIns="76200" bIns="38100" numCol="1" anchor="ctr" anchorCtr="0" compatLnSpc="1">
            <a:prstTxWarp prst="textNoShape">
              <a:avLst/>
            </a:prstTxWarp>
            <a:noAutofit/>
          </a:bodyPr>
          <a:lstStyle/>
          <a:p>
            <a:pPr eaLnBrk="1" hangingPunct="1"/>
            <a:r>
              <a:rPr lang="nb-NO" sz="2000" b="1" dirty="0">
                <a:solidFill>
                  <a:schemeClr val="tx2"/>
                </a:solidFill>
                <a:latin typeface="+mj-lt"/>
                <a:ea typeface="+mj-ea"/>
                <a:cs typeface="+mj-cs"/>
              </a:rPr>
              <a:t>BOTT fremtidige prosessbehov beskrevet</a:t>
            </a:r>
          </a:p>
        </p:txBody>
      </p:sp>
      <p:sp>
        <p:nvSpPr>
          <p:cNvPr id="22" name="TekstSylinder 5"/>
          <p:cNvSpPr txBox="1"/>
          <p:nvPr/>
        </p:nvSpPr>
        <p:spPr>
          <a:xfrm>
            <a:off x="3044260" y="1605098"/>
            <a:ext cx="4408060" cy="2887394"/>
          </a:xfrm>
          <a:prstGeom prst="rect">
            <a:avLst/>
          </a:prstGeom>
          <a:noFill/>
        </p:spPr>
        <p:txBody>
          <a:bodyPr wrap="square" rtlCol="0">
            <a:spAutoFit/>
          </a:bodyPr>
          <a:ls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0"/>
              </a:spcAft>
            </a:pPr>
            <a:r>
              <a:rPr lang="nb-NO" sz="1500" b="1" dirty="0"/>
              <a:t>1. BOTT markedsgrunnlag for anskaffelse</a:t>
            </a:r>
          </a:p>
          <a:p>
            <a:pPr marL="238115" indent="-238115">
              <a:spcAft>
                <a:spcPts val="500"/>
              </a:spcAft>
              <a:buFont typeface="Arial" panose="020B0604020202020204" pitchFamily="34" charset="0"/>
              <a:buChar char="•"/>
            </a:pPr>
            <a:r>
              <a:rPr lang="nb-NO" sz="1333" dirty="0"/>
              <a:t>Workshops for å beskrive hver prosess</a:t>
            </a:r>
            <a:br>
              <a:rPr lang="nb-NO" sz="1333" dirty="0"/>
            </a:br>
            <a:r>
              <a:rPr lang="nb-NO" sz="1333" dirty="0"/>
              <a:t>Fagpersoner fra de fire universitetene deltok</a:t>
            </a:r>
          </a:p>
          <a:p>
            <a:pPr marL="238115" indent="-238115">
              <a:spcAft>
                <a:spcPts val="500"/>
              </a:spcAft>
              <a:buFont typeface="Arial" panose="020B0604020202020204" pitchFamily="34" charset="0"/>
              <a:buChar char="•"/>
            </a:pPr>
            <a:r>
              <a:rPr lang="nb-NO" sz="1333" dirty="0"/>
              <a:t>Disse var tilrettelagt og ledet av medarbeidere med kompetanse på prosesskartlegging</a:t>
            </a:r>
          </a:p>
          <a:p>
            <a:pPr marL="238115" indent="-238115">
              <a:spcAft>
                <a:spcPts val="500"/>
              </a:spcAft>
              <a:buFont typeface="Arial" panose="020B0604020202020204" pitchFamily="34" charset="0"/>
              <a:buChar char="•"/>
            </a:pPr>
            <a:r>
              <a:rPr lang="nb-NO" sz="1333" dirty="0"/>
              <a:t>Resultat: Overordnede behovsbeskrivelser for de ulike prosessene – markedsgrunnlag!  </a:t>
            </a:r>
          </a:p>
          <a:p>
            <a:pPr>
              <a:spcAft>
                <a:spcPts val="0"/>
              </a:spcAft>
            </a:pPr>
            <a:r>
              <a:rPr lang="nb-NO" sz="1500" b="1" dirty="0"/>
              <a:t>2. DFØ vurdering</a:t>
            </a:r>
          </a:p>
          <a:p>
            <a:pPr>
              <a:spcAft>
                <a:spcPts val="500"/>
              </a:spcAft>
            </a:pPr>
            <a:r>
              <a:rPr lang="nb-NO" sz="1333" kern="0" dirty="0"/>
              <a:t>Våren 2017 ble BOTT bedt av KD om å vurdere om Direktoratet for økonomistyring (DFØ) kan levere tjenestene innenfor økonomi og HR til BOTT. </a:t>
            </a:r>
          </a:p>
          <a:p>
            <a:pPr>
              <a:spcAft>
                <a:spcPts val="500"/>
              </a:spcAft>
            </a:pPr>
            <a:endParaRPr lang="nb-NO" sz="1500" b="1" dirty="0"/>
          </a:p>
        </p:txBody>
      </p:sp>
      <p:grpSp>
        <p:nvGrpSpPr>
          <p:cNvPr id="5" name="Gruppe 4"/>
          <p:cNvGrpSpPr/>
          <p:nvPr/>
        </p:nvGrpSpPr>
        <p:grpSpPr>
          <a:xfrm>
            <a:off x="1331642" y="1657367"/>
            <a:ext cx="1499229" cy="2265010"/>
            <a:chOff x="696872" y="1713760"/>
            <a:chExt cx="1553619" cy="3195034"/>
          </a:xfrm>
        </p:grpSpPr>
        <p:sp>
          <p:nvSpPr>
            <p:cNvPr id="16" name="Avrund diagonale hjørner i rektangel 15">
              <a:hlinkClick r:id="rId3" action="ppaction://hlinkfile"/>
            </p:cNvPr>
            <p:cNvSpPr/>
            <p:nvPr/>
          </p:nvSpPr>
          <p:spPr>
            <a:xfrm>
              <a:off x="699304" y="1713760"/>
              <a:ext cx="1551187" cy="41594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b-NO" sz="1000" b="1" dirty="0"/>
                <a:t>ØKONOMIMODELL</a:t>
              </a:r>
            </a:p>
          </p:txBody>
        </p:sp>
        <p:sp>
          <p:nvSpPr>
            <p:cNvPr id="18" name="Avrund diagonale hjørner i rektangel 17"/>
            <p:cNvSpPr/>
            <p:nvPr/>
          </p:nvSpPr>
          <p:spPr>
            <a:xfrm>
              <a:off x="699304" y="2191552"/>
              <a:ext cx="1551187" cy="41594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b-NO" sz="1000" b="1" dirty="0"/>
                <a:t>PROSJEKTØKONOMI</a:t>
              </a:r>
            </a:p>
          </p:txBody>
        </p:sp>
        <p:sp>
          <p:nvSpPr>
            <p:cNvPr id="20" name="Avrund diagonale hjørner i rektangel 19">
              <a:hlinkClick r:id="rId4" action="ppaction://hlinkfile"/>
            </p:cNvPr>
            <p:cNvSpPr/>
            <p:nvPr/>
          </p:nvSpPr>
          <p:spPr>
            <a:xfrm>
              <a:off x="699304" y="2640808"/>
              <a:ext cx="1551187" cy="41594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b-NO" sz="1000" b="1" dirty="0"/>
                <a:t>BEHOV TIL  BETALING</a:t>
              </a:r>
            </a:p>
          </p:txBody>
        </p:sp>
        <p:sp>
          <p:nvSpPr>
            <p:cNvPr id="21" name="Avrund diagonale hjørner i rektangel 20">
              <a:hlinkClick r:id="rId5" action="ppaction://hlinkpres?slideindex=1&amp;slidetitle="/>
            </p:cNvPr>
            <p:cNvSpPr/>
            <p:nvPr/>
          </p:nvSpPr>
          <p:spPr>
            <a:xfrm>
              <a:off x="699304" y="3097360"/>
              <a:ext cx="1551187" cy="41594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b-NO" sz="1000" b="1" dirty="0"/>
                <a:t>FORDRING TIL INNBETALING</a:t>
              </a:r>
            </a:p>
          </p:txBody>
        </p:sp>
        <p:sp>
          <p:nvSpPr>
            <p:cNvPr id="24" name="Avrund diagonale hjørner i rektangel 23">
              <a:hlinkClick r:id="rId3" action="ppaction://hlinkfile"/>
            </p:cNvPr>
            <p:cNvSpPr/>
            <p:nvPr/>
          </p:nvSpPr>
          <p:spPr>
            <a:xfrm>
              <a:off x="699304" y="4029650"/>
              <a:ext cx="1551187" cy="41594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b-NO" sz="1000" b="1" dirty="0"/>
                <a:t>BUDSJETT - PROGNOSE</a:t>
              </a:r>
            </a:p>
          </p:txBody>
        </p:sp>
        <p:sp>
          <p:nvSpPr>
            <p:cNvPr id="25" name="Avrund diagonale hjørner i rektangel 24"/>
            <p:cNvSpPr/>
            <p:nvPr/>
          </p:nvSpPr>
          <p:spPr>
            <a:xfrm>
              <a:off x="699304" y="4492850"/>
              <a:ext cx="1551187" cy="41594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b-NO" sz="1000" b="1" dirty="0"/>
                <a:t>LØNN</a:t>
              </a:r>
            </a:p>
          </p:txBody>
        </p:sp>
        <p:sp>
          <p:nvSpPr>
            <p:cNvPr id="13" name="Avrund diagonale hjørner i rektangel 12">
              <a:hlinkClick r:id="rId5" action="ppaction://hlinkpres?slideindex=1&amp;slidetitle="/>
            </p:cNvPr>
            <p:cNvSpPr/>
            <p:nvPr/>
          </p:nvSpPr>
          <p:spPr>
            <a:xfrm>
              <a:off x="696872" y="3573959"/>
              <a:ext cx="1551187" cy="415944"/>
            </a:xfrm>
            <a:prstGeom prst="round2Diag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nb-NO"/>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nb-NO" sz="1000" b="1" dirty="0">
                  <a:solidFill>
                    <a:schemeClr val="tx1"/>
                  </a:solidFill>
                </a:rPr>
                <a:t>HR</a:t>
              </a:r>
            </a:p>
          </p:txBody>
        </p:sp>
      </p:grpSp>
      <p:sp>
        <p:nvSpPr>
          <p:cNvPr id="14" name="Rektangel 1"/>
          <p:cNvSpPr/>
          <p:nvPr/>
        </p:nvSpPr>
        <p:spPr>
          <a:xfrm>
            <a:off x="911594" y="397227"/>
            <a:ext cx="6924968" cy="600067"/>
          </a:xfrm>
          <a:prstGeom prst="rect">
            <a:avLst/>
          </a:prstGeom>
          <a:noFill/>
          <a:ln w="9525">
            <a:noFill/>
            <a:miter lim="800000"/>
            <a:headEnd/>
            <a:tailEnd/>
          </a:ln>
        </p:spPr>
        <p:txBody>
          <a:bodyPr vert="horz" wrap="square" lIns="76200" tIns="38100" rIns="76200" bIns="38100" numCol="1" anchor="ctr" anchorCtr="0" compatLnSpc="1">
            <a:prstTxWarp prst="textNoShape">
              <a:avLst/>
            </a:prstTxWarp>
            <a:noAutofit/>
          </a:bodyPr>
          <a:lstStyle/>
          <a:p>
            <a:pPr eaLnBrk="1" hangingPunct="1"/>
            <a:r>
              <a:rPr lang="nb-NO" sz="2333" b="1" dirty="0">
                <a:solidFill>
                  <a:schemeClr val="tx2"/>
                </a:solidFill>
                <a:latin typeface="+mj-lt"/>
                <a:ea typeface="+mj-ea"/>
                <a:cs typeface="+mj-cs"/>
              </a:rPr>
              <a:t>Et historisk tilbakeblikk……</a:t>
            </a:r>
          </a:p>
        </p:txBody>
      </p:sp>
    </p:spTree>
    <p:extLst>
      <p:ext uri="{BB962C8B-B14F-4D97-AF65-F5344CB8AC3E}">
        <p14:creationId xmlns:p14="http://schemas.microsoft.com/office/powerpoint/2010/main" val="24674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vrundet rektangel 18"/>
          <p:cNvSpPr/>
          <p:nvPr/>
        </p:nvSpPr>
        <p:spPr bwMode="auto">
          <a:xfrm>
            <a:off x="5220072" y="2929508"/>
            <a:ext cx="3168352" cy="1656184"/>
          </a:xfrm>
          <a:prstGeom prst="roundRect">
            <a:avLst/>
          </a:prstGeom>
          <a:solidFill>
            <a:srgbClr val="FF675B"/>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 </a:t>
            </a:r>
            <a:endPar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4" name="Tittel 3"/>
          <p:cNvSpPr>
            <a:spLocks noGrp="1"/>
          </p:cNvSpPr>
          <p:nvPr>
            <p:ph type="title"/>
          </p:nvPr>
        </p:nvSpPr>
        <p:spPr>
          <a:xfrm>
            <a:off x="762000" y="265212"/>
            <a:ext cx="7921625" cy="954088"/>
          </a:xfrm>
        </p:spPr>
        <p:txBody>
          <a:bodyPr/>
          <a:lstStyle/>
          <a:p>
            <a:r>
              <a:rPr lang="nb-NO" dirty="0" smtClean="0"/>
              <a:t>Rammer for prosjektet</a:t>
            </a:r>
            <a:endParaRPr lang="nb-NO" dirty="0"/>
          </a:p>
        </p:txBody>
      </p:sp>
      <p:sp>
        <p:nvSpPr>
          <p:cNvPr id="5" name="Plassholder for innhold 4"/>
          <p:cNvSpPr>
            <a:spLocks noGrp="1"/>
          </p:cNvSpPr>
          <p:nvPr>
            <p:ph idx="1"/>
          </p:nvPr>
        </p:nvSpPr>
        <p:spPr>
          <a:xfrm>
            <a:off x="5404446" y="3001516"/>
            <a:ext cx="2914837" cy="1584176"/>
          </a:xfrm>
        </p:spPr>
        <p:txBody>
          <a:bodyPr/>
          <a:lstStyle/>
          <a:p>
            <a:pPr marL="0" indent="0">
              <a:buNone/>
            </a:pPr>
            <a:r>
              <a:rPr lang="nb-NO" sz="1300" b="1" dirty="0" smtClean="0">
                <a:solidFill>
                  <a:schemeClr val="bg1"/>
                </a:solidFill>
              </a:rPr>
              <a:t>Gap er identifisert</a:t>
            </a:r>
            <a:r>
              <a:rPr lang="nb-NO" sz="1200" b="1" dirty="0" smtClean="0">
                <a:solidFill>
                  <a:schemeClr val="bg1"/>
                </a:solidFill>
              </a:rPr>
              <a:t> </a:t>
            </a:r>
          </a:p>
          <a:p>
            <a:r>
              <a:rPr lang="nb-NO" sz="1200" dirty="0" smtClean="0">
                <a:solidFill>
                  <a:schemeClr val="bg1"/>
                </a:solidFill>
              </a:rPr>
              <a:t>Av faggrupper sammensatt fra alle de fire universiteter</a:t>
            </a:r>
          </a:p>
          <a:p>
            <a:r>
              <a:rPr lang="nb-NO" sz="1200" dirty="0" smtClean="0">
                <a:solidFill>
                  <a:schemeClr val="bg1"/>
                </a:solidFill>
              </a:rPr>
              <a:t>Utgangspunkt er markedsgrunnlaget for anskaffelsen og </a:t>
            </a:r>
            <a:r>
              <a:rPr lang="nb-NO" sz="1200" dirty="0" err="1" smtClean="0">
                <a:solidFill>
                  <a:schemeClr val="bg1"/>
                </a:solidFill>
              </a:rPr>
              <a:t>DFØs</a:t>
            </a:r>
            <a:r>
              <a:rPr lang="nb-NO" sz="1200" dirty="0" smtClean="0">
                <a:solidFill>
                  <a:schemeClr val="bg1"/>
                </a:solidFill>
              </a:rPr>
              <a:t> løsning</a:t>
            </a:r>
          </a:p>
          <a:p>
            <a:r>
              <a:rPr lang="nb-NO" sz="1200" dirty="0" smtClean="0">
                <a:solidFill>
                  <a:schemeClr val="bg1"/>
                </a:solidFill>
              </a:rPr>
              <a:t>Løsning av gapene er nedfelt i avtale mellom BOTT og DFØ</a:t>
            </a:r>
          </a:p>
          <a:p>
            <a:endParaRPr lang="nb-NO" sz="1200" dirty="0"/>
          </a:p>
        </p:txBody>
      </p:sp>
      <p:sp>
        <p:nvSpPr>
          <p:cNvPr id="2" name="Plassholder for dato 1"/>
          <p:cNvSpPr>
            <a:spLocks noGrp="1"/>
          </p:cNvSpPr>
          <p:nvPr>
            <p:ph type="dt" sz="half" idx="10"/>
          </p:nvPr>
        </p:nvSpPr>
        <p:spPr/>
        <p:txBody>
          <a:bodyPr/>
          <a:lstStyle/>
          <a:p>
            <a:pPr>
              <a:defRPr/>
            </a:pPr>
            <a:fld id="{1163646F-E7A5-4583-9973-DF4B29E28F19}" type="datetime1">
              <a:rPr lang="nb-NO" altLang="nb-NO" smtClean="0"/>
              <a:pPr>
                <a:defRPr/>
              </a:pPr>
              <a:t>11.03.2019</a:t>
            </a:fld>
            <a:endParaRPr lang="nb-NO" altLang="nb-NO"/>
          </a:p>
        </p:txBody>
      </p:sp>
      <p:sp>
        <p:nvSpPr>
          <p:cNvPr id="3" name="Plassholder for lysbildenummer 2"/>
          <p:cNvSpPr>
            <a:spLocks noGrp="1"/>
          </p:cNvSpPr>
          <p:nvPr>
            <p:ph type="sldNum" sz="quarter" idx="11"/>
          </p:nvPr>
        </p:nvSpPr>
        <p:spPr/>
        <p:txBody>
          <a:bodyPr/>
          <a:lstStyle/>
          <a:p>
            <a:pPr>
              <a:defRPr/>
            </a:pPr>
            <a:fld id="{A287EC78-B924-4ED5-87EC-7C85B98860FC}" type="slidenum">
              <a:rPr lang="en-US" altLang="nb-NO" smtClean="0"/>
              <a:pPr>
                <a:defRPr/>
              </a:pPr>
              <a:t>5</a:t>
            </a:fld>
            <a:endParaRPr lang="en-US" altLang="nb-NO"/>
          </a:p>
        </p:txBody>
      </p:sp>
      <p:grpSp>
        <p:nvGrpSpPr>
          <p:cNvPr id="23" name="Gruppe 22"/>
          <p:cNvGrpSpPr/>
          <p:nvPr/>
        </p:nvGrpSpPr>
        <p:grpSpPr>
          <a:xfrm>
            <a:off x="793358" y="1494545"/>
            <a:ext cx="4787389" cy="2587092"/>
            <a:chOff x="793358" y="1082911"/>
            <a:chExt cx="4348684" cy="2206637"/>
          </a:xfrm>
        </p:grpSpPr>
        <p:graphicFrame>
          <p:nvGraphicFramePr>
            <p:cNvPr id="6" name="Diagram 5"/>
            <p:cNvGraphicFramePr/>
            <p:nvPr>
              <p:extLst/>
            </p:nvPr>
          </p:nvGraphicFramePr>
          <p:xfrm>
            <a:off x="793358" y="1201316"/>
            <a:ext cx="3768080" cy="2088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Rett pil 9"/>
            <p:cNvCxnSpPr>
              <a:endCxn id="14" idx="1"/>
            </p:cNvCxnSpPr>
            <p:nvPr/>
          </p:nvCxnSpPr>
          <p:spPr bwMode="auto">
            <a:xfrm flipV="1">
              <a:off x="3491880" y="1417340"/>
              <a:ext cx="864096" cy="50405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4" name="Avrundet rektangel 13"/>
            <p:cNvSpPr/>
            <p:nvPr/>
          </p:nvSpPr>
          <p:spPr bwMode="auto">
            <a:xfrm>
              <a:off x="4421962" y="1082911"/>
              <a:ext cx="720080" cy="432048"/>
            </a:xfrm>
            <a:prstGeom prst="roundRect">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800" b="0" i="0" u="none" strike="noStrike" cap="none" normalizeH="0" baseline="0" dirty="0" smtClean="0">
                  <a:ln>
                    <a:noFill/>
                  </a:ln>
                  <a:solidFill>
                    <a:schemeClr val="tx1"/>
                  </a:solidFill>
                  <a:effectLst/>
                  <a:latin typeface="Arial" charset="0"/>
                  <a:ea typeface="ヒラギノ角ゴ Pro W3" charset="-128"/>
                  <a:cs typeface="ヒラギノ角ゴ Pro W3" charset="-128"/>
                </a:rPr>
                <a:t>GAP</a:t>
              </a:r>
              <a:endParaRPr kumimoji="0" lang="nb-NO" sz="18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grpSp>
    </p:spTree>
    <p:extLst>
      <p:ext uri="{BB962C8B-B14F-4D97-AF65-F5344CB8AC3E}">
        <p14:creationId xmlns:p14="http://schemas.microsoft.com/office/powerpoint/2010/main" val="341643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 grpId="0"/>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9228"/>
            <a:ext cx="7921625" cy="954088"/>
          </a:xfrm>
        </p:spPr>
        <p:txBody>
          <a:bodyPr/>
          <a:lstStyle/>
          <a:p>
            <a:r>
              <a:rPr lang="nb-NO" dirty="0" smtClean="0"/>
              <a:t>Organisering av BOTT/DFØ økonomi og lønn –gjennomføringsfasen.</a:t>
            </a:r>
            <a:endParaRPr lang="nb-NO"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6</a:t>
            </a:fld>
            <a:endParaRPr lang="en-US" altLang="nb-NO"/>
          </a:p>
        </p:txBody>
      </p:sp>
      <p:pic>
        <p:nvPicPr>
          <p:cNvPr id="6" name="Bilde 4">
            <a:extLst>
              <a:ext uri="{FF2B5EF4-FFF2-40B4-BE49-F238E27FC236}">
                <a16:creationId xmlns:a16="http://schemas.microsoft.com/office/drawing/2014/main" id="{47C79330-6FA9-4B06-9359-22CF92A4288C}"/>
              </a:ext>
            </a:extLst>
          </p:cNvPr>
          <p:cNvPicPr>
            <a:picLocks noGrp="1" noChangeAspect="1"/>
          </p:cNvPicPr>
          <p:nvPr>
            <p:ph idx="1"/>
          </p:nvPr>
        </p:nvPicPr>
        <p:blipFill>
          <a:blip r:embed="rId3"/>
          <a:stretch>
            <a:fillRect/>
          </a:stretch>
        </p:blipFill>
        <p:spPr>
          <a:xfrm>
            <a:off x="281308" y="1417340"/>
            <a:ext cx="8432289" cy="2952328"/>
          </a:xfrm>
          <a:prstGeom prst="rect">
            <a:avLst/>
          </a:prstGeom>
        </p:spPr>
      </p:pic>
      <p:sp>
        <p:nvSpPr>
          <p:cNvPr id="7" name="TekstSylinder 5"/>
          <p:cNvSpPr txBox="1"/>
          <p:nvPr/>
        </p:nvSpPr>
        <p:spPr>
          <a:xfrm>
            <a:off x="304603" y="4297660"/>
            <a:ext cx="1315069" cy="41549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nb-NO" sz="1050" dirty="0"/>
              <a:t>Delprosjektleder: Johnny Hansen</a:t>
            </a:r>
          </a:p>
        </p:txBody>
      </p:sp>
      <p:sp>
        <p:nvSpPr>
          <p:cNvPr id="8" name="TekstSylinder 7"/>
          <p:cNvSpPr txBox="1"/>
          <p:nvPr/>
        </p:nvSpPr>
        <p:spPr>
          <a:xfrm>
            <a:off x="1691680" y="4297660"/>
            <a:ext cx="1313235" cy="57708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nb-NO" sz="1050" dirty="0"/>
              <a:t>Delprosjektleder: Ellen </a:t>
            </a:r>
            <a:r>
              <a:rPr lang="nb-NO" sz="1050" dirty="0" smtClean="0"/>
              <a:t>Gravklev/ Stephen Baxter</a:t>
            </a:r>
            <a:endParaRPr lang="nb-NO" sz="1050" dirty="0"/>
          </a:p>
        </p:txBody>
      </p:sp>
      <p:sp>
        <p:nvSpPr>
          <p:cNvPr id="9" name="TekstSylinder 8"/>
          <p:cNvSpPr txBox="1"/>
          <p:nvPr/>
        </p:nvSpPr>
        <p:spPr>
          <a:xfrm>
            <a:off x="3071572" y="4297934"/>
            <a:ext cx="1572436" cy="41549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nb-NO" sz="1050" dirty="0"/>
              <a:t>Delprosjektleder:</a:t>
            </a:r>
          </a:p>
          <a:p>
            <a:pPr algn="ctr"/>
            <a:r>
              <a:rPr lang="nb-NO" sz="1050" dirty="0"/>
              <a:t>Aud Magna Gabrielsen</a:t>
            </a:r>
          </a:p>
        </p:txBody>
      </p:sp>
      <p:sp>
        <p:nvSpPr>
          <p:cNvPr id="10" name="TekstSylinder 9"/>
          <p:cNvSpPr txBox="1"/>
          <p:nvPr/>
        </p:nvSpPr>
        <p:spPr>
          <a:xfrm>
            <a:off x="4716016" y="4297660"/>
            <a:ext cx="1206229" cy="41549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nb-NO" sz="1050" dirty="0"/>
              <a:t>Delprosjektleder: </a:t>
            </a:r>
          </a:p>
          <a:p>
            <a:pPr algn="ctr"/>
            <a:r>
              <a:rPr lang="nb-NO" sz="1050" dirty="0"/>
              <a:t>Trine Moe</a:t>
            </a:r>
          </a:p>
        </p:txBody>
      </p:sp>
      <p:sp>
        <p:nvSpPr>
          <p:cNvPr id="3" name="Rectangle 2"/>
          <p:cNvSpPr/>
          <p:nvPr/>
        </p:nvSpPr>
        <p:spPr>
          <a:xfrm>
            <a:off x="4454019" y="2688223"/>
            <a:ext cx="235962" cy="338554"/>
          </a:xfrm>
          <a:prstGeom prst="rect">
            <a:avLst/>
          </a:prstGeom>
        </p:spPr>
        <p:txBody>
          <a:bodyPr wrap="none">
            <a:spAutoFit/>
          </a:bodyPr>
          <a:lstStyle/>
          <a:p>
            <a:r>
              <a:rPr lang="nb-NO" dirty="0">
                <a:solidFill>
                  <a:srgbClr val="000000"/>
                </a:solidFill>
                <a:latin typeface="Times New Roman" panose="02020603050405020304" pitchFamily="18" charset="0"/>
              </a:rPr>
              <a:t> </a:t>
            </a:r>
            <a:endParaRPr lang="nb-NO" dirty="0"/>
          </a:p>
        </p:txBody>
      </p:sp>
      <p:sp>
        <p:nvSpPr>
          <p:cNvPr id="11" name="Rectangle 10"/>
          <p:cNvSpPr/>
          <p:nvPr/>
        </p:nvSpPr>
        <p:spPr>
          <a:xfrm>
            <a:off x="4454019" y="2688223"/>
            <a:ext cx="235962" cy="338554"/>
          </a:xfrm>
          <a:prstGeom prst="rect">
            <a:avLst/>
          </a:prstGeom>
        </p:spPr>
        <p:txBody>
          <a:bodyPr wrap="none">
            <a:spAutoFit/>
          </a:bodyPr>
          <a:lstStyle/>
          <a:p>
            <a:r>
              <a:rPr lang="nb-NO" dirty="0">
                <a:solidFill>
                  <a:srgbClr val="000000"/>
                </a:solidFill>
                <a:latin typeface="Times New Roman" panose="02020603050405020304" pitchFamily="18" charset="0"/>
              </a:rPr>
              <a:t> </a:t>
            </a:r>
            <a:endParaRPr lang="nb-NO" dirty="0"/>
          </a:p>
        </p:txBody>
      </p:sp>
    </p:spTree>
    <p:extLst>
      <p:ext uri="{BB962C8B-B14F-4D97-AF65-F5344CB8AC3E}">
        <p14:creationId xmlns:p14="http://schemas.microsoft.com/office/powerpoint/2010/main" val="4189802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Faser i gjennomføringsfasen</a:t>
            </a:r>
            <a:endParaRPr lang="nb-NO"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7</a:t>
            </a:fld>
            <a:endParaRPr lang="en-US" altLang="nb-NO"/>
          </a:p>
        </p:txBody>
      </p:sp>
      <p:pic>
        <p:nvPicPr>
          <p:cNvPr id="6" name="Bilde 6">
            <a:extLst>
              <a:ext uri="{FF2B5EF4-FFF2-40B4-BE49-F238E27FC236}">
                <a16:creationId xmlns:a16="http://schemas.microsoft.com/office/drawing/2014/main" id="{06C790F5-F16A-4E1B-AA72-731ADF7574CA}"/>
              </a:ext>
            </a:extLst>
          </p:cNvPr>
          <p:cNvPicPr>
            <a:picLocks noGrp="1" noChangeAspect="1"/>
          </p:cNvPicPr>
          <p:nvPr>
            <p:ph idx="1"/>
          </p:nvPr>
        </p:nvPicPr>
        <p:blipFill>
          <a:blip r:embed="rId3"/>
          <a:stretch>
            <a:fillRect/>
          </a:stretch>
        </p:blipFill>
        <p:spPr>
          <a:xfrm>
            <a:off x="762000" y="1697159"/>
            <a:ext cx="6902149" cy="3429000"/>
          </a:xfrm>
          <a:prstGeom prst="rect">
            <a:avLst/>
          </a:prstGeom>
        </p:spPr>
      </p:pic>
    </p:spTree>
    <p:extLst>
      <p:ext uri="{BB962C8B-B14F-4D97-AF65-F5344CB8AC3E}">
        <p14:creationId xmlns:p14="http://schemas.microsoft.com/office/powerpoint/2010/main" val="2307963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9228"/>
            <a:ext cx="7921625" cy="954088"/>
          </a:xfrm>
        </p:spPr>
        <p:txBody>
          <a:bodyPr/>
          <a:lstStyle/>
          <a:p>
            <a:r>
              <a:rPr lang="nb-NO" dirty="0" smtClean="0"/>
              <a:t>Prosjektets prosesser</a:t>
            </a:r>
            <a:endParaRPr lang="nb-NO"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8</a:t>
            </a:fld>
            <a:endParaRPr lang="en-US" altLang="nb-NO" dirty="0"/>
          </a:p>
        </p:txBody>
      </p:sp>
      <p:sp>
        <p:nvSpPr>
          <p:cNvPr id="6" name="Plassholder for innhold 2"/>
          <p:cNvSpPr>
            <a:spLocks noGrp="1"/>
          </p:cNvSpPr>
          <p:nvPr>
            <p:ph idx="1"/>
          </p:nvPr>
        </p:nvSpPr>
        <p:spPr>
          <a:xfrm>
            <a:off x="611560" y="1561356"/>
            <a:ext cx="7924800" cy="3429000"/>
          </a:xfrm>
        </p:spPr>
        <p:txBody>
          <a:bodyPr>
            <a:normAutofit fontScale="92500" lnSpcReduction="20000"/>
          </a:bodyPr>
          <a:lstStyle/>
          <a:p>
            <a:pPr lvl="1">
              <a:buFont typeface="Wingdings" panose="05000000000000000000" pitchFamily="2" charset="2"/>
              <a:buChar char="Ø"/>
            </a:pPr>
            <a:r>
              <a:rPr lang="nb-NO" dirty="0" smtClean="0"/>
              <a:t>Budsjett</a:t>
            </a:r>
            <a:endParaRPr lang="nb-NO" dirty="0"/>
          </a:p>
          <a:p>
            <a:pPr lvl="1">
              <a:buFont typeface="Wingdings" panose="05000000000000000000" pitchFamily="2" charset="2"/>
              <a:buChar char="Ø"/>
            </a:pPr>
            <a:r>
              <a:rPr lang="nb-NO" dirty="0"/>
              <a:t>Regnskap</a:t>
            </a:r>
          </a:p>
          <a:p>
            <a:pPr lvl="1">
              <a:buFont typeface="Wingdings" panose="05000000000000000000" pitchFamily="2" charset="2"/>
              <a:buChar char="Ø"/>
            </a:pPr>
            <a:r>
              <a:rPr lang="nb-NO" dirty="0" smtClean="0"/>
              <a:t>Lønnprosesser</a:t>
            </a:r>
            <a:endParaRPr lang="nb-NO" dirty="0"/>
          </a:p>
          <a:p>
            <a:pPr lvl="1">
              <a:buFont typeface="Wingdings" panose="05000000000000000000" pitchFamily="2" charset="2"/>
              <a:buChar char="Ø"/>
            </a:pPr>
            <a:r>
              <a:rPr lang="nb-NO" dirty="0"/>
              <a:t>Prosjektøkonomi</a:t>
            </a:r>
          </a:p>
          <a:p>
            <a:pPr lvl="1">
              <a:buFont typeface="Wingdings" panose="05000000000000000000" pitchFamily="2" charset="2"/>
              <a:buChar char="Ø"/>
            </a:pPr>
            <a:r>
              <a:rPr lang="nb-NO" dirty="0" smtClean="0"/>
              <a:t>Behov til betaling</a:t>
            </a:r>
            <a:endParaRPr lang="nb-NO" dirty="0"/>
          </a:p>
          <a:p>
            <a:pPr lvl="1">
              <a:buFont typeface="Wingdings" panose="05000000000000000000" pitchFamily="2" charset="2"/>
              <a:buChar char="Ø"/>
            </a:pPr>
            <a:r>
              <a:rPr lang="nb-NO" dirty="0" smtClean="0"/>
              <a:t>Fordring til innbetaling</a:t>
            </a:r>
            <a:endParaRPr lang="nb-NO" dirty="0"/>
          </a:p>
          <a:p>
            <a:pPr marL="0" indent="0">
              <a:buNone/>
            </a:pPr>
            <a:endParaRPr lang="nb-NO" sz="2000" i="1" dirty="0" smtClean="0"/>
          </a:p>
          <a:p>
            <a:pPr marL="0" indent="0">
              <a:buNone/>
            </a:pPr>
            <a:r>
              <a:rPr lang="nb-NO" sz="1900" i="1" dirty="0" smtClean="0"/>
              <a:t>Innenfor </a:t>
            </a:r>
            <a:r>
              <a:rPr lang="nb-NO" sz="1900" i="1" dirty="0"/>
              <a:t>prosessene er det definert </a:t>
            </a:r>
            <a:r>
              <a:rPr lang="nb-NO" sz="1900" i="1" dirty="0" err="1"/>
              <a:t>ca</a:t>
            </a:r>
            <a:r>
              <a:rPr lang="nb-NO" sz="1900" i="1" dirty="0"/>
              <a:t> 99 standardiserings- og utviklingsprodukter som skal lukke tidligere identifiserte gap</a:t>
            </a:r>
          </a:p>
          <a:p>
            <a:pPr marL="0" indent="0">
              <a:buNone/>
            </a:pPr>
            <a:endParaRPr lang="nb-NO" sz="1900" i="1" dirty="0" smtClean="0"/>
          </a:p>
          <a:p>
            <a:pPr marL="0" indent="0">
              <a:buNone/>
            </a:pPr>
            <a:r>
              <a:rPr lang="nb-NO" sz="1900" i="1" dirty="0" smtClean="0"/>
              <a:t>Disse </a:t>
            </a:r>
            <a:r>
              <a:rPr lang="nb-NO" sz="1900" i="1" dirty="0"/>
              <a:t>må universitetene bli like på for å kunne ta i bruk felles sett tjenester fra DFØ </a:t>
            </a: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222739"/>
            <a:ext cx="1800200" cy="1327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a:stretch>
            <a:fillRect/>
          </a:stretch>
        </p:blipFill>
        <p:spPr>
          <a:xfrm>
            <a:off x="5328084" y="1471804"/>
            <a:ext cx="648072" cy="572072"/>
          </a:xfrm>
          <a:prstGeom prst="rect">
            <a:avLst/>
          </a:prstGeom>
        </p:spPr>
      </p:pic>
      <p:pic>
        <p:nvPicPr>
          <p:cNvPr id="9" name="Picture 8"/>
          <p:cNvPicPr>
            <a:picLocks noChangeAspect="1"/>
          </p:cNvPicPr>
          <p:nvPr/>
        </p:nvPicPr>
        <p:blipFill>
          <a:blip r:embed="rId5"/>
          <a:stretch>
            <a:fillRect/>
          </a:stretch>
        </p:blipFill>
        <p:spPr>
          <a:xfrm>
            <a:off x="5652120" y="2526396"/>
            <a:ext cx="1090682" cy="628327"/>
          </a:xfrm>
          <a:prstGeom prst="rect">
            <a:avLst/>
          </a:prstGeom>
        </p:spPr>
      </p:pic>
      <p:pic>
        <p:nvPicPr>
          <p:cNvPr id="10" name="Picture 9"/>
          <p:cNvPicPr>
            <a:picLocks noChangeAspect="1"/>
          </p:cNvPicPr>
          <p:nvPr/>
        </p:nvPicPr>
        <p:blipFill>
          <a:blip r:embed="rId6"/>
          <a:stretch>
            <a:fillRect/>
          </a:stretch>
        </p:blipFill>
        <p:spPr>
          <a:xfrm>
            <a:off x="7373268" y="2155634"/>
            <a:ext cx="1305910" cy="773873"/>
          </a:xfrm>
          <a:prstGeom prst="rect">
            <a:avLst/>
          </a:prstGeom>
        </p:spPr>
      </p:pic>
      <p:pic>
        <p:nvPicPr>
          <p:cNvPr id="11" name="Picture 10"/>
          <p:cNvPicPr>
            <a:picLocks noChangeAspect="1"/>
          </p:cNvPicPr>
          <p:nvPr/>
        </p:nvPicPr>
        <p:blipFill>
          <a:blip r:embed="rId7"/>
          <a:stretch>
            <a:fillRect/>
          </a:stretch>
        </p:blipFill>
        <p:spPr>
          <a:xfrm>
            <a:off x="4211960" y="2276562"/>
            <a:ext cx="529298" cy="1080468"/>
          </a:xfrm>
          <a:prstGeom prst="rect">
            <a:avLst/>
          </a:prstGeom>
        </p:spPr>
      </p:pic>
      <p:pic>
        <p:nvPicPr>
          <p:cNvPr id="12" name="Picture 11"/>
          <p:cNvPicPr>
            <a:picLocks noChangeAspect="1"/>
          </p:cNvPicPr>
          <p:nvPr/>
        </p:nvPicPr>
        <p:blipFill>
          <a:blip r:embed="rId8"/>
          <a:stretch>
            <a:fillRect/>
          </a:stretch>
        </p:blipFill>
        <p:spPr>
          <a:xfrm>
            <a:off x="3180262" y="1326442"/>
            <a:ext cx="1213145" cy="756954"/>
          </a:xfrm>
          <a:prstGeom prst="rect">
            <a:avLst/>
          </a:prstGeom>
        </p:spPr>
      </p:pic>
    </p:spTree>
    <p:extLst>
      <p:ext uri="{BB962C8B-B14F-4D97-AF65-F5344CB8AC3E}">
        <p14:creationId xmlns:p14="http://schemas.microsoft.com/office/powerpoint/2010/main" val="2276333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738" y="535260"/>
            <a:ext cx="7921625" cy="954088"/>
          </a:xfrm>
        </p:spPr>
        <p:txBody>
          <a:bodyPr/>
          <a:lstStyle/>
          <a:p>
            <a:r>
              <a:rPr lang="nb-NO" dirty="0" smtClean="0"/>
              <a:t>Produktnedbrytingsstruktur</a:t>
            </a:r>
            <a:endParaRPr lang="nb-NO" dirty="0"/>
          </a:p>
        </p:txBody>
      </p:sp>
      <p:pic>
        <p:nvPicPr>
          <p:cNvPr id="7" name="Content Placeholder 6"/>
          <p:cNvPicPr>
            <a:picLocks noGrp="1" noChangeAspect="1"/>
          </p:cNvPicPr>
          <p:nvPr>
            <p:ph idx="1"/>
          </p:nvPr>
        </p:nvPicPr>
        <p:blipFill>
          <a:blip r:embed="rId3"/>
          <a:stretch>
            <a:fillRect/>
          </a:stretch>
        </p:blipFill>
        <p:spPr>
          <a:xfrm>
            <a:off x="611560" y="1489348"/>
            <a:ext cx="6624736" cy="3828976"/>
          </a:xfrm>
          <a:prstGeom prst="rect">
            <a:avLst/>
          </a:prstGeom>
        </p:spPr>
      </p:pic>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9</a:t>
            </a:fld>
            <a:endParaRPr lang="en-US" altLang="nb-NO"/>
          </a:p>
        </p:txBody>
      </p:sp>
    </p:spTree>
    <p:extLst>
      <p:ext uri="{BB962C8B-B14F-4D97-AF65-F5344CB8AC3E}">
        <p14:creationId xmlns:p14="http://schemas.microsoft.com/office/powerpoint/2010/main" val="1035244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1341"/>
            <a:ext cx="7921625" cy="954088"/>
          </a:xfrm>
        </p:spPr>
        <p:txBody>
          <a:bodyPr/>
          <a:lstStyle/>
          <a:p>
            <a:r>
              <a:rPr lang="nb-NO" dirty="0" smtClean="0"/>
              <a:t>Hva skjer våren 2019 - nasjonalt?</a:t>
            </a:r>
            <a:endParaRPr lang="nb-NO"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10</a:t>
            </a:fld>
            <a:endParaRPr lang="en-US" altLang="nb-NO"/>
          </a:p>
        </p:txBody>
      </p:sp>
      <p:sp>
        <p:nvSpPr>
          <p:cNvPr id="6" name="Rektangel 2"/>
          <p:cNvSpPr/>
          <p:nvPr/>
        </p:nvSpPr>
        <p:spPr>
          <a:xfrm>
            <a:off x="611560" y="1640310"/>
            <a:ext cx="3537857" cy="3277820"/>
          </a:xfrm>
          <a:prstGeom prst="rect">
            <a:avLst/>
          </a:prstGeom>
        </p:spPr>
        <p:txBody>
          <a:bodyPr wrap="square">
            <a:spAutoFit/>
          </a:bodyPr>
          <a:lstStyle/>
          <a:p>
            <a:pPr marL="342900" indent="-342900">
              <a:buFont typeface="Arial" panose="020B0604020202020204" pitchFamily="34" charset="0"/>
              <a:buChar char="•"/>
            </a:pPr>
            <a:r>
              <a:rPr lang="nb-NO" sz="2300" dirty="0"/>
              <a:t>Oppstart alle teamene</a:t>
            </a:r>
            <a:endParaRPr lang="en-US" sz="2300" dirty="0"/>
          </a:p>
          <a:p>
            <a:pPr marL="342900" indent="-342900">
              <a:buFont typeface="Arial" panose="020B0604020202020204" pitchFamily="34" charset="0"/>
              <a:buChar char="•"/>
            </a:pPr>
            <a:r>
              <a:rPr lang="nb-NO" sz="2300" dirty="0"/>
              <a:t>Workshop/kartlegging</a:t>
            </a:r>
            <a:endParaRPr lang="en-US" sz="2300" dirty="0"/>
          </a:p>
          <a:p>
            <a:pPr marL="342900" indent="-342900">
              <a:buFont typeface="Arial" panose="020B0604020202020204" pitchFamily="34" charset="0"/>
              <a:buChar char="•"/>
            </a:pPr>
            <a:r>
              <a:rPr lang="nb-NO" sz="2300" dirty="0"/>
              <a:t>Utvikle felles veivalg</a:t>
            </a:r>
            <a:endParaRPr lang="en-US" sz="2300" dirty="0"/>
          </a:p>
          <a:p>
            <a:pPr marL="342900" indent="-342900">
              <a:buFont typeface="Arial" panose="020B0604020202020204" pitchFamily="34" charset="0"/>
              <a:buChar char="•"/>
            </a:pPr>
            <a:r>
              <a:rPr lang="nb-NO" sz="2300" dirty="0"/>
              <a:t>Lage funksjonelle design/teknisk design</a:t>
            </a:r>
            <a:endParaRPr lang="en-US" sz="2300" dirty="0"/>
          </a:p>
          <a:p>
            <a:pPr marL="342900" indent="-342900">
              <a:buFont typeface="Arial" panose="020B0604020202020204" pitchFamily="34" charset="0"/>
              <a:buChar char="•"/>
            </a:pPr>
            <a:r>
              <a:rPr lang="nb-NO" sz="2300" dirty="0"/>
              <a:t>Mange beslutninger design iht. produktkategori</a:t>
            </a:r>
          </a:p>
          <a:p>
            <a:pPr marL="342900" indent="-342900">
              <a:buFont typeface="Arial" panose="020B0604020202020204" pitchFamily="34" charset="0"/>
              <a:buChar char="•"/>
            </a:pPr>
            <a:r>
              <a:rPr lang="nb-NO" sz="2300" dirty="0"/>
              <a:t>Starte utvikling/test</a:t>
            </a:r>
          </a:p>
        </p:txBody>
      </p:sp>
      <p:sp>
        <p:nvSpPr>
          <p:cNvPr id="7" name="Rektangel 3"/>
          <p:cNvSpPr/>
          <p:nvPr/>
        </p:nvSpPr>
        <p:spPr>
          <a:xfrm>
            <a:off x="4499992" y="1633364"/>
            <a:ext cx="2982685" cy="2215991"/>
          </a:xfrm>
          <a:prstGeom prst="rect">
            <a:avLst/>
          </a:prstGeom>
        </p:spPr>
        <p:txBody>
          <a:bodyPr wrap="square">
            <a:spAutoFit/>
          </a:bodyPr>
          <a:lstStyle/>
          <a:p>
            <a:pPr marL="285750" indent="-285750">
              <a:buFont typeface="Arial" panose="020B0604020202020204" pitchFamily="34" charset="0"/>
              <a:buChar char="•"/>
            </a:pPr>
            <a:r>
              <a:rPr lang="nb-NO" sz="2300" dirty="0"/>
              <a:t>Anskaffe løsning for søknadsfasen i  prosjektprosessen</a:t>
            </a:r>
          </a:p>
          <a:p>
            <a:pPr marL="285750" indent="-285750">
              <a:buFont typeface="Arial" panose="020B0604020202020204" pitchFamily="34" charset="0"/>
              <a:buChar char="•"/>
            </a:pPr>
            <a:r>
              <a:rPr lang="nb-NO" sz="2300" dirty="0"/>
              <a:t>Anskaffe løsning for innkjøp/faktura (utenfor prosjektet)</a:t>
            </a:r>
          </a:p>
        </p:txBody>
      </p:sp>
    </p:spTree>
    <p:extLst>
      <p:ext uri="{BB962C8B-B14F-4D97-AF65-F5344CB8AC3E}">
        <p14:creationId xmlns:p14="http://schemas.microsoft.com/office/powerpoint/2010/main" val="3262924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1511660" y="2537127"/>
            <a:ext cx="6286500" cy="1460500"/>
          </a:xfrm>
        </p:spPr>
        <p:txBody>
          <a:bodyPr/>
          <a:lstStyle/>
          <a:p>
            <a:pPr eaLnBrk="1" hangingPunct="1"/>
            <a:r>
              <a:rPr lang="nb-NO" sz="1667" b="1" dirty="0"/>
              <a:t>BOTT UiO: mottak av økonomi og lønn</a:t>
            </a:r>
          </a:p>
          <a:p>
            <a:r>
              <a:rPr lang="nb-NO" sz="1667" i="1" dirty="0"/>
              <a:t>Status </a:t>
            </a:r>
            <a:r>
              <a:rPr lang="nb-NO" sz="1667" i="1" dirty="0" smtClean="0"/>
              <a:t>UiO</a:t>
            </a:r>
            <a:endParaRPr lang="nb-NO" sz="1667" i="1" dirty="0"/>
          </a:p>
          <a:p>
            <a:endParaRPr lang="nb-NO" sz="1667" dirty="0"/>
          </a:p>
          <a:p>
            <a:pPr eaLnBrk="1" hangingPunct="1"/>
            <a:endParaRPr lang="nb-NO" sz="1667" dirty="0"/>
          </a:p>
          <a:p>
            <a:pPr eaLnBrk="1" hangingPunct="1"/>
            <a:r>
              <a:rPr lang="nb-NO" sz="1667" dirty="0"/>
              <a:t>	</a:t>
            </a:r>
          </a:p>
          <a:p>
            <a:pPr eaLnBrk="1" hangingPunct="1"/>
            <a:r>
              <a:rPr lang="nb-NO" sz="1667" dirty="0"/>
              <a:t>		</a:t>
            </a:r>
          </a:p>
        </p:txBody>
      </p:sp>
    </p:spTree>
    <p:extLst>
      <p:ext uri="{BB962C8B-B14F-4D97-AF65-F5344CB8AC3E}">
        <p14:creationId xmlns:p14="http://schemas.microsoft.com/office/powerpoint/2010/main" val="859946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uppe 72"/>
          <p:cNvGrpSpPr/>
          <p:nvPr/>
        </p:nvGrpSpPr>
        <p:grpSpPr>
          <a:xfrm>
            <a:off x="5992287" y="817274"/>
            <a:ext cx="2227533" cy="4756216"/>
            <a:chOff x="4160490" y="0"/>
            <a:chExt cx="1934765" cy="4064000"/>
          </a:xfrm>
        </p:grpSpPr>
        <p:sp>
          <p:nvSpPr>
            <p:cNvPr id="74" name="Avrundet rektangel 73"/>
            <p:cNvSpPr/>
            <p:nvPr/>
          </p:nvSpPr>
          <p:spPr>
            <a:xfrm>
              <a:off x="4160490" y="0"/>
              <a:ext cx="1934765" cy="406400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5" name="Avrundet rektangel 4"/>
            <p:cNvSpPr txBox="1"/>
            <p:nvPr/>
          </p:nvSpPr>
          <p:spPr>
            <a:xfrm>
              <a:off x="4160490" y="0"/>
              <a:ext cx="1934765"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6525" tIns="136525" rIns="136525" bIns="136525" numCol="1" spcCol="1270" anchor="ctr" anchorCtr="0">
              <a:noAutofit/>
            </a:bodyPr>
            <a:lstStyle/>
            <a:p>
              <a:pPr algn="ctr" defTabSz="1592728">
                <a:lnSpc>
                  <a:spcPct val="90000"/>
                </a:lnSpc>
                <a:spcAft>
                  <a:spcPct val="35000"/>
                </a:spcAft>
              </a:pPr>
              <a:endParaRPr lang="nb-NO" sz="3583"/>
            </a:p>
          </p:txBody>
        </p:sp>
      </p:grpSp>
      <p:grpSp>
        <p:nvGrpSpPr>
          <p:cNvPr id="70" name="Gruppe 69"/>
          <p:cNvGrpSpPr/>
          <p:nvPr/>
        </p:nvGrpSpPr>
        <p:grpSpPr>
          <a:xfrm>
            <a:off x="3311860" y="833149"/>
            <a:ext cx="2593917" cy="4756216"/>
            <a:chOff x="4160490" y="0"/>
            <a:chExt cx="1934765" cy="4064000"/>
          </a:xfrm>
        </p:grpSpPr>
        <p:sp>
          <p:nvSpPr>
            <p:cNvPr id="71" name="Avrundet rektangel 70"/>
            <p:cNvSpPr/>
            <p:nvPr/>
          </p:nvSpPr>
          <p:spPr>
            <a:xfrm>
              <a:off x="4160490" y="0"/>
              <a:ext cx="1934765" cy="406400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2" name="Avrundet rektangel 4"/>
            <p:cNvSpPr txBox="1"/>
            <p:nvPr/>
          </p:nvSpPr>
          <p:spPr>
            <a:xfrm>
              <a:off x="4160490" y="0"/>
              <a:ext cx="1934765"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6525" tIns="136525" rIns="136525" bIns="136525" numCol="1" spcCol="1270" anchor="ctr" anchorCtr="0">
              <a:noAutofit/>
            </a:bodyPr>
            <a:lstStyle/>
            <a:p>
              <a:pPr algn="ctr" defTabSz="1592728">
                <a:lnSpc>
                  <a:spcPct val="90000"/>
                </a:lnSpc>
                <a:spcAft>
                  <a:spcPct val="35000"/>
                </a:spcAft>
              </a:pPr>
              <a:endParaRPr lang="nb-NO" sz="3583"/>
            </a:p>
          </p:txBody>
        </p:sp>
      </p:grpSp>
      <p:grpSp>
        <p:nvGrpSpPr>
          <p:cNvPr id="67" name="Gruppe 66"/>
          <p:cNvGrpSpPr/>
          <p:nvPr/>
        </p:nvGrpSpPr>
        <p:grpSpPr>
          <a:xfrm>
            <a:off x="851587" y="847659"/>
            <a:ext cx="2419463" cy="4756216"/>
            <a:chOff x="4160490" y="0"/>
            <a:chExt cx="1934765" cy="4064000"/>
          </a:xfrm>
        </p:grpSpPr>
        <p:sp>
          <p:nvSpPr>
            <p:cNvPr id="68" name="Avrundet rektangel 67"/>
            <p:cNvSpPr/>
            <p:nvPr/>
          </p:nvSpPr>
          <p:spPr>
            <a:xfrm>
              <a:off x="4160490" y="0"/>
              <a:ext cx="1934765" cy="406400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9" name="Avrundet rektangel 4"/>
            <p:cNvSpPr txBox="1"/>
            <p:nvPr/>
          </p:nvSpPr>
          <p:spPr>
            <a:xfrm>
              <a:off x="4160490" y="0"/>
              <a:ext cx="1934765" cy="12192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6525" tIns="136525" rIns="136525" bIns="136525" numCol="1" spcCol="1270" anchor="ctr" anchorCtr="0">
              <a:noAutofit/>
            </a:bodyPr>
            <a:lstStyle/>
            <a:p>
              <a:pPr algn="ctr" defTabSz="1592728">
                <a:lnSpc>
                  <a:spcPct val="90000"/>
                </a:lnSpc>
                <a:spcAft>
                  <a:spcPct val="35000"/>
                </a:spcAft>
              </a:pPr>
              <a:endParaRPr lang="nb-NO" sz="3583"/>
            </a:p>
          </p:txBody>
        </p:sp>
      </p:grpSp>
      <p:sp>
        <p:nvSpPr>
          <p:cNvPr id="35" name="TekstSylinder 68"/>
          <p:cNvSpPr txBox="1"/>
          <p:nvPr/>
        </p:nvSpPr>
        <p:spPr>
          <a:xfrm>
            <a:off x="1425651" y="1493222"/>
            <a:ext cx="1383712" cy="553998"/>
          </a:xfrm>
          <a:prstGeom prst="rect">
            <a:avLst/>
          </a:prstGeom>
        </p:spPr>
        <p:txBody>
          <a:bodyPr wrap="none">
            <a:spAutoFit/>
          </a:bodyPr>
          <a:lstStyle>
            <a:defPPr>
              <a:defRPr lang="en-US"/>
            </a:defPPr>
            <a:lvl1pPr>
              <a:defRPr>
                <a:solidFill>
                  <a:prstClr val="black"/>
                </a:solidFill>
                <a:latin typeface="Calibri" panose="020F0502020204030204"/>
              </a:defRPr>
            </a:lvl1pPr>
          </a:lstStyle>
          <a:p>
            <a:r>
              <a:rPr lang="nb-NO" sz="1000" b="1" dirty="0"/>
              <a:t>Strategisk partnerskap</a:t>
            </a:r>
          </a:p>
          <a:p>
            <a:endParaRPr lang="nb-NO" sz="1000" b="1" dirty="0"/>
          </a:p>
          <a:p>
            <a:r>
              <a:rPr lang="nb-NO" sz="1000" b="1" dirty="0"/>
              <a:t>Veikart</a:t>
            </a:r>
          </a:p>
        </p:txBody>
      </p:sp>
      <p:cxnSp>
        <p:nvCxnSpPr>
          <p:cNvPr id="54" name="Rett linje 53"/>
          <p:cNvCxnSpPr/>
          <p:nvPr/>
        </p:nvCxnSpPr>
        <p:spPr>
          <a:xfrm flipH="1">
            <a:off x="2035936" y="2006181"/>
            <a:ext cx="18265" cy="882327"/>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 name="Tittel 1"/>
          <p:cNvSpPr>
            <a:spLocks noGrp="1"/>
          </p:cNvSpPr>
          <p:nvPr>
            <p:ph type="title"/>
          </p:nvPr>
        </p:nvSpPr>
        <p:spPr>
          <a:xfrm>
            <a:off x="861905" y="71243"/>
            <a:ext cx="7295268" cy="642355"/>
          </a:xfrm>
          <a:solidFill>
            <a:schemeClr val="bg1"/>
          </a:solidFill>
        </p:spPr>
        <p:txBody>
          <a:bodyPr/>
          <a:lstStyle/>
          <a:p>
            <a:pPr algn="ctr"/>
            <a:r>
              <a:rPr lang="nb-NO" dirty="0" smtClean="0"/>
              <a:t>Organisering i stort…</a:t>
            </a:r>
            <a:endParaRPr lang="nb-NO" dirty="0"/>
          </a:p>
        </p:txBody>
      </p:sp>
      <p:cxnSp>
        <p:nvCxnSpPr>
          <p:cNvPr id="7" name="Rett linje 6"/>
          <p:cNvCxnSpPr/>
          <p:nvPr/>
        </p:nvCxnSpPr>
        <p:spPr>
          <a:xfrm>
            <a:off x="4275910" y="3878268"/>
            <a:ext cx="615569" cy="3180"/>
          </a:xfrm>
          <a:prstGeom prst="line">
            <a:avLst/>
          </a:prstGeom>
          <a:ln>
            <a:prstDash val="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 name="Rett linje 9"/>
          <p:cNvCxnSpPr/>
          <p:nvPr/>
        </p:nvCxnSpPr>
        <p:spPr>
          <a:xfrm flipH="1">
            <a:off x="4572001" y="2369535"/>
            <a:ext cx="4791" cy="1398968"/>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11" name="Gruppe 10"/>
          <p:cNvGrpSpPr/>
          <p:nvPr/>
        </p:nvGrpSpPr>
        <p:grpSpPr>
          <a:xfrm>
            <a:off x="2056614" y="1742916"/>
            <a:ext cx="728453" cy="501223"/>
            <a:chOff x="369" y="445232"/>
            <a:chExt cx="1607775" cy="803887"/>
          </a:xfrm>
          <a:effectLst>
            <a:outerShdw blurRad="50800" dist="38100" dir="2700000" algn="tl" rotWithShape="0">
              <a:prstClr val="black">
                <a:alpha val="40000"/>
              </a:prstClr>
            </a:outerShdw>
          </a:effectLst>
        </p:grpSpPr>
        <p:sp>
          <p:nvSpPr>
            <p:cNvPr id="12" name="Rektangel 11"/>
            <p:cNvSpPr/>
            <p:nvPr/>
          </p:nvSpPr>
          <p:spPr>
            <a:xfrm>
              <a:off x="369" y="445232"/>
              <a:ext cx="1607775" cy="803887"/>
            </a:xfrm>
            <a:prstGeom prst="rect">
              <a:avLst/>
            </a:prstGeom>
          </p:spPr>
          <p:style>
            <a:lnRef idx="1">
              <a:schemeClr val="accent4"/>
            </a:lnRef>
            <a:fillRef idx="2">
              <a:schemeClr val="accent4"/>
            </a:fillRef>
            <a:effectRef idx="1">
              <a:schemeClr val="accent4"/>
            </a:effectRef>
            <a:fontRef idx="minor">
              <a:schemeClr val="dk1"/>
            </a:fontRef>
          </p:style>
        </p:sp>
        <p:sp>
          <p:nvSpPr>
            <p:cNvPr id="13" name="TekstSylinder 12"/>
            <p:cNvSpPr txBox="1"/>
            <p:nvPr/>
          </p:nvSpPr>
          <p:spPr>
            <a:xfrm>
              <a:off x="369" y="445232"/>
              <a:ext cx="1607775" cy="803887"/>
            </a:xfrm>
            <a:prstGeom prst="rect">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defTabSz="457200" fontAlgn="auto">
                <a:spcBef>
                  <a:spcPts val="0"/>
                </a:spcBef>
                <a:spcAft>
                  <a:spcPts val="0"/>
                </a:spcAft>
                <a:defRPr sz="1800">
                  <a:solidFill>
                    <a:prstClr val="white"/>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sz="1333" dirty="0"/>
                <a:t>UDIR-BOTT</a:t>
              </a:r>
            </a:p>
          </p:txBody>
        </p:sp>
      </p:grpSp>
      <p:grpSp>
        <p:nvGrpSpPr>
          <p:cNvPr id="14" name="Gruppe 13"/>
          <p:cNvGrpSpPr/>
          <p:nvPr/>
        </p:nvGrpSpPr>
        <p:grpSpPr>
          <a:xfrm>
            <a:off x="3971934" y="3588484"/>
            <a:ext cx="1004859" cy="502429"/>
            <a:chOff x="369" y="445232"/>
            <a:chExt cx="1607775" cy="803887"/>
          </a:xfrm>
          <a:solidFill>
            <a:srgbClr val="0070C0"/>
          </a:solidFill>
          <a:effectLst>
            <a:outerShdw blurRad="50800" dist="38100" dir="2700000" algn="tl" rotWithShape="0">
              <a:prstClr val="black">
                <a:alpha val="40000"/>
              </a:prstClr>
            </a:outerShdw>
          </a:effectLst>
        </p:grpSpPr>
        <p:sp>
          <p:nvSpPr>
            <p:cNvPr id="15" name="Rektangel 14"/>
            <p:cNvSpPr/>
            <p:nvPr/>
          </p:nvSpPr>
          <p:spPr>
            <a:xfrm>
              <a:off x="369" y="445232"/>
              <a:ext cx="1607775" cy="803887"/>
            </a:xfrm>
            <a:prstGeom prst="rec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6" name="TekstSylinder 15"/>
            <p:cNvSpPr txBox="1"/>
            <p:nvPr/>
          </p:nvSpPr>
          <p:spPr>
            <a:xfrm>
              <a:off x="369" y="445232"/>
              <a:ext cx="1607775" cy="8038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859" tIns="17859" rIns="17859" bIns="17859" numCol="1" spcCol="1270" anchor="ctr" anchorCtr="0">
              <a:noAutofit/>
            </a:bodyPr>
            <a:lstStyle/>
            <a:p>
              <a:pPr defTabSz="1250107" fontAlgn="auto">
                <a:lnSpc>
                  <a:spcPct val="90000"/>
                </a:lnSpc>
                <a:spcAft>
                  <a:spcPct val="35000"/>
                </a:spcAft>
                <a:defRPr/>
              </a:pPr>
              <a:endParaRPr lang="nb-NO" sz="1125" dirty="0">
                <a:solidFill>
                  <a:prstClr val="white"/>
                </a:solidFill>
                <a:latin typeface="Calibri" panose="020F0502020204030204"/>
              </a:endParaRPr>
            </a:p>
          </p:txBody>
        </p:sp>
      </p:grpSp>
      <p:grpSp>
        <p:nvGrpSpPr>
          <p:cNvPr id="17" name="Gruppe 16"/>
          <p:cNvGrpSpPr/>
          <p:nvPr/>
        </p:nvGrpSpPr>
        <p:grpSpPr>
          <a:xfrm>
            <a:off x="4067184" y="3683734"/>
            <a:ext cx="1004859" cy="502429"/>
            <a:chOff x="369" y="445232"/>
            <a:chExt cx="1607775" cy="803887"/>
          </a:xfrm>
          <a:solidFill>
            <a:srgbClr val="0070C0"/>
          </a:solidFill>
          <a:effectLst>
            <a:outerShdw blurRad="50800" dist="38100" dir="2700000" algn="tl" rotWithShape="0">
              <a:prstClr val="black">
                <a:alpha val="40000"/>
              </a:prstClr>
            </a:outerShdw>
          </a:effectLst>
        </p:grpSpPr>
        <p:sp>
          <p:nvSpPr>
            <p:cNvPr id="18" name="Rektangel 17"/>
            <p:cNvSpPr/>
            <p:nvPr/>
          </p:nvSpPr>
          <p:spPr>
            <a:xfrm>
              <a:off x="369" y="445232"/>
              <a:ext cx="1607775" cy="803887"/>
            </a:xfrm>
            <a:prstGeom prst="rec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9" name="TekstSylinder 18"/>
            <p:cNvSpPr txBox="1"/>
            <p:nvPr/>
          </p:nvSpPr>
          <p:spPr>
            <a:xfrm>
              <a:off x="369" y="445232"/>
              <a:ext cx="1607775" cy="8038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859" tIns="17859" rIns="17859" bIns="17859" numCol="1" spcCol="1270" anchor="ctr" anchorCtr="0">
              <a:noAutofit/>
            </a:bodyPr>
            <a:lstStyle/>
            <a:p>
              <a:pPr defTabSz="1250107" fontAlgn="auto">
                <a:lnSpc>
                  <a:spcPct val="90000"/>
                </a:lnSpc>
                <a:spcAft>
                  <a:spcPct val="35000"/>
                </a:spcAft>
                <a:defRPr/>
              </a:pPr>
              <a:endParaRPr lang="nb-NO" sz="1125" dirty="0">
                <a:solidFill>
                  <a:prstClr val="white"/>
                </a:solidFill>
                <a:latin typeface="Calibri" panose="020F0502020204030204"/>
              </a:endParaRPr>
            </a:p>
          </p:txBody>
        </p:sp>
      </p:grpSp>
      <p:grpSp>
        <p:nvGrpSpPr>
          <p:cNvPr id="20" name="Gruppe 19"/>
          <p:cNvGrpSpPr/>
          <p:nvPr/>
        </p:nvGrpSpPr>
        <p:grpSpPr>
          <a:xfrm>
            <a:off x="4162434" y="3785266"/>
            <a:ext cx="1004859" cy="502429"/>
            <a:chOff x="369" y="445232"/>
            <a:chExt cx="1607775" cy="803887"/>
          </a:xfrm>
          <a:solidFill>
            <a:srgbClr val="0070C0"/>
          </a:solidFill>
          <a:effectLst>
            <a:outerShdw blurRad="50800" dist="38100" dir="2700000" algn="tl" rotWithShape="0">
              <a:prstClr val="black">
                <a:alpha val="40000"/>
              </a:prstClr>
            </a:outerShdw>
          </a:effectLst>
        </p:grpSpPr>
        <p:sp>
          <p:nvSpPr>
            <p:cNvPr id="21" name="Rektangel 20"/>
            <p:cNvSpPr/>
            <p:nvPr/>
          </p:nvSpPr>
          <p:spPr>
            <a:xfrm>
              <a:off x="369" y="445232"/>
              <a:ext cx="1607775" cy="803887"/>
            </a:xfrm>
            <a:prstGeom prst="rec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22" name="TekstSylinder 21"/>
            <p:cNvSpPr txBox="1"/>
            <p:nvPr/>
          </p:nvSpPr>
          <p:spPr>
            <a:xfrm>
              <a:off x="369" y="445232"/>
              <a:ext cx="1607775" cy="8038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859" tIns="17859" rIns="17859" bIns="17859" numCol="1" spcCol="1270" anchor="ctr" anchorCtr="0">
              <a:noAutofit/>
            </a:bodyPr>
            <a:lstStyle/>
            <a:p>
              <a:pPr defTabSz="1250107" fontAlgn="auto">
                <a:lnSpc>
                  <a:spcPct val="90000"/>
                </a:lnSpc>
                <a:spcAft>
                  <a:spcPct val="35000"/>
                </a:spcAft>
                <a:defRPr/>
              </a:pPr>
              <a:endParaRPr lang="nb-NO" sz="1125" dirty="0">
                <a:solidFill>
                  <a:prstClr val="white"/>
                </a:solidFill>
                <a:latin typeface="Calibri" panose="020F0502020204030204"/>
              </a:endParaRPr>
            </a:p>
          </p:txBody>
        </p:sp>
      </p:grpSp>
      <p:grpSp>
        <p:nvGrpSpPr>
          <p:cNvPr id="23" name="Gruppe 22"/>
          <p:cNvGrpSpPr/>
          <p:nvPr/>
        </p:nvGrpSpPr>
        <p:grpSpPr>
          <a:xfrm>
            <a:off x="4257684" y="3874233"/>
            <a:ext cx="1004859" cy="632832"/>
            <a:chOff x="369" y="445232"/>
            <a:chExt cx="1607775" cy="803887"/>
          </a:xfrm>
          <a:solidFill>
            <a:srgbClr val="0070C0"/>
          </a:solidFill>
          <a:effectLst>
            <a:outerShdw blurRad="50800" dist="38100" dir="2700000" algn="tl" rotWithShape="0">
              <a:prstClr val="black">
                <a:alpha val="40000"/>
              </a:prstClr>
            </a:outerShdw>
          </a:effectLst>
        </p:grpSpPr>
        <p:sp>
          <p:nvSpPr>
            <p:cNvPr id="24" name="Rektangel 23"/>
            <p:cNvSpPr/>
            <p:nvPr/>
          </p:nvSpPr>
          <p:spPr>
            <a:xfrm>
              <a:off x="369" y="445232"/>
              <a:ext cx="1607775" cy="803887"/>
            </a:xfrm>
            <a:prstGeom prst="rec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25" name="TekstSylinder 24"/>
            <p:cNvSpPr txBox="1"/>
            <p:nvPr/>
          </p:nvSpPr>
          <p:spPr>
            <a:xfrm>
              <a:off x="369" y="445232"/>
              <a:ext cx="1607775" cy="8038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859" tIns="17859" rIns="17859" bIns="17859" numCol="1" spcCol="1270" anchor="ctr" anchorCtr="0">
              <a:noAutofit/>
            </a:bodyPr>
            <a:lstStyle/>
            <a:p>
              <a:pPr algn="ctr" defTabSz="1250107" fontAlgn="auto">
                <a:lnSpc>
                  <a:spcPct val="90000"/>
                </a:lnSpc>
                <a:spcAft>
                  <a:spcPts val="0"/>
                </a:spcAft>
                <a:defRPr/>
              </a:pPr>
              <a:r>
                <a:rPr lang="nb-NO" sz="1333" dirty="0">
                  <a:solidFill>
                    <a:prstClr val="white"/>
                  </a:solidFill>
                  <a:latin typeface="Calibri" panose="020F0502020204030204"/>
                </a:rPr>
                <a:t>UiO </a:t>
              </a:r>
            </a:p>
            <a:p>
              <a:pPr algn="ctr" defTabSz="1250107" fontAlgn="auto">
                <a:lnSpc>
                  <a:spcPct val="90000"/>
                </a:lnSpc>
                <a:spcAft>
                  <a:spcPct val="35000"/>
                </a:spcAft>
                <a:defRPr/>
              </a:pPr>
              <a:r>
                <a:rPr lang="nb-NO" sz="1333" dirty="0">
                  <a:solidFill>
                    <a:prstClr val="white"/>
                  </a:solidFill>
                  <a:latin typeface="Calibri" panose="020F0502020204030204"/>
                </a:rPr>
                <a:t>mottaks-prosjekt</a:t>
              </a:r>
            </a:p>
          </p:txBody>
        </p:sp>
      </p:grpSp>
      <p:sp>
        <p:nvSpPr>
          <p:cNvPr id="28" name="TekstSylinder 27"/>
          <p:cNvSpPr txBox="1"/>
          <p:nvPr/>
        </p:nvSpPr>
        <p:spPr>
          <a:xfrm>
            <a:off x="1381126" y="1746880"/>
            <a:ext cx="671215" cy="502429"/>
          </a:xfrm>
          <a:prstGeom prst="rect">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defTabSz="457200" fontAlgn="auto">
              <a:spcBef>
                <a:spcPts val="0"/>
              </a:spcBef>
              <a:spcAft>
                <a:spcPts val="0"/>
              </a:spcAft>
              <a:defRPr sz="1800">
                <a:solidFill>
                  <a:prstClr val="white"/>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sz="1333" dirty="0"/>
              <a:t>DFØ       ledelse</a:t>
            </a:r>
          </a:p>
        </p:txBody>
      </p:sp>
      <p:sp>
        <p:nvSpPr>
          <p:cNvPr id="36" name="Rektangel 35"/>
          <p:cNvSpPr/>
          <p:nvPr/>
        </p:nvSpPr>
        <p:spPr>
          <a:xfrm>
            <a:off x="1001339" y="4539016"/>
            <a:ext cx="2144561" cy="1169936"/>
          </a:xfrm>
          <a:prstGeom prst="rect">
            <a:avLst/>
          </a:prstGeom>
        </p:spPr>
        <p:txBody>
          <a:bodyPr wrap="square">
            <a:spAutoFit/>
          </a:bodyPr>
          <a:lstStyle/>
          <a:p>
            <a:pPr algn="ctr" defTabSz="571477" fontAlgn="auto">
              <a:spcBef>
                <a:spcPts val="0"/>
              </a:spcBef>
              <a:spcAft>
                <a:spcPts val="0"/>
              </a:spcAft>
            </a:pPr>
            <a:r>
              <a:rPr lang="nb-NO" sz="1167" dirty="0">
                <a:solidFill>
                  <a:prstClr val="black"/>
                </a:solidFill>
                <a:latin typeface="Calibri" panose="020F0502020204030204"/>
              </a:rPr>
              <a:t>Utvikling og innføring av nye løsninger/tjenester, BOTT felles standardisering, oppfølging av de de lokale mottaksprosjektene</a:t>
            </a:r>
          </a:p>
          <a:p>
            <a:pPr algn="ctr" defTabSz="571477" fontAlgn="auto">
              <a:spcBef>
                <a:spcPts val="0"/>
              </a:spcBef>
              <a:spcAft>
                <a:spcPts val="0"/>
              </a:spcAft>
            </a:pPr>
            <a:endParaRPr lang="nb-NO" sz="1167" dirty="0">
              <a:solidFill>
                <a:prstClr val="black"/>
              </a:solidFill>
              <a:latin typeface="Calibri" panose="020F0502020204030204"/>
            </a:endParaRPr>
          </a:p>
        </p:txBody>
      </p:sp>
      <p:sp>
        <p:nvSpPr>
          <p:cNvPr id="38" name="Avrundet rektangel 37"/>
          <p:cNvSpPr/>
          <p:nvPr/>
        </p:nvSpPr>
        <p:spPr>
          <a:xfrm>
            <a:off x="1287336" y="2465158"/>
            <a:ext cx="1572569" cy="482322"/>
          </a:xfrm>
          <a:prstGeom prst="roundRect">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500" dirty="0">
                <a:solidFill>
                  <a:prstClr val="white"/>
                </a:solidFill>
                <a:latin typeface="Calibri" panose="020F0502020204030204"/>
              </a:rPr>
              <a:t>Ekstern s</a:t>
            </a:r>
            <a:r>
              <a:rPr lang="nb-NO" sz="1500" dirty="0" err="1">
                <a:solidFill>
                  <a:prstClr val="white"/>
                </a:solidFill>
                <a:latin typeface="Calibri" panose="020F0502020204030204"/>
              </a:rPr>
              <a:t>tyringsgruppe</a:t>
            </a:r>
            <a:endParaRPr lang="nb-NO" sz="1500" dirty="0">
              <a:solidFill>
                <a:prstClr val="white"/>
              </a:solidFill>
              <a:latin typeface="Calibri" panose="020F0502020204030204"/>
            </a:endParaRPr>
          </a:p>
        </p:txBody>
      </p:sp>
      <p:sp>
        <p:nvSpPr>
          <p:cNvPr id="39" name="Avrundet rektangel 38"/>
          <p:cNvSpPr/>
          <p:nvPr/>
        </p:nvSpPr>
        <p:spPr>
          <a:xfrm>
            <a:off x="1315124" y="3041118"/>
            <a:ext cx="1572569" cy="348052"/>
          </a:xfrm>
          <a:prstGeom prst="roundRect">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500" dirty="0">
                <a:solidFill>
                  <a:prstClr val="white"/>
                </a:solidFill>
                <a:latin typeface="Calibri" panose="020F0502020204030204"/>
              </a:rPr>
              <a:t>Prosjektledelse</a:t>
            </a:r>
          </a:p>
        </p:txBody>
      </p:sp>
      <p:sp>
        <p:nvSpPr>
          <p:cNvPr id="40" name="Avrundet rektangel 39"/>
          <p:cNvSpPr/>
          <p:nvPr/>
        </p:nvSpPr>
        <p:spPr>
          <a:xfrm>
            <a:off x="920089" y="3697594"/>
            <a:ext cx="1181318" cy="673846"/>
          </a:xfrm>
          <a:prstGeom prst="roundRect">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167" dirty="0">
                <a:solidFill>
                  <a:prstClr val="white"/>
                </a:solidFill>
                <a:latin typeface="Calibri" panose="020F0502020204030204"/>
              </a:rPr>
              <a:t>Prosjekt standardisering og utvikling </a:t>
            </a:r>
          </a:p>
        </p:txBody>
      </p:sp>
      <p:cxnSp>
        <p:nvCxnSpPr>
          <p:cNvPr id="42" name="Vinkel 41"/>
          <p:cNvCxnSpPr>
            <a:stCxn id="39" idx="2"/>
            <a:endCxn id="40" idx="0"/>
          </p:cNvCxnSpPr>
          <p:nvPr/>
        </p:nvCxnSpPr>
        <p:spPr>
          <a:xfrm rot="5400000">
            <a:off x="1651867" y="3248052"/>
            <a:ext cx="308423" cy="590660"/>
          </a:xfrm>
          <a:prstGeom prst="bentConnector3">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Vinkel 42"/>
          <p:cNvCxnSpPr>
            <a:stCxn id="39" idx="2"/>
            <a:endCxn id="41" idx="0"/>
          </p:cNvCxnSpPr>
          <p:nvPr/>
        </p:nvCxnSpPr>
        <p:spPr>
          <a:xfrm rot="16200000" flipH="1">
            <a:off x="2217593" y="3272986"/>
            <a:ext cx="308423" cy="540792"/>
          </a:xfrm>
          <a:prstGeom prst="bentConnector3">
            <a:avLst>
              <a:gd name="adj1" fmla="val 50000"/>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Rektangel 48"/>
          <p:cNvSpPr/>
          <p:nvPr/>
        </p:nvSpPr>
        <p:spPr>
          <a:xfrm>
            <a:off x="3371867" y="4717707"/>
            <a:ext cx="2454707" cy="810735"/>
          </a:xfrm>
          <a:prstGeom prst="rect">
            <a:avLst/>
          </a:prstGeom>
        </p:spPr>
        <p:txBody>
          <a:bodyPr wrap="square">
            <a:spAutoFit/>
          </a:bodyPr>
          <a:lstStyle/>
          <a:p>
            <a:pPr algn="ctr" defTabSz="571477" fontAlgn="auto">
              <a:spcBef>
                <a:spcPts val="0"/>
              </a:spcBef>
              <a:spcAft>
                <a:spcPts val="0"/>
              </a:spcAft>
              <a:defRPr/>
            </a:pPr>
            <a:r>
              <a:rPr lang="nb-NO" sz="1167" dirty="0">
                <a:solidFill>
                  <a:prstClr val="black"/>
                </a:solidFill>
                <a:latin typeface="Calibri" panose="020F0502020204030204"/>
              </a:rPr>
              <a:t>Forberedelse og tilrettelegging for standardisering, mottak av løsninger/tjenester ved UiO, grunnlag for lokalt gevinstarbeid.</a:t>
            </a:r>
            <a:endParaRPr lang="nb-NO" sz="1000" dirty="0">
              <a:solidFill>
                <a:prstClr val="black"/>
              </a:solidFill>
              <a:latin typeface="Calibri" panose="020F0502020204030204"/>
            </a:endParaRPr>
          </a:p>
        </p:txBody>
      </p:sp>
      <p:sp>
        <p:nvSpPr>
          <p:cNvPr id="50" name="Rectangle 3"/>
          <p:cNvSpPr/>
          <p:nvPr/>
        </p:nvSpPr>
        <p:spPr>
          <a:xfrm>
            <a:off x="4412669" y="2944905"/>
            <a:ext cx="232756" cy="323165"/>
          </a:xfrm>
          <a:prstGeom prst="rect">
            <a:avLst/>
          </a:prstGeom>
        </p:spPr>
        <p:txBody>
          <a:bodyPr wrap="none">
            <a:spAutoFit/>
          </a:bodyPr>
          <a:lstStyle/>
          <a:p>
            <a:pPr defTabSz="380985" fontAlgn="auto">
              <a:spcBef>
                <a:spcPts val="0"/>
              </a:spcBef>
              <a:spcAft>
                <a:spcPts val="0"/>
              </a:spcAft>
            </a:pPr>
            <a:r>
              <a:rPr lang="nb-NO" sz="1500" dirty="0">
                <a:solidFill>
                  <a:srgbClr val="000000"/>
                </a:solidFill>
                <a:latin typeface="Times New Roman" panose="02020603050405020304" pitchFamily="18" charset="0"/>
              </a:rPr>
              <a:t> </a:t>
            </a:r>
            <a:endParaRPr lang="nb-NO" sz="1500" dirty="0">
              <a:solidFill>
                <a:prstClr val="black"/>
              </a:solidFill>
              <a:latin typeface="Calibri"/>
            </a:endParaRPr>
          </a:p>
        </p:txBody>
      </p:sp>
      <p:sp>
        <p:nvSpPr>
          <p:cNvPr id="76" name="Rektangel 75"/>
          <p:cNvSpPr/>
          <p:nvPr/>
        </p:nvSpPr>
        <p:spPr>
          <a:xfrm>
            <a:off x="3751731" y="2539675"/>
            <a:ext cx="1572569" cy="427098"/>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500" dirty="0">
                <a:solidFill>
                  <a:prstClr val="white"/>
                </a:solidFill>
                <a:latin typeface="Calibri" panose="020F0502020204030204"/>
              </a:rPr>
              <a:t>Styringsgruppe mottak UiO</a:t>
            </a:r>
          </a:p>
        </p:txBody>
      </p:sp>
      <p:sp>
        <p:nvSpPr>
          <p:cNvPr id="77" name="Rektangel 76"/>
          <p:cNvSpPr/>
          <p:nvPr/>
        </p:nvSpPr>
        <p:spPr>
          <a:xfrm>
            <a:off x="3779518" y="3060412"/>
            <a:ext cx="1572569" cy="348052"/>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500" dirty="0">
                <a:solidFill>
                  <a:prstClr val="white"/>
                </a:solidFill>
                <a:latin typeface="Calibri" panose="020F0502020204030204"/>
              </a:rPr>
              <a:t>Prosjektledelse</a:t>
            </a:r>
          </a:p>
        </p:txBody>
      </p:sp>
      <p:sp>
        <p:nvSpPr>
          <p:cNvPr id="80" name="Rektangel 79"/>
          <p:cNvSpPr/>
          <p:nvPr/>
        </p:nvSpPr>
        <p:spPr>
          <a:xfrm>
            <a:off x="3755720" y="1695668"/>
            <a:ext cx="1572569" cy="741786"/>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500" dirty="0">
                <a:solidFill>
                  <a:prstClr val="white"/>
                </a:solidFill>
                <a:latin typeface="Calibri" panose="020F0502020204030204"/>
              </a:rPr>
              <a:t>Program for forbedring og digitalisering</a:t>
            </a:r>
          </a:p>
        </p:txBody>
      </p:sp>
      <p:sp>
        <p:nvSpPr>
          <p:cNvPr id="81" name="Rektangel 80"/>
          <p:cNvSpPr/>
          <p:nvPr/>
        </p:nvSpPr>
        <p:spPr>
          <a:xfrm>
            <a:off x="1645511" y="899430"/>
            <a:ext cx="901209" cy="451342"/>
          </a:xfrm>
          <a:prstGeom prst="rect">
            <a:avLst/>
          </a:prstGeom>
        </p:spPr>
        <p:txBody>
          <a:bodyPr wrap="none">
            <a:spAutoFit/>
          </a:bodyPr>
          <a:lstStyle/>
          <a:p>
            <a:pPr algn="ctr"/>
            <a:r>
              <a:rPr lang="nb-NO" sz="1333" b="1" dirty="0">
                <a:solidFill>
                  <a:prstClr val="black"/>
                </a:solidFill>
                <a:latin typeface="Calibri" panose="020F0502020204030204"/>
              </a:rPr>
              <a:t>Nasjonalt </a:t>
            </a:r>
          </a:p>
          <a:p>
            <a:pPr algn="ctr"/>
            <a:r>
              <a:rPr lang="nb-NO" sz="1000" b="1" dirty="0">
                <a:solidFill>
                  <a:prstClr val="black"/>
                </a:solidFill>
                <a:latin typeface="Calibri" panose="020F0502020204030204"/>
              </a:rPr>
              <a:t>DFØ-BOTT</a:t>
            </a:r>
            <a:endParaRPr lang="nb-NO" sz="1000" b="1" dirty="0"/>
          </a:p>
        </p:txBody>
      </p:sp>
      <p:sp>
        <p:nvSpPr>
          <p:cNvPr id="82" name="Rektangel 81"/>
          <p:cNvSpPr/>
          <p:nvPr/>
        </p:nvSpPr>
        <p:spPr>
          <a:xfrm>
            <a:off x="3900817" y="903895"/>
            <a:ext cx="1290738" cy="477054"/>
          </a:xfrm>
          <a:prstGeom prst="rect">
            <a:avLst/>
          </a:prstGeom>
        </p:spPr>
        <p:txBody>
          <a:bodyPr wrap="none">
            <a:spAutoFit/>
          </a:bodyPr>
          <a:lstStyle/>
          <a:p>
            <a:pPr algn="ctr"/>
            <a:r>
              <a:rPr lang="nb-NO" sz="1333" b="1" dirty="0">
                <a:solidFill>
                  <a:prstClr val="black"/>
                </a:solidFill>
                <a:latin typeface="Calibri" panose="020F0502020204030204"/>
              </a:rPr>
              <a:t>Lokalt UiO </a:t>
            </a:r>
          </a:p>
          <a:p>
            <a:pPr algn="ctr"/>
            <a:r>
              <a:rPr lang="nb-NO" sz="1167" b="1" dirty="0">
                <a:solidFill>
                  <a:prstClr val="black"/>
                </a:solidFill>
                <a:latin typeface="Calibri" panose="020F0502020204030204"/>
              </a:rPr>
              <a:t>prosjekt/program</a:t>
            </a:r>
            <a:endParaRPr lang="nb-NO" sz="1167" b="1" dirty="0"/>
          </a:p>
        </p:txBody>
      </p:sp>
      <p:cxnSp>
        <p:nvCxnSpPr>
          <p:cNvPr id="83" name="Rett linje 82"/>
          <p:cNvCxnSpPr/>
          <p:nvPr/>
        </p:nvCxnSpPr>
        <p:spPr>
          <a:xfrm rot="16200000" flipH="1">
            <a:off x="5989170" y="3360545"/>
            <a:ext cx="4791" cy="1398968"/>
          </a:xfrm>
          <a:prstGeom prst="line">
            <a:avLst/>
          </a:prstGeom>
          <a:ln>
            <a:prstDash val="lg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90" name="Gruppe 89"/>
          <p:cNvGrpSpPr/>
          <p:nvPr/>
        </p:nvGrpSpPr>
        <p:grpSpPr>
          <a:xfrm>
            <a:off x="7102747" y="2086331"/>
            <a:ext cx="613396" cy="471136"/>
            <a:chOff x="369" y="445232"/>
            <a:chExt cx="1607775" cy="1143784"/>
          </a:xfrm>
          <a:effectLst>
            <a:outerShdw blurRad="50800" dist="38100" dir="2700000" algn="tl" rotWithShape="0">
              <a:prstClr val="black">
                <a:alpha val="40000"/>
              </a:prstClr>
            </a:outerShdw>
          </a:effectLst>
        </p:grpSpPr>
        <p:sp>
          <p:nvSpPr>
            <p:cNvPr id="91" name="Rektangel 90"/>
            <p:cNvSpPr/>
            <p:nvPr/>
          </p:nvSpPr>
          <p:spPr>
            <a:xfrm>
              <a:off x="369" y="445232"/>
              <a:ext cx="1607775" cy="803887"/>
            </a:xfrm>
            <a:prstGeom prst="rect">
              <a:avLst/>
            </a:prstGeom>
          </p:spPr>
          <p:style>
            <a:lnRef idx="3">
              <a:schemeClr val="lt1"/>
            </a:lnRef>
            <a:fillRef idx="1">
              <a:schemeClr val="accent6"/>
            </a:fillRef>
            <a:effectRef idx="1">
              <a:schemeClr val="accent6"/>
            </a:effectRef>
            <a:fontRef idx="minor">
              <a:schemeClr val="lt1"/>
            </a:fontRef>
          </p:style>
        </p:sp>
        <p:sp>
          <p:nvSpPr>
            <p:cNvPr id="92" name="TekstSylinder 91"/>
            <p:cNvSpPr txBox="1"/>
            <p:nvPr/>
          </p:nvSpPr>
          <p:spPr>
            <a:xfrm>
              <a:off x="369" y="445232"/>
              <a:ext cx="1607775" cy="1143784"/>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17859" tIns="17859" rIns="17859" bIns="17859" numCol="1" spcCol="1270" anchor="ctr" anchorCtr="0">
              <a:noAutofit/>
            </a:bodyPr>
            <a:lstStyle>
              <a:defPPr>
                <a:defRPr lang="en-US"/>
              </a:defPPr>
              <a:lvl1pPr algn="ctr" defTabSz="1500188" fontAlgn="auto">
                <a:lnSpc>
                  <a:spcPct val="90000"/>
                </a:lnSpc>
                <a:spcAft>
                  <a:spcPct val="35000"/>
                </a:spcAft>
                <a:defRPr sz="1800">
                  <a:solidFill>
                    <a:prstClr val="white"/>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sz="1500" dirty="0"/>
                <a:t>Rektor</a:t>
              </a:r>
            </a:p>
          </p:txBody>
        </p:sp>
      </p:grpSp>
      <p:cxnSp>
        <p:nvCxnSpPr>
          <p:cNvPr id="93" name="Rett linje 92"/>
          <p:cNvCxnSpPr>
            <a:endCxn id="86" idx="0"/>
          </p:cNvCxnSpPr>
          <p:nvPr/>
        </p:nvCxnSpPr>
        <p:spPr>
          <a:xfrm flipH="1">
            <a:off x="7059353" y="1757830"/>
            <a:ext cx="27079" cy="2089489"/>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30" name="Gruppe 29"/>
          <p:cNvGrpSpPr/>
          <p:nvPr/>
        </p:nvGrpSpPr>
        <p:grpSpPr>
          <a:xfrm>
            <a:off x="6621632" y="2694608"/>
            <a:ext cx="1004859" cy="942979"/>
            <a:chOff x="369" y="445232"/>
            <a:chExt cx="1607775" cy="1143784"/>
          </a:xfrm>
          <a:effectLst>
            <a:outerShdw blurRad="50800" dist="38100" dir="2700000" algn="tl" rotWithShape="0">
              <a:prstClr val="black">
                <a:alpha val="40000"/>
              </a:prstClr>
            </a:outerShdw>
          </a:effectLst>
        </p:grpSpPr>
        <p:sp>
          <p:nvSpPr>
            <p:cNvPr id="31" name="Rektangel 30"/>
            <p:cNvSpPr/>
            <p:nvPr/>
          </p:nvSpPr>
          <p:spPr>
            <a:xfrm>
              <a:off x="369" y="445232"/>
              <a:ext cx="1607775" cy="803887"/>
            </a:xfrm>
            <a:prstGeom prst="rect">
              <a:avLst/>
            </a:prstGeom>
          </p:spPr>
          <p:style>
            <a:lnRef idx="3">
              <a:schemeClr val="lt1"/>
            </a:lnRef>
            <a:fillRef idx="1">
              <a:schemeClr val="accent6"/>
            </a:fillRef>
            <a:effectRef idx="1">
              <a:schemeClr val="accent6"/>
            </a:effectRef>
            <a:fontRef idx="minor">
              <a:schemeClr val="lt1"/>
            </a:fontRef>
          </p:style>
        </p:sp>
        <p:sp>
          <p:nvSpPr>
            <p:cNvPr id="32" name="TekstSylinder 31"/>
            <p:cNvSpPr txBox="1"/>
            <p:nvPr/>
          </p:nvSpPr>
          <p:spPr>
            <a:xfrm>
              <a:off x="369" y="445232"/>
              <a:ext cx="1607775" cy="1143784"/>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17859" tIns="17859" rIns="17859" bIns="17859" numCol="1" spcCol="1270" anchor="ctr" anchorCtr="0">
              <a:noAutofit/>
            </a:bodyPr>
            <a:lstStyle/>
            <a:p>
              <a:pPr algn="ctr" defTabSz="1250107" fontAlgn="auto">
                <a:lnSpc>
                  <a:spcPct val="90000"/>
                </a:lnSpc>
                <a:spcAft>
                  <a:spcPct val="35000"/>
                </a:spcAft>
                <a:defRPr/>
              </a:pPr>
              <a:r>
                <a:rPr lang="nb-NO" sz="1500" dirty="0">
                  <a:solidFill>
                    <a:prstClr val="white"/>
                  </a:solidFill>
                  <a:latin typeface="Calibri" panose="020F0502020204030204"/>
                </a:rPr>
                <a:t>Linje-ledelse</a:t>
              </a:r>
            </a:p>
          </p:txBody>
        </p:sp>
      </p:grpSp>
      <p:grpSp>
        <p:nvGrpSpPr>
          <p:cNvPr id="87" name="Gruppe 86"/>
          <p:cNvGrpSpPr/>
          <p:nvPr/>
        </p:nvGrpSpPr>
        <p:grpSpPr>
          <a:xfrm>
            <a:off x="6546371" y="2081346"/>
            <a:ext cx="530878" cy="471136"/>
            <a:chOff x="369" y="445232"/>
            <a:chExt cx="1607775" cy="1143784"/>
          </a:xfrm>
          <a:effectLst>
            <a:outerShdw blurRad="50800" dist="38100" dir="2700000" algn="tl" rotWithShape="0">
              <a:prstClr val="black">
                <a:alpha val="40000"/>
              </a:prstClr>
            </a:outerShdw>
          </a:effectLst>
        </p:grpSpPr>
        <p:sp>
          <p:nvSpPr>
            <p:cNvPr id="88" name="Rektangel 87"/>
            <p:cNvSpPr/>
            <p:nvPr/>
          </p:nvSpPr>
          <p:spPr>
            <a:xfrm>
              <a:off x="369" y="445232"/>
              <a:ext cx="1607775" cy="803887"/>
            </a:xfrm>
            <a:prstGeom prst="rect">
              <a:avLst/>
            </a:prstGeom>
          </p:spPr>
          <p:style>
            <a:lnRef idx="3">
              <a:schemeClr val="lt1"/>
            </a:lnRef>
            <a:fillRef idx="1">
              <a:schemeClr val="accent6"/>
            </a:fillRef>
            <a:effectRef idx="1">
              <a:schemeClr val="accent6"/>
            </a:effectRef>
            <a:fontRef idx="minor">
              <a:schemeClr val="lt1"/>
            </a:fontRef>
          </p:style>
        </p:sp>
        <p:sp>
          <p:nvSpPr>
            <p:cNvPr id="89" name="TekstSylinder 88"/>
            <p:cNvSpPr txBox="1"/>
            <p:nvPr/>
          </p:nvSpPr>
          <p:spPr>
            <a:xfrm>
              <a:off x="369" y="445232"/>
              <a:ext cx="1607775" cy="1143784"/>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17859" tIns="17859" rIns="17859" bIns="17859" numCol="1" spcCol="1270" anchor="ctr" anchorCtr="0">
              <a:noAutofit/>
            </a:bodyPr>
            <a:lstStyle>
              <a:defPPr>
                <a:defRPr lang="en-US"/>
              </a:defPPr>
              <a:lvl1pPr algn="ctr" defTabSz="1500188" fontAlgn="auto">
                <a:lnSpc>
                  <a:spcPct val="90000"/>
                </a:lnSpc>
                <a:spcAft>
                  <a:spcPct val="35000"/>
                </a:spcAft>
                <a:defRPr sz="1800">
                  <a:solidFill>
                    <a:prstClr val="white"/>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sz="1500" dirty="0"/>
                <a:t>UDIR</a:t>
              </a:r>
            </a:p>
          </p:txBody>
        </p:sp>
      </p:grpSp>
      <p:sp>
        <p:nvSpPr>
          <p:cNvPr id="86" name="TekstSylinder 85"/>
          <p:cNvSpPr txBox="1"/>
          <p:nvPr/>
        </p:nvSpPr>
        <p:spPr>
          <a:xfrm>
            <a:off x="6246338" y="3847319"/>
            <a:ext cx="1626029" cy="690369"/>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17859" tIns="17859" rIns="17859" bIns="17859" numCol="1" spcCol="1270" anchor="ctr" anchorCtr="0">
            <a:noAutofit/>
          </a:bodyPr>
          <a:lstStyle/>
          <a:p>
            <a:pPr algn="ctr" defTabSz="1250107" fontAlgn="auto">
              <a:lnSpc>
                <a:spcPct val="90000"/>
              </a:lnSpc>
              <a:spcAft>
                <a:spcPct val="35000"/>
              </a:spcAft>
              <a:defRPr/>
            </a:pPr>
            <a:r>
              <a:rPr lang="nb-NO" sz="1333" dirty="0">
                <a:solidFill>
                  <a:prstClr val="white"/>
                </a:solidFill>
                <a:latin typeface="Calibri" panose="020F0502020204030204"/>
              </a:rPr>
              <a:t>Fagressurser</a:t>
            </a:r>
          </a:p>
        </p:txBody>
      </p:sp>
      <p:grpSp>
        <p:nvGrpSpPr>
          <p:cNvPr id="95" name="Gruppe 94"/>
          <p:cNvGrpSpPr/>
          <p:nvPr/>
        </p:nvGrpSpPr>
        <p:grpSpPr>
          <a:xfrm>
            <a:off x="6501619" y="1554453"/>
            <a:ext cx="1244886" cy="471136"/>
            <a:chOff x="369" y="445232"/>
            <a:chExt cx="1607775" cy="1143784"/>
          </a:xfrm>
          <a:effectLst>
            <a:outerShdw blurRad="50800" dist="38100" dir="2700000" algn="tl" rotWithShape="0">
              <a:prstClr val="black">
                <a:alpha val="40000"/>
              </a:prstClr>
            </a:outerShdw>
          </a:effectLst>
        </p:grpSpPr>
        <p:sp>
          <p:nvSpPr>
            <p:cNvPr id="96" name="Rektangel 95"/>
            <p:cNvSpPr/>
            <p:nvPr/>
          </p:nvSpPr>
          <p:spPr>
            <a:xfrm>
              <a:off x="369" y="445232"/>
              <a:ext cx="1607775" cy="803887"/>
            </a:xfrm>
            <a:prstGeom prst="rect">
              <a:avLst/>
            </a:prstGeom>
          </p:spPr>
          <p:style>
            <a:lnRef idx="3">
              <a:schemeClr val="lt1"/>
            </a:lnRef>
            <a:fillRef idx="1">
              <a:schemeClr val="accent6"/>
            </a:fillRef>
            <a:effectRef idx="1">
              <a:schemeClr val="accent6"/>
            </a:effectRef>
            <a:fontRef idx="minor">
              <a:schemeClr val="lt1"/>
            </a:fontRef>
          </p:style>
        </p:sp>
        <p:sp>
          <p:nvSpPr>
            <p:cNvPr id="97" name="TekstSylinder 96"/>
            <p:cNvSpPr txBox="1"/>
            <p:nvPr/>
          </p:nvSpPr>
          <p:spPr>
            <a:xfrm>
              <a:off x="369" y="445232"/>
              <a:ext cx="1607775" cy="1143784"/>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17859" tIns="17859" rIns="17859" bIns="17859" numCol="1" spcCol="1270" anchor="ctr" anchorCtr="0">
              <a:noAutofit/>
            </a:bodyPr>
            <a:lstStyle/>
            <a:p>
              <a:pPr algn="ctr" defTabSz="1250107" fontAlgn="auto">
                <a:lnSpc>
                  <a:spcPct val="90000"/>
                </a:lnSpc>
                <a:spcAft>
                  <a:spcPct val="35000"/>
                </a:spcAft>
                <a:defRPr/>
              </a:pPr>
              <a:r>
                <a:rPr lang="nb-NO" sz="1500" dirty="0">
                  <a:solidFill>
                    <a:prstClr val="white"/>
                  </a:solidFill>
                  <a:latin typeface="Calibri" panose="020F0502020204030204"/>
                </a:rPr>
                <a:t>Universitets-styret</a:t>
              </a:r>
            </a:p>
          </p:txBody>
        </p:sp>
      </p:grpSp>
      <p:sp>
        <p:nvSpPr>
          <p:cNvPr id="98" name="Rektangel 97"/>
          <p:cNvSpPr/>
          <p:nvPr/>
        </p:nvSpPr>
        <p:spPr>
          <a:xfrm>
            <a:off x="6048320" y="4717707"/>
            <a:ext cx="2108853" cy="810735"/>
          </a:xfrm>
          <a:prstGeom prst="rect">
            <a:avLst/>
          </a:prstGeom>
        </p:spPr>
        <p:txBody>
          <a:bodyPr wrap="square">
            <a:spAutoFit/>
          </a:bodyPr>
          <a:lstStyle/>
          <a:p>
            <a:pPr algn="ctr" defTabSz="571477" fontAlgn="auto">
              <a:spcBef>
                <a:spcPts val="0"/>
              </a:spcBef>
              <a:spcAft>
                <a:spcPts val="0"/>
              </a:spcAft>
              <a:defRPr/>
            </a:pPr>
            <a:r>
              <a:rPr lang="nb-NO" sz="1167" dirty="0">
                <a:solidFill>
                  <a:prstClr val="black"/>
                </a:solidFill>
                <a:latin typeface="Calibri" panose="020F0502020204030204"/>
              </a:rPr>
              <a:t>Forberedende aktiviteter, omstilling til nye standarder, organisatoriske endringer, gevinstrealisering.</a:t>
            </a:r>
            <a:endParaRPr lang="nb-NO" sz="1000" dirty="0">
              <a:solidFill>
                <a:prstClr val="black"/>
              </a:solidFill>
              <a:latin typeface="Calibri" panose="020F0502020204030204"/>
            </a:endParaRPr>
          </a:p>
        </p:txBody>
      </p:sp>
      <p:cxnSp>
        <p:nvCxnSpPr>
          <p:cNvPr id="99" name="Rett linje 98"/>
          <p:cNvCxnSpPr/>
          <p:nvPr/>
        </p:nvCxnSpPr>
        <p:spPr>
          <a:xfrm>
            <a:off x="5352088" y="2850575"/>
            <a:ext cx="1232354" cy="6925"/>
          </a:xfrm>
          <a:prstGeom prst="line">
            <a:avLst/>
          </a:prstGeom>
          <a:ln>
            <a:prstDash val="lg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2" name="Rett linje 101"/>
          <p:cNvCxnSpPr/>
          <p:nvPr/>
        </p:nvCxnSpPr>
        <p:spPr>
          <a:xfrm>
            <a:off x="5319866" y="2197427"/>
            <a:ext cx="1181753" cy="3978"/>
          </a:xfrm>
          <a:prstGeom prst="line">
            <a:avLst/>
          </a:prstGeom>
          <a:ln>
            <a:prstDash val="soli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4" name="Rektangel 103"/>
          <p:cNvSpPr/>
          <p:nvPr/>
        </p:nvSpPr>
        <p:spPr>
          <a:xfrm>
            <a:off x="5189798" y="920279"/>
            <a:ext cx="3810000" cy="297454"/>
          </a:xfrm>
          <a:prstGeom prst="rect">
            <a:avLst/>
          </a:prstGeom>
        </p:spPr>
        <p:txBody>
          <a:bodyPr>
            <a:spAutoFit/>
          </a:bodyPr>
          <a:lstStyle/>
          <a:p>
            <a:pPr algn="ctr"/>
            <a:r>
              <a:rPr lang="nb-NO" sz="1333" b="1" dirty="0">
                <a:solidFill>
                  <a:prstClr val="black"/>
                </a:solidFill>
                <a:latin typeface="Calibri" panose="020F0502020204030204"/>
              </a:rPr>
              <a:t>UiO linje</a:t>
            </a:r>
          </a:p>
        </p:txBody>
      </p:sp>
      <p:cxnSp>
        <p:nvCxnSpPr>
          <p:cNvPr id="105" name="Rett linje 104"/>
          <p:cNvCxnSpPr/>
          <p:nvPr/>
        </p:nvCxnSpPr>
        <p:spPr>
          <a:xfrm rot="16200000" flipH="1">
            <a:off x="3528896" y="3480559"/>
            <a:ext cx="4791" cy="1398968"/>
          </a:xfrm>
          <a:prstGeom prst="line">
            <a:avLst/>
          </a:prstGeom>
          <a:ln>
            <a:prstDash val="lg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1" name="Avrundet rektangel 40"/>
          <p:cNvSpPr/>
          <p:nvPr/>
        </p:nvSpPr>
        <p:spPr>
          <a:xfrm>
            <a:off x="2171734" y="3697594"/>
            <a:ext cx="940932" cy="673846"/>
          </a:xfrm>
          <a:prstGeom prst="roundRect">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fontAlgn="auto">
              <a:spcBef>
                <a:spcPts val="0"/>
              </a:spcBef>
              <a:spcAft>
                <a:spcPts val="0"/>
              </a:spcAft>
              <a:defRPr/>
            </a:pPr>
            <a:r>
              <a:rPr lang="nb-NO" sz="1167" dirty="0">
                <a:solidFill>
                  <a:prstClr val="white"/>
                </a:solidFill>
                <a:latin typeface="Calibri" panose="020F0502020204030204"/>
              </a:rPr>
              <a:t>Prosjekt innføring og OU</a:t>
            </a:r>
          </a:p>
        </p:txBody>
      </p:sp>
      <p:sp>
        <p:nvSpPr>
          <p:cNvPr id="111" name="Ellipse 110"/>
          <p:cNvSpPr/>
          <p:nvPr/>
        </p:nvSpPr>
        <p:spPr bwMode="auto">
          <a:xfrm>
            <a:off x="3611893" y="2437454"/>
            <a:ext cx="1868172" cy="647008"/>
          </a:xfrm>
          <a:prstGeom prst="ellipse">
            <a:avLst/>
          </a:prstGeom>
          <a:noFill/>
          <a:ln w="38100" cap="flat" cmpd="sng" algn="ctr">
            <a:solidFill>
              <a:srgbClr val="FF0000"/>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defTabSz="761970" eaLnBrk="0" hangingPunct="0"/>
            <a:endParaRPr lang="nb-NO" sz="1667">
              <a:cs typeface="ヒラギノ角ゴ Pro W3" charset="-128"/>
            </a:endParaRPr>
          </a:p>
        </p:txBody>
      </p:sp>
      <p:sp>
        <p:nvSpPr>
          <p:cNvPr id="112" name="Rektangel 111"/>
          <p:cNvSpPr/>
          <p:nvPr/>
        </p:nvSpPr>
        <p:spPr>
          <a:xfrm>
            <a:off x="2803765" y="1929908"/>
            <a:ext cx="1026243" cy="707886"/>
          </a:xfrm>
          <a:prstGeom prst="rect">
            <a:avLst/>
          </a:prstGeom>
        </p:spPr>
        <p:txBody>
          <a:bodyPr wrap="none">
            <a:spAutoFit/>
          </a:bodyPr>
          <a:lstStyle/>
          <a:p>
            <a:r>
              <a:rPr lang="nb-NO" sz="1000" b="1" dirty="0"/>
              <a:t>UDIR UiB</a:t>
            </a:r>
            <a:endParaRPr lang="nb-NO" sz="1000" dirty="0"/>
          </a:p>
          <a:p>
            <a:r>
              <a:rPr lang="nb-NO" sz="1000" b="1" dirty="0"/>
              <a:t>IT-DIR UiO</a:t>
            </a:r>
          </a:p>
          <a:p>
            <a:r>
              <a:rPr lang="nb-NO" sz="1000" b="1" dirty="0"/>
              <a:t>ORG.DIR UiT</a:t>
            </a:r>
          </a:p>
          <a:p>
            <a:r>
              <a:rPr lang="nb-NO" sz="1000" b="1" dirty="0"/>
              <a:t>ØK.DIR NTNU</a:t>
            </a:r>
          </a:p>
        </p:txBody>
      </p:sp>
    </p:spTree>
    <p:extLst>
      <p:ext uri="{BB962C8B-B14F-4D97-AF65-F5344CB8AC3E}">
        <p14:creationId xmlns:p14="http://schemas.microsoft.com/office/powerpoint/2010/main" val="2280255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4909"/>
            <a:ext cx="7921625" cy="954088"/>
          </a:xfrm>
        </p:spPr>
        <p:txBody>
          <a:bodyPr/>
          <a:lstStyle/>
          <a:p>
            <a:r>
              <a:rPr lang="nb-NO" dirty="0" smtClean="0"/>
              <a:t>Organisering UiO våren 2019 </a:t>
            </a:r>
            <a:endParaRPr lang="nb-NO"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13</a:t>
            </a:fld>
            <a:endParaRPr lang="en-US" altLang="nb-NO"/>
          </a:p>
        </p:txBody>
      </p:sp>
      <p:sp>
        <p:nvSpPr>
          <p:cNvPr id="6" name="Rectangle 5"/>
          <p:cNvSpPr/>
          <p:nvPr/>
        </p:nvSpPr>
        <p:spPr bwMode="auto">
          <a:xfrm>
            <a:off x="3167844" y="1079312"/>
            <a:ext cx="2160240" cy="403300"/>
          </a:xfrm>
          <a:prstGeom prst="rect">
            <a:avLst/>
          </a:prstGeom>
          <a:solidFill>
            <a:schemeClr val="accent1">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800" dirty="0" smtClean="0">
                <a:solidFill>
                  <a:schemeClr val="bg1"/>
                </a:solidFill>
                <a:latin typeface="Arial" charset="0"/>
                <a:ea typeface="ヒラギノ角ゴ Pro W3" charset="-128"/>
                <a:cs typeface="ヒラギノ角ゴ Pro W3" charset="-128"/>
              </a:rPr>
              <a:t>Nasjonalt prosjekt</a:t>
            </a:r>
            <a:endParaRPr kumimoji="0" lang="nb-NO" sz="1800" b="0" i="0"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sp>
        <p:nvSpPr>
          <p:cNvPr id="7" name="Rectangle 6"/>
          <p:cNvSpPr/>
          <p:nvPr/>
        </p:nvSpPr>
        <p:spPr bwMode="auto">
          <a:xfrm>
            <a:off x="3059832" y="2453586"/>
            <a:ext cx="2376264" cy="488153"/>
          </a:xfrm>
          <a:prstGeom prst="rect">
            <a:avLst/>
          </a:prstGeom>
          <a:solidFill>
            <a:srgbClr val="4DB159"/>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800" b="1" dirty="0" smtClean="0">
                <a:solidFill>
                  <a:schemeClr val="bg1"/>
                </a:solidFill>
                <a:latin typeface="Arial" charset="0"/>
                <a:ea typeface="ヒラギノ角ゴ Pro W3" charset="-128"/>
                <a:cs typeface="ヒラギノ角ゴ Pro W3" charset="-128"/>
              </a:rPr>
              <a:t>Lokal Prosjektleder</a:t>
            </a:r>
          </a:p>
        </p:txBody>
      </p:sp>
      <p:sp>
        <p:nvSpPr>
          <p:cNvPr id="8" name="Rectangle 7"/>
          <p:cNvSpPr/>
          <p:nvPr/>
        </p:nvSpPr>
        <p:spPr bwMode="auto">
          <a:xfrm>
            <a:off x="5796136" y="1086048"/>
            <a:ext cx="2160240" cy="403300"/>
          </a:xfrm>
          <a:prstGeom prst="rect">
            <a:avLst/>
          </a:prstGeom>
          <a:solidFill>
            <a:schemeClr val="accent2">
              <a:lumMod val="60000"/>
              <a:lumOff val="4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800" dirty="0" smtClean="0">
                <a:solidFill>
                  <a:schemeClr val="bg1"/>
                </a:solidFill>
                <a:latin typeface="Arial" charset="0"/>
                <a:ea typeface="ヒラギノ角ゴ Pro W3" charset="-128"/>
                <a:cs typeface="ヒラギノ角ゴ Pro W3" charset="-128"/>
              </a:rPr>
              <a:t>UiO Program</a:t>
            </a:r>
            <a:endParaRPr kumimoji="0" lang="nb-NO" sz="1800" b="0" i="0"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sp>
        <p:nvSpPr>
          <p:cNvPr id="9" name="Rectangle 8"/>
          <p:cNvSpPr/>
          <p:nvPr/>
        </p:nvSpPr>
        <p:spPr bwMode="auto">
          <a:xfrm>
            <a:off x="251520" y="3158956"/>
            <a:ext cx="2376264" cy="504055"/>
          </a:xfrm>
          <a:prstGeom prst="rect">
            <a:avLst/>
          </a:prstGeom>
          <a:solidFill>
            <a:schemeClr val="accent2">
              <a:lumMod val="40000"/>
              <a:lumOff val="6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800" dirty="0" smtClean="0">
                <a:solidFill>
                  <a:schemeClr val="bg1"/>
                </a:solidFill>
                <a:latin typeface="Arial" charset="0"/>
                <a:ea typeface="ヒラギノ角ゴ Pro W3" charset="-128"/>
                <a:cs typeface="ヒラギノ角ゴ Pro W3" charset="-128"/>
              </a:rPr>
              <a:t>Linje/Fagressurser</a:t>
            </a:r>
            <a:r>
              <a:rPr lang="nb-NO" sz="1800" b="1" dirty="0" smtClean="0">
                <a:solidFill>
                  <a:schemeClr val="bg1"/>
                </a:solidFill>
                <a:latin typeface="Arial" charset="0"/>
                <a:ea typeface="ヒラギノ角ゴ Pro W3" charset="-128"/>
                <a:cs typeface="ヒラギノ角ゴ Pro W3" charset="-128"/>
              </a:rPr>
              <a:t> </a:t>
            </a:r>
          </a:p>
          <a:p>
            <a:pPr marL="0" marR="0" indent="0" algn="l" defTabSz="914400" rtl="0" eaLnBrk="0" fontAlgn="base" latinLnBrk="0" hangingPunct="0">
              <a:lnSpc>
                <a:spcPct val="100000"/>
              </a:lnSpc>
              <a:spcBef>
                <a:spcPct val="0"/>
              </a:spcBef>
              <a:spcAft>
                <a:spcPct val="0"/>
              </a:spcAft>
              <a:buClrTx/>
              <a:buSzTx/>
              <a:buFontTx/>
              <a:buNone/>
              <a:tabLst/>
            </a:pPr>
            <a:endParaRPr kumimoji="0" lang="nb-NO" b="0" i="1"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sp>
        <p:nvSpPr>
          <p:cNvPr id="10" name="Rectangle 9"/>
          <p:cNvSpPr/>
          <p:nvPr/>
        </p:nvSpPr>
        <p:spPr bwMode="auto">
          <a:xfrm>
            <a:off x="4932039" y="3899263"/>
            <a:ext cx="3086423" cy="517505"/>
          </a:xfrm>
          <a:prstGeom prst="rect">
            <a:avLst/>
          </a:prstGeom>
          <a:solidFill>
            <a:srgbClr val="4DB159"/>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800" dirty="0" smtClean="0">
                <a:solidFill>
                  <a:schemeClr val="bg1"/>
                </a:solidFill>
                <a:latin typeface="Arial" charset="0"/>
                <a:ea typeface="ヒラギノ角ゴ Pro W3" charset="-128"/>
                <a:cs typeface="ヒラギノ角ゴ Pro W3" charset="-128"/>
              </a:rPr>
              <a:t>UiO Mottaksprosjekt, fase 2</a:t>
            </a:r>
            <a:r>
              <a:rPr lang="nb-NO" sz="1800" b="1" dirty="0" smtClean="0">
                <a:solidFill>
                  <a:schemeClr val="bg1"/>
                </a:solidFill>
                <a:latin typeface="Arial" charset="0"/>
                <a:ea typeface="ヒラギノ角ゴ Pro W3" charset="-128"/>
                <a:cs typeface="ヒラギノ角ゴ Pro W3" charset="-128"/>
              </a:rPr>
              <a:t> </a:t>
            </a:r>
          </a:p>
          <a:p>
            <a:pPr marL="0" marR="0" indent="0" algn="l" defTabSz="914400" rtl="0" eaLnBrk="0" fontAlgn="base" latinLnBrk="0" hangingPunct="0">
              <a:lnSpc>
                <a:spcPct val="100000"/>
              </a:lnSpc>
              <a:spcBef>
                <a:spcPct val="0"/>
              </a:spcBef>
              <a:spcAft>
                <a:spcPct val="0"/>
              </a:spcAft>
              <a:buClrTx/>
              <a:buSzTx/>
              <a:buFontTx/>
              <a:buNone/>
              <a:tabLst/>
            </a:pPr>
            <a:endParaRPr kumimoji="0" lang="nb-NO" b="0" i="1"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sp>
        <p:nvSpPr>
          <p:cNvPr id="11" name="TextBox 10"/>
          <p:cNvSpPr txBox="1"/>
          <p:nvPr/>
        </p:nvSpPr>
        <p:spPr>
          <a:xfrm>
            <a:off x="2750941" y="3388074"/>
            <a:ext cx="1947969" cy="369332"/>
          </a:xfrm>
          <a:prstGeom prst="rect">
            <a:avLst/>
          </a:prstGeom>
          <a:noFill/>
        </p:spPr>
        <p:txBody>
          <a:bodyPr wrap="none" rtlCol="0">
            <a:spAutoFit/>
          </a:bodyPr>
          <a:lstStyle/>
          <a:p>
            <a:r>
              <a:rPr lang="nb-NO" sz="900" i="1" dirty="0" smtClean="0">
                <a:solidFill>
                  <a:schemeClr val="tx1">
                    <a:lumMod val="50000"/>
                    <a:lumOff val="50000"/>
                  </a:schemeClr>
                </a:solidFill>
              </a:rPr>
              <a:t>Koordinering og oppfølging av </a:t>
            </a:r>
          </a:p>
          <a:p>
            <a:r>
              <a:rPr lang="nb-NO" sz="900" i="1" dirty="0" smtClean="0">
                <a:solidFill>
                  <a:schemeClr val="tx1">
                    <a:lumMod val="50000"/>
                    <a:lumOff val="50000"/>
                  </a:schemeClr>
                </a:solidFill>
              </a:rPr>
              <a:t>ressurser og beslutninger mot linje</a:t>
            </a:r>
            <a:endParaRPr lang="nb-NO" sz="900" i="1" dirty="0">
              <a:solidFill>
                <a:schemeClr val="tx1">
                  <a:lumMod val="50000"/>
                  <a:lumOff val="50000"/>
                </a:schemeClr>
              </a:solidFill>
            </a:endParaRPr>
          </a:p>
        </p:txBody>
      </p:sp>
      <p:sp>
        <p:nvSpPr>
          <p:cNvPr id="12" name="Rectangle 11"/>
          <p:cNvSpPr/>
          <p:nvPr/>
        </p:nvSpPr>
        <p:spPr bwMode="auto">
          <a:xfrm>
            <a:off x="4932040" y="4729709"/>
            <a:ext cx="1080120" cy="604291"/>
          </a:xfrm>
          <a:prstGeom prst="rect">
            <a:avLst/>
          </a:prstGeom>
          <a:solidFill>
            <a:schemeClr val="bg1">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smtClean="0">
                <a:solidFill>
                  <a:schemeClr val="bg1"/>
                </a:solidFill>
                <a:latin typeface="Arial" charset="0"/>
                <a:ea typeface="ヒラギノ角ゴ Pro W3" charset="-128"/>
                <a:cs typeface="ヒラギノ角ゴ Pro W3" charset="-128"/>
              </a:rPr>
              <a:t>Prosess</a:t>
            </a:r>
          </a:p>
          <a:p>
            <a:pPr marL="0" marR="0" indent="0" algn="l" defTabSz="914400" rtl="0" eaLnBrk="0" fontAlgn="base" latinLnBrk="0" hangingPunct="0">
              <a:lnSpc>
                <a:spcPct val="100000"/>
              </a:lnSpc>
              <a:spcBef>
                <a:spcPct val="0"/>
              </a:spcBef>
              <a:spcAft>
                <a:spcPct val="0"/>
              </a:spcAft>
              <a:buClrTx/>
              <a:buSzTx/>
              <a:buFontTx/>
              <a:buNone/>
              <a:tabLst/>
            </a:pPr>
            <a:r>
              <a:rPr lang="nb-NO" sz="1200" dirty="0" smtClean="0">
                <a:solidFill>
                  <a:schemeClr val="bg1"/>
                </a:solidFill>
                <a:latin typeface="Arial" charset="0"/>
                <a:ea typeface="ヒラギノ角ゴ Pro W3" charset="-128"/>
                <a:cs typeface="ヒラギノ角ゴ Pro W3" charset="-128"/>
              </a:rPr>
              <a:t>Kartlegging</a:t>
            </a:r>
            <a:r>
              <a:rPr lang="nb-NO" sz="1800" b="1" dirty="0" smtClean="0">
                <a:solidFill>
                  <a:schemeClr val="bg1"/>
                </a:solidFill>
                <a:latin typeface="Arial" charset="0"/>
                <a:ea typeface="ヒラギノ角ゴ Pro W3" charset="-128"/>
                <a:cs typeface="ヒラギノ角ゴ Pro W3" charset="-128"/>
              </a:rPr>
              <a:t> </a:t>
            </a:r>
          </a:p>
          <a:p>
            <a:pPr marL="0" marR="0" indent="0" algn="l" defTabSz="914400" rtl="0" eaLnBrk="0" fontAlgn="base" latinLnBrk="0" hangingPunct="0">
              <a:lnSpc>
                <a:spcPct val="100000"/>
              </a:lnSpc>
              <a:spcBef>
                <a:spcPct val="0"/>
              </a:spcBef>
              <a:spcAft>
                <a:spcPct val="0"/>
              </a:spcAft>
              <a:buClrTx/>
              <a:buSzTx/>
              <a:buFontTx/>
              <a:buNone/>
              <a:tabLst/>
            </a:pPr>
            <a:endParaRPr kumimoji="0" lang="nb-NO" b="0" i="1"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sp>
        <p:nvSpPr>
          <p:cNvPr id="13" name="Rectangle 12"/>
          <p:cNvSpPr/>
          <p:nvPr/>
        </p:nvSpPr>
        <p:spPr bwMode="auto">
          <a:xfrm>
            <a:off x="6183982" y="4729708"/>
            <a:ext cx="1484362" cy="604292"/>
          </a:xfrm>
          <a:prstGeom prst="rect">
            <a:avLst/>
          </a:prstGeom>
          <a:solidFill>
            <a:schemeClr val="bg1">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smtClean="0">
                <a:solidFill>
                  <a:schemeClr val="bg1"/>
                </a:solidFill>
                <a:latin typeface="Arial" charset="0"/>
                <a:ea typeface="ヒラギノ角ゴ Pro W3" charset="-128"/>
                <a:cs typeface="ヒラギノ角ゴ Pro W3" charset="-128"/>
              </a:rPr>
              <a:t>Budsjett og prosjektverktøy</a:t>
            </a:r>
            <a:endParaRPr lang="nb-NO" sz="1800" b="1" dirty="0" smtClean="0">
              <a:solidFill>
                <a:schemeClr val="bg1"/>
              </a:solidFill>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nb-NO" b="0" i="1"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sp>
        <p:nvSpPr>
          <p:cNvPr id="14" name="Rectangle 13"/>
          <p:cNvSpPr/>
          <p:nvPr/>
        </p:nvSpPr>
        <p:spPr bwMode="auto">
          <a:xfrm>
            <a:off x="7812360" y="4729707"/>
            <a:ext cx="1080120" cy="604293"/>
          </a:xfrm>
          <a:prstGeom prst="rect">
            <a:avLst/>
          </a:prstGeom>
          <a:solidFill>
            <a:schemeClr val="bg1">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smtClean="0">
                <a:solidFill>
                  <a:schemeClr val="bg1"/>
                </a:solidFill>
                <a:latin typeface="Arial" charset="0"/>
                <a:ea typeface="ヒラギノ角ゴ Pro W3" charset="-128"/>
                <a:cs typeface="ヒラギノ角ゴ Pro W3" charset="-128"/>
              </a:rPr>
              <a:t>Planlegging </a:t>
            </a:r>
            <a:r>
              <a:rPr lang="nb-NO" sz="1800" b="1" dirty="0" smtClean="0">
                <a:solidFill>
                  <a:schemeClr val="bg1"/>
                </a:solidFill>
                <a:latin typeface="Arial" charset="0"/>
                <a:ea typeface="ヒラギノ角ゴ Pro W3" charset="-128"/>
                <a:cs typeface="ヒラギノ角ゴ Pro W3" charset="-128"/>
              </a:rPr>
              <a:t> </a:t>
            </a:r>
          </a:p>
          <a:p>
            <a:pPr marL="0" marR="0" indent="0" algn="l" defTabSz="914400" rtl="0" eaLnBrk="0" fontAlgn="base" latinLnBrk="0" hangingPunct="0">
              <a:lnSpc>
                <a:spcPct val="100000"/>
              </a:lnSpc>
              <a:spcBef>
                <a:spcPct val="0"/>
              </a:spcBef>
              <a:spcAft>
                <a:spcPct val="0"/>
              </a:spcAft>
              <a:buClrTx/>
              <a:buSzTx/>
              <a:buFontTx/>
              <a:buNone/>
              <a:tabLst/>
            </a:pPr>
            <a:r>
              <a:rPr kumimoji="0" lang="nb-NO" sz="1200" b="0" u="none" strike="noStrike" cap="none" normalizeH="0" baseline="0" dirty="0" smtClean="0">
                <a:ln>
                  <a:noFill/>
                </a:ln>
                <a:solidFill>
                  <a:schemeClr val="bg1"/>
                </a:solidFill>
                <a:effectLst/>
                <a:latin typeface="Arial" charset="0"/>
                <a:ea typeface="ヒラギノ角ゴ Pro W3" charset="-128"/>
                <a:cs typeface="ヒラギノ角ゴ Pro W3" charset="-128"/>
              </a:rPr>
              <a:t>Fase 3</a:t>
            </a:r>
            <a:endParaRPr kumimoji="0" lang="nb-NO" sz="1200" b="0"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cxnSp>
        <p:nvCxnSpPr>
          <p:cNvPr id="20" name="Straight Arrow Connector 19"/>
          <p:cNvCxnSpPr>
            <a:stCxn id="6" idx="2"/>
            <a:endCxn id="7" idx="0"/>
          </p:cNvCxnSpPr>
          <p:nvPr/>
        </p:nvCxnSpPr>
        <p:spPr bwMode="auto">
          <a:xfrm>
            <a:off x="4247964" y="1482612"/>
            <a:ext cx="0" cy="970974"/>
          </a:xfrm>
          <a:prstGeom prst="straightConnector1">
            <a:avLst/>
          </a:prstGeom>
          <a:solidFill>
            <a:schemeClr val="accent1"/>
          </a:solidFill>
          <a:ln w="9525" cap="flat" cmpd="sng" algn="ctr">
            <a:solidFill>
              <a:schemeClr val="tx1">
                <a:lumMod val="50000"/>
                <a:lumOff val="50000"/>
              </a:schemeClr>
            </a:solidFill>
            <a:prstDash val="solid"/>
            <a:round/>
            <a:headEnd type="none" w="med" len="med"/>
            <a:tailEnd type="triangle"/>
          </a:ln>
          <a:effectLst/>
        </p:spPr>
      </p:cxnSp>
      <p:cxnSp>
        <p:nvCxnSpPr>
          <p:cNvPr id="19" name="Elbow Connector 18"/>
          <p:cNvCxnSpPr>
            <a:stCxn id="6" idx="1"/>
            <a:endCxn id="9" idx="0"/>
          </p:cNvCxnSpPr>
          <p:nvPr/>
        </p:nvCxnSpPr>
        <p:spPr bwMode="auto">
          <a:xfrm rot="10800000" flipV="1">
            <a:off x="1439652" y="1280962"/>
            <a:ext cx="1728192" cy="1877994"/>
          </a:xfrm>
          <a:prstGeom prst="bentConnector2">
            <a:avLst/>
          </a:prstGeom>
          <a:solidFill>
            <a:schemeClr val="accent1"/>
          </a:solidFill>
          <a:ln w="9525" cap="flat" cmpd="sng" algn="ctr">
            <a:solidFill>
              <a:schemeClr val="tx1">
                <a:lumMod val="50000"/>
                <a:lumOff val="50000"/>
              </a:schemeClr>
            </a:solidFill>
            <a:prstDash val="solid"/>
            <a:round/>
            <a:headEnd type="none" w="med" len="med"/>
            <a:tailEnd type="triangle"/>
          </a:ln>
          <a:effectLst/>
        </p:spPr>
      </p:cxnSp>
      <p:cxnSp>
        <p:nvCxnSpPr>
          <p:cNvPr id="30" name="Elbow Connector 29"/>
          <p:cNvCxnSpPr>
            <a:stCxn id="7" idx="2"/>
            <a:endCxn id="9" idx="3"/>
          </p:cNvCxnSpPr>
          <p:nvPr/>
        </p:nvCxnSpPr>
        <p:spPr bwMode="auto">
          <a:xfrm rot="5400000">
            <a:off x="3203252" y="2366271"/>
            <a:ext cx="469245" cy="1620180"/>
          </a:xfrm>
          <a:prstGeom prst="bentConnector2">
            <a:avLst/>
          </a:prstGeom>
          <a:solidFill>
            <a:schemeClr val="accent1"/>
          </a:solidFill>
          <a:ln w="9525" cap="flat" cmpd="sng" algn="ctr">
            <a:solidFill>
              <a:schemeClr val="bg2"/>
            </a:solidFill>
            <a:prstDash val="lgDash"/>
            <a:round/>
            <a:headEnd type="none" w="med" len="med"/>
            <a:tailEnd type="triangle"/>
          </a:ln>
          <a:effectLst/>
        </p:spPr>
      </p:cxnSp>
      <p:cxnSp>
        <p:nvCxnSpPr>
          <p:cNvPr id="35" name="Elbow Connector 34"/>
          <p:cNvCxnSpPr>
            <a:stCxn id="8" idx="2"/>
            <a:endCxn id="7" idx="3"/>
          </p:cNvCxnSpPr>
          <p:nvPr/>
        </p:nvCxnSpPr>
        <p:spPr bwMode="auto">
          <a:xfrm rot="5400000">
            <a:off x="5552019" y="1373425"/>
            <a:ext cx="1208315" cy="1440160"/>
          </a:xfrm>
          <a:prstGeom prst="bentConnector2">
            <a:avLst/>
          </a:prstGeom>
          <a:solidFill>
            <a:schemeClr val="accent1"/>
          </a:solidFill>
          <a:ln w="9525" cap="flat" cmpd="sng" algn="ctr">
            <a:solidFill>
              <a:schemeClr val="bg2"/>
            </a:solidFill>
            <a:prstDash val="solid"/>
            <a:round/>
            <a:headEnd type="none" w="med" len="med"/>
            <a:tailEnd type="triangle"/>
          </a:ln>
          <a:effectLst/>
        </p:spPr>
      </p:cxnSp>
      <p:cxnSp>
        <p:nvCxnSpPr>
          <p:cNvPr id="41" name="Elbow Connector 40"/>
          <p:cNvCxnSpPr>
            <a:stCxn id="7" idx="2"/>
            <a:endCxn id="10" idx="0"/>
          </p:cNvCxnSpPr>
          <p:nvPr/>
        </p:nvCxnSpPr>
        <p:spPr bwMode="auto">
          <a:xfrm rot="16200000" flipH="1">
            <a:off x="4882845" y="2306857"/>
            <a:ext cx="957524" cy="2227287"/>
          </a:xfrm>
          <a:prstGeom prst="bentConnector3">
            <a:avLst/>
          </a:prstGeom>
          <a:solidFill>
            <a:schemeClr val="accent1"/>
          </a:solidFill>
          <a:ln w="9525" cap="flat" cmpd="sng" algn="ctr">
            <a:solidFill>
              <a:schemeClr val="bg2"/>
            </a:solidFill>
            <a:prstDash val="solid"/>
            <a:round/>
            <a:headEnd type="none" w="med" len="med"/>
            <a:tailEnd type="triangle"/>
          </a:ln>
          <a:effectLst/>
        </p:spPr>
      </p:cxnSp>
      <p:sp>
        <p:nvSpPr>
          <p:cNvPr id="43" name="Rectangle 42"/>
          <p:cNvSpPr/>
          <p:nvPr/>
        </p:nvSpPr>
        <p:spPr bwMode="auto">
          <a:xfrm>
            <a:off x="3707904" y="4729709"/>
            <a:ext cx="1080120" cy="604291"/>
          </a:xfrm>
          <a:prstGeom prst="rect">
            <a:avLst/>
          </a:prstGeom>
          <a:solidFill>
            <a:schemeClr val="bg1">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smtClean="0">
                <a:solidFill>
                  <a:schemeClr val="bg1"/>
                </a:solidFill>
                <a:latin typeface="Arial" charset="0"/>
                <a:ea typeface="ヒラギノ角ゴ Pro W3" charset="-128"/>
                <a:cs typeface="ヒラギノ角ゴ Pro W3" charset="-128"/>
              </a:rPr>
              <a:t>Økonomi- modell lokalt</a:t>
            </a:r>
            <a:endParaRPr lang="nb-NO" sz="1800" b="1" dirty="0" smtClean="0">
              <a:solidFill>
                <a:schemeClr val="bg1"/>
              </a:solidFill>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nb-NO" b="0" i="1" u="none" strike="noStrike" cap="none" normalizeH="0" baseline="0" dirty="0">
              <a:ln>
                <a:noFill/>
              </a:ln>
              <a:solidFill>
                <a:schemeClr val="bg1"/>
              </a:solidFill>
              <a:effectLst/>
              <a:latin typeface="Arial" charset="0"/>
              <a:ea typeface="ヒラギノ角ゴ Pro W3" charset="-128"/>
              <a:cs typeface="ヒラギノ角ゴ Pro W3" charset="-128"/>
            </a:endParaRPr>
          </a:p>
        </p:txBody>
      </p:sp>
      <p:cxnSp>
        <p:nvCxnSpPr>
          <p:cNvPr id="49" name="Elbow Connector 48"/>
          <p:cNvCxnSpPr>
            <a:stCxn id="10" idx="2"/>
            <a:endCxn id="12" idx="0"/>
          </p:cNvCxnSpPr>
          <p:nvPr/>
        </p:nvCxnSpPr>
        <p:spPr bwMode="auto">
          <a:xfrm rot="5400000">
            <a:off x="5817206" y="4071663"/>
            <a:ext cx="312941" cy="1003151"/>
          </a:xfrm>
          <a:prstGeom prst="bentConnector3">
            <a:avLst/>
          </a:prstGeom>
          <a:solidFill>
            <a:schemeClr val="accent1"/>
          </a:solidFill>
          <a:ln w="9525" cap="flat" cmpd="sng" algn="ctr">
            <a:solidFill>
              <a:schemeClr val="bg2"/>
            </a:solidFill>
            <a:prstDash val="solid"/>
            <a:round/>
            <a:headEnd type="none" w="med" len="med"/>
            <a:tailEnd type="triangle"/>
          </a:ln>
          <a:effectLst/>
        </p:spPr>
      </p:cxnSp>
      <p:cxnSp>
        <p:nvCxnSpPr>
          <p:cNvPr id="51" name="Elbow Connector 50"/>
          <p:cNvCxnSpPr>
            <a:stCxn id="10" idx="2"/>
            <a:endCxn id="14" idx="0"/>
          </p:cNvCxnSpPr>
          <p:nvPr/>
        </p:nvCxnSpPr>
        <p:spPr bwMode="auto">
          <a:xfrm rot="16200000" flipH="1">
            <a:off x="7257366" y="3634652"/>
            <a:ext cx="312939" cy="1877169"/>
          </a:xfrm>
          <a:prstGeom prst="bentConnector3">
            <a:avLst/>
          </a:prstGeom>
          <a:solidFill>
            <a:schemeClr val="accent1"/>
          </a:solidFill>
          <a:ln w="9525" cap="flat" cmpd="sng" algn="ctr">
            <a:solidFill>
              <a:schemeClr val="bg2"/>
            </a:solidFill>
            <a:prstDash val="solid"/>
            <a:round/>
            <a:headEnd type="none" w="med" len="med"/>
            <a:tailEnd type="triangle"/>
          </a:ln>
          <a:effectLst/>
        </p:spPr>
      </p:cxnSp>
      <p:cxnSp>
        <p:nvCxnSpPr>
          <p:cNvPr id="53" name="Elbow Connector 52"/>
          <p:cNvCxnSpPr>
            <a:stCxn id="10" idx="2"/>
            <a:endCxn id="13" idx="0"/>
          </p:cNvCxnSpPr>
          <p:nvPr/>
        </p:nvCxnSpPr>
        <p:spPr bwMode="auto">
          <a:xfrm rot="16200000" flipH="1">
            <a:off x="6544237" y="4347782"/>
            <a:ext cx="312940" cy="450912"/>
          </a:xfrm>
          <a:prstGeom prst="bentConnector3">
            <a:avLst/>
          </a:prstGeom>
          <a:solidFill>
            <a:schemeClr val="accent1"/>
          </a:solidFill>
          <a:ln w="9525" cap="flat" cmpd="sng" algn="ctr">
            <a:solidFill>
              <a:schemeClr val="bg2"/>
            </a:solidFill>
            <a:prstDash val="solid"/>
            <a:round/>
            <a:headEnd type="none" w="med" len="med"/>
            <a:tailEnd type="triangle"/>
          </a:ln>
          <a:effectLst/>
        </p:spPr>
      </p:cxnSp>
      <p:cxnSp>
        <p:nvCxnSpPr>
          <p:cNvPr id="55" name="Elbow Connector 54"/>
          <p:cNvCxnSpPr>
            <a:stCxn id="10" idx="2"/>
            <a:endCxn id="43" idx="0"/>
          </p:cNvCxnSpPr>
          <p:nvPr/>
        </p:nvCxnSpPr>
        <p:spPr bwMode="auto">
          <a:xfrm rot="5400000">
            <a:off x="5205138" y="3459595"/>
            <a:ext cx="312941" cy="2227287"/>
          </a:xfrm>
          <a:prstGeom prst="bentConnector3">
            <a:avLst/>
          </a:prstGeom>
          <a:solidFill>
            <a:schemeClr val="accent1"/>
          </a:solidFill>
          <a:ln w="9525" cap="flat" cmpd="sng" algn="ctr">
            <a:solidFill>
              <a:schemeClr val="bg2"/>
            </a:solidFill>
            <a:prstDash val="solid"/>
            <a:round/>
            <a:headEnd type="none" w="med" len="med"/>
            <a:tailEnd type="triangle"/>
          </a:ln>
          <a:effectLst/>
        </p:spPr>
      </p:cxnSp>
      <p:sp>
        <p:nvSpPr>
          <p:cNvPr id="77" name="TextBox 76"/>
          <p:cNvSpPr txBox="1"/>
          <p:nvPr/>
        </p:nvSpPr>
        <p:spPr>
          <a:xfrm>
            <a:off x="7405177" y="3105835"/>
            <a:ext cx="1449436" cy="707886"/>
          </a:xfrm>
          <a:prstGeom prst="rect">
            <a:avLst/>
          </a:prstGeom>
          <a:noFill/>
        </p:spPr>
        <p:txBody>
          <a:bodyPr wrap="none" rtlCol="0">
            <a:spAutoFit/>
          </a:bodyPr>
          <a:lstStyle/>
          <a:p>
            <a:r>
              <a:rPr lang="nb-NO" sz="800" i="1" dirty="0" smtClean="0">
                <a:solidFill>
                  <a:schemeClr val="bg2"/>
                </a:solidFill>
              </a:rPr>
              <a:t>Roller i prosjektet:</a:t>
            </a:r>
          </a:p>
          <a:p>
            <a:r>
              <a:rPr lang="nb-NO" sz="800" i="1" dirty="0" smtClean="0">
                <a:solidFill>
                  <a:schemeClr val="bg2"/>
                </a:solidFill>
              </a:rPr>
              <a:t>* Gevinstplanansvarlig</a:t>
            </a:r>
          </a:p>
          <a:p>
            <a:r>
              <a:rPr lang="nb-NO" sz="800" i="1" dirty="0" smtClean="0">
                <a:solidFill>
                  <a:schemeClr val="bg2"/>
                </a:solidFill>
              </a:rPr>
              <a:t>* Kommunikasjonsansvarlig</a:t>
            </a:r>
          </a:p>
          <a:p>
            <a:r>
              <a:rPr lang="nb-NO" sz="800" i="1" dirty="0" smtClean="0">
                <a:solidFill>
                  <a:schemeClr val="bg2"/>
                </a:solidFill>
              </a:rPr>
              <a:t>* Risiko</a:t>
            </a:r>
          </a:p>
          <a:p>
            <a:r>
              <a:rPr lang="nb-NO" sz="800" i="1" dirty="0" smtClean="0">
                <a:solidFill>
                  <a:schemeClr val="bg2"/>
                </a:solidFill>
              </a:rPr>
              <a:t>* Økonomi/budsjett</a:t>
            </a:r>
            <a:endParaRPr lang="nb-NO" sz="800" i="1" dirty="0">
              <a:solidFill>
                <a:schemeClr val="bg2"/>
              </a:solidFill>
            </a:endParaRPr>
          </a:p>
        </p:txBody>
      </p:sp>
      <p:sp>
        <p:nvSpPr>
          <p:cNvPr id="15" name="TextBox 14"/>
          <p:cNvSpPr txBox="1"/>
          <p:nvPr/>
        </p:nvSpPr>
        <p:spPr>
          <a:xfrm>
            <a:off x="222758" y="3864892"/>
            <a:ext cx="3236784" cy="230832"/>
          </a:xfrm>
          <a:prstGeom prst="rect">
            <a:avLst/>
          </a:prstGeom>
          <a:noFill/>
        </p:spPr>
        <p:txBody>
          <a:bodyPr wrap="none" rtlCol="0">
            <a:spAutoFit/>
          </a:bodyPr>
          <a:lstStyle/>
          <a:p>
            <a:r>
              <a:rPr lang="nb-NO" sz="900" i="1" dirty="0" smtClean="0">
                <a:solidFill>
                  <a:schemeClr val="tx1">
                    <a:lumMod val="50000"/>
                    <a:lumOff val="50000"/>
                  </a:schemeClr>
                </a:solidFill>
              </a:rPr>
              <a:t>*Linjeledere </a:t>
            </a:r>
            <a:r>
              <a:rPr lang="nb-NO" sz="900" i="1" dirty="0">
                <a:solidFill>
                  <a:schemeClr val="tx1">
                    <a:lumMod val="50000"/>
                    <a:lumOff val="50000"/>
                  </a:schemeClr>
                </a:solidFill>
              </a:rPr>
              <a:t>sette av ressurser og sørge for kapasitet </a:t>
            </a:r>
            <a:r>
              <a:rPr lang="nb-NO" sz="900" i="1" dirty="0" err="1">
                <a:solidFill>
                  <a:schemeClr val="tx1">
                    <a:lumMod val="50000"/>
                    <a:lumOff val="50000"/>
                  </a:schemeClr>
                </a:solidFill>
              </a:rPr>
              <a:t>ift</a:t>
            </a:r>
            <a:r>
              <a:rPr lang="nb-NO" sz="900" i="1" dirty="0">
                <a:solidFill>
                  <a:schemeClr val="tx1">
                    <a:lumMod val="50000"/>
                    <a:lumOff val="50000"/>
                  </a:schemeClr>
                </a:solidFill>
              </a:rPr>
              <a:t> drift</a:t>
            </a:r>
          </a:p>
        </p:txBody>
      </p:sp>
      <p:sp>
        <p:nvSpPr>
          <p:cNvPr id="27" name="TextBox 26"/>
          <p:cNvSpPr txBox="1"/>
          <p:nvPr/>
        </p:nvSpPr>
        <p:spPr>
          <a:xfrm>
            <a:off x="6867215" y="1579037"/>
            <a:ext cx="2031325" cy="923330"/>
          </a:xfrm>
          <a:prstGeom prst="rect">
            <a:avLst/>
          </a:prstGeom>
          <a:noFill/>
        </p:spPr>
        <p:txBody>
          <a:bodyPr wrap="none" rtlCol="0">
            <a:spAutoFit/>
          </a:bodyPr>
          <a:lstStyle/>
          <a:p>
            <a:r>
              <a:rPr lang="nb-NO" sz="900" i="1" dirty="0" smtClean="0">
                <a:solidFill>
                  <a:schemeClr val="tx1">
                    <a:lumMod val="50000"/>
                    <a:lumOff val="50000"/>
                  </a:schemeClr>
                </a:solidFill>
              </a:rPr>
              <a:t>* Koordinering mot andre prosjekter</a:t>
            </a:r>
          </a:p>
          <a:p>
            <a:r>
              <a:rPr lang="nb-NO" sz="900" i="1" dirty="0" smtClean="0">
                <a:solidFill>
                  <a:schemeClr val="tx1">
                    <a:lumMod val="50000"/>
                    <a:lumOff val="50000"/>
                  </a:schemeClr>
                </a:solidFill>
              </a:rPr>
              <a:t>* Støtte fra prosjektstøttekontoret </a:t>
            </a:r>
            <a:r>
              <a:rPr lang="nb-NO" sz="900" i="1" dirty="0" err="1" smtClean="0">
                <a:solidFill>
                  <a:schemeClr val="tx1">
                    <a:lumMod val="50000"/>
                    <a:lumOff val="50000"/>
                  </a:schemeClr>
                </a:solidFill>
              </a:rPr>
              <a:t>ift</a:t>
            </a:r>
            <a:r>
              <a:rPr lang="nb-NO" sz="900" i="1" dirty="0" smtClean="0">
                <a:solidFill>
                  <a:schemeClr val="tx1">
                    <a:lumMod val="50000"/>
                    <a:lumOff val="50000"/>
                  </a:schemeClr>
                </a:solidFill>
              </a:rPr>
              <a:t> </a:t>
            </a:r>
          </a:p>
          <a:p>
            <a:r>
              <a:rPr lang="nb-NO" sz="900" i="1" dirty="0" smtClean="0">
                <a:solidFill>
                  <a:schemeClr val="tx1">
                    <a:lumMod val="50000"/>
                    <a:lumOff val="50000"/>
                  </a:schemeClr>
                </a:solidFill>
              </a:rPr>
              <a:t>  prosjekt/prosess</a:t>
            </a:r>
          </a:p>
          <a:p>
            <a:r>
              <a:rPr lang="nb-NO" sz="900" i="1" dirty="0" smtClean="0">
                <a:solidFill>
                  <a:schemeClr val="tx1">
                    <a:lumMod val="50000"/>
                    <a:lumOff val="50000"/>
                  </a:schemeClr>
                </a:solidFill>
              </a:rPr>
              <a:t>* Felles budskap/kommunikasjon</a:t>
            </a:r>
          </a:p>
          <a:p>
            <a:r>
              <a:rPr lang="nb-NO" sz="900" i="1" dirty="0" smtClean="0">
                <a:solidFill>
                  <a:schemeClr val="tx1">
                    <a:lumMod val="50000"/>
                    <a:lumOff val="50000"/>
                  </a:schemeClr>
                </a:solidFill>
              </a:rPr>
              <a:t>* Rapportering</a:t>
            </a:r>
          </a:p>
          <a:p>
            <a:pPr marL="171450" indent="-171450">
              <a:buFont typeface="Arial" panose="020B0604020202020204" pitchFamily="34" charset="0"/>
              <a:buChar char="•"/>
            </a:pPr>
            <a:endParaRPr lang="nb-NO" sz="900" i="1" dirty="0">
              <a:solidFill>
                <a:schemeClr val="tx1">
                  <a:lumMod val="50000"/>
                  <a:lumOff val="50000"/>
                </a:schemeClr>
              </a:solidFill>
            </a:endParaRPr>
          </a:p>
        </p:txBody>
      </p:sp>
      <p:cxnSp>
        <p:nvCxnSpPr>
          <p:cNvPr id="17" name="Elbow Connector 16"/>
          <p:cNvCxnSpPr>
            <a:stCxn id="9" idx="2"/>
            <a:endCxn id="14" idx="2"/>
          </p:cNvCxnSpPr>
          <p:nvPr/>
        </p:nvCxnSpPr>
        <p:spPr bwMode="auto">
          <a:xfrm rot="16200000" flipH="1">
            <a:off x="4060542" y="1042121"/>
            <a:ext cx="1670989" cy="6912768"/>
          </a:xfrm>
          <a:prstGeom prst="bentConnector3">
            <a:avLst>
              <a:gd name="adj1" fmla="val 113681"/>
            </a:avLst>
          </a:prstGeom>
          <a:solidFill>
            <a:schemeClr val="accent1"/>
          </a:solidFill>
          <a:ln w="9525" cap="flat" cmpd="sng" algn="ctr">
            <a:solidFill>
              <a:schemeClr val="bg1">
                <a:lumMod val="75000"/>
              </a:schemeClr>
            </a:solidFill>
            <a:prstDash val="lgDash"/>
            <a:round/>
            <a:headEnd type="none" w="med" len="med"/>
            <a:tailEnd type="triangle"/>
          </a:ln>
          <a:effectLst/>
        </p:spPr>
      </p:cxnSp>
      <p:cxnSp>
        <p:nvCxnSpPr>
          <p:cNvPr id="21" name="Elbow Connector 20"/>
          <p:cNvCxnSpPr>
            <a:stCxn id="9" idx="2"/>
            <a:endCxn id="12" idx="2"/>
          </p:cNvCxnSpPr>
          <p:nvPr/>
        </p:nvCxnSpPr>
        <p:spPr bwMode="auto">
          <a:xfrm rot="16200000" flipH="1">
            <a:off x="2620382" y="2482281"/>
            <a:ext cx="1670989" cy="4032448"/>
          </a:xfrm>
          <a:prstGeom prst="bentConnector3">
            <a:avLst>
              <a:gd name="adj1" fmla="val 113681"/>
            </a:avLst>
          </a:prstGeom>
          <a:solidFill>
            <a:schemeClr val="accent1"/>
          </a:solidFill>
          <a:ln w="9525" cap="flat" cmpd="sng" algn="ctr">
            <a:solidFill>
              <a:schemeClr val="bg2"/>
            </a:solidFill>
            <a:prstDash val="lgDash"/>
            <a:round/>
            <a:headEnd type="none" w="med" len="med"/>
            <a:tailEnd type="triangle"/>
          </a:ln>
          <a:effectLst/>
        </p:spPr>
      </p:cxnSp>
      <p:cxnSp>
        <p:nvCxnSpPr>
          <p:cNvPr id="23" name="Elbow Connector 22"/>
          <p:cNvCxnSpPr>
            <a:stCxn id="9" idx="2"/>
            <a:endCxn id="43" idx="2"/>
          </p:cNvCxnSpPr>
          <p:nvPr/>
        </p:nvCxnSpPr>
        <p:spPr bwMode="auto">
          <a:xfrm rot="16200000" flipH="1">
            <a:off x="2008314" y="3094349"/>
            <a:ext cx="1670989" cy="2808312"/>
          </a:xfrm>
          <a:prstGeom prst="bentConnector3">
            <a:avLst>
              <a:gd name="adj1" fmla="val 113681"/>
            </a:avLst>
          </a:prstGeom>
          <a:solidFill>
            <a:schemeClr val="accent1"/>
          </a:solidFill>
          <a:ln w="9525" cap="flat" cmpd="sng" algn="ctr">
            <a:solidFill>
              <a:schemeClr val="bg2"/>
            </a:solidFill>
            <a:prstDash val="lgDash"/>
            <a:round/>
            <a:headEnd type="none" w="med" len="med"/>
            <a:tailEnd type="triangle"/>
          </a:ln>
          <a:effectLst/>
        </p:spPr>
      </p:cxnSp>
    </p:spTree>
    <p:extLst>
      <p:ext uri="{BB962C8B-B14F-4D97-AF65-F5344CB8AC3E}">
        <p14:creationId xmlns:p14="http://schemas.microsoft.com/office/powerpoint/2010/main" val="1138064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409228"/>
            <a:ext cx="7921625" cy="954088"/>
          </a:xfrm>
        </p:spPr>
        <p:txBody>
          <a:bodyPr/>
          <a:lstStyle/>
          <a:p>
            <a:r>
              <a:rPr lang="nb-NO" dirty="0"/>
              <a:t>Roller og </a:t>
            </a:r>
            <a:r>
              <a:rPr lang="nb-NO" dirty="0" smtClean="0"/>
              <a:t>ansvar </a:t>
            </a:r>
            <a:r>
              <a:rPr lang="nb-NO" dirty="0" err="1" smtClean="0"/>
              <a:t>ift</a:t>
            </a:r>
            <a:r>
              <a:rPr lang="nb-NO" dirty="0" smtClean="0"/>
              <a:t> de nasjonale faggruppene</a:t>
            </a:r>
            <a:endParaRPr lang="nb-NO" dirty="0"/>
          </a:p>
        </p:txBody>
      </p:sp>
      <p:sp>
        <p:nvSpPr>
          <p:cNvPr id="3" name="Plassholder for innhold 2"/>
          <p:cNvSpPr>
            <a:spLocks noGrp="1"/>
          </p:cNvSpPr>
          <p:nvPr>
            <p:ph idx="1"/>
          </p:nvPr>
        </p:nvSpPr>
        <p:spPr>
          <a:xfrm>
            <a:off x="457200" y="1485902"/>
            <a:ext cx="8229600" cy="3778315"/>
          </a:xfrm>
        </p:spPr>
        <p:txBody>
          <a:bodyPr vert="horz" wrap="square" lIns="91440" tIns="45720" rIns="91440" bIns="45720" numCol="1" rtlCol="0" anchor="t" anchorCtr="0" compatLnSpc="1">
            <a:prstTxWarp prst="textNoShape">
              <a:avLst/>
            </a:prstTxWarp>
            <a:normAutofit lnSpcReduction="10000"/>
          </a:bodyPr>
          <a:lstStyle/>
          <a:p>
            <a:pPr fontAlgn="base"/>
            <a:r>
              <a:rPr lang="nb-NO" b="1" i="1" dirty="0" smtClean="0"/>
              <a:t>Lokal PL </a:t>
            </a:r>
            <a:r>
              <a:rPr lang="nb-NO" dirty="0" smtClean="0"/>
              <a:t>vil fungere som et «sekretariat» som bistår linjeledelsen med standardiserings- og utviklingsarbeidet som skal gjennomføres i regi av BOTT økonomi og lønn.</a:t>
            </a:r>
            <a:r>
              <a:rPr lang="en-US" dirty="0" smtClean="0"/>
              <a:t>​</a:t>
            </a:r>
          </a:p>
          <a:p>
            <a:pPr marL="0" indent="0" fontAlgn="base">
              <a:buNone/>
            </a:pPr>
            <a:r>
              <a:rPr lang="nb-NO" dirty="0" smtClean="0"/>
              <a:t>​</a:t>
            </a:r>
          </a:p>
          <a:p>
            <a:pPr marL="0" indent="0" fontAlgn="base">
              <a:buNone/>
            </a:pPr>
            <a:r>
              <a:rPr lang="nb-NO" dirty="0" smtClean="0"/>
              <a:t>Dette </a:t>
            </a:r>
            <a:r>
              <a:rPr lang="nb-NO" dirty="0"/>
              <a:t>innebærer å</a:t>
            </a:r>
            <a:r>
              <a:rPr lang="en-US" dirty="0"/>
              <a:t>​</a:t>
            </a:r>
          </a:p>
          <a:p>
            <a:pPr fontAlgn="base"/>
            <a:r>
              <a:rPr lang="nb-NO" dirty="0"/>
              <a:t>«Bestille», </a:t>
            </a:r>
            <a:r>
              <a:rPr lang="nb-NO" dirty="0" smtClean="0"/>
              <a:t>koordinere </a:t>
            </a:r>
            <a:r>
              <a:rPr lang="nb-NO" dirty="0"/>
              <a:t>og følge opp fagressursene lokalt</a:t>
            </a:r>
            <a:r>
              <a:rPr lang="en-US" dirty="0"/>
              <a:t>​</a:t>
            </a:r>
          </a:p>
          <a:p>
            <a:pPr fontAlgn="base"/>
            <a:r>
              <a:rPr lang="nb-NO" dirty="0" smtClean="0"/>
              <a:t>Planlegge </a:t>
            </a:r>
            <a:r>
              <a:rPr lang="nb-NO" dirty="0"/>
              <a:t>lokalt «forankringsarbeid» sammen med fagressursene der det er nødvendig </a:t>
            </a:r>
            <a:r>
              <a:rPr lang="en-US" dirty="0"/>
              <a:t>​</a:t>
            </a:r>
          </a:p>
          <a:p>
            <a:pPr fontAlgn="base"/>
            <a:r>
              <a:rPr lang="nb-NO" dirty="0"/>
              <a:t>Sørge for at beslutningsstrukturen blir fulgt</a:t>
            </a:r>
            <a:r>
              <a:rPr lang="en-US" dirty="0"/>
              <a:t>​</a:t>
            </a:r>
          </a:p>
          <a:p>
            <a:pPr lvl="1" fontAlgn="base"/>
            <a:r>
              <a:rPr lang="nb-NO" dirty="0" err="1"/>
              <a:t>Dvs</a:t>
            </a:r>
            <a:r>
              <a:rPr lang="nb-NO" dirty="0"/>
              <a:t> sikre lederforankring i forkant av viktige beslutninger	</a:t>
            </a:r>
            <a:endParaRPr lang="en-US" dirty="0"/>
          </a:p>
          <a:p>
            <a:endParaRPr lang="nb-NO" dirty="0"/>
          </a:p>
        </p:txBody>
      </p:sp>
    </p:spTree>
    <p:extLst>
      <p:ext uri="{BB962C8B-B14F-4D97-AF65-F5344CB8AC3E}">
        <p14:creationId xmlns:p14="http://schemas.microsoft.com/office/powerpoint/2010/main" val="417183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193204"/>
            <a:ext cx="6705364" cy="952500"/>
          </a:xfrm>
        </p:spPr>
        <p:txBody>
          <a:bodyPr/>
          <a:lstStyle/>
          <a:p>
            <a:r>
              <a:rPr lang="nb-NO" sz="2333" dirty="0" smtClean="0"/>
              <a:t>Fagansvarlige UiO</a:t>
            </a:r>
            <a:endParaRPr lang="nb-NO" sz="2000" dirty="0"/>
          </a:p>
        </p:txBody>
      </p:sp>
      <p:sp>
        <p:nvSpPr>
          <p:cNvPr id="5" name="Plassholder for lysbildenummer 4"/>
          <p:cNvSpPr>
            <a:spLocks noGrp="1"/>
          </p:cNvSpPr>
          <p:nvPr>
            <p:ph type="sldNum" sz="quarter" idx="4294967295"/>
          </p:nvPr>
        </p:nvSpPr>
        <p:spPr/>
        <p:txBody>
          <a:bodyPr/>
          <a:lstStyle/>
          <a:p>
            <a:pPr>
              <a:defRPr/>
            </a:pPr>
            <a:fld id="{3272E124-581F-5C46-A44F-4620125B4F28}" type="slidenum">
              <a:rPr lang="en-US" smtClean="0"/>
              <a:pPr>
                <a:defRPr/>
              </a:pPr>
              <a:t>15</a:t>
            </a:fld>
            <a:endParaRPr lang="en-US"/>
          </a:p>
        </p:txBody>
      </p:sp>
      <p:pic>
        <p:nvPicPr>
          <p:cNvPr id="4" name="Picture 3"/>
          <p:cNvPicPr>
            <a:picLocks noChangeAspect="1"/>
          </p:cNvPicPr>
          <p:nvPr/>
        </p:nvPicPr>
        <p:blipFill>
          <a:blip r:embed="rId3"/>
          <a:stretch>
            <a:fillRect/>
          </a:stretch>
        </p:blipFill>
        <p:spPr>
          <a:xfrm>
            <a:off x="5343052" y="3334220"/>
            <a:ext cx="957140" cy="1264147"/>
          </a:xfrm>
          <a:prstGeom prst="rect">
            <a:avLst/>
          </a:prstGeom>
        </p:spPr>
      </p:pic>
      <p:sp>
        <p:nvSpPr>
          <p:cNvPr id="9" name="TextBox 8"/>
          <p:cNvSpPr txBox="1"/>
          <p:nvPr/>
        </p:nvSpPr>
        <p:spPr>
          <a:xfrm>
            <a:off x="827584" y="2527624"/>
            <a:ext cx="1516761" cy="430887"/>
          </a:xfrm>
          <a:prstGeom prst="rect">
            <a:avLst/>
          </a:prstGeom>
          <a:noFill/>
        </p:spPr>
        <p:txBody>
          <a:bodyPr wrap="none" rtlCol="0">
            <a:spAutoFit/>
          </a:bodyPr>
          <a:lstStyle/>
          <a:p>
            <a:pPr algn="ctr"/>
            <a:r>
              <a:rPr lang="nb-NO" sz="1050" dirty="0" smtClean="0"/>
              <a:t>Erik Handelsby</a:t>
            </a:r>
          </a:p>
          <a:p>
            <a:pPr algn="ctr"/>
            <a:r>
              <a:rPr lang="nb-NO" sz="1050" dirty="0" smtClean="0"/>
              <a:t>Budsjett og prognose</a:t>
            </a:r>
            <a:endParaRPr lang="nb-NO" sz="1050" dirty="0"/>
          </a:p>
        </p:txBody>
      </p:sp>
      <p:sp>
        <p:nvSpPr>
          <p:cNvPr id="17" name="TextBox 16"/>
          <p:cNvSpPr txBox="1"/>
          <p:nvPr/>
        </p:nvSpPr>
        <p:spPr>
          <a:xfrm>
            <a:off x="2376600" y="4654276"/>
            <a:ext cx="1184940" cy="451534"/>
          </a:xfrm>
          <a:prstGeom prst="rect">
            <a:avLst/>
          </a:prstGeom>
          <a:noFill/>
        </p:spPr>
        <p:txBody>
          <a:bodyPr wrap="none" rtlCol="0">
            <a:spAutoFit/>
          </a:bodyPr>
          <a:lstStyle/>
          <a:p>
            <a:pPr algn="ctr"/>
            <a:r>
              <a:rPr lang="nb-NO" sz="1167" dirty="0" smtClean="0"/>
              <a:t>Raymond Qian</a:t>
            </a:r>
          </a:p>
          <a:p>
            <a:pPr algn="ctr"/>
            <a:r>
              <a:rPr lang="nb-NO" sz="1167" dirty="0" smtClean="0"/>
              <a:t>Arkitektur</a:t>
            </a:r>
            <a:endParaRPr lang="nb-NO" sz="1167" dirty="0"/>
          </a:p>
        </p:txBody>
      </p:sp>
      <p:sp>
        <p:nvSpPr>
          <p:cNvPr id="18" name="TextBox 17"/>
          <p:cNvSpPr txBox="1"/>
          <p:nvPr/>
        </p:nvSpPr>
        <p:spPr>
          <a:xfrm>
            <a:off x="3716536" y="4650311"/>
            <a:ext cx="1301959" cy="451534"/>
          </a:xfrm>
          <a:prstGeom prst="rect">
            <a:avLst/>
          </a:prstGeom>
          <a:noFill/>
        </p:spPr>
        <p:txBody>
          <a:bodyPr wrap="none" rtlCol="0">
            <a:spAutoFit/>
          </a:bodyPr>
          <a:lstStyle/>
          <a:p>
            <a:pPr algn="ctr"/>
            <a:r>
              <a:rPr lang="nb-NO" sz="1167" dirty="0" smtClean="0"/>
              <a:t>Thomas Kjensli</a:t>
            </a:r>
          </a:p>
          <a:p>
            <a:pPr algn="ctr"/>
            <a:r>
              <a:rPr lang="nb-NO" sz="1167" dirty="0" smtClean="0"/>
              <a:t>Prosjektøkonomi</a:t>
            </a:r>
            <a:endParaRPr lang="nb-NO" sz="1167" dirty="0"/>
          </a:p>
        </p:txBody>
      </p:sp>
      <p:sp>
        <p:nvSpPr>
          <p:cNvPr id="15" name="TextBox 14"/>
          <p:cNvSpPr txBox="1"/>
          <p:nvPr/>
        </p:nvSpPr>
        <p:spPr>
          <a:xfrm>
            <a:off x="798506" y="4654276"/>
            <a:ext cx="1423788" cy="451534"/>
          </a:xfrm>
          <a:prstGeom prst="rect">
            <a:avLst/>
          </a:prstGeom>
          <a:noFill/>
        </p:spPr>
        <p:txBody>
          <a:bodyPr wrap="none" rtlCol="0">
            <a:spAutoFit/>
          </a:bodyPr>
          <a:lstStyle/>
          <a:p>
            <a:pPr algn="ctr"/>
            <a:r>
              <a:rPr lang="nb-NO" sz="1167" dirty="0" smtClean="0"/>
              <a:t>Christopher Brown</a:t>
            </a:r>
          </a:p>
          <a:p>
            <a:pPr algn="ctr"/>
            <a:r>
              <a:rPr lang="nb-NO" sz="1167" dirty="0" smtClean="0"/>
              <a:t>Lønn</a:t>
            </a:r>
          </a:p>
        </p:txBody>
      </p:sp>
      <p:sp>
        <p:nvSpPr>
          <p:cNvPr id="16" name="TextBox 15"/>
          <p:cNvSpPr txBox="1"/>
          <p:nvPr/>
        </p:nvSpPr>
        <p:spPr>
          <a:xfrm>
            <a:off x="4986298" y="4650311"/>
            <a:ext cx="1670650" cy="451534"/>
          </a:xfrm>
          <a:prstGeom prst="rect">
            <a:avLst/>
          </a:prstGeom>
          <a:noFill/>
        </p:spPr>
        <p:txBody>
          <a:bodyPr wrap="none" rtlCol="0">
            <a:spAutoFit/>
          </a:bodyPr>
          <a:lstStyle/>
          <a:p>
            <a:pPr algn="ctr"/>
            <a:r>
              <a:rPr lang="nb-NO" sz="1167" dirty="0" smtClean="0"/>
              <a:t>Tori Norheim Sandlie</a:t>
            </a:r>
          </a:p>
          <a:p>
            <a:pPr algn="ctr"/>
            <a:r>
              <a:rPr lang="nb-NO" sz="1167" dirty="0" smtClean="0"/>
              <a:t>Felles kommunikasjon</a:t>
            </a:r>
            <a:endParaRPr lang="nb-NO" sz="1167" dirty="0"/>
          </a:p>
        </p:txBody>
      </p:sp>
      <p:pic>
        <p:nvPicPr>
          <p:cNvPr id="21" name="Picture 20"/>
          <p:cNvPicPr>
            <a:picLocks noChangeAspect="1"/>
          </p:cNvPicPr>
          <p:nvPr/>
        </p:nvPicPr>
        <p:blipFill>
          <a:blip r:embed="rId4"/>
          <a:stretch>
            <a:fillRect/>
          </a:stretch>
        </p:blipFill>
        <p:spPr>
          <a:xfrm>
            <a:off x="2486680" y="1249702"/>
            <a:ext cx="897873" cy="1195182"/>
          </a:xfrm>
          <a:prstGeom prst="rect">
            <a:avLst/>
          </a:prstGeom>
        </p:spPr>
      </p:pic>
      <p:pic>
        <p:nvPicPr>
          <p:cNvPr id="12" name="Picture 11"/>
          <p:cNvPicPr>
            <a:picLocks noChangeAspect="1"/>
          </p:cNvPicPr>
          <p:nvPr/>
        </p:nvPicPr>
        <p:blipFill>
          <a:blip r:embed="rId5"/>
          <a:stretch>
            <a:fillRect/>
          </a:stretch>
        </p:blipFill>
        <p:spPr>
          <a:xfrm>
            <a:off x="3838969" y="1220099"/>
            <a:ext cx="947360" cy="1259149"/>
          </a:xfrm>
          <a:prstGeom prst="rect">
            <a:avLst/>
          </a:prstGeom>
        </p:spPr>
      </p:pic>
      <p:pic>
        <p:nvPicPr>
          <p:cNvPr id="13" name="Picture 12"/>
          <p:cNvPicPr>
            <a:picLocks noChangeAspect="1"/>
          </p:cNvPicPr>
          <p:nvPr/>
        </p:nvPicPr>
        <p:blipFill>
          <a:blip r:embed="rId6"/>
          <a:stretch>
            <a:fillRect/>
          </a:stretch>
        </p:blipFill>
        <p:spPr>
          <a:xfrm>
            <a:off x="3906467" y="3317596"/>
            <a:ext cx="953565" cy="1265307"/>
          </a:xfrm>
          <a:prstGeom prst="rect">
            <a:avLst/>
          </a:prstGeom>
        </p:spPr>
      </p:pic>
      <p:pic>
        <p:nvPicPr>
          <p:cNvPr id="14" name="Picture 13"/>
          <p:cNvPicPr>
            <a:picLocks noChangeAspect="1"/>
          </p:cNvPicPr>
          <p:nvPr/>
        </p:nvPicPr>
        <p:blipFill>
          <a:blip r:embed="rId7"/>
          <a:stretch>
            <a:fillRect/>
          </a:stretch>
        </p:blipFill>
        <p:spPr>
          <a:xfrm>
            <a:off x="1163184" y="1247860"/>
            <a:ext cx="845559" cy="1244179"/>
          </a:xfrm>
          <a:prstGeom prst="rect">
            <a:avLst/>
          </a:prstGeom>
        </p:spPr>
      </p:pic>
      <p:pic>
        <p:nvPicPr>
          <p:cNvPr id="22" name="Picture 21"/>
          <p:cNvPicPr>
            <a:picLocks noChangeAspect="1"/>
          </p:cNvPicPr>
          <p:nvPr/>
        </p:nvPicPr>
        <p:blipFill>
          <a:blip r:embed="rId8"/>
          <a:stretch>
            <a:fillRect/>
          </a:stretch>
        </p:blipFill>
        <p:spPr>
          <a:xfrm>
            <a:off x="5300636" y="1217111"/>
            <a:ext cx="960265" cy="1264147"/>
          </a:xfrm>
          <a:prstGeom prst="rect">
            <a:avLst/>
          </a:prstGeom>
        </p:spPr>
      </p:pic>
      <p:pic>
        <p:nvPicPr>
          <p:cNvPr id="23" name="Picture 22"/>
          <p:cNvPicPr>
            <a:picLocks noChangeAspect="1"/>
          </p:cNvPicPr>
          <p:nvPr/>
        </p:nvPicPr>
        <p:blipFill>
          <a:blip r:embed="rId9"/>
          <a:stretch>
            <a:fillRect/>
          </a:stretch>
        </p:blipFill>
        <p:spPr>
          <a:xfrm>
            <a:off x="1043608" y="3319888"/>
            <a:ext cx="933584" cy="1236851"/>
          </a:xfrm>
          <a:prstGeom prst="rect">
            <a:avLst/>
          </a:prstGeom>
        </p:spPr>
      </p:pic>
      <p:pic>
        <p:nvPicPr>
          <p:cNvPr id="24" name="Picture 23"/>
          <p:cNvPicPr>
            <a:picLocks noChangeAspect="1"/>
          </p:cNvPicPr>
          <p:nvPr/>
        </p:nvPicPr>
        <p:blipFill>
          <a:blip r:embed="rId10"/>
          <a:stretch>
            <a:fillRect/>
          </a:stretch>
        </p:blipFill>
        <p:spPr>
          <a:xfrm>
            <a:off x="6775208" y="1201316"/>
            <a:ext cx="965144" cy="1274485"/>
          </a:xfrm>
          <a:prstGeom prst="rect">
            <a:avLst/>
          </a:prstGeom>
        </p:spPr>
      </p:pic>
      <p:pic>
        <p:nvPicPr>
          <p:cNvPr id="25" name="Picture 24"/>
          <p:cNvPicPr>
            <a:picLocks noChangeAspect="1"/>
          </p:cNvPicPr>
          <p:nvPr/>
        </p:nvPicPr>
        <p:blipFill>
          <a:blip r:embed="rId11"/>
          <a:stretch>
            <a:fillRect/>
          </a:stretch>
        </p:blipFill>
        <p:spPr>
          <a:xfrm>
            <a:off x="6804622" y="3329429"/>
            <a:ext cx="935730" cy="1241642"/>
          </a:xfrm>
          <a:prstGeom prst="rect">
            <a:avLst/>
          </a:prstGeom>
        </p:spPr>
      </p:pic>
      <p:pic>
        <p:nvPicPr>
          <p:cNvPr id="26" name="Picture 25"/>
          <p:cNvPicPr>
            <a:picLocks noChangeAspect="1"/>
          </p:cNvPicPr>
          <p:nvPr/>
        </p:nvPicPr>
        <p:blipFill>
          <a:blip r:embed="rId12"/>
          <a:stretch>
            <a:fillRect/>
          </a:stretch>
        </p:blipFill>
        <p:spPr>
          <a:xfrm>
            <a:off x="2483768" y="3317193"/>
            <a:ext cx="970607" cy="1279718"/>
          </a:xfrm>
          <a:prstGeom prst="rect">
            <a:avLst/>
          </a:prstGeom>
        </p:spPr>
      </p:pic>
      <p:sp>
        <p:nvSpPr>
          <p:cNvPr id="28" name="TextBox 27"/>
          <p:cNvSpPr txBox="1"/>
          <p:nvPr/>
        </p:nvSpPr>
        <p:spPr>
          <a:xfrm>
            <a:off x="2192803" y="2533904"/>
            <a:ext cx="1483098" cy="577081"/>
          </a:xfrm>
          <a:prstGeom prst="rect">
            <a:avLst/>
          </a:prstGeom>
          <a:noFill/>
        </p:spPr>
        <p:txBody>
          <a:bodyPr wrap="none" rtlCol="0">
            <a:spAutoFit/>
          </a:bodyPr>
          <a:lstStyle/>
          <a:p>
            <a:pPr algn="ctr"/>
            <a:r>
              <a:rPr lang="nb-NO" sz="1050" dirty="0" smtClean="0"/>
              <a:t>Tone </a:t>
            </a:r>
            <a:r>
              <a:rPr lang="nb-NO" sz="1050" dirty="0" err="1" smtClean="0"/>
              <a:t>Rogstadkjærnet</a:t>
            </a:r>
            <a:endParaRPr lang="nb-NO" sz="1050" dirty="0" smtClean="0"/>
          </a:p>
          <a:p>
            <a:pPr algn="ctr"/>
            <a:r>
              <a:rPr lang="nb-NO" sz="1050" dirty="0" smtClean="0"/>
              <a:t>Regnskap</a:t>
            </a:r>
          </a:p>
          <a:p>
            <a:pPr algn="ctr"/>
            <a:r>
              <a:rPr lang="nb-NO" sz="1050" dirty="0" smtClean="0"/>
              <a:t>Økonomimodell</a:t>
            </a:r>
            <a:endParaRPr lang="nb-NO" sz="1050" dirty="0"/>
          </a:p>
        </p:txBody>
      </p:sp>
      <p:sp>
        <p:nvSpPr>
          <p:cNvPr id="29" name="TextBox 28"/>
          <p:cNvSpPr txBox="1"/>
          <p:nvPr/>
        </p:nvSpPr>
        <p:spPr>
          <a:xfrm>
            <a:off x="3669858" y="2527624"/>
            <a:ext cx="1228220" cy="738664"/>
          </a:xfrm>
          <a:prstGeom prst="rect">
            <a:avLst/>
          </a:prstGeom>
          <a:noFill/>
        </p:spPr>
        <p:txBody>
          <a:bodyPr wrap="none" rtlCol="0">
            <a:spAutoFit/>
          </a:bodyPr>
          <a:lstStyle/>
          <a:p>
            <a:pPr algn="ctr"/>
            <a:r>
              <a:rPr lang="nb-NO" sz="1050" dirty="0" smtClean="0"/>
              <a:t>Elisabeth Kolstad</a:t>
            </a:r>
          </a:p>
          <a:p>
            <a:pPr algn="ctr"/>
            <a:r>
              <a:rPr lang="nb-NO" sz="1050" dirty="0" smtClean="0"/>
              <a:t>Arbeidsflyt</a:t>
            </a:r>
          </a:p>
          <a:p>
            <a:pPr algn="ctr"/>
            <a:r>
              <a:rPr lang="nb-NO" sz="1050" dirty="0" smtClean="0"/>
              <a:t>Integrasjoner</a:t>
            </a:r>
          </a:p>
          <a:p>
            <a:pPr algn="ctr"/>
            <a:r>
              <a:rPr lang="nb-NO" sz="1050" dirty="0" err="1" smtClean="0"/>
              <a:t>Fullmaktsstruktur</a:t>
            </a:r>
            <a:endParaRPr lang="nb-NO" sz="1050" dirty="0"/>
          </a:p>
        </p:txBody>
      </p:sp>
      <p:sp>
        <p:nvSpPr>
          <p:cNvPr id="30" name="TextBox 29"/>
          <p:cNvSpPr txBox="1"/>
          <p:nvPr/>
        </p:nvSpPr>
        <p:spPr>
          <a:xfrm>
            <a:off x="5140210" y="2528675"/>
            <a:ext cx="1281120" cy="738664"/>
          </a:xfrm>
          <a:prstGeom prst="rect">
            <a:avLst/>
          </a:prstGeom>
          <a:noFill/>
        </p:spPr>
        <p:txBody>
          <a:bodyPr wrap="none" rtlCol="0">
            <a:spAutoFit/>
          </a:bodyPr>
          <a:lstStyle/>
          <a:p>
            <a:pPr algn="ctr"/>
            <a:r>
              <a:rPr lang="nb-NO" sz="1050" dirty="0" smtClean="0"/>
              <a:t>Bjørn Egil Haugen</a:t>
            </a:r>
          </a:p>
          <a:p>
            <a:pPr algn="ctr"/>
            <a:r>
              <a:rPr lang="nb-NO" sz="1050" dirty="0" smtClean="0"/>
              <a:t>Tilsetting og </a:t>
            </a:r>
          </a:p>
          <a:p>
            <a:pPr algn="ctr"/>
            <a:r>
              <a:rPr lang="nb-NO" sz="1050" dirty="0" smtClean="0"/>
              <a:t>arbeidskontrakt</a:t>
            </a:r>
          </a:p>
          <a:p>
            <a:pPr algn="ctr"/>
            <a:r>
              <a:rPr lang="nb-NO" sz="1050" dirty="0" smtClean="0"/>
              <a:t>Lønn</a:t>
            </a:r>
            <a:endParaRPr lang="nb-NO" sz="1050" dirty="0"/>
          </a:p>
        </p:txBody>
      </p:sp>
      <p:sp>
        <p:nvSpPr>
          <p:cNvPr id="31" name="TextBox 30"/>
          <p:cNvSpPr txBox="1"/>
          <p:nvPr/>
        </p:nvSpPr>
        <p:spPr>
          <a:xfrm>
            <a:off x="6514911" y="2536460"/>
            <a:ext cx="1515158" cy="415498"/>
          </a:xfrm>
          <a:prstGeom prst="rect">
            <a:avLst/>
          </a:prstGeom>
          <a:noFill/>
        </p:spPr>
        <p:txBody>
          <a:bodyPr wrap="none" rtlCol="0">
            <a:spAutoFit/>
          </a:bodyPr>
          <a:lstStyle/>
          <a:p>
            <a:pPr algn="ctr"/>
            <a:r>
              <a:rPr lang="nb-NO" sz="1050" dirty="0" smtClean="0"/>
              <a:t>Erik Vollen</a:t>
            </a:r>
          </a:p>
          <a:p>
            <a:pPr algn="ctr"/>
            <a:r>
              <a:rPr lang="nb-NO" sz="1050" dirty="0" smtClean="0"/>
              <a:t>Fordring til innbetaling</a:t>
            </a:r>
          </a:p>
        </p:txBody>
      </p:sp>
      <p:sp>
        <p:nvSpPr>
          <p:cNvPr id="32" name="TextBox 31"/>
          <p:cNvSpPr txBox="1"/>
          <p:nvPr/>
        </p:nvSpPr>
        <p:spPr>
          <a:xfrm>
            <a:off x="6611927" y="4650311"/>
            <a:ext cx="1327608" cy="451534"/>
          </a:xfrm>
          <a:prstGeom prst="rect">
            <a:avLst/>
          </a:prstGeom>
          <a:noFill/>
        </p:spPr>
        <p:txBody>
          <a:bodyPr wrap="none" rtlCol="0">
            <a:spAutoFit/>
          </a:bodyPr>
          <a:lstStyle/>
          <a:p>
            <a:pPr algn="ctr"/>
            <a:r>
              <a:rPr lang="nb-NO" sz="1167" dirty="0" smtClean="0"/>
              <a:t>Lars Myhrvold</a:t>
            </a:r>
          </a:p>
          <a:p>
            <a:pPr algn="ctr"/>
            <a:r>
              <a:rPr lang="nb-NO" sz="1167" dirty="0" smtClean="0"/>
              <a:t>Behov til betaling</a:t>
            </a:r>
            <a:endParaRPr lang="nb-NO" sz="1167" dirty="0"/>
          </a:p>
        </p:txBody>
      </p:sp>
    </p:spTree>
    <p:extLst>
      <p:ext uri="{BB962C8B-B14F-4D97-AF65-F5344CB8AC3E}">
        <p14:creationId xmlns:p14="http://schemas.microsoft.com/office/powerpoint/2010/main" val="2748941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57200" y="798129"/>
            <a:ext cx="8229600" cy="4082244"/>
          </a:xfrm>
        </p:spPr>
        <p:txBody>
          <a:bodyPr>
            <a:normAutofit/>
          </a:bodyPr>
          <a:lstStyle/>
          <a:p>
            <a:pPr marL="0" indent="0" algn="ctr">
              <a:buNone/>
            </a:pPr>
            <a:r>
              <a:rPr lang="nb-NO" sz="4800" b="1" dirty="0"/>
              <a:t>Prosess for forankring og godkjenning av </a:t>
            </a:r>
            <a:r>
              <a:rPr lang="nb-NO" sz="4800" b="1" dirty="0" smtClean="0"/>
              <a:t>produkter ved UiO</a:t>
            </a:r>
            <a:endParaRPr lang="nb-NO" sz="4800" b="1" dirty="0"/>
          </a:p>
        </p:txBody>
      </p:sp>
      <p:pic>
        <p:nvPicPr>
          <p:cNvPr id="4" name="Bilde 3"/>
          <p:cNvPicPr>
            <a:picLocks noChangeAspect="1"/>
          </p:cNvPicPr>
          <p:nvPr/>
        </p:nvPicPr>
        <p:blipFill>
          <a:blip r:embed="rId3"/>
          <a:stretch>
            <a:fillRect/>
          </a:stretch>
        </p:blipFill>
        <p:spPr>
          <a:xfrm rot="933172">
            <a:off x="6298995" y="2779428"/>
            <a:ext cx="2252234" cy="2252234"/>
          </a:xfrm>
          <a:prstGeom prst="rect">
            <a:avLst/>
          </a:prstGeom>
        </p:spPr>
      </p:pic>
      <p:pic>
        <p:nvPicPr>
          <p:cNvPr id="5" name="Bilde 4"/>
          <p:cNvPicPr>
            <a:picLocks noChangeAspect="1"/>
          </p:cNvPicPr>
          <p:nvPr/>
        </p:nvPicPr>
        <p:blipFill>
          <a:blip r:embed="rId4"/>
          <a:stretch>
            <a:fillRect/>
          </a:stretch>
        </p:blipFill>
        <p:spPr>
          <a:xfrm rot="21150827">
            <a:off x="142654" y="3175655"/>
            <a:ext cx="2908392" cy="1935502"/>
          </a:xfrm>
          <a:prstGeom prst="rect">
            <a:avLst/>
          </a:prstGeom>
        </p:spPr>
      </p:pic>
    </p:spTree>
    <p:extLst>
      <p:ext uri="{BB962C8B-B14F-4D97-AF65-F5344CB8AC3E}">
        <p14:creationId xmlns:p14="http://schemas.microsoft.com/office/powerpoint/2010/main" val="3610822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7220"/>
            <a:ext cx="7921625" cy="954088"/>
          </a:xfrm>
        </p:spPr>
        <p:txBody>
          <a:bodyPr/>
          <a:lstStyle/>
          <a:p>
            <a:r>
              <a:rPr lang="nb-NO" dirty="0" smtClean="0"/>
              <a:t>Kategorisering av produktene</a:t>
            </a:r>
            <a:endParaRPr lang="nb-NO" dirty="0"/>
          </a:p>
        </p:txBody>
      </p:sp>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17</a:t>
            </a:fld>
            <a:endParaRPr lang="en-US" altLang="nb-NO"/>
          </a:p>
        </p:txBody>
      </p:sp>
      <p:sp>
        <p:nvSpPr>
          <p:cNvPr id="6" name="Plassholder for innhold 2"/>
          <p:cNvSpPr>
            <a:spLocks noGrp="1"/>
          </p:cNvSpPr>
          <p:nvPr>
            <p:ph idx="1"/>
          </p:nvPr>
        </p:nvSpPr>
        <p:spPr>
          <a:xfrm>
            <a:off x="611560" y="1417340"/>
            <a:ext cx="7924800" cy="3429000"/>
          </a:xfrm>
        </p:spPr>
        <p:txBody>
          <a:bodyPr>
            <a:normAutofit fontScale="92500" lnSpcReduction="20000"/>
          </a:bodyPr>
          <a:lstStyle/>
          <a:p>
            <a:r>
              <a:rPr lang="nb-NO" dirty="0"/>
              <a:t>Produktene er kategorisert i tre kategorier: </a:t>
            </a:r>
          </a:p>
          <a:p>
            <a:r>
              <a:rPr lang="nb-NO" b="1" dirty="0">
                <a:solidFill>
                  <a:srgbClr val="529DC2"/>
                </a:solidFill>
              </a:rPr>
              <a:t>Enkel: </a:t>
            </a:r>
          </a:p>
          <a:p>
            <a:pPr lvl="1"/>
            <a:r>
              <a:rPr lang="nb-NO" dirty="0"/>
              <a:t>Besluttes av </a:t>
            </a:r>
            <a:r>
              <a:rPr lang="nb-NO" dirty="0" smtClean="0"/>
              <a:t>prosjektet (fagansvarlige)</a:t>
            </a:r>
            <a:endParaRPr lang="nb-NO" dirty="0"/>
          </a:p>
          <a:p>
            <a:pPr lvl="2"/>
            <a:r>
              <a:rPr lang="nb-NO" dirty="0"/>
              <a:t>Eks: Offentlig rapportering (standardisering)</a:t>
            </a:r>
          </a:p>
          <a:p>
            <a:pPr lvl="2"/>
            <a:r>
              <a:rPr lang="nb-NO" dirty="0"/>
              <a:t>Eks: Kalenderinvitasjon (utvikling)</a:t>
            </a:r>
          </a:p>
          <a:p>
            <a:r>
              <a:rPr lang="nb-NO" b="1" dirty="0">
                <a:solidFill>
                  <a:srgbClr val="F2952E"/>
                </a:solidFill>
              </a:rPr>
              <a:t>Middels:</a:t>
            </a:r>
          </a:p>
          <a:p>
            <a:pPr lvl="1"/>
            <a:r>
              <a:rPr lang="nb-NO" dirty="0"/>
              <a:t>Besluttes av ØK-BOTT (økonomidirektørene)</a:t>
            </a:r>
          </a:p>
          <a:p>
            <a:pPr lvl="2"/>
            <a:r>
              <a:rPr lang="nb-NO" dirty="0"/>
              <a:t>Eks Totalbudsjett (utvikling)</a:t>
            </a:r>
          </a:p>
          <a:p>
            <a:pPr lvl="2"/>
            <a:r>
              <a:rPr lang="nb-NO" dirty="0"/>
              <a:t>Eks Fullmaktstruktur (standardisering)</a:t>
            </a:r>
          </a:p>
          <a:p>
            <a:r>
              <a:rPr lang="nb-NO" b="1" dirty="0">
                <a:solidFill>
                  <a:srgbClr val="C00000"/>
                </a:solidFill>
              </a:rPr>
              <a:t>Fokus: </a:t>
            </a:r>
          </a:p>
          <a:p>
            <a:pPr lvl="1"/>
            <a:r>
              <a:rPr lang="nb-NO" dirty="0"/>
              <a:t>Fokusproduktene besluttes av prosjektstyret. </a:t>
            </a:r>
          </a:p>
          <a:p>
            <a:pPr lvl="2"/>
            <a:r>
              <a:rPr lang="nb-NO" dirty="0"/>
              <a:t>Eks Prosjektmodell (utvikling)</a:t>
            </a:r>
          </a:p>
          <a:p>
            <a:pPr lvl="2"/>
            <a:r>
              <a:rPr lang="nb-NO" dirty="0"/>
              <a:t>Eks Økonomimodell (standardisering)</a:t>
            </a:r>
          </a:p>
        </p:txBody>
      </p:sp>
    </p:spTree>
    <p:extLst>
      <p:ext uri="{BB962C8B-B14F-4D97-AF65-F5344CB8AC3E}">
        <p14:creationId xmlns:p14="http://schemas.microsoft.com/office/powerpoint/2010/main" val="3632285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43608" y="625252"/>
            <a:ext cx="6582837" cy="745629"/>
          </a:xfrm>
        </p:spPr>
        <p:txBody>
          <a:bodyPr/>
          <a:lstStyle/>
          <a:p>
            <a:r>
              <a:rPr lang="nb-NO" dirty="0" smtClean="0"/>
              <a:t>Mottaksprosjektet UiO økonomi og lønn</a:t>
            </a:r>
            <a:endParaRPr lang="nb-NO" sz="2025" i="1" dirty="0"/>
          </a:p>
        </p:txBody>
      </p:sp>
      <p:grpSp>
        <p:nvGrpSpPr>
          <p:cNvPr id="3" name="Gruppe 2"/>
          <p:cNvGrpSpPr/>
          <p:nvPr/>
        </p:nvGrpSpPr>
        <p:grpSpPr>
          <a:xfrm>
            <a:off x="4499992" y="1417340"/>
            <a:ext cx="4104456" cy="3024336"/>
            <a:chOff x="1386848" y="560532"/>
            <a:chExt cx="8348055" cy="4987038"/>
          </a:xfrm>
        </p:grpSpPr>
        <p:graphicFrame>
          <p:nvGraphicFramePr>
            <p:cNvPr id="5" name="Diagram 4"/>
            <p:cNvGraphicFramePr/>
            <p:nvPr>
              <p:extLst/>
            </p:nvPr>
          </p:nvGraphicFramePr>
          <p:xfrm>
            <a:off x="1386848" y="560532"/>
            <a:ext cx="8348055" cy="4987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Ellipse 5"/>
            <p:cNvSpPr/>
            <p:nvPr/>
          </p:nvSpPr>
          <p:spPr>
            <a:xfrm>
              <a:off x="3778723" y="4282044"/>
              <a:ext cx="1708922" cy="1178754"/>
            </a:xfrm>
            <a:prstGeom prst="ellipse">
              <a:avLst/>
            </a:prstGeom>
            <a:blipFill>
              <a:blip r:embed="rId8" cstate="print">
                <a:extLst>
                  <a:ext uri="{28A0092B-C50C-407E-A947-70E740481C1C}">
                    <a14:useLocalDpi xmlns:a14="http://schemas.microsoft.com/office/drawing/2010/main" val="0"/>
                  </a:ext>
                </a:extLst>
              </a:blip>
              <a:srcRect/>
              <a:stretch>
                <a:fillRect l="-24000" r="-2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Ellipse 6"/>
            <p:cNvSpPr/>
            <p:nvPr/>
          </p:nvSpPr>
          <p:spPr>
            <a:xfrm>
              <a:off x="4462449" y="1154229"/>
              <a:ext cx="1757485" cy="1384247"/>
            </a:xfrm>
            <a:prstGeom prst="ellipse">
              <a:avLst/>
            </a:prstGeom>
            <a:blipFill>
              <a:blip r:embed="rId9"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10" name="Plassholder for innhold 2"/>
          <p:cNvSpPr>
            <a:spLocks noGrp="1"/>
          </p:cNvSpPr>
          <p:nvPr>
            <p:ph idx="1"/>
          </p:nvPr>
        </p:nvSpPr>
        <p:spPr>
          <a:xfrm>
            <a:off x="1115616" y="1633364"/>
            <a:ext cx="3888433" cy="2375401"/>
          </a:xfrm>
        </p:spPr>
        <p:style>
          <a:lnRef idx="1">
            <a:schemeClr val="accent5"/>
          </a:lnRef>
          <a:fillRef idx="2">
            <a:schemeClr val="accent5"/>
          </a:fillRef>
          <a:effectRef idx="1">
            <a:schemeClr val="accent5"/>
          </a:effectRef>
          <a:fontRef idx="minor">
            <a:schemeClr val="dk1"/>
          </a:fontRef>
        </p:style>
        <p:txBody>
          <a:bodyPr>
            <a:noAutofit/>
          </a:bodyPr>
          <a:lstStyle/>
          <a:p>
            <a:pPr marL="0" indent="0">
              <a:buNone/>
            </a:pPr>
            <a:r>
              <a:rPr lang="nb-NO" sz="1400" b="1" dirty="0">
                <a:solidFill>
                  <a:schemeClr val="bg1">
                    <a:lumMod val="65000"/>
                  </a:schemeClr>
                </a:solidFill>
              </a:rPr>
              <a:t>Fase 1: august 2018 – mars 2019</a:t>
            </a:r>
          </a:p>
          <a:p>
            <a:pPr marL="0" indent="0">
              <a:buNone/>
            </a:pPr>
            <a:r>
              <a:rPr lang="nb-NO" sz="1400" dirty="0">
                <a:solidFill>
                  <a:schemeClr val="bg1">
                    <a:lumMod val="65000"/>
                  </a:schemeClr>
                </a:solidFill>
              </a:rPr>
              <a:t>Planleggingsfase: forberedelser</a:t>
            </a:r>
          </a:p>
          <a:p>
            <a:pPr marL="0" indent="0">
              <a:buNone/>
            </a:pPr>
            <a:r>
              <a:rPr lang="nb-NO" sz="1400" b="1" dirty="0">
                <a:solidFill>
                  <a:schemeClr val="tx1"/>
                </a:solidFill>
              </a:rPr>
              <a:t>Fase 2: mars 2019 - </a:t>
            </a:r>
            <a:r>
              <a:rPr lang="nb-NO" sz="1400" b="1" dirty="0" smtClean="0">
                <a:solidFill>
                  <a:schemeClr val="tx1"/>
                </a:solidFill>
              </a:rPr>
              <a:t>august 2019: </a:t>
            </a:r>
            <a:endParaRPr lang="nb-NO" sz="1400" b="1" dirty="0">
              <a:solidFill>
                <a:schemeClr val="tx1"/>
              </a:solidFill>
            </a:endParaRPr>
          </a:p>
          <a:p>
            <a:pPr marL="0" indent="0">
              <a:buNone/>
            </a:pPr>
            <a:r>
              <a:rPr lang="nb-NO" sz="1400" dirty="0" smtClean="0">
                <a:solidFill>
                  <a:schemeClr val="tx1"/>
                </a:solidFill>
              </a:rPr>
              <a:t>Prosesskartlegging/Planlegging fase 3</a:t>
            </a:r>
            <a:endParaRPr lang="nb-NO" sz="1400" dirty="0">
              <a:solidFill>
                <a:schemeClr val="tx1"/>
              </a:solidFill>
            </a:endParaRPr>
          </a:p>
          <a:p>
            <a:pPr marL="0" indent="0">
              <a:buNone/>
            </a:pPr>
            <a:r>
              <a:rPr lang="nb-NO" sz="1400" b="1" dirty="0">
                <a:solidFill>
                  <a:schemeClr val="bg1">
                    <a:lumMod val="65000"/>
                  </a:schemeClr>
                </a:solidFill>
              </a:rPr>
              <a:t>Fase 3: </a:t>
            </a:r>
            <a:r>
              <a:rPr lang="nb-NO" sz="1400" b="1" dirty="0" smtClean="0">
                <a:solidFill>
                  <a:schemeClr val="bg1">
                    <a:lumMod val="65000"/>
                  </a:schemeClr>
                </a:solidFill>
              </a:rPr>
              <a:t>august 2019 </a:t>
            </a:r>
            <a:r>
              <a:rPr lang="nb-NO" sz="1400" b="1" dirty="0">
                <a:solidFill>
                  <a:schemeClr val="bg1">
                    <a:lumMod val="65000"/>
                  </a:schemeClr>
                </a:solidFill>
              </a:rPr>
              <a:t>- </a:t>
            </a:r>
            <a:r>
              <a:rPr lang="nb-NO" sz="1400" b="1" dirty="0" smtClean="0">
                <a:solidFill>
                  <a:schemeClr val="bg1">
                    <a:lumMod val="65000"/>
                  </a:schemeClr>
                </a:solidFill>
              </a:rPr>
              <a:t>januar 2021: </a:t>
            </a:r>
            <a:endParaRPr lang="nb-NO" sz="1400" b="1" dirty="0">
              <a:solidFill>
                <a:schemeClr val="bg1">
                  <a:lumMod val="65000"/>
                </a:schemeClr>
              </a:solidFill>
            </a:endParaRPr>
          </a:p>
          <a:p>
            <a:pPr marL="0" indent="0">
              <a:buNone/>
            </a:pPr>
            <a:r>
              <a:rPr lang="nb-NO" sz="1400" dirty="0" smtClean="0">
                <a:solidFill>
                  <a:schemeClr val="bg1">
                    <a:lumMod val="65000"/>
                  </a:schemeClr>
                </a:solidFill>
              </a:rPr>
              <a:t>Endringsarbeid, etablering </a:t>
            </a:r>
            <a:r>
              <a:rPr lang="nb-NO" sz="1400" dirty="0">
                <a:solidFill>
                  <a:schemeClr val="bg1">
                    <a:lumMod val="65000"/>
                  </a:schemeClr>
                </a:solidFill>
              </a:rPr>
              <a:t>mottak, opplæring og </a:t>
            </a:r>
            <a:r>
              <a:rPr lang="nb-NO" sz="1400" dirty="0" smtClean="0">
                <a:solidFill>
                  <a:schemeClr val="bg1">
                    <a:lumMod val="65000"/>
                  </a:schemeClr>
                </a:solidFill>
              </a:rPr>
              <a:t>produksjon</a:t>
            </a:r>
          </a:p>
          <a:p>
            <a:pPr marL="0" indent="0">
              <a:buNone/>
            </a:pPr>
            <a:r>
              <a:rPr lang="nb-NO" sz="1400" b="1" dirty="0">
                <a:solidFill>
                  <a:schemeClr val="bg1">
                    <a:lumMod val="65000"/>
                  </a:schemeClr>
                </a:solidFill>
              </a:rPr>
              <a:t>Fase 4: </a:t>
            </a:r>
            <a:r>
              <a:rPr lang="nb-NO" sz="1400" b="1" dirty="0" smtClean="0">
                <a:solidFill>
                  <a:schemeClr val="bg1">
                    <a:lumMod val="65000"/>
                  </a:schemeClr>
                </a:solidFill>
              </a:rPr>
              <a:t>januar 2021 -&gt; </a:t>
            </a:r>
          </a:p>
          <a:p>
            <a:pPr marL="0" indent="0">
              <a:buNone/>
            </a:pPr>
            <a:r>
              <a:rPr lang="nb-NO" sz="1400" dirty="0">
                <a:solidFill>
                  <a:schemeClr val="bg1">
                    <a:lumMod val="65000"/>
                  </a:schemeClr>
                </a:solidFill>
              </a:rPr>
              <a:t>Forvaltning, gevinstrealisering i linjen</a:t>
            </a:r>
          </a:p>
          <a:p>
            <a:pPr marL="0" indent="0">
              <a:buNone/>
            </a:pPr>
            <a:endParaRPr lang="nb-NO" sz="1400" b="1" dirty="0"/>
          </a:p>
        </p:txBody>
      </p:sp>
      <p:sp>
        <p:nvSpPr>
          <p:cNvPr id="11" name="Plassholder for innhold 2"/>
          <p:cNvSpPr txBox="1">
            <a:spLocks/>
          </p:cNvSpPr>
          <p:nvPr/>
        </p:nvSpPr>
        <p:spPr bwMode="auto">
          <a:xfrm>
            <a:off x="1115616" y="4383354"/>
            <a:ext cx="4399345" cy="562378"/>
          </a:xfrm>
          <a:prstGeom prst="rect">
            <a:avLst/>
          </a:prstGeom>
          <a:extLst/>
        </p:spPr>
        <p:style>
          <a:lnRef idx="1">
            <a:schemeClr val="accent5"/>
          </a:lnRef>
          <a:fillRef idx="2">
            <a:schemeClr val="accent5"/>
          </a:fillRef>
          <a:effectRef idx="1">
            <a:schemeClr val="accent5"/>
          </a:effectRef>
          <a:fontRef idx="minor">
            <a:schemeClr val="dk1"/>
          </a:fontRef>
        </p:style>
        <p:txBody>
          <a:bodyPr vert="horz" wrap="square" lIns="72585" tIns="36293" rIns="72585" bIns="36293" numCol="1" anchor="t" anchorCtr="0" compatLnSpc="1">
            <a:prstTxWarp prst="textNoShape">
              <a:avLst/>
            </a:prstTxWarp>
            <a:noAutofit/>
          </a:bodyPr>
          <a:lstStyle>
            <a:lvl1pPr marL="271463" indent="-271463" algn="l" rtl="0" eaLnBrk="1" fontAlgn="base" hangingPunct="1">
              <a:spcBef>
                <a:spcPct val="20000"/>
              </a:spcBef>
              <a:spcAft>
                <a:spcPct val="0"/>
              </a:spcAft>
              <a:buChar char="•"/>
              <a:defRPr sz="2200">
                <a:solidFill>
                  <a:schemeClr val="dk1"/>
                </a:solidFill>
                <a:latin typeface="+mn-lt"/>
                <a:ea typeface="+mn-ea"/>
                <a:cs typeface="+mn-cs"/>
              </a:defRPr>
            </a:lvl1pPr>
            <a:lvl2pPr marL="588963" indent="-225425" algn="l" rtl="0" eaLnBrk="1" fontAlgn="base" hangingPunct="1">
              <a:spcBef>
                <a:spcPct val="20000"/>
              </a:spcBef>
              <a:spcAft>
                <a:spcPct val="0"/>
              </a:spcAft>
              <a:buChar char="–"/>
              <a:defRPr sz="1900">
                <a:solidFill>
                  <a:schemeClr val="dk1"/>
                </a:solidFill>
                <a:latin typeface="+mn-lt"/>
                <a:ea typeface="+mn-ea"/>
                <a:cs typeface="+mn-cs"/>
              </a:defRPr>
            </a:lvl2pPr>
            <a:lvl3pPr marL="906463" indent="-180975" algn="l" rtl="0" eaLnBrk="1" fontAlgn="base" hangingPunct="1">
              <a:spcBef>
                <a:spcPct val="20000"/>
              </a:spcBef>
              <a:spcAft>
                <a:spcPct val="0"/>
              </a:spcAft>
              <a:buChar char="•"/>
              <a:defRPr sz="1600">
                <a:solidFill>
                  <a:schemeClr val="dk1"/>
                </a:solidFill>
                <a:latin typeface="+mn-lt"/>
                <a:ea typeface="+mn-ea"/>
                <a:cs typeface="+mn-cs"/>
              </a:defRPr>
            </a:lvl3pPr>
            <a:lvl4pPr marL="1270000" indent="-180975" algn="l" rtl="0" eaLnBrk="1" fontAlgn="base" hangingPunct="1">
              <a:spcBef>
                <a:spcPct val="20000"/>
              </a:spcBef>
              <a:spcAft>
                <a:spcPct val="0"/>
              </a:spcAft>
              <a:buChar char="–"/>
              <a:defRPr>
                <a:solidFill>
                  <a:schemeClr val="dk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dk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dk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dk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dk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dk1"/>
                </a:solidFill>
                <a:latin typeface="+mn-lt"/>
                <a:ea typeface="+mn-ea"/>
                <a:cs typeface="+mn-cs"/>
              </a:defRPr>
            </a:lvl9pPr>
          </a:lstStyle>
          <a:p>
            <a:pPr marL="0" indent="0">
              <a:buNone/>
            </a:pPr>
            <a:r>
              <a:rPr lang="nb-NO" sz="1400" i="1" dirty="0"/>
              <a:t>Det nasjonale prosjektet ligger foran de lokale mottaksprosjektene i planlegging og gjennomføring</a:t>
            </a:r>
          </a:p>
          <a:p>
            <a:pPr marL="0" indent="0">
              <a:buFontTx/>
              <a:buNone/>
            </a:pPr>
            <a:endParaRPr lang="nb-NO" sz="1400" b="1" i="1" kern="0" dirty="0"/>
          </a:p>
        </p:txBody>
      </p:sp>
      <p:sp>
        <p:nvSpPr>
          <p:cNvPr id="8" name="Rektangel 7"/>
          <p:cNvSpPr/>
          <p:nvPr/>
        </p:nvSpPr>
        <p:spPr>
          <a:xfrm rot="18465680">
            <a:off x="627199" y="1353395"/>
            <a:ext cx="1269034" cy="297454"/>
          </a:xfrm>
          <a:prstGeom prst="rect">
            <a:avLst/>
          </a:prstGeom>
        </p:spPr>
        <p:txBody>
          <a:bodyPr wrap="square">
            <a:spAutoFit/>
          </a:bodyPr>
          <a:lstStyle/>
          <a:p>
            <a:r>
              <a:rPr lang="nb-NO" sz="1333" b="1" dirty="0">
                <a:solidFill>
                  <a:srgbClr val="FF0000"/>
                </a:solidFill>
              </a:rPr>
              <a:t>MANDAT</a:t>
            </a:r>
            <a:endParaRPr lang="nb-NO" sz="1333" dirty="0">
              <a:solidFill>
                <a:srgbClr val="FF0000"/>
              </a:solidFill>
            </a:endParaRPr>
          </a:p>
        </p:txBody>
      </p:sp>
    </p:spTree>
    <p:extLst>
      <p:ext uri="{BB962C8B-B14F-4D97-AF65-F5344CB8AC3E}">
        <p14:creationId xmlns:p14="http://schemas.microsoft.com/office/powerpoint/2010/main" val="374788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uiExpand="1" build="p" animBg="1"/>
      <p:bldP spid="11"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6242" y="550975"/>
            <a:ext cx="1714500" cy="1285875"/>
          </a:xfrm>
          <a:prstGeom prst="rect">
            <a:avLst/>
          </a:prstGeom>
        </p:spPr>
      </p:pic>
      <p:sp>
        <p:nvSpPr>
          <p:cNvPr id="12" name="Rektangel 11"/>
          <p:cNvSpPr/>
          <p:nvPr/>
        </p:nvSpPr>
        <p:spPr>
          <a:xfrm>
            <a:off x="1913812" y="2129110"/>
            <a:ext cx="5786599" cy="1651958"/>
          </a:xfrm>
          <a:prstGeom prst="rect">
            <a:avLst/>
          </a:prstGeom>
          <a:solidFill>
            <a:schemeClr val="bg1">
              <a:lumMod val="95000"/>
            </a:schemeClr>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b-NO" sz="900"/>
          </a:p>
        </p:txBody>
      </p:sp>
      <p:sp>
        <p:nvSpPr>
          <p:cNvPr id="84" name="Rektangel 83"/>
          <p:cNvSpPr/>
          <p:nvPr/>
        </p:nvSpPr>
        <p:spPr>
          <a:xfrm>
            <a:off x="3829794" y="2129103"/>
            <a:ext cx="1930340" cy="1651958"/>
          </a:xfrm>
          <a:prstGeom prst="rect">
            <a:avLst/>
          </a:prstGeom>
          <a:solidFill>
            <a:schemeClr val="bg1">
              <a:lumMod val="95000"/>
            </a:schemeClr>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b-NO" sz="900"/>
          </a:p>
        </p:txBody>
      </p:sp>
      <p:sp>
        <p:nvSpPr>
          <p:cNvPr id="2" name="Tittel 1"/>
          <p:cNvSpPr>
            <a:spLocks noGrp="1"/>
          </p:cNvSpPr>
          <p:nvPr>
            <p:ph type="title"/>
          </p:nvPr>
        </p:nvSpPr>
        <p:spPr>
          <a:xfrm>
            <a:off x="1609303" y="1509328"/>
            <a:ext cx="5915025" cy="553532"/>
          </a:xfrm>
        </p:spPr>
        <p:txBody>
          <a:bodyPr/>
          <a:lstStyle/>
          <a:p>
            <a:pPr algn="ctr"/>
            <a:r>
              <a:rPr lang="nb-NO" sz="2100" dirty="0"/>
              <a:t>Faser i mottaksprosjektet </a:t>
            </a:r>
            <a:r>
              <a:rPr lang="nb-NO" sz="2100" dirty="0" smtClean="0"/>
              <a:t>økonomi og lønn</a:t>
            </a:r>
            <a:endParaRPr lang="nb-NO" sz="2100" dirty="0"/>
          </a:p>
        </p:txBody>
      </p:sp>
      <p:sp>
        <p:nvSpPr>
          <p:cNvPr id="45" name="TekstSylinder 44"/>
          <p:cNvSpPr txBox="1"/>
          <p:nvPr/>
        </p:nvSpPr>
        <p:spPr>
          <a:xfrm>
            <a:off x="1013831" y="6461147"/>
            <a:ext cx="691915" cy="577338"/>
          </a:xfrm>
          <a:prstGeom prst="rect">
            <a:avLst/>
          </a:prstGeom>
          <a:noFill/>
        </p:spPr>
        <p:txBody>
          <a:bodyPr wrap="square" rtlCol="0">
            <a:spAutoFit/>
          </a:bodyPr>
          <a:lstStyle/>
          <a:p>
            <a:pPr algn="ctr"/>
            <a:r>
              <a:rPr lang="nb-NO" sz="788" b="1" dirty="0"/>
              <a:t>Samling </a:t>
            </a:r>
            <a:r>
              <a:rPr lang="nb-NO" sz="788" b="1" dirty="0" err="1"/>
              <a:t>dir-falinje</a:t>
            </a:r>
            <a:endParaRPr lang="nb-NO" sz="788" b="1" dirty="0"/>
          </a:p>
          <a:p>
            <a:pPr algn="ctr"/>
            <a:r>
              <a:rPr lang="nb-NO" sz="788" b="1" dirty="0"/>
              <a:t>etablert eierskap</a:t>
            </a:r>
          </a:p>
        </p:txBody>
      </p:sp>
      <p:grpSp>
        <p:nvGrpSpPr>
          <p:cNvPr id="4" name="Gruppe 3"/>
          <p:cNvGrpSpPr/>
          <p:nvPr/>
        </p:nvGrpSpPr>
        <p:grpSpPr>
          <a:xfrm>
            <a:off x="1913813" y="4011772"/>
            <a:ext cx="5682523" cy="291640"/>
            <a:chOff x="1224059" y="5267199"/>
            <a:chExt cx="9690541" cy="518471"/>
          </a:xfrm>
        </p:grpSpPr>
        <p:cxnSp>
          <p:nvCxnSpPr>
            <p:cNvPr id="9" name="Straight Arrow Connector 4"/>
            <p:cNvCxnSpPr/>
            <p:nvPr/>
          </p:nvCxnSpPr>
          <p:spPr>
            <a:xfrm flipV="1">
              <a:off x="1224059" y="5668552"/>
              <a:ext cx="9690541" cy="9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8"/>
            <p:cNvCxnSpPr/>
            <p:nvPr/>
          </p:nvCxnSpPr>
          <p:spPr>
            <a:xfrm>
              <a:off x="2687205" y="5527976"/>
              <a:ext cx="0" cy="25769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Straight Connector 8"/>
            <p:cNvCxnSpPr/>
            <p:nvPr/>
          </p:nvCxnSpPr>
          <p:spPr>
            <a:xfrm>
              <a:off x="4467760" y="5527976"/>
              <a:ext cx="0" cy="25769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8"/>
            <p:cNvCxnSpPr/>
            <p:nvPr/>
          </p:nvCxnSpPr>
          <p:spPr>
            <a:xfrm>
              <a:off x="6125519" y="5527976"/>
              <a:ext cx="0" cy="25769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Straight Connector 8"/>
            <p:cNvCxnSpPr/>
            <p:nvPr/>
          </p:nvCxnSpPr>
          <p:spPr>
            <a:xfrm>
              <a:off x="7783278" y="5527976"/>
              <a:ext cx="0" cy="25769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8"/>
            <p:cNvCxnSpPr/>
            <p:nvPr/>
          </p:nvCxnSpPr>
          <p:spPr>
            <a:xfrm>
              <a:off x="9256841" y="5527976"/>
              <a:ext cx="0" cy="25769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8"/>
            <p:cNvCxnSpPr/>
            <p:nvPr/>
          </p:nvCxnSpPr>
          <p:spPr>
            <a:xfrm>
              <a:off x="10638307" y="5527976"/>
              <a:ext cx="0" cy="25769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6" name="TextBox 15"/>
            <p:cNvSpPr txBox="1"/>
            <p:nvPr/>
          </p:nvSpPr>
          <p:spPr>
            <a:xfrm>
              <a:off x="1336438" y="5270916"/>
              <a:ext cx="1222483" cy="410368"/>
            </a:xfrm>
            <a:prstGeom prst="rect">
              <a:avLst/>
            </a:prstGeom>
            <a:noFill/>
          </p:spPr>
          <p:txBody>
            <a:bodyPr wrap="none" rtlCol="0">
              <a:spAutoFit/>
            </a:bodyPr>
            <a:lstStyle/>
            <a:p>
              <a:r>
                <a:rPr lang="nb-NO" sz="900" dirty="0" smtClean="0"/>
                <a:t>Høst </a:t>
              </a:r>
              <a:r>
                <a:rPr lang="nb-NO" sz="900" dirty="0"/>
                <a:t>2018</a:t>
              </a:r>
            </a:p>
          </p:txBody>
        </p:sp>
        <p:sp>
          <p:nvSpPr>
            <p:cNvPr id="57" name="TextBox 15"/>
            <p:cNvSpPr txBox="1"/>
            <p:nvPr/>
          </p:nvSpPr>
          <p:spPr>
            <a:xfrm>
              <a:off x="2810001" y="5267199"/>
              <a:ext cx="1167811" cy="410368"/>
            </a:xfrm>
            <a:prstGeom prst="rect">
              <a:avLst/>
            </a:prstGeom>
            <a:noFill/>
          </p:spPr>
          <p:txBody>
            <a:bodyPr wrap="none" rtlCol="0">
              <a:spAutoFit/>
            </a:bodyPr>
            <a:lstStyle/>
            <a:p>
              <a:r>
                <a:rPr lang="nb-NO" sz="900" dirty="0"/>
                <a:t> </a:t>
              </a:r>
              <a:r>
                <a:rPr lang="nb-NO" sz="900" dirty="0" smtClean="0"/>
                <a:t>Vår </a:t>
              </a:r>
              <a:r>
                <a:rPr lang="nb-NO" sz="900" dirty="0"/>
                <a:t>2019</a:t>
              </a:r>
            </a:p>
          </p:txBody>
        </p:sp>
        <p:sp>
          <p:nvSpPr>
            <p:cNvPr id="58" name="TextBox 15"/>
            <p:cNvSpPr txBox="1"/>
            <p:nvPr/>
          </p:nvSpPr>
          <p:spPr>
            <a:xfrm>
              <a:off x="4836151" y="5278278"/>
              <a:ext cx="1222483" cy="410368"/>
            </a:xfrm>
            <a:prstGeom prst="rect">
              <a:avLst/>
            </a:prstGeom>
            <a:noFill/>
          </p:spPr>
          <p:txBody>
            <a:bodyPr wrap="none" rtlCol="0">
              <a:spAutoFit/>
            </a:bodyPr>
            <a:lstStyle/>
            <a:p>
              <a:r>
                <a:rPr lang="nb-NO" sz="900" dirty="0" smtClean="0"/>
                <a:t>Høst </a:t>
              </a:r>
              <a:r>
                <a:rPr lang="nb-NO" sz="900" dirty="0"/>
                <a:t>2019</a:t>
              </a:r>
            </a:p>
          </p:txBody>
        </p:sp>
        <p:sp>
          <p:nvSpPr>
            <p:cNvPr id="59" name="TextBox 15"/>
            <p:cNvSpPr txBox="1"/>
            <p:nvPr/>
          </p:nvSpPr>
          <p:spPr>
            <a:xfrm>
              <a:off x="6431478" y="5278283"/>
              <a:ext cx="1167811" cy="410368"/>
            </a:xfrm>
            <a:prstGeom prst="rect">
              <a:avLst/>
            </a:prstGeom>
            <a:noFill/>
          </p:spPr>
          <p:txBody>
            <a:bodyPr wrap="none" rtlCol="0">
              <a:spAutoFit/>
            </a:bodyPr>
            <a:lstStyle/>
            <a:p>
              <a:r>
                <a:rPr lang="nb-NO" sz="900" dirty="0"/>
                <a:t> </a:t>
              </a:r>
              <a:r>
                <a:rPr lang="nb-NO" sz="900" dirty="0" smtClean="0"/>
                <a:t>Vår </a:t>
              </a:r>
              <a:r>
                <a:rPr lang="nb-NO" sz="900" dirty="0"/>
                <a:t>2020</a:t>
              </a:r>
            </a:p>
          </p:txBody>
        </p:sp>
        <p:sp>
          <p:nvSpPr>
            <p:cNvPr id="60" name="TextBox 15"/>
            <p:cNvSpPr txBox="1"/>
            <p:nvPr/>
          </p:nvSpPr>
          <p:spPr>
            <a:xfrm>
              <a:off x="8054846" y="5281051"/>
              <a:ext cx="1222483" cy="410368"/>
            </a:xfrm>
            <a:prstGeom prst="rect">
              <a:avLst/>
            </a:prstGeom>
            <a:noFill/>
          </p:spPr>
          <p:txBody>
            <a:bodyPr wrap="none" rtlCol="0">
              <a:spAutoFit/>
            </a:bodyPr>
            <a:lstStyle/>
            <a:p>
              <a:r>
                <a:rPr lang="nb-NO" sz="900" dirty="0" smtClean="0"/>
                <a:t>Høst </a:t>
              </a:r>
              <a:r>
                <a:rPr lang="nb-NO" sz="900" dirty="0"/>
                <a:t>2020</a:t>
              </a:r>
            </a:p>
          </p:txBody>
        </p:sp>
        <p:sp>
          <p:nvSpPr>
            <p:cNvPr id="61" name="TextBox 15"/>
            <p:cNvSpPr txBox="1"/>
            <p:nvPr/>
          </p:nvSpPr>
          <p:spPr>
            <a:xfrm>
              <a:off x="9470702" y="5281055"/>
              <a:ext cx="1167811" cy="410368"/>
            </a:xfrm>
            <a:prstGeom prst="rect">
              <a:avLst/>
            </a:prstGeom>
            <a:noFill/>
          </p:spPr>
          <p:txBody>
            <a:bodyPr wrap="none" rtlCol="0">
              <a:spAutoFit/>
            </a:bodyPr>
            <a:lstStyle/>
            <a:p>
              <a:r>
                <a:rPr lang="nb-NO" sz="900" dirty="0"/>
                <a:t> </a:t>
              </a:r>
              <a:r>
                <a:rPr lang="nb-NO" sz="900" dirty="0" smtClean="0"/>
                <a:t>Vår </a:t>
              </a:r>
              <a:r>
                <a:rPr lang="nb-NO" sz="900" dirty="0"/>
                <a:t>2021</a:t>
              </a:r>
            </a:p>
          </p:txBody>
        </p:sp>
      </p:grpSp>
      <p:sp>
        <p:nvSpPr>
          <p:cNvPr id="44" name="TextBox 9"/>
          <p:cNvSpPr txBox="1"/>
          <p:nvPr/>
        </p:nvSpPr>
        <p:spPr>
          <a:xfrm>
            <a:off x="2229957" y="2337718"/>
            <a:ext cx="1035861" cy="276999"/>
          </a:xfrm>
          <a:prstGeom prst="rect">
            <a:avLst/>
          </a:prstGeom>
          <a:noFill/>
        </p:spPr>
        <p:txBody>
          <a:bodyPr wrap="none" rtlCol="0">
            <a:spAutoFit/>
          </a:bodyPr>
          <a:lstStyle/>
          <a:p>
            <a:r>
              <a:rPr lang="nb-NO" sz="1200" b="1" dirty="0"/>
              <a:t>2018 – 2019</a:t>
            </a:r>
          </a:p>
        </p:txBody>
      </p:sp>
      <p:sp>
        <p:nvSpPr>
          <p:cNvPr id="46" name="TextBox 11"/>
          <p:cNvSpPr txBox="1"/>
          <p:nvPr/>
        </p:nvSpPr>
        <p:spPr>
          <a:xfrm>
            <a:off x="4232149" y="2337718"/>
            <a:ext cx="1121090" cy="276999"/>
          </a:xfrm>
          <a:prstGeom prst="rect">
            <a:avLst/>
          </a:prstGeom>
          <a:noFill/>
        </p:spPr>
        <p:txBody>
          <a:bodyPr wrap="square" rtlCol="0">
            <a:spAutoFit/>
          </a:bodyPr>
          <a:lstStyle/>
          <a:p>
            <a:r>
              <a:rPr lang="nb-NO" sz="1200" b="1" dirty="0"/>
              <a:t>2019-2020</a:t>
            </a:r>
          </a:p>
        </p:txBody>
      </p:sp>
      <p:sp>
        <p:nvSpPr>
          <p:cNvPr id="47" name="TextBox 12"/>
          <p:cNvSpPr txBox="1"/>
          <p:nvPr/>
        </p:nvSpPr>
        <p:spPr>
          <a:xfrm>
            <a:off x="6112179" y="2339626"/>
            <a:ext cx="992904" cy="276999"/>
          </a:xfrm>
          <a:prstGeom prst="rect">
            <a:avLst/>
          </a:prstGeom>
          <a:noFill/>
        </p:spPr>
        <p:txBody>
          <a:bodyPr wrap="square" rtlCol="0">
            <a:spAutoFit/>
          </a:bodyPr>
          <a:lstStyle/>
          <a:p>
            <a:r>
              <a:rPr lang="nb-NO" sz="1200" b="1" dirty="0" smtClean="0"/>
              <a:t>2020-2021</a:t>
            </a:r>
            <a:r>
              <a:rPr lang="nb-NO" sz="1200" dirty="0" smtClean="0"/>
              <a:t> </a:t>
            </a:r>
            <a:endParaRPr lang="nb-NO" sz="1200" dirty="0"/>
          </a:p>
        </p:txBody>
      </p:sp>
      <p:graphicFrame>
        <p:nvGraphicFramePr>
          <p:cNvPr id="40" name="Diagram 39"/>
          <p:cNvGraphicFramePr/>
          <p:nvPr>
            <p:extLst/>
          </p:nvPr>
        </p:nvGraphicFramePr>
        <p:xfrm>
          <a:off x="1705745" y="2519324"/>
          <a:ext cx="5994666" cy="11456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404197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452468"/>
            <a:ext cx="6705364" cy="952500"/>
          </a:xfrm>
        </p:spPr>
        <p:txBody>
          <a:bodyPr/>
          <a:lstStyle/>
          <a:p>
            <a:r>
              <a:rPr lang="nb-NO" sz="2333" dirty="0" smtClean="0"/>
              <a:t>UiO mottaksprosjekt, </a:t>
            </a:r>
            <a:r>
              <a:rPr lang="nb-NO" sz="2000" dirty="0"/>
              <a:t>Prosjektgruppe </a:t>
            </a:r>
            <a:r>
              <a:rPr lang="nb-NO" sz="2000" dirty="0" smtClean="0"/>
              <a:t>fase 2</a:t>
            </a:r>
            <a:endParaRPr lang="nb-NO" sz="2000" dirty="0"/>
          </a:p>
        </p:txBody>
      </p:sp>
      <p:sp>
        <p:nvSpPr>
          <p:cNvPr id="5" name="Plassholder for lysbildenummer 4"/>
          <p:cNvSpPr>
            <a:spLocks noGrp="1"/>
          </p:cNvSpPr>
          <p:nvPr>
            <p:ph type="sldNum" sz="quarter" idx="4294967295"/>
          </p:nvPr>
        </p:nvSpPr>
        <p:spPr/>
        <p:txBody>
          <a:bodyPr/>
          <a:lstStyle/>
          <a:p>
            <a:pPr>
              <a:defRPr/>
            </a:pPr>
            <a:fld id="{3272E124-581F-5C46-A44F-4620125B4F28}" type="slidenum">
              <a:rPr lang="en-US" smtClean="0"/>
              <a:pPr>
                <a:defRPr/>
              </a:pPr>
              <a:t>20</a:t>
            </a:fld>
            <a:endParaRPr lang="en-US"/>
          </a:p>
        </p:txBody>
      </p:sp>
      <p:pic>
        <p:nvPicPr>
          <p:cNvPr id="3" name="Picture 2"/>
          <p:cNvPicPr>
            <a:picLocks noChangeAspect="1"/>
          </p:cNvPicPr>
          <p:nvPr/>
        </p:nvPicPr>
        <p:blipFill>
          <a:blip r:embed="rId3"/>
          <a:stretch>
            <a:fillRect/>
          </a:stretch>
        </p:blipFill>
        <p:spPr>
          <a:xfrm>
            <a:off x="2022191" y="1417340"/>
            <a:ext cx="1020113" cy="1328666"/>
          </a:xfrm>
          <a:prstGeom prst="rect">
            <a:avLst/>
          </a:prstGeom>
        </p:spPr>
      </p:pic>
      <p:pic>
        <p:nvPicPr>
          <p:cNvPr id="4" name="Picture 3"/>
          <p:cNvPicPr>
            <a:picLocks noChangeAspect="1"/>
          </p:cNvPicPr>
          <p:nvPr/>
        </p:nvPicPr>
        <p:blipFill>
          <a:blip r:embed="rId4"/>
          <a:stretch>
            <a:fillRect/>
          </a:stretch>
        </p:blipFill>
        <p:spPr>
          <a:xfrm>
            <a:off x="5775100" y="1417340"/>
            <a:ext cx="1005990" cy="1328666"/>
          </a:xfrm>
          <a:prstGeom prst="rect">
            <a:avLst/>
          </a:prstGeom>
        </p:spPr>
      </p:pic>
      <p:pic>
        <p:nvPicPr>
          <p:cNvPr id="6" name="Picture 5"/>
          <p:cNvPicPr>
            <a:picLocks noChangeAspect="1"/>
          </p:cNvPicPr>
          <p:nvPr/>
        </p:nvPicPr>
        <p:blipFill>
          <a:blip r:embed="rId5"/>
          <a:stretch>
            <a:fillRect/>
          </a:stretch>
        </p:blipFill>
        <p:spPr>
          <a:xfrm>
            <a:off x="2702029" y="3522509"/>
            <a:ext cx="993336" cy="1328666"/>
          </a:xfrm>
          <a:prstGeom prst="rect">
            <a:avLst/>
          </a:prstGeom>
        </p:spPr>
      </p:pic>
      <p:pic>
        <p:nvPicPr>
          <p:cNvPr id="7" name="Picture 6"/>
          <p:cNvPicPr>
            <a:picLocks noChangeAspect="1"/>
          </p:cNvPicPr>
          <p:nvPr/>
        </p:nvPicPr>
        <p:blipFill>
          <a:blip r:embed="rId6"/>
          <a:stretch>
            <a:fillRect/>
          </a:stretch>
        </p:blipFill>
        <p:spPr>
          <a:xfrm>
            <a:off x="3921093" y="1409970"/>
            <a:ext cx="999361" cy="1303514"/>
          </a:xfrm>
          <a:prstGeom prst="rect">
            <a:avLst/>
          </a:prstGeom>
        </p:spPr>
      </p:pic>
      <p:pic>
        <p:nvPicPr>
          <p:cNvPr id="8" name="Picture 7"/>
          <p:cNvPicPr>
            <a:picLocks noChangeAspect="1"/>
          </p:cNvPicPr>
          <p:nvPr/>
        </p:nvPicPr>
        <p:blipFill>
          <a:blip r:embed="rId7"/>
          <a:stretch>
            <a:fillRect/>
          </a:stretch>
        </p:blipFill>
        <p:spPr>
          <a:xfrm>
            <a:off x="4802921" y="3522509"/>
            <a:ext cx="990169" cy="1303514"/>
          </a:xfrm>
          <a:prstGeom prst="rect">
            <a:avLst/>
          </a:prstGeom>
        </p:spPr>
      </p:pic>
      <p:sp>
        <p:nvSpPr>
          <p:cNvPr id="9" name="TextBox 8"/>
          <p:cNvSpPr txBox="1"/>
          <p:nvPr/>
        </p:nvSpPr>
        <p:spPr>
          <a:xfrm>
            <a:off x="1950183" y="2713484"/>
            <a:ext cx="1059906" cy="451534"/>
          </a:xfrm>
          <a:prstGeom prst="rect">
            <a:avLst/>
          </a:prstGeom>
          <a:noFill/>
        </p:spPr>
        <p:txBody>
          <a:bodyPr wrap="none" rtlCol="0">
            <a:spAutoFit/>
          </a:bodyPr>
          <a:lstStyle/>
          <a:p>
            <a:pPr algn="ctr"/>
            <a:r>
              <a:rPr lang="nb-NO" sz="1167" dirty="0"/>
              <a:t>Line </a:t>
            </a:r>
            <a:r>
              <a:rPr lang="nb-NO" sz="1167" dirty="0" smtClean="0"/>
              <a:t>Dolmset</a:t>
            </a:r>
          </a:p>
          <a:p>
            <a:pPr algn="ctr"/>
            <a:r>
              <a:rPr lang="nb-NO" sz="1167" dirty="0" smtClean="0"/>
              <a:t>Prosjektleder</a:t>
            </a:r>
            <a:endParaRPr lang="nb-NO" sz="1167" dirty="0"/>
          </a:p>
        </p:txBody>
      </p:sp>
      <p:sp>
        <p:nvSpPr>
          <p:cNvPr id="17" name="TextBox 16"/>
          <p:cNvSpPr txBox="1"/>
          <p:nvPr/>
        </p:nvSpPr>
        <p:spPr>
          <a:xfrm>
            <a:off x="2138829" y="4818653"/>
            <a:ext cx="2145139" cy="631135"/>
          </a:xfrm>
          <a:prstGeom prst="rect">
            <a:avLst/>
          </a:prstGeom>
          <a:noFill/>
        </p:spPr>
        <p:txBody>
          <a:bodyPr wrap="none" rtlCol="0">
            <a:spAutoFit/>
          </a:bodyPr>
          <a:lstStyle/>
          <a:p>
            <a:pPr algn="ctr"/>
            <a:r>
              <a:rPr lang="nb-NO" sz="1167" dirty="0"/>
              <a:t>Terje </a:t>
            </a:r>
            <a:r>
              <a:rPr lang="nb-NO" sz="1167" dirty="0" smtClean="0"/>
              <a:t>Bakke</a:t>
            </a:r>
          </a:p>
          <a:p>
            <a:pPr algn="ctr"/>
            <a:r>
              <a:rPr lang="nb-NO" sz="1167" dirty="0" smtClean="0"/>
              <a:t>Prosesskartlegging Økonomi </a:t>
            </a:r>
          </a:p>
          <a:p>
            <a:pPr algn="ctr"/>
            <a:r>
              <a:rPr lang="nb-NO" sz="1167" dirty="0" smtClean="0"/>
              <a:t>Delprosjekt Prosjektøkonomi</a:t>
            </a:r>
            <a:endParaRPr lang="nb-NO" sz="1167" dirty="0"/>
          </a:p>
        </p:txBody>
      </p:sp>
      <p:sp>
        <p:nvSpPr>
          <p:cNvPr id="18" name="TextBox 17"/>
          <p:cNvSpPr txBox="1"/>
          <p:nvPr/>
        </p:nvSpPr>
        <p:spPr>
          <a:xfrm>
            <a:off x="4612418" y="4818653"/>
            <a:ext cx="1399742" cy="451534"/>
          </a:xfrm>
          <a:prstGeom prst="rect">
            <a:avLst/>
          </a:prstGeom>
          <a:noFill/>
        </p:spPr>
        <p:txBody>
          <a:bodyPr wrap="none" rtlCol="0">
            <a:spAutoFit/>
          </a:bodyPr>
          <a:lstStyle/>
          <a:p>
            <a:pPr algn="ctr"/>
            <a:r>
              <a:rPr lang="nb-NO" sz="1167" dirty="0"/>
              <a:t>Bjørn Egil </a:t>
            </a:r>
            <a:r>
              <a:rPr lang="nb-NO" sz="1167" dirty="0" smtClean="0"/>
              <a:t>Haugen</a:t>
            </a:r>
          </a:p>
          <a:p>
            <a:pPr algn="ctr"/>
            <a:r>
              <a:rPr lang="nb-NO" sz="1167" dirty="0" smtClean="0"/>
              <a:t>Risikovurdering</a:t>
            </a:r>
            <a:endParaRPr lang="nb-NO" sz="1167" dirty="0"/>
          </a:p>
        </p:txBody>
      </p:sp>
      <p:sp>
        <p:nvSpPr>
          <p:cNvPr id="19" name="TextBox 18"/>
          <p:cNvSpPr txBox="1"/>
          <p:nvPr/>
        </p:nvSpPr>
        <p:spPr>
          <a:xfrm>
            <a:off x="5482043" y="2783798"/>
            <a:ext cx="1592103" cy="451534"/>
          </a:xfrm>
          <a:prstGeom prst="rect">
            <a:avLst/>
          </a:prstGeom>
          <a:noFill/>
        </p:spPr>
        <p:txBody>
          <a:bodyPr wrap="none" rtlCol="0">
            <a:spAutoFit/>
          </a:bodyPr>
          <a:lstStyle/>
          <a:p>
            <a:pPr algn="ctr"/>
            <a:r>
              <a:rPr lang="nb-NO" sz="1167" dirty="0"/>
              <a:t>Tori Norheim </a:t>
            </a:r>
            <a:r>
              <a:rPr lang="nb-NO" sz="1167" dirty="0" smtClean="0"/>
              <a:t>Sandlie</a:t>
            </a:r>
          </a:p>
          <a:p>
            <a:pPr algn="ctr"/>
            <a:r>
              <a:rPr lang="nb-NO" sz="1167" dirty="0" smtClean="0"/>
              <a:t>Kommunikasjon</a:t>
            </a:r>
            <a:endParaRPr lang="nb-NO" sz="1167" dirty="0"/>
          </a:p>
        </p:txBody>
      </p:sp>
      <p:sp>
        <p:nvSpPr>
          <p:cNvPr id="20" name="TextBox 19"/>
          <p:cNvSpPr txBox="1"/>
          <p:nvPr/>
        </p:nvSpPr>
        <p:spPr>
          <a:xfrm>
            <a:off x="3390343" y="2693998"/>
            <a:ext cx="2045753" cy="631135"/>
          </a:xfrm>
          <a:prstGeom prst="rect">
            <a:avLst/>
          </a:prstGeom>
          <a:noFill/>
        </p:spPr>
        <p:txBody>
          <a:bodyPr wrap="none" rtlCol="0">
            <a:spAutoFit/>
          </a:bodyPr>
          <a:lstStyle/>
          <a:p>
            <a:pPr algn="ctr"/>
            <a:r>
              <a:rPr lang="nb-NO" sz="1167" dirty="0"/>
              <a:t>Tone </a:t>
            </a:r>
            <a:r>
              <a:rPr lang="nb-NO" sz="1167" dirty="0" smtClean="0"/>
              <a:t>Morken</a:t>
            </a:r>
          </a:p>
          <a:p>
            <a:pPr algn="ctr"/>
            <a:r>
              <a:rPr lang="nb-NO" sz="1167" dirty="0" smtClean="0"/>
              <a:t>Ass. Prosjektleder,</a:t>
            </a:r>
          </a:p>
          <a:p>
            <a:pPr algn="ctr"/>
            <a:r>
              <a:rPr lang="nb-NO" sz="1167" dirty="0" smtClean="0"/>
              <a:t>Risiko og gevinstrealisering</a:t>
            </a:r>
            <a:endParaRPr lang="nb-NO" sz="1167" dirty="0"/>
          </a:p>
        </p:txBody>
      </p:sp>
      <p:pic>
        <p:nvPicPr>
          <p:cNvPr id="10" name="Picture 9"/>
          <p:cNvPicPr>
            <a:picLocks noChangeAspect="1"/>
          </p:cNvPicPr>
          <p:nvPr/>
        </p:nvPicPr>
        <p:blipFill>
          <a:blip r:embed="rId8"/>
          <a:stretch>
            <a:fillRect/>
          </a:stretch>
        </p:blipFill>
        <p:spPr>
          <a:xfrm>
            <a:off x="757208" y="3539999"/>
            <a:ext cx="1033284" cy="1362356"/>
          </a:xfrm>
          <a:prstGeom prst="rect">
            <a:avLst/>
          </a:prstGeom>
        </p:spPr>
      </p:pic>
      <p:sp>
        <p:nvSpPr>
          <p:cNvPr id="15" name="TextBox 14"/>
          <p:cNvSpPr txBox="1"/>
          <p:nvPr/>
        </p:nvSpPr>
        <p:spPr>
          <a:xfrm>
            <a:off x="351962" y="4854238"/>
            <a:ext cx="1843774" cy="451534"/>
          </a:xfrm>
          <a:prstGeom prst="rect">
            <a:avLst/>
          </a:prstGeom>
          <a:noFill/>
        </p:spPr>
        <p:txBody>
          <a:bodyPr wrap="none" rtlCol="0">
            <a:spAutoFit/>
          </a:bodyPr>
          <a:lstStyle/>
          <a:p>
            <a:pPr algn="ctr"/>
            <a:r>
              <a:rPr lang="nb-NO" sz="1167" dirty="0" smtClean="0"/>
              <a:t>Kari Oline Bergstrøm</a:t>
            </a:r>
          </a:p>
          <a:p>
            <a:pPr algn="ctr"/>
            <a:r>
              <a:rPr lang="nb-NO" sz="1167" dirty="0" smtClean="0"/>
              <a:t>Prosesskartlegging Lønn</a:t>
            </a:r>
          </a:p>
        </p:txBody>
      </p:sp>
      <p:sp>
        <p:nvSpPr>
          <p:cNvPr id="16" name="TextBox 15"/>
          <p:cNvSpPr txBox="1"/>
          <p:nvPr/>
        </p:nvSpPr>
        <p:spPr>
          <a:xfrm>
            <a:off x="6353306" y="4822830"/>
            <a:ext cx="1459054" cy="451534"/>
          </a:xfrm>
          <a:prstGeom prst="rect">
            <a:avLst/>
          </a:prstGeom>
          <a:noFill/>
        </p:spPr>
        <p:txBody>
          <a:bodyPr wrap="none" rtlCol="0">
            <a:spAutoFit/>
          </a:bodyPr>
          <a:lstStyle/>
          <a:p>
            <a:pPr algn="ctr"/>
            <a:r>
              <a:rPr lang="nb-NO" sz="1167" dirty="0" smtClean="0"/>
              <a:t>Marthe Berit Mørck</a:t>
            </a:r>
          </a:p>
          <a:p>
            <a:pPr algn="ctr"/>
            <a:r>
              <a:rPr lang="nb-NO" sz="1167" dirty="0" smtClean="0"/>
              <a:t>Dokumentasjon</a:t>
            </a:r>
            <a:endParaRPr lang="nb-NO" sz="1167" dirty="0"/>
          </a:p>
        </p:txBody>
      </p:sp>
      <p:pic>
        <p:nvPicPr>
          <p:cNvPr id="11" name="Picture 10"/>
          <p:cNvPicPr>
            <a:picLocks noChangeAspect="1"/>
          </p:cNvPicPr>
          <p:nvPr/>
        </p:nvPicPr>
        <p:blipFill>
          <a:blip r:embed="rId9"/>
          <a:stretch>
            <a:fillRect/>
          </a:stretch>
        </p:blipFill>
        <p:spPr>
          <a:xfrm>
            <a:off x="6559994" y="3517856"/>
            <a:ext cx="1008112" cy="1337809"/>
          </a:xfrm>
          <a:prstGeom prst="rect">
            <a:avLst/>
          </a:prstGeom>
        </p:spPr>
      </p:pic>
    </p:spTree>
    <p:extLst>
      <p:ext uri="{BB962C8B-B14F-4D97-AF65-F5344CB8AC3E}">
        <p14:creationId xmlns:p14="http://schemas.microsoft.com/office/powerpoint/2010/main" val="526168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191847" y="-75220"/>
            <a:ext cx="7620847" cy="952500"/>
          </a:xfrm>
        </p:spPr>
        <p:txBody>
          <a:bodyPr/>
          <a:lstStyle/>
          <a:p>
            <a:r>
              <a:rPr lang="nb-NO" dirty="0" smtClean="0"/>
              <a:t>Mottaksprosjektets omfang</a:t>
            </a:r>
            <a:endParaRPr lang="nb-NO" dirty="0"/>
          </a:p>
        </p:txBody>
      </p:sp>
      <p:pic>
        <p:nvPicPr>
          <p:cNvPr id="3" name="Picture 2"/>
          <p:cNvPicPr>
            <a:picLocks noChangeAspect="1"/>
          </p:cNvPicPr>
          <p:nvPr/>
        </p:nvPicPr>
        <p:blipFill>
          <a:blip r:embed="rId3"/>
          <a:stretch>
            <a:fillRect/>
          </a:stretch>
        </p:blipFill>
        <p:spPr>
          <a:xfrm>
            <a:off x="1187624" y="625252"/>
            <a:ext cx="6778708" cy="5018005"/>
          </a:xfrm>
          <a:prstGeom prst="rect">
            <a:avLst/>
          </a:prstGeom>
        </p:spPr>
      </p:pic>
    </p:spTree>
    <p:extLst>
      <p:ext uri="{BB962C8B-B14F-4D97-AF65-F5344CB8AC3E}">
        <p14:creationId xmlns:p14="http://schemas.microsoft.com/office/powerpoint/2010/main" val="3195672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481236"/>
            <a:ext cx="5580620" cy="4003059"/>
          </a:xfrm>
          <a:prstGeom prst="rect">
            <a:avLst/>
          </a:prstGeom>
        </p:spPr>
      </p:pic>
      <p:sp>
        <p:nvSpPr>
          <p:cNvPr id="5" name="Oval 4"/>
          <p:cNvSpPr/>
          <p:nvPr/>
        </p:nvSpPr>
        <p:spPr bwMode="auto">
          <a:xfrm>
            <a:off x="5436096" y="3073524"/>
            <a:ext cx="828092" cy="408045"/>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defTabSz="761970" eaLnBrk="0" hangingPunct="0"/>
            <a:r>
              <a:rPr lang="nb-NO" sz="1500" dirty="0">
                <a:cs typeface="ヒラギノ角ゴ Pro W3" charset="-128"/>
              </a:rPr>
              <a:t>2021</a:t>
            </a:r>
          </a:p>
        </p:txBody>
      </p:sp>
      <p:sp>
        <p:nvSpPr>
          <p:cNvPr id="6" name="Rectangle 5"/>
          <p:cNvSpPr/>
          <p:nvPr/>
        </p:nvSpPr>
        <p:spPr bwMode="auto">
          <a:xfrm>
            <a:off x="1511660" y="1177314"/>
            <a:ext cx="3960440" cy="300033"/>
          </a:xfrm>
          <a:prstGeom prst="rect">
            <a:avLst/>
          </a:prstGeom>
          <a:solidFill>
            <a:schemeClr val="bg1"/>
          </a:solidFill>
          <a:ln w="9525" cap="flat" cmpd="sng" algn="ctr">
            <a:no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defTabSz="761970" eaLnBrk="0" hangingPunct="0"/>
            <a:endParaRPr lang="nb-NO" sz="1667">
              <a:cs typeface="ヒラギノ角ゴ Pro W3" charset="-128"/>
            </a:endParaRPr>
          </a:p>
        </p:txBody>
      </p:sp>
      <p:sp>
        <p:nvSpPr>
          <p:cNvPr id="7" name="Avrundet rektangel 21"/>
          <p:cNvSpPr/>
          <p:nvPr/>
        </p:nvSpPr>
        <p:spPr bwMode="auto">
          <a:xfrm>
            <a:off x="971600" y="4057633"/>
            <a:ext cx="6552728" cy="1368152"/>
          </a:xfrm>
          <a:prstGeom prst="roundRect">
            <a:avLst/>
          </a:prstGeom>
          <a:solidFill>
            <a:srgbClr val="3E7CD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 </a:t>
            </a:r>
            <a:endPar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8" name="Plassholder for innhold 4"/>
          <p:cNvSpPr txBox="1">
            <a:spLocks/>
          </p:cNvSpPr>
          <p:nvPr/>
        </p:nvSpPr>
        <p:spPr bwMode="auto">
          <a:xfrm>
            <a:off x="1155974" y="4129641"/>
            <a:ext cx="680040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FontTx/>
              <a:buNone/>
            </a:pPr>
            <a:r>
              <a:rPr lang="nb-NO" sz="1400" b="1" kern="0" dirty="0" smtClean="0">
                <a:solidFill>
                  <a:schemeClr val="bg1"/>
                </a:solidFill>
              </a:rPr>
              <a:t>I 2019 skal vi sammen med dere gjennomføre Prosesskartlegging </a:t>
            </a:r>
          </a:p>
          <a:p>
            <a:r>
              <a:rPr lang="nb-NO" sz="1200" kern="0" dirty="0" smtClean="0">
                <a:solidFill>
                  <a:schemeClr val="bg1"/>
                </a:solidFill>
              </a:rPr>
              <a:t>Identifisere forskjeller mellom dagens UiO prosesser og felles BOTT-standard</a:t>
            </a:r>
          </a:p>
          <a:p>
            <a:r>
              <a:rPr lang="nb-NO" sz="1200" kern="0" dirty="0" smtClean="0">
                <a:solidFill>
                  <a:schemeClr val="bg1"/>
                </a:solidFill>
              </a:rPr>
              <a:t>Endre i forkant (der det er hensiktsmessig) i prosesser, policy/prinsipper og arbeidsmåte</a:t>
            </a:r>
          </a:p>
          <a:p>
            <a:r>
              <a:rPr lang="nb-NO" sz="1200" kern="0" dirty="0" smtClean="0">
                <a:solidFill>
                  <a:schemeClr val="bg1"/>
                </a:solidFill>
              </a:rPr>
              <a:t>Tegne de endrede prosessene</a:t>
            </a:r>
          </a:p>
          <a:p>
            <a:r>
              <a:rPr lang="nb-NO" sz="1200" kern="0" dirty="0" smtClean="0">
                <a:solidFill>
                  <a:schemeClr val="bg1"/>
                </a:solidFill>
              </a:rPr>
              <a:t>Fagressurser fra enhet</a:t>
            </a:r>
            <a:endParaRPr lang="nb-NO" sz="1200" kern="0" dirty="0">
              <a:solidFill>
                <a:schemeClr val="bg1"/>
              </a:solidFill>
            </a:endParaRPr>
          </a:p>
        </p:txBody>
      </p:sp>
      <p:sp>
        <p:nvSpPr>
          <p:cNvPr id="10" name="Rectangle 9"/>
          <p:cNvSpPr/>
          <p:nvPr/>
        </p:nvSpPr>
        <p:spPr bwMode="auto">
          <a:xfrm>
            <a:off x="1511660" y="481236"/>
            <a:ext cx="3996444" cy="50405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1" name="Tittel 1"/>
          <p:cNvSpPr>
            <a:spLocks noGrp="1"/>
          </p:cNvSpPr>
          <p:nvPr>
            <p:ph type="title"/>
          </p:nvPr>
        </p:nvSpPr>
        <p:spPr>
          <a:xfrm>
            <a:off x="179512" y="332826"/>
            <a:ext cx="6413500" cy="952500"/>
          </a:xfrm>
        </p:spPr>
        <p:txBody>
          <a:bodyPr/>
          <a:lstStyle/>
          <a:p>
            <a:r>
              <a:rPr lang="nb-NO" sz="3600" dirty="0" smtClean="0"/>
              <a:t>Prosesskartlegging Vår 2019</a:t>
            </a:r>
            <a:endParaRPr lang="nb-NO" sz="3600" dirty="0"/>
          </a:p>
        </p:txBody>
      </p:sp>
      <p:pic>
        <p:nvPicPr>
          <p:cNvPr id="12" name="Picture 11"/>
          <p:cNvPicPr>
            <a:picLocks noChangeAspect="1"/>
          </p:cNvPicPr>
          <p:nvPr/>
        </p:nvPicPr>
        <p:blipFill>
          <a:blip r:embed="rId3"/>
          <a:stretch>
            <a:fillRect/>
          </a:stretch>
        </p:blipFill>
        <p:spPr>
          <a:xfrm>
            <a:off x="6816145" y="210519"/>
            <a:ext cx="2229579" cy="792088"/>
          </a:xfrm>
          <a:prstGeom prst="rect">
            <a:avLst/>
          </a:prstGeom>
        </p:spPr>
      </p:pic>
    </p:spTree>
    <p:extLst>
      <p:ext uri="{BB962C8B-B14F-4D97-AF65-F5344CB8AC3E}">
        <p14:creationId xmlns:p14="http://schemas.microsoft.com/office/powerpoint/2010/main" val="2491516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554067"/>
            <a:ext cx="7921625" cy="954088"/>
          </a:xfrm>
        </p:spPr>
        <p:txBody>
          <a:bodyPr/>
          <a:lstStyle/>
          <a:p>
            <a:r>
              <a:rPr lang="nb-NO" dirty="0" smtClean="0"/>
              <a:t>Økonomiprosesser oversikt</a:t>
            </a:r>
            <a:endParaRPr lang="nb-NO" dirty="0"/>
          </a:p>
        </p:txBody>
      </p:sp>
      <p:sp>
        <p:nvSpPr>
          <p:cNvPr id="3" name="Date Placeholder 2"/>
          <p:cNvSpPr>
            <a:spLocks noGrp="1"/>
          </p:cNvSpPr>
          <p:nvPr>
            <p:ph type="dt" sz="half" idx="10"/>
          </p:nvPr>
        </p:nvSpPr>
        <p:spPr/>
        <p:txBody>
          <a:bodyPr/>
          <a:lstStyle/>
          <a:p>
            <a:pPr>
              <a:defRPr/>
            </a:pPr>
            <a:fld id="{04BB94B8-B9C8-4F1B-89ED-7C5D1D7619BF}" type="datetime1">
              <a:rPr lang="nb-NO" altLang="nb-NO" smtClean="0"/>
              <a:pPr>
                <a:defRPr/>
              </a:pPr>
              <a:t>11.03.2019</a:t>
            </a:fld>
            <a:endParaRPr lang="nb-NO" altLang="nb-NO"/>
          </a:p>
        </p:txBody>
      </p:sp>
      <p:sp>
        <p:nvSpPr>
          <p:cNvPr id="4" name="Slide Number Placeholder 3"/>
          <p:cNvSpPr>
            <a:spLocks noGrp="1"/>
          </p:cNvSpPr>
          <p:nvPr>
            <p:ph type="sldNum" sz="quarter" idx="11"/>
          </p:nvPr>
        </p:nvSpPr>
        <p:spPr/>
        <p:txBody>
          <a:bodyPr/>
          <a:lstStyle/>
          <a:p>
            <a:pPr>
              <a:defRPr/>
            </a:pPr>
            <a:fld id="{08A4946C-0E64-4CCE-ACA9-014E45EFACAF}" type="slidenum">
              <a:rPr lang="en-US" altLang="nb-NO" smtClean="0"/>
              <a:pPr>
                <a:defRPr/>
              </a:pPr>
              <a:t>23</a:t>
            </a:fld>
            <a:endParaRPr lang="en-US" altLang="nb-NO"/>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5482" y="3129690"/>
            <a:ext cx="1672862" cy="56068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452" y="1245974"/>
            <a:ext cx="8772525" cy="2428875"/>
          </a:xfrm>
          <a:prstGeom prst="rect">
            <a:avLst/>
          </a:prstGeom>
        </p:spPr>
      </p:pic>
      <p:graphicFrame>
        <p:nvGraphicFramePr>
          <p:cNvPr id="9" name="Table 8"/>
          <p:cNvGraphicFramePr>
            <a:graphicFrameLocks noGrp="1"/>
          </p:cNvGraphicFramePr>
          <p:nvPr>
            <p:extLst/>
          </p:nvPr>
        </p:nvGraphicFramePr>
        <p:xfrm>
          <a:off x="1403648" y="3674849"/>
          <a:ext cx="6096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267390506"/>
                    </a:ext>
                  </a:extLst>
                </a:gridCol>
                <a:gridCol w="2032000">
                  <a:extLst>
                    <a:ext uri="{9D8B030D-6E8A-4147-A177-3AD203B41FA5}">
                      <a16:colId xmlns:a16="http://schemas.microsoft.com/office/drawing/2014/main" val="2463117552"/>
                    </a:ext>
                  </a:extLst>
                </a:gridCol>
                <a:gridCol w="2032000">
                  <a:extLst>
                    <a:ext uri="{9D8B030D-6E8A-4147-A177-3AD203B41FA5}">
                      <a16:colId xmlns:a16="http://schemas.microsoft.com/office/drawing/2014/main" val="1583547522"/>
                    </a:ext>
                  </a:extLst>
                </a:gridCol>
              </a:tblGrid>
              <a:tr h="370840">
                <a:tc>
                  <a:txBody>
                    <a:bodyPr/>
                    <a:lstStyle/>
                    <a:p>
                      <a:r>
                        <a:rPr lang="nb-NO" dirty="0" smtClean="0"/>
                        <a:t>Prosess</a:t>
                      </a:r>
                      <a:endParaRPr lang="nb-NO" dirty="0"/>
                    </a:p>
                  </a:txBody>
                  <a:tcPr/>
                </a:tc>
                <a:tc>
                  <a:txBody>
                    <a:bodyPr/>
                    <a:lstStyle/>
                    <a:p>
                      <a:r>
                        <a:rPr lang="nb-NO" dirty="0" smtClean="0"/>
                        <a:t>Deltagere</a:t>
                      </a:r>
                      <a:endParaRPr lang="nb-NO" dirty="0"/>
                    </a:p>
                  </a:txBody>
                  <a:tcPr/>
                </a:tc>
                <a:tc>
                  <a:txBody>
                    <a:bodyPr/>
                    <a:lstStyle/>
                    <a:p>
                      <a:r>
                        <a:rPr lang="nb-NO" dirty="0" smtClean="0"/>
                        <a:t>Antall workshops</a:t>
                      </a:r>
                      <a:endParaRPr lang="nb-NO" dirty="0"/>
                    </a:p>
                  </a:txBody>
                  <a:tcPr/>
                </a:tc>
                <a:extLst>
                  <a:ext uri="{0D108BD9-81ED-4DB2-BD59-A6C34878D82A}">
                    <a16:rowId xmlns:a16="http://schemas.microsoft.com/office/drawing/2014/main" val="2702105540"/>
                  </a:ext>
                </a:extLst>
              </a:tr>
              <a:tr h="370840">
                <a:tc>
                  <a:txBody>
                    <a:bodyPr/>
                    <a:lstStyle/>
                    <a:p>
                      <a:r>
                        <a:rPr lang="nb-NO" dirty="0" smtClean="0"/>
                        <a:t>FTI</a:t>
                      </a:r>
                      <a:endParaRPr lang="nb-NO" dirty="0"/>
                    </a:p>
                  </a:txBody>
                  <a:tcPr/>
                </a:tc>
                <a:tc>
                  <a:txBody>
                    <a:bodyPr/>
                    <a:lstStyle/>
                    <a:p>
                      <a:r>
                        <a:rPr lang="nb-NO" dirty="0" smtClean="0"/>
                        <a:t>9</a:t>
                      </a:r>
                      <a:endParaRPr lang="nb-NO" dirty="0"/>
                    </a:p>
                  </a:txBody>
                  <a:tcPr/>
                </a:tc>
                <a:tc>
                  <a:txBody>
                    <a:bodyPr/>
                    <a:lstStyle/>
                    <a:p>
                      <a:r>
                        <a:rPr lang="nb-NO" dirty="0" smtClean="0"/>
                        <a:t>1</a:t>
                      </a:r>
                      <a:endParaRPr lang="nb-NO" dirty="0"/>
                    </a:p>
                  </a:txBody>
                  <a:tcPr/>
                </a:tc>
                <a:extLst>
                  <a:ext uri="{0D108BD9-81ED-4DB2-BD59-A6C34878D82A}">
                    <a16:rowId xmlns:a16="http://schemas.microsoft.com/office/drawing/2014/main" val="3367204030"/>
                  </a:ext>
                </a:extLst>
              </a:tr>
              <a:tr h="370840">
                <a:tc>
                  <a:txBody>
                    <a:bodyPr/>
                    <a:lstStyle/>
                    <a:p>
                      <a:r>
                        <a:rPr lang="nb-NO" dirty="0" smtClean="0"/>
                        <a:t>B2B</a:t>
                      </a:r>
                      <a:endParaRPr lang="nb-NO" dirty="0"/>
                    </a:p>
                  </a:txBody>
                  <a:tcPr/>
                </a:tc>
                <a:tc>
                  <a:txBody>
                    <a:bodyPr/>
                    <a:lstStyle/>
                    <a:p>
                      <a:r>
                        <a:rPr lang="nb-NO" dirty="0" smtClean="0"/>
                        <a:t>11</a:t>
                      </a:r>
                      <a:endParaRPr lang="nb-NO" dirty="0"/>
                    </a:p>
                  </a:txBody>
                  <a:tcPr/>
                </a:tc>
                <a:tc>
                  <a:txBody>
                    <a:bodyPr/>
                    <a:lstStyle/>
                    <a:p>
                      <a:r>
                        <a:rPr lang="nb-NO" dirty="0" smtClean="0"/>
                        <a:t>1</a:t>
                      </a:r>
                      <a:endParaRPr lang="nb-NO" dirty="0"/>
                    </a:p>
                  </a:txBody>
                  <a:tcPr/>
                </a:tc>
                <a:extLst>
                  <a:ext uri="{0D108BD9-81ED-4DB2-BD59-A6C34878D82A}">
                    <a16:rowId xmlns:a16="http://schemas.microsoft.com/office/drawing/2014/main" val="2170059133"/>
                  </a:ext>
                </a:extLst>
              </a:tr>
              <a:tr h="370840">
                <a:tc>
                  <a:txBody>
                    <a:bodyPr/>
                    <a:lstStyle/>
                    <a:p>
                      <a:r>
                        <a:rPr lang="nb-NO" dirty="0" smtClean="0"/>
                        <a:t>Budsjett &amp;</a:t>
                      </a:r>
                      <a:r>
                        <a:rPr lang="nb-NO" baseline="0" dirty="0" smtClean="0"/>
                        <a:t> prognose</a:t>
                      </a:r>
                      <a:endParaRPr lang="nb-NO" dirty="0"/>
                    </a:p>
                  </a:txBody>
                  <a:tcPr/>
                </a:tc>
                <a:tc>
                  <a:txBody>
                    <a:bodyPr/>
                    <a:lstStyle/>
                    <a:p>
                      <a:r>
                        <a:rPr lang="nb-NO" dirty="0" smtClean="0"/>
                        <a:t>11</a:t>
                      </a:r>
                      <a:endParaRPr lang="nb-NO" dirty="0"/>
                    </a:p>
                  </a:txBody>
                  <a:tcPr/>
                </a:tc>
                <a:tc>
                  <a:txBody>
                    <a:bodyPr/>
                    <a:lstStyle/>
                    <a:p>
                      <a:r>
                        <a:rPr lang="nb-NO" dirty="0" smtClean="0"/>
                        <a:t>1</a:t>
                      </a:r>
                      <a:endParaRPr lang="nb-NO" dirty="0"/>
                    </a:p>
                  </a:txBody>
                  <a:tcPr/>
                </a:tc>
                <a:extLst>
                  <a:ext uri="{0D108BD9-81ED-4DB2-BD59-A6C34878D82A}">
                    <a16:rowId xmlns:a16="http://schemas.microsoft.com/office/drawing/2014/main" val="3025622738"/>
                  </a:ext>
                </a:extLst>
              </a:tr>
              <a:tr h="370840">
                <a:tc>
                  <a:txBody>
                    <a:bodyPr/>
                    <a:lstStyle/>
                    <a:p>
                      <a:r>
                        <a:rPr lang="nb-NO" dirty="0" smtClean="0"/>
                        <a:t>Prosjekt (EFV)</a:t>
                      </a:r>
                      <a:endParaRPr lang="nb-NO" dirty="0"/>
                    </a:p>
                  </a:txBody>
                  <a:tcPr/>
                </a:tc>
                <a:tc>
                  <a:txBody>
                    <a:bodyPr/>
                    <a:lstStyle/>
                    <a:p>
                      <a:r>
                        <a:rPr lang="nb-NO" dirty="0" smtClean="0"/>
                        <a:t>11</a:t>
                      </a:r>
                      <a:endParaRPr lang="nb-NO" dirty="0"/>
                    </a:p>
                  </a:txBody>
                  <a:tcPr/>
                </a:tc>
                <a:tc>
                  <a:txBody>
                    <a:bodyPr/>
                    <a:lstStyle/>
                    <a:p>
                      <a:r>
                        <a:rPr lang="nb-NO" dirty="0" smtClean="0"/>
                        <a:t>2</a:t>
                      </a:r>
                      <a:endParaRPr lang="nb-NO" dirty="0"/>
                    </a:p>
                  </a:txBody>
                  <a:tcPr/>
                </a:tc>
                <a:extLst>
                  <a:ext uri="{0D108BD9-81ED-4DB2-BD59-A6C34878D82A}">
                    <a16:rowId xmlns:a16="http://schemas.microsoft.com/office/drawing/2014/main" val="3124739310"/>
                  </a:ext>
                </a:extLst>
              </a:tr>
            </a:tbl>
          </a:graphicData>
        </a:graphic>
      </p:graphicFrame>
    </p:spTree>
    <p:extLst>
      <p:ext uri="{BB962C8B-B14F-4D97-AF65-F5344CB8AC3E}">
        <p14:creationId xmlns:p14="http://schemas.microsoft.com/office/powerpoint/2010/main" val="9178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324" y="319236"/>
            <a:ext cx="7921625" cy="954088"/>
          </a:xfrm>
        </p:spPr>
        <p:txBody>
          <a:bodyPr/>
          <a:lstStyle/>
          <a:p>
            <a:r>
              <a:rPr lang="nb-NO" dirty="0" smtClean="0"/>
              <a:t>Lønnsprosesser oversikt</a:t>
            </a:r>
            <a:endParaRPr lang="nb-NO" dirty="0"/>
          </a:p>
        </p:txBody>
      </p:sp>
      <p:sp>
        <p:nvSpPr>
          <p:cNvPr id="3" name="Date Placeholder 2"/>
          <p:cNvSpPr>
            <a:spLocks noGrp="1"/>
          </p:cNvSpPr>
          <p:nvPr>
            <p:ph type="dt" sz="half" idx="10"/>
          </p:nvPr>
        </p:nvSpPr>
        <p:spPr/>
        <p:txBody>
          <a:bodyPr/>
          <a:lstStyle/>
          <a:p>
            <a:pPr>
              <a:defRPr/>
            </a:pPr>
            <a:fld id="{04BB94B8-B9C8-4F1B-89ED-7C5D1D7619BF}" type="datetime1">
              <a:rPr lang="nb-NO" altLang="nb-NO" smtClean="0"/>
              <a:pPr>
                <a:defRPr/>
              </a:pPr>
              <a:t>11.03.2019</a:t>
            </a:fld>
            <a:endParaRPr lang="nb-NO" altLang="nb-NO"/>
          </a:p>
        </p:txBody>
      </p:sp>
      <p:sp>
        <p:nvSpPr>
          <p:cNvPr id="4" name="Slide Number Placeholder 3"/>
          <p:cNvSpPr>
            <a:spLocks noGrp="1"/>
          </p:cNvSpPr>
          <p:nvPr>
            <p:ph type="sldNum" sz="quarter" idx="11"/>
          </p:nvPr>
        </p:nvSpPr>
        <p:spPr/>
        <p:txBody>
          <a:bodyPr/>
          <a:lstStyle/>
          <a:p>
            <a:pPr>
              <a:defRPr/>
            </a:pPr>
            <a:fld id="{08A4946C-0E64-4CCE-ACA9-014E45EFACAF}" type="slidenum">
              <a:rPr lang="en-US" altLang="nb-NO" smtClean="0"/>
              <a:pPr>
                <a:defRPr/>
              </a:pPr>
              <a:t>24</a:t>
            </a:fld>
            <a:endParaRPr lang="en-US" altLang="nb-NO"/>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912886"/>
            <a:ext cx="8772525" cy="2390775"/>
          </a:xfrm>
          <a:prstGeom prst="rect">
            <a:avLst/>
          </a:prstGeom>
        </p:spPr>
      </p:pic>
      <p:graphicFrame>
        <p:nvGraphicFramePr>
          <p:cNvPr id="7" name="Table 6"/>
          <p:cNvGraphicFramePr>
            <a:graphicFrameLocks noGrp="1"/>
          </p:cNvGraphicFramePr>
          <p:nvPr>
            <p:extLst/>
          </p:nvPr>
        </p:nvGraphicFramePr>
        <p:xfrm>
          <a:off x="1403648" y="3274317"/>
          <a:ext cx="6095999" cy="2362200"/>
        </p:xfrm>
        <a:graphic>
          <a:graphicData uri="http://schemas.openxmlformats.org/drawingml/2006/table">
            <a:tbl>
              <a:tblPr firstRow="1" bandRow="1">
                <a:tableStyleId>{5C22544A-7EE6-4342-B048-85BDC9FD1C3A}</a:tableStyleId>
              </a:tblPr>
              <a:tblGrid>
                <a:gridCol w="2194941">
                  <a:extLst>
                    <a:ext uri="{9D8B030D-6E8A-4147-A177-3AD203B41FA5}">
                      <a16:colId xmlns:a16="http://schemas.microsoft.com/office/drawing/2014/main" val="414812412"/>
                    </a:ext>
                  </a:extLst>
                </a:gridCol>
                <a:gridCol w="1238172">
                  <a:extLst>
                    <a:ext uri="{9D8B030D-6E8A-4147-A177-3AD203B41FA5}">
                      <a16:colId xmlns:a16="http://schemas.microsoft.com/office/drawing/2014/main" val="4170870212"/>
                    </a:ext>
                  </a:extLst>
                </a:gridCol>
                <a:gridCol w="1331443">
                  <a:extLst>
                    <a:ext uri="{9D8B030D-6E8A-4147-A177-3AD203B41FA5}">
                      <a16:colId xmlns:a16="http://schemas.microsoft.com/office/drawing/2014/main" val="3060390854"/>
                    </a:ext>
                  </a:extLst>
                </a:gridCol>
                <a:gridCol w="1331443">
                  <a:extLst>
                    <a:ext uri="{9D8B030D-6E8A-4147-A177-3AD203B41FA5}">
                      <a16:colId xmlns:a16="http://schemas.microsoft.com/office/drawing/2014/main" val="4108681045"/>
                    </a:ext>
                  </a:extLst>
                </a:gridCol>
              </a:tblGrid>
              <a:tr h="370840">
                <a:tc>
                  <a:txBody>
                    <a:bodyPr/>
                    <a:lstStyle/>
                    <a:p>
                      <a:r>
                        <a:rPr lang="nb-NO" dirty="0" smtClean="0"/>
                        <a:t>Delprosess</a:t>
                      </a:r>
                      <a:endParaRPr lang="nb-NO" dirty="0"/>
                    </a:p>
                  </a:txBody>
                  <a:tcPr/>
                </a:tc>
                <a:tc>
                  <a:txBody>
                    <a:bodyPr/>
                    <a:lstStyle/>
                    <a:p>
                      <a:r>
                        <a:rPr lang="nb-NO" dirty="0" smtClean="0"/>
                        <a:t>Antall deltagere sentralt</a:t>
                      </a:r>
                      <a:endParaRPr lang="nb-NO" dirty="0"/>
                    </a:p>
                  </a:txBody>
                  <a:tcPr/>
                </a:tc>
                <a:tc>
                  <a:txBody>
                    <a:bodyPr/>
                    <a:lstStyle/>
                    <a:p>
                      <a:r>
                        <a:rPr lang="nb-NO" dirty="0" smtClean="0"/>
                        <a:t>Antall deltagere enheter</a:t>
                      </a:r>
                      <a:endParaRPr lang="nb-NO" dirty="0"/>
                    </a:p>
                  </a:txBody>
                  <a:tcPr/>
                </a:tc>
                <a:tc>
                  <a:txBody>
                    <a:bodyPr/>
                    <a:lstStyle/>
                    <a:p>
                      <a:r>
                        <a:rPr lang="nb-NO" dirty="0" smtClean="0"/>
                        <a:t>Antall</a:t>
                      </a:r>
                      <a:r>
                        <a:rPr lang="nb-NO" baseline="0" dirty="0" smtClean="0"/>
                        <a:t> workshops</a:t>
                      </a:r>
                      <a:endParaRPr lang="nb-NO" dirty="0"/>
                    </a:p>
                  </a:txBody>
                  <a:tcPr/>
                </a:tc>
                <a:extLst>
                  <a:ext uri="{0D108BD9-81ED-4DB2-BD59-A6C34878D82A}">
                    <a16:rowId xmlns:a16="http://schemas.microsoft.com/office/drawing/2014/main" val="2504149426"/>
                  </a:ext>
                </a:extLst>
              </a:tr>
              <a:tr h="370840">
                <a:tc>
                  <a:txBody>
                    <a:bodyPr/>
                    <a:lstStyle/>
                    <a:p>
                      <a:r>
                        <a:rPr lang="nb-NO" dirty="0" smtClean="0"/>
                        <a:t>Behandle lønnsrelaterte data</a:t>
                      </a:r>
                      <a:endParaRPr lang="nb-NO" dirty="0"/>
                    </a:p>
                  </a:txBody>
                  <a:tcPr/>
                </a:tc>
                <a:tc>
                  <a:txBody>
                    <a:bodyPr/>
                    <a:lstStyle/>
                    <a:p>
                      <a:pPr algn="ctr"/>
                      <a:r>
                        <a:rPr lang="nb-NO" dirty="0" smtClean="0"/>
                        <a:t>6</a:t>
                      </a:r>
                      <a:endParaRPr lang="nb-NO" dirty="0"/>
                    </a:p>
                  </a:txBody>
                  <a:tcPr/>
                </a:tc>
                <a:tc>
                  <a:txBody>
                    <a:bodyPr/>
                    <a:lstStyle/>
                    <a:p>
                      <a:pPr algn="ctr"/>
                      <a:r>
                        <a:rPr lang="nb-NO" dirty="0" smtClean="0"/>
                        <a:t>25</a:t>
                      </a:r>
                      <a:endParaRPr lang="nb-NO" dirty="0"/>
                    </a:p>
                  </a:txBody>
                  <a:tcPr/>
                </a:tc>
                <a:tc>
                  <a:txBody>
                    <a:bodyPr/>
                    <a:lstStyle/>
                    <a:p>
                      <a:pPr algn="ctr"/>
                      <a:r>
                        <a:rPr lang="nb-NO" dirty="0" smtClean="0"/>
                        <a:t>9</a:t>
                      </a:r>
                      <a:endParaRPr lang="nb-NO" dirty="0"/>
                    </a:p>
                  </a:txBody>
                  <a:tcPr/>
                </a:tc>
                <a:extLst>
                  <a:ext uri="{0D108BD9-81ED-4DB2-BD59-A6C34878D82A}">
                    <a16:rowId xmlns:a16="http://schemas.microsoft.com/office/drawing/2014/main" val="2301313413"/>
                  </a:ext>
                </a:extLst>
              </a:tr>
              <a:tr h="370840">
                <a:tc>
                  <a:txBody>
                    <a:bodyPr/>
                    <a:lstStyle/>
                    <a:p>
                      <a:r>
                        <a:rPr lang="nb-NO" dirty="0" err="1" smtClean="0"/>
                        <a:t>Lønns-og</a:t>
                      </a:r>
                      <a:r>
                        <a:rPr lang="nb-NO" baseline="0" dirty="0" smtClean="0"/>
                        <a:t> </a:t>
                      </a:r>
                      <a:r>
                        <a:rPr lang="nb-NO" baseline="0" dirty="0" err="1" smtClean="0"/>
                        <a:t>trekkkjøringer</a:t>
                      </a:r>
                      <a:endParaRPr lang="nb-NO" dirty="0"/>
                    </a:p>
                  </a:txBody>
                  <a:tcPr/>
                </a:tc>
                <a:tc>
                  <a:txBody>
                    <a:bodyPr/>
                    <a:lstStyle/>
                    <a:p>
                      <a:pPr algn="ctr"/>
                      <a:r>
                        <a:rPr lang="nb-NO" dirty="0" smtClean="0"/>
                        <a:t>2</a:t>
                      </a:r>
                      <a:endParaRPr lang="nb-NO" dirty="0"/>
                    </a:p>
                  </a:txBody>
                  <a:tcPr/>
                </a:tc>
                <a:tc>
                  <a:txBody>
                    <a:bodyPr/>
                    <a:lstStyle/>
                    <a:p>
                      <a:pPr algn="ctr"/>
                      <a:endParaRPr lang="nb-NO" dirty="0"/>
                    </a:p>
                  </a:txBody>
                  <a:tcPr/>
                </a:tc>
                <a:tc>
                  <a:txBody>
                    <a:bodyPr/>
                    <a:lstStyle/>
                    <a:p>
                      <a:pPr algn="ctr"/>
                      <a:r>
                        <a:rPr lang="nb-NO" dirty="0" smtClean="0"/>
                        <a:t>2</a:t>
                      </a:r>
                      <a:endParaRPr lang="nb-NO" dirty="0"/>
                    </a:p>
                  </a:txBody>
                  <a:tcPr/>
                </a:tc>
                <a:extLst>
                  <a:ext uri="{0D108BD9-81ED-4DB2-BD59-A6C34878D82A}">
                    <a16:rowId xmlns:a16="http://schemas.microsoft.com/office/drawing/2014/main" val="3100127550"/>
                  </a:ext>
                </a:extLst>
              </a:tr>
              <a:tr h="370840">
                <a:tc>
                  <a:txBody>
                    <a:bodyPr/>
                    <a:lstStyle/>
                    <a:p>
                      <a:r>
                        <a:rPr lang="nb-NO" dirty="0" smtClean="0"/>
                        <a:t>Rapportering</a:t>
                      </a:r>
                      <a:endParaRPr lang="nb-NO" dirty="0"/>
                    </a:p>
                  </a:txBody>
                  <a:tcPr/>
                </a:tc>
                <a:tc>
                  <a:txBody>
                    <a:bodyPr/>
                    <a:lstStyle/>
                    <a:p>
                      <a:pPr algn="ctr"/>
                      <a:r>
                        <a:rPr lang="nb-NO" dirty="0" smtClean="0"/>
                        <a:t>5</a:t>
                      </a:r>
                      <a:endParaRPr lang="nb-NO" dirty="0"/>
                    </a:p>
                  </a:txBody>
                  <a:tcPr/>
                </a:tc>
                <a:tc>
                  <a:txBody>
                    <a:bodyPr/>
                    <a:lstStyle/>
                    <a:p>
                      <a:pPr algn="ctr"/>
                      <a:endParaRPr lang="nb-NO" dirty="0"/>
                    </a:p>
                  </a:txBody>
                  <a:tcPr/>
                </a:tc>
                <a:tc>
                  <a:txBody>
                    <a:bodyPr/>
                    <a:lstStyle/>
                    <a:p>
                      <a:pPr algn="ctr"/>
                      <a:r>
                        <a:rPr lang="nb-NO" dirty="0" smtClean="0"/>
                        <a:t>3</a:t>
                      </a:r>
                      <a:endParaRPr lang="nb-NO" dirty="0"/>
                    </a:p>
                  </a:txBody>
                  <a:tcPr/>
                </a:tc>
                <a:extLst>
                  <a:ext uri="{0D108BD9-81ED-4DB2-BD59-A6C34878D82A}">
                    <a16:rowId xmlns:a16="http://schemas.microsoft.com/office/drawing/2014/main" val="1566327773"/>
                  </a:ext>
                </a:extLst>
              </a:tr>
              <a:tr h="370840">
                <a:tc>
                  <a:txBody>
                    <a:bodyPr/>
                    <a:lstStyle/>
                    <a:p>
                      <a:r>
                        <a:rPr lang="nb-NO" dirty="0" smtClean="0"/>
                        <a:t>Oppfølging</a:t>
                      </a:r>
                      <a:endParaRPr lang="nb-NO" dirty="0"/>
                    </a:p>
                  </a:txBody>
                  <a:tcPr/>
                </a:tc>
                <a:tc>
                  <a:txBody>
                    <a:bodyPr/>
                    <a:lstStyle/>
                    <a:p>
                      <a:pPr algn="ctr"/>
                      <a:r>
                        <a:rPr lang="nb-NO" dirty="0" smtClean="0"/>
                        <a:t>11</a:t>
                      </a:r>
                      <a:endParaRPr lang="nb-NO" dirty="0"/>
                    </a:p>
                  </a:txBody>
                  <a:tcPr/>
                </a:tc>
                <a:tc>
                  <a:txBody>
                    <a:bodyPr/>
                    <a:lstStyle/>
                    <a:p>
                      <a:pPr algn="ctr"/>
                      <a:endParaRPr lang="nb-NO" dirty="0"/>
                    </a:p>
                  </a:txBody>
                  <a:tcPr/>
                </a:tc>
                <a:tc>
                  <a:txBody>
                    <a:bodyPr/>
                    <a:lstStyle/>
                    <a:p>
                      <a:pPr algn="ctr"/>
                      <a:r>
                        <a:rPr lang="nb-NO" dirty="0" smtClean="0"/>
                        <a:t>3</a:t>
                      </a:r>
                      <a:endParaRPr lang="nb-NO" dirty="0"/>
                    </a:p>
                  </a:txBody>
                  <a:tcPr/>
                </a:tc>
                <a:extLst>
                  <a:ext uri="{0D108BD9-81ED-4DB2-BD59-A6C34878D82A}">
                    <a16:rowId xmlns:a16="http://schemas.microsoft.com/office/drawing/2014/main" val="2574249499"/>
                  </a:ext>
                </a:extLst>
              </a:tr>
            </a:tbl>
          </a:graphicData>
        </a:graphic>
      </p:graphicFrame>
      <p:pic>
        <p:nvPicPr>
          <p:cNvPr id="8" name="Picture 7" descr="Påskekylling – Wikipedi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281542">
            <a:off x="8639494" y="2108273"/>
            <a:ext cx="504506" cy="325636"/>
          </a:xfrm>
          <a:prstGeom prst="rect">
            <a:avLst/>
          </a:prstGeom>
        </p:spPr>
      </p:pic>
    </p:spTree>
    <p:extLst>
      <p:ext uri="{BB962C8B-B14F-4D97-AF65-F5344CB8AC3E}">
        <p14:creationId xmlns:p14="http://schemas.microsoft.com/office/powerpoint/2010/main" val="28591420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0C88CF92-FCC2-4FBB-9F8C-8ED429043180}" type="datetime1">
              <a:rPr lang="nb-NO" altLang="nb-NO" smtClean="0"/>
              <a:pPr>
                <a:defRPr/>
              </a:pPr>
              <a:t>11.03.2019</a:t>
            </a:fld>
            <a:endParaRPr lang="nb-NO" altLang="nb-NO"/>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pPr>
                <a:defRPr/>
              </a:pPr>
              <a:t>25</a:t>
            </a:fld>
            <a:endParaRPr lang="en-US" altLang="nb-NO"/>
          </a:p>
        </p:txBody>
      </p:sp>
      <p:pic>
        <p:nvPicPr>
          <p:cNvPr id="6" name="Picture 2" descr="C:\Users\ellenjc\AppData\Local\Microsoft\Windows\Temporary Internet Files\Content.Outlook\E7I2OBAS\Lunch digital fremti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664" y="1417340"/>
            <a:ext cx="7200799" cy="2649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6740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1511660" y="2537127"/>
            <a:ext cx="6286500" cy="1460500"/>
          </a:xfrm>
        </p:spPr>
        <p:txBody>
          <a:bodyPr/>
          <a:lstStyle/>
          <a:p>
            <a:pPr eaLnBrk="1" hangingPunct="1"/>
            <a:r>
              <a:rPr lang="nb-NO" sz="1667" b="1" dirty="0"/>
              <a:t>BOTT UiO: mottak av økonomi og lønn</a:t>
            </a:r>
          </a:p>
          <a:p>
            <a:r>
              <a:rPr lang="nb-NO" sz="1667" i="1" dirty="0" smtClean="0"/>
              <a:t>Økonomimodell</a:t>
            </a:r>
            <a:endParaRPr lang="nb-NO" sz="1667" i="1" dirty="0"/>
          </a:p>
          <a:p>
            <a:endParaRPr lang="nb-NO" sz="1667" dirty="0"/>
          </a:p>
          <a:p>
            <a:pPr eaLnBrk="1" hangingPunct="1"/>
            <a:endParaRPr lang="nb-NO" sz="1667" dirty="0"/>
          </a:p>
          <a:p>
            <a:pPr eaLnBrk="1" hangingPunct="1"/>
            <a:r>
              <a:rPr lang="nb-NO" sz="1667" dirty="0"/>
              <a:t>	</a:t>
            </a:r>
          </a:p>
          <a:p>
            <a:pPr eaLnBrk="1" hangingPunct="1"/>
            <a:r>
              <a:rPr lang="nb-NO" sz="1667" dirty="0"/>
              <a:t>		</a:t>
            </a:r>
          </a:p>
        </p:txBody>
      </p:sp>
    </p:spTree>
    <p:extLst>
      <p:ext uri="{BB962C8B-B14F-4D97-AF65-F5344CB8AC3E}">
        <p14:creationId xmlns:p14="http://schemas.microsoft.com/office/powerpoint/2010/main" val="31685997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Bakgrunn: En felles økonomimodell for BOTT</a:t>
            </a:r>
            <a:endParaRPr lang="nb-NO" dirty="0"/>
          </a:p>
        </p:txBody>
      </p:sp>
      <p:sp>
        <p:nvSpPr>
          <p:cNvPr id="3" name="Content Placeholder 2"/>
          <p:cNvSpPr>
            <a:spLocks noGrp="1"/>
          </p:cNvSpPr>
          <p:nvPr>
            <p:ph idx="1"/>
          </p:nvPr>
        </p:nvSpPr>
        <p:spPr>
          <a:xfrm>
            <a:off x="628650" y="1290088"/>
            <a:ext cx="7886700" cy="3263504"/>
          </a:xfrm>
        </p:spPr>
        <p:txBody>
          <a:bodyPr>
            <a:normAutofit/>
          </a:bodyPr>
          <a:lstStyle/>
          <a:p>
            <a:pPr marL="128588" indent="-128588"/>
            <a:r>
              <a:rPr lang="nb-NO" sz="1350" dirty="0"/>
              <a:t>De fire universitetene skal utarbeide en felles økonomimodell med utgangspunkt i </a:t>
            </a:r>
            <a:r>
              <a:rPr lang="nb-NO" sz="1350" dirty="0" err="1"/>
              <a:t>DFØs</a:t>
            </a:r>
            <a:r>
              <a:rPr lang="nb-NO" sz="1350" dirty="0"/>
              <a:t> standard konteringsstreng</a:t>
            </a:r>
          </a:p>
          <a:p>
            <a:pPr marL="128588" indent="-128588"/>
            <a:r>
              <a:rPr lang="nb-NO" sz="1350" dirty="0"/>
              <a:t>Det er foretatt omfattende kartlegging om behov for styringsinformasjon både på sentralt og lokalt nivå</a:t>
            </a:r>
          </a:p>
          <a:p>
            <a:pPr marL="128588" indent="-128588"/>
            <a:r>
              <a:rPr lang="nb-NO" sz="1350" dirty="0"/>
              <a:t>Universitetenes behov for ulike typer økonomisk styringsinformasjon har vært førende for arbeidet med økonomimodellen</a:t>
            </a:r>
          </a:p>
          <a:p>
            <a:pPr marL="128588" indent="-128588"/>
            <a:r>
              <a:rPr lang="nb-NO" sz="1350" dirty="0"/>
              <a:t>Økonomimodellen skal være standardisert på tvers universitetene</a:t>
            </a:r>
          </a:p>
          <a:p>
            <a:pPr marL="128588" indent="-128588"/>
            <a:r>
              <a:rPr lang="nb-NO" sz="1350" dirty="0"/>
              <a:t>Prototyp økonomimodell utarbeidet høsten 2018 </a:t>
            </a:r>
            <a:r>
              <a:rPr lang="nb-NO" sz="1350" dirty="0">
                <a:sym typeface="Wingdings" panose="05000000000000000000" pitchFamily="2" charset="2"/>
              </a:rPr>
              <a:t> Bearbeidet prototyp økonomimodell 2.0 i februar 2019</a:t>
            </a:r>
          </a:p>
          <a:p>
            <a:pPr marL="128588" indent="-128588"/>
            <a:r>
              <a:rPr lang="nb-NO" sz="1350" dirty="0"/>
              <a:t>Det er oversendt et beslutningsnotat fra faggruppe økonomimodell til ØK BOTT som oppsummerer det arbeidet som er gjort med utvikling av felles økonomimodell og som gir grunnlag for beslutning av ny økonomimodell</a:t>
            </a:r>
          </a:p>
          <a:p>
            <a:pPr marL="128588" indent="-128588"/>
            <a:endParaRPr lang="nb-NO" dirty="0"/>
          </a:p>
        </p:txBody>
      </p:sp>
      <p:pic>
        <p:nvPicPr>
          <p:cNvPr id="4" name="Bilde 5"/>
          <p:cNvPicPr>
            <a:picLocks noChangeAspect="1"/>
          </p:cNvPicPr>
          <p:nvPr/>
        </p:nvPicPr>
        <p:blipFill>
          <a:blip r:embed="rId3"/>
          <a:stretch>
            <a:fillRect/>
          </a:stretch>
        </p:blipFill>
        <p:spPr>
          <a:xfrm>
            <a:off x="7656024" y="334290"/>
            <a:ext cx="1425215" cy="418297"/>
          </a:xfrm>
          <a:prstGeom prst="rect">
            <a:avLst/>
          </a:prstGeom>
        </p:spPr>
      </p:pic>
      <p:pic>
        <p:nvPicPr>
          <p:cNvPr id="5" name="Bilde 5"/>
          <p:cNvPicPr>
            <a:picLocks noChangeAspect="1"/>
          </p:cNvPicPr>
          <p:nvPr/>
        </p:nvPicPr>
        <p:blipFill>
          <a:blip r:embed="rId3"/>
          <a:stretch>
            <a:fillRect/>
          </a:stretch>
        </p:blipFill>
        <p:spPr>
          <a:xfrm>
            <a:off x="7656024" y="315585"/>
            <a:ext cx="1425215" cy="418297"/>
          </a:xfrm>
          <a:prstGeom prst="rect">
            <a:avLst/>
          </a:prstGeom>
        </p:spPr>
      </p:pic>
      <p:sp>
        <p:nvSpPr>
          <p:cNvPr id="7" name="Rounded Rectangle 6"/>
          <p:cNvSpPr/>
          <p:nvPr/>
        </p:nvSpPr>
        <p:spPr>
          <a:xfrm>
            <a:off x="1331640" y="4153644"/>
            <a:ext cx="5867632" cy="1174790"/>
          </a:xfrm>
          <a:prstGeom prst="roundRect">
            <a:avLst/>
          </a:prstGeom>
          <a:solidFill>
            <a:srgbClr val="A0DCFF"/>
          </a:solidFill>
        </p:spPr>
        <p:txBody>
          <a:bodyPr wrap="square">
            <a:spAutoFit/>
          </a:bodyPr>
          <a:lstStyle/>
          <a:p>
            <a:pPr algn="ctr"/>
            <a:r>
              <a:rPr lang="nb-NO" sz="1500" b="1" i="1" dirty="0">
                <a:solidFill>
                  <a:schemeClr val="bg1"/>
                </a:solidFill>
              </a:rPr>
              <a:t>Økonomimodell: </a:t>
            </a:r>
          </a:p>
          <a:p>
            <a:pPr algn="ctr"/>
            <a:r>
              <a:rPr lang="nb-NO" sz="1200" i="1" dirty="0">
                <a:solidFill>
                  <a:schemeClr val="bg1"/>
                </a:solidFill>
              </a:rPr>
              <a:t>En struktur for å fange økonomisk informasjon til å produsere styringsinformasjon på utvalgte dimensjoner som gjenspeiler aktiviteten i virksomheten. Økonomimodellen skal gi det styrings- og rapporteringsbehovet som virksomheten trenger knyttet til økonomisk informasjon i økonomisystemet. </a:t>
            </a:r>
          </a:p>
        </p:txBody>
      </p:sp>
    </p:spTree>
    <p:extLst>
      <p:ext uri="{BB962C8B-B14F-4D97-AF65-F5344CB8AC3E}">
        <p14:creationId xmlns:p14="http://schemas.microsoft.com/office/powerpoint/2010/main" val="22355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700535" y="1661203"/>
            <a:ext cx="7281574" cy="3263504"/>
          </a:xfrm>
          <a:prstGeom prst="rect">
            <a:avLst/>
          </a:prstGeom>
        </p:spPr>
      </p:pic>
      <p:sp>
        <p:nvSpPr>
          <p:cNvPr id="4" name="Title 1"/>
          <p:cNvSpPr>
            <a:spLocks noGrp="1"/>
          </p:cNvSpPr>
          <p:nvPr>
            <p:ph type="title"/>
          </p:nvPr>
        </p:nvSpPr>
        <p:spPr/>
        <p:txBody>
          <a:bodyPr/>
          <a:lstStyle/>
          <a:p>
            <a:r>
              <a:rPr lang="nb-NO" dirty="0" smtClean="0"/>
              <a:t>Identifiserte behov </a:t>
            </a:r>
            <a:r>
              <a:rPr lang="nb-NO" dirty="0"/>
              <a:t>for økonomisk styringsinformasjon</a:t>
            </a:r>
          </a:p>
        </p:txBody>
      </p:sp>
      <p:pic>
        <p:nvPicPr>
          <p:cNvPr id="7" name="Bilde 5"/>
          <p:cNvPicPr>
            <a:picLocks noChangeAspect="1"/>
          </p:cNvPicPr>
          <p:nvPr/>
        </p:nvPicPr>
        <p:blipFill>
          <a:blip r:embed="rId4"/>
          <a:stretch>
            <a:fillRect/>
          </a:stretch>
        </p:blipFill>
        <p:spPr>
          <a:xfrm>
            <a:off x="7656024" y="315585"/>
            <a:ext cx="1425215" cy="418297"/>
          </a:xfrm>
          <a:prstGeom prst="rect">
            <a:avLst/>
          </a:prstGeom>
        </p:spPr>
      </p:pic>
    </p:spTree>
    <p:extLst>
      <p:ext uri="{BB962C8B-B14F-4D97-AF65-F5344CB8AC3E}">
        <p14:creationId xmlns:p14="http://schemas.microsoft.com/office/powerpoint/2010/main" val="1443529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b-NO" sz="2400" dirty="0"/>
              <a:t>Kontostreng</a:t>
            </a:r>
            <a:br>
              <a:rPr lang="nb-NO" sz="2400" dirty="0"/>
            </a:br>
            <a:r>
              <a:rPr lang="nb-NO" sz="2400" dirty="0"/>
              <a:t>Hvilke dimensjoner skal BOTT fange og føre transaksjoner på </a:t>
            </a:r>
          </a:p>
        </p:txBody>
      </p:sp>
      <p:sp>
        <p:nvSpPr>
          <p:cNvPr id="3" name="Content Placeholder 2"/>
          <p:cNvSpPr>
            <a:spLocks noGrp="1"/>
          </p:cNvSpPr>
          <p:nvPr>
            <p:ph idx="1"/>
          </p:nvPr>
        </p:nvSpPr>
        <p:spPr/>
        <p:txBody>
          <a:bodyPr/>
          <a:lstStyle/>
          <a:p>
            <a:pPr marL="0" indent="0">
              <a:buNone/>
            </a:pPr>
            <a:r>
              <a:rPr lang="nb-NO" dirty="0" err="1" smtClean="0"/>
              <a:t>DFØs</a:t>
            </a:r>
            <a:r>
              <a:rPr lang="nb-NO" dirty="0" smtClean="0"/>
              <a:t> kontostreng er et grunnleggende rammevilkår</a:t>
            </a:r>
          </a:p>
          <a:p>
            <a:pPr marL="0" indent="0">
              <a:buNone/>
            </a:pPr>
            <a:r>
              <a:rPr lang="nb-NO" dirty="0" smtClean="0"/>
              <a:t>Brukervennlighet:</a:t>
            </a:r>
          </a:p>
          <a:p>
            <a:pPr marL="0" indent="0">
              <a:buNone/>
            </a:pPr>
            <a:r>
              <a:rPr lang="nb-NO" dirty="0"/>
              <a:t>	f</a:t>
            </a:r>
            <a:r>
              <a:rPr lang="nb-NO" dirty="0" smtClean="0"/>
              <a:t>ærrest mulig konteringsdimensjoner</a:t>
            </a:r>
          </a:p>
          <a:p>
            <a:pPr marL="0" indent="0">
              <a:buNone/>
            </a:pPr>
            <a:r>
              <a:rPr lang="nb-NO" dirty="0"/>
              <a:t>	</a:t>
            </a:r>
            <a:r>
              <a:rPr lang="nb-NO" dirty="0" smtClean="0"/>
              <a:t>enklest mulig å kontrer fakturaer</a:t>
            </a:r>
          </a:p>
          <a:p>
            <a:pPr marL="0" indent="0">
              <a:buNone/>
            </a:pPr>
            <a:r>
              <a:rPr lang="nb-NO" dirty="0" smtClean="0"/>
              <a:t>Styringsbehov</a:t>
            </a:r>
          </a:p>
          <a:p>
            <a:pPr marL="0" indent="0">
              <a:buNone/>
            </a:pPr>
            <a:r>
              <a:rPr lang="nb-NO" dirty="0"/>
              <a:t>	</a:t>
            </a:r>
            <a:r>
              <a:rPr lang="nb-NO" dirty="0" smtClean="0"/>
              <a:t>datakvalitet</a:t>
            </a:r>
          </a:p>
          <a:p>
            <a:pPr marL="0" indent="0">
              <a:buNone/>
            </a:pPr>
            <a:r>
              <a:rPr lang="nb-NO" dirty="0"/>
              <a:t>	</a:t>
            </a:r>
            <a:r>
              <a:rPr lang="nb-NO" dirty="0" smtClean="0"/>
              <a:t>risiko for feil</a:t>
            </a:r>
            <a:endParaRPr lang="nb-NO" dirty="0"/>
          </a:p>
        </p:txBody>
      </p:sp>
      <p:pic>
        <p:nvPicPr>
          <p:cNvPr id="4" name="Bilde 5"/>
          <p:cNvPicPr>
            <a:picLocks noChangeAspect="1"/>
          </p:cNvPicPr>
          <p:nvPr/>
        </p:nvPicPr>
        <p:blipFill>
          <a:blip r:embed="rId3"/>
          <a:stretch>
            <a:fillRect/>
          </a:stretch>
        </p:blipFill>
        <p:spPr>
          <a:xfrm>
            <a:off x="7656024" y="315585"/>
            <a:ext cx="1425215" cy="418297"/>
          </a:xfrm>
          <a:prstGeom prst="rect">
            <a:avLst/>
          </a:prstGeom>
        </p:spPr>
      </p:pic>
    </p:spTree>
    <p:extLst>
      <p:ext uri="{BB962C8B-B14F-4D97-AF65-F5344CB8AC3E}">
        <p14:creationId xmlns:p14="http://schemas.microsoft.com/office/powerpoint/2010/main" val="3303559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59595"/>
            <a:ext cx="7886700" cy="907341"/>
          </a:xfrm>
        </p:spPr>
        <p:txBody>
          <a:bodyPr>
            <a:normAutofit/>
          </a:bodyPr>
          <a:lstStyle/>
          <a:p>
            <a:r>
              <a:rPr lang="nb-NO" sz="2400" dirty="0"/>
              <a:t>Økonomimodell </a:t>
            </a:r>
            <a:br>
              <a:rPr lang="nb-NO" sz="2400" dirty="0"/>
            </a:br>
            <a:r>
              <a:rPr lang="nb-NO" sz="2400" dirty="0"/>
              <a:t>Prototyp v.2</a:t>
            </a:r>
          </a:p>
        </p:txBody>
      </p:sp>
      <p:pic>
        <p:nvPicPr>
          <p:cNvPr id="4" name="Picture 3"/>
          <p:cNvPicPr>
            <a:picLocks noChangeAspect="1"/>
          </p:cNvPicPr>
          <p:nvPr/>
        </p:nvPicPr>
        <p:blipFill>
          <a:blip r:embed="rId3"/>
          <a:stretch>
            <a:fillRect/>
          </a:stretch>
        </p:blipFill>
        <p:spPr>
          <a:xfrm>
            <a:off x="732180" y="1466935"/>
            <a:ext cx="7150719" cy="4024645"/>
          </a:xfrm>
          <a:prstGeom prst="rect">
            <a:avLst/>
          </a:prstGeom>
        </p:spPr>
      </p:pic>
      <p:pic>
        <p:nvPicPr>
          <p:cNvPr id="5" name="Bilde 5"/>
          <p:cNvPicPr>
            <a:picLocks noChangeAspect="1"/>
          </p:cNvPicPr>
          <p:nvPr/>
        </p:nvPicPr>
        <p:blipFill>
          <a:blip r:embed="rId4"/>
          <a:stretch>
            <a:fillRect/>
          </a:stretch>
        </p:blipFill>
        <p:spPr>
          <a:xfrm>
            <a:off x="7656024" y="315585"/>
            <a:ext cx="1425215" cy="418297"/>
          </a:xfrm>
          <a:prstGeom prst="rect">
            <a:avLst/>
          </a:prstGeom>
        </p:spPr>
      </p:pic>
    </p:spTree>
    <p:extLst>
      <p:ext uri="{BB962C8B-B14F-4D97-AF65-F5344CB8AC3E}">
        <p14:creationId xmlns:p14="http://schemas.microsoft.com/office/powerpoint/2010/main" val="3888909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Status i arbeidet økonomimodell</a:t>
            </a:r>
            <a:endParaRPr lang="nb-NO" dirty="0"/>
          </a:p>
        </p:txBody>
      </p:sp>
      <p:sp>
        <p:nvSpPr>
          <p:cNvPr id="3" name="Content Placeholder 2"/>
          <p:cNvSpPr>
            <a:spLocks noGrp="1"/>
          </p:cNvSpPr>
          <p:nvPr>
            <p:ph idx="1"/>
          </p:nvPr>
        </p:nvSpPr>
        <p:spPr/>
        <p:txBody>
          <a:bodyPr/>
          <a:lstStyle/>
          <a:p>
            <a:r>
              <a:rPr lang="nb-NO" dirty="0" smtClean="0"/>
              <a:t>Levert Beslutningsnotat BOTT økonomimodell</a:t>
            </a:r>
          </a:p>
          <a:p>
            <a:r>
              <a:rPr lang="nb-NO" dirty="0" smtClean="0"/>
              <a:t>Internt arbeid med prototyp v2.0 </a:t>
            </a:r>
          </a:p>
          <a:p>
            <a:r>
              <a:rPr lang="nb-NO" dirty="0" smtClean="0"/>
              <a:t>Videre grunnlag for beslutning 15.mars</a:t>
            </a:r>
          </a:p>
          <a:p>
            <a:r>
              <a:rPr lang="nb-NO" dirty="0" smtClean="0"/>
              <a:t>Arbeid med relasjoner og grunnlag til oppsett av fiktivt firma for å teste løsningen</a:t>
            </a:r>
          </a:p>
          <a:p>
            <a:endParaRPr lang="nb-NO" dirty="0"/>
          </a:p>
        </p:txBody>
      </p:sp>
      <p:pic>
        <p:nvPicPr>
          <p:cNvPr id="5" name="Bilde 5"/>
          <p:cNvPicPr>
            <a:picLocks noChangeAspect="1"/>
          </p:cNvPicPr>
          <p:nvPr/>
        </p:nvPicPr>
        <p:blipFill>
          <a:blip r:embed="rId3"/>
          <a:stretch>
            <a:fillRect/>
          </a:stretch>
        </p:blipFill>
        <p:spPr>
          <a:xfrm>
            <a:off x="7656024" y="315585"/>
            <a:ext cx="1425215" cy="418297"/>
          </a:xfrm>
          <a:prstGeom prst="rect">
            <a:avLst/>
          </a:prstGeom>
        </p:spPr>
      </p:pic>
    </p:spTree>
    <p:extLst>
      <p:ext uri="{BB962C8B-B14F-4D97-AF65-F5344CB8AC3E}">
        <p14:creationId xmlns:p14="http://schemas.microsoft.com/office/powerpoint/2010/main" val="3462260874"/>
      </p:ext>
    </p:extLst>
  </p:cSld>
  <p:clrMapOvr>
    <a:masterClrMapping/>
  </p:clrMapOvr>
</p:sld>
</file>

<file path=ppt/theme/theme1.xml><?xml version="1.0" encoding="utf-8"?>
<a:theme xmlns:a="http://schemas.openxmlformats.org/drawingml/2006/main" name="UIONorsk16-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12. UiO-norsk-symboler-med-rod-bakgrunn</Template>
  <TotalTime>2307</TotalTime>
  <Words>1317</Words>
  <Application>Microsoft Office PowerPoint</Application>
  <PresentationFormat>On-screen Show (16:10)</PresentationFormat>
  <Paragraphs>387</Paragraphs>
  <Slides>30</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Times New Roman</vt:lpstr>
      <vt:lpstr>Wingdings</vt:lpstr>
      <vt:lpstr>ヒラギノ角ゴ Pro W3</vt:lpstr>
      <vt:lpstr>UIONorsk16-10</vt:lpstr>
      <vt:lpstr>PowerPoint Presentation</vt:lpstr>
      <vt:lpstr>PowerPoint Presentation</vt:lpstr>
      <vt:lpstr>PowerPoint Presentation</vt:lpstr>
      <vt:lpstr>Rammer for prosjektet</vt:lpstr>
      <vt:lpstr>Organisering av BOTT/DFØ økonomi og lønn –gjennomføringsfasen.</vt:lpstr>
      <vt:lpstr>Faser i gjennomføringsfasen</vt:lpstr>
      <vt:lpstr>Prosjektets prosesser</vt:lpstr>
      <vt:lpstr>Produktnedbrytingsstruktur</vt:lpstr>
      <vt:lpstr>Hva skjer våren 2019 - nasjonalt?</vt:lpstr>
      <vt:lpstr>PowerPoint Presentation</vt:lpstr>
      <vt:lpstr>Organisering i stort…</vt:lpstr>
      <vt:lpstr>Organisering UiO våren 2019 </vt:lpstr>
      <vt:lpstr>Roller og ansvar ift de nasjonale faggruppene</vt:lpstr>
      <vt:lpstr>Fagansvarlige UiO</vt:lpstr>
      <vt:lpstr>PowerPoint Presentation</vt:lpstr>
      <vt:lpstr>Kategorisering av produktene</vt:lpstr>
      <vt:lpstr>Mottaksprosjektet UiO økonomi og lønn</vt:lpstr>
      <vt:lpstr>Faser i mottaksprosjektet økonomi og lønn</vt:lpstr>
      <vt:lpstr>UiO mottaksprosjekt, Prosjektgruppe fase 2</vt:lpstr>
      <vt:lpstr>Mottaksprosjektets omfang</vt:lpstr>
      <vt:lpstr>Prosesskartlegging Vår 2019</vt:lpstr>
      <vt:lpstr>Økonomiprosesser oversikt</vt:lpstr>
      <vt:lpstr>Lønnsprosesser oversikt</vt:lpstr>
      <vt:lpstr>PowerPoint Presentation</vt:lpstr>
      <vt:lpstr>PowerPoint Presentation</vt:lpstr>
      <vt:lpstr>Bakgrunn: En felles økonomimodell for BOTT</vt:lpstr>
      <vt:lpstr>Identifiserte behov for økonomisk styringsinformasjon</vt:lpstr>
      <vt:lpstr>Kontostreng Hvilke dimensjoner skal BOTT fange og føre transaksjoner på </vt:lpstr>
      <vt:lpstr>Økonomimodell  Prototyp v.2</vt:lpstr>
      <vt:lpstr>Status i arbeidet økonomimodell</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Koyote Millar;line.dolmset@admin.uio.no</dc:creator>
  <cp:lastModifiedBy>Line Dolmset</cp:lastModifiedBy>
  <cp:revision>127</cp:revision>
  <cp:lastPrinted>2019-03-04T08:00:20Z</cp:lastPrinted>
  <dcterms:created xsi:type="dcterms:W3CDTF">2018-11-08T13:06:46Z</dcterms:created>
  <dcterms:modified xsi:type="dcterms:W3CDTF">2019-03-11T09:43:55Z</dcterms:modified>
</cp:coreProperties>
</file>