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420" r:id="rId5"/>
    <p:sldId id="409" r:id="rId6"/>
    <p:sldId id="400" r:id="rId7"/>
    <p:sldId id="410" r:id="rId8"/>
    <p:sldId id="258" r:id="rId9"/>
    <p:sldId id="411" r:id="rId10"/>
    <p:sldId id="418" r:id="rId11"/>
    <p:sldId id="404" r:id="rId12"/>
    <p:sldId id="403" r:id="rId13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8FB30A-AC06-407D-9942-6D27D922B90F}" v="18" dt="2019-11-29T13:47:09.2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69929" autoAdjust="0"/>
  </p:normalViewPr>
  <p:slideViewPr>
    <p:cSldViewPr>
      <p:cViewPr varScale="1">
        <p:scale>
          <a:sx n="71" d="100"/>
          <a:sy n="71" d="100"/>
        </p:scale>
        <p:origin x="1817" y="26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5D7F718-98BC-5045-A821-52C448D53BEB}" type="datetime1">
              <a:rPr lang="nb-NO"/>
              <a:pPr>
                <a:defRPr/>
              </a:pPr>
              <a:t>29.11.2019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B039BC9-F172-9346-BCD9-B103670D753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61CEB0D-248D-A94B-8C34-DF0A71FD3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SAM-prosjektet</a:t>
            </a:r>
          </a:p>
          <a:p>
            <a:r>
              <a:rPr lang="nb-NO" b="0" dirty="0"/>
              <a:t>Utarbeide ny modell for kostnadsfordeling (intern fakturering)</a:t>
            </a:r>
          </a:p>
          <a:p>
            <a:r>
              <a:rPr lang="nb-NO" b="0" dirty="0"/>
              <a:t>Kartlegging av dagens prosesser for innkjøp av programvare og utarbeide forslag til forbedret prosess for innkjøp av programvare</a:t>
            </a:r>
          </a:p>
          <a:p>
            <a:endParaRPr lang="nb-NO" b="0" dirty="0"/>
          </a:p>
          <a:p>
            <a:r>
              <a:rPr lang="nb-NO" b="1" dirty="0"/>
              <a:t>Arbeidsstasjoner</a:t>
            </a:r>
          </a:p>
          <a:p>
            <a:r>
              <a:rPr lang="nb-NO" b="0" dirty="0"/>
              <a:t>Kartlegge dagens prosesser for innkjøp av datamaskiner og mobile enheter brukt til basis IT – altså ikke spesialmaskiner til forskning og undervisning</a:t>
            </a:r>
          </a:p>
          <a:p>
            <a:r>
              <a:rPr lang="nb-NO" b="0" dirty="0"/>
              <a:t>Utarbeide forbedret, standard prosess for innkjøp av standard IT-utstyr (maskiner og mobile enheter)</a:t>
            </a:r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46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79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Med HF vil vi framover jobbe fram en kommunikasjonsplan overfor deres ansatte og studenter. </a:t>
            </a:r>
          </a:p>
          <a:p>
            <a:r>
              <a:rPr lang="nb-NO" dirty="0"/>
              <a:t>HF tenker å dedikere en kommunikasjonsmedarbeider til dette arbeidet</a:t>
            </a:r>
          </a:p>
          <a:p>
            <a:endParaRPr lang="nb-NO" dirty="0"/>
          </a:p>
          <a:p>
            <a:r>
              <a:rPr lang="nb-NO" dirty="0"/>
              <a:t>Annen piloterende enhet er studie med henvendelser rundt TP – timeplanleggingssystemet.</a:t>
            </a:r>
          </a:p>
          <a:p>
            <a:endParaRPr lang="nb-NO" dirty="0"/>
          </a:p>
          <a:p>
            <a:r>
              <a:rPr lang="nb-NO" b="1" dirty="0"/>
              <a:t>Et blikk inn i framtiden:</a:t>
            </a:r>
          </a:p>
          <a:p>
            <a:r>
              <a:rPr lang="nb-NO" b="0" dirty="0"/>
              <a:t>Når beslutning er tatt om videre bruk av TOPdesk på UiO</a:t>
            </a:r>
          </a:p>
          <a:p>
            <a:endParaRPr lang="nb-NO" b="0" dirty="0"/>
          </a:p>
          <a:p>
            <a:r>
              <a:rPr lang="nb-NO" b="0" dirty="0"/>
              <a:t>Prosjektet begynner sammen med USIT å se på </a:t>
            </a:r>
            <a:r>
              <a:rPr lang="nb-NO" b="0" dirty="0" err="1"/>
              <a:t>asset</a:t>
            </a:r>
            <a:r>
              <a:rPr lang="nb-NO" b="0" dirty="0"/>
              <a:t> management. Hvordan informasjon om ansattes IT-utstyr og programvare skal listes opp i TOPdesk. Muligheten til å ta inn alle multifunksjonsskrivere, og dermed se lettere hva slags problem brukeren har med utskrift – om det er på maskinen, skriveren eller mellom maskin og skriver </a:t>
            </a:r>
            <a:r>
              <a:rPr lang="nb-NO" b="0"/>
              <a:t>problemet oppstår.</a:t>
            </a:r>
            <a:endParaRPr lang="nb-NO" b="0" dirty="0"/>
          </a:p>
          <a:p>
            <a:endParaRPr lang="nb-NO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13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862B-79CF-F94D-B10C-D9E36ADC4C08}" type="datetime1">
              <a:rPr lang="nb-NO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D7203-3013-D749-ADA2-C23176B401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966B-9BF2-6642-BA3E-7F6C4B6B5B48}" type="datetime1">
              <a:rPr lang="nb-NO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4BAE5-1A3D-6C4B-A19B-A21CA952B8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76BBB-3F6B-FE47-9B20-0E604178B90B}" type="datetime1">
              <a:rPr lang="nb-NO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E65EC-C774-EF4B-9967-F30DBC9C34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70CB-25CB-BE44-8267-D24E2D49FE8A}" type="datetime1">
              <a:rPr lang="nb-NO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FD7A5-C8F5-1448-9D00-39B245CDAD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3A17C-8D7E-DE49-B1B2-99C5899E63E4}" type="datetime1">
              <a:rPr lang="nb-NO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2A21F-DA23-814C-9F57-78C93D6638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2FEF2-E4BD-6348-BAE6-B5F400DE8733}" type="datetime1">
              <a:rPr lang="nb-NO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74A88-5B81-1D4F-823C-6256520B3B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23178-3325-B448-BCA2-C606C2543C23}" type="datetime1">
              <a:rPr lang="nb-NO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258ED-E363-D542-BB05-DA75DAA1FC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1D0FA-0760-EC4E-B2CF-78F622ECA4CF}" type="datetime1">
              <a:rPr lang="nb-NO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EC82D-BBE7-BE49-AC35-8BE46C8CE6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51588"/>
            <a:ext cx="7924464" cy="342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C7B76A9-D67D-FE47-B774-753115DD3D77}" type="datetime1">
              <a:rPr lang="nb-NO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FF88920-A570-764F-B75C-B0232A0E4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6" descr="UiO_A_pn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900" y="134270"/>
            <a:ext cx="2210742" cy="14405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pPr eaLnBrk="1" hangingPunct="1"/>
            <a:r>
              <a:rPr lang="nb-NO" dirty="0"/>
              <a:t>IT-drift prosjektet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3156" y="2858131"/>
            <a:ext cx="7543989" cy="1459954"/>
          </a:xfrm>
        </p:spPr>
        <p:txBody>
          <a:bodyPr/>
          <a:lstStyle/>
          <a:p>
            <a:pPr eaLnBrk="1" hangingPunct="1"/>
            <a:r>
              <a:rPr lang="nb-NO" dirty="0"/>
              <a:t>Gjennomgang av prosjektet og dens delprosjektene etter </a:t>
            </a:r>
            <a:r>
              <a:rPr lang="nb-NO" dirty="0" err="1"/>
              <a:t>rescoping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9617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7D1DB-D897-452D-8DF3-4BA0A839C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Innkjøp: Oversikt over hva som tas og ikke tas videre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F5AE6-71D1-4955-A8AE-CA32387EF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Leveranser som gjennomføres:</a:t>
            </a:r>
          </a:p>
          <a:p>
            <a:pPr lvl="1"/>
            <a:r>
              <a:rPr lang="nb-NO" sz="1800" dirty="0"/>
              <a:t>Programvare (SAM-prosjektet), Arbeidsstasjoner med relevant tilbehør og Avhending av utstyr</a:t>
            </a:r>
          </a:p>
          <a:p>
            <a:r>
              <a:rPr lang="nb-NO" sz="2000" dirty="0">
                <a:solidFill>
                  <a:schemeClr val="bg1">
                    <a:lumMod val="50000"/>
                  </a:schemeClr>
                </a:solidFill>
              </a:rPr>
              <a:t>Leveranser som ikke gjennomføres:</a:t>
            </a:r>
          </a:p>
          <a:p>
            <a:pPr lvl="1"/>
            <a:r>
              <a:rPr lang="nb-NO" sz="1800" dirty="0">
                <a:solidFill>
                  <a:schemeClr val="bg1">
                    <a:lumMod val="50000"/>
                  </a:schemeClr>
                </a:solidFill>
              </a:rPr>
              <a:t>Standardisering av modellutvalg</a:t>
            </a:r>
          </a:p>
          <a:p>
            <a:pPr lvl="1"/>
            <a:r>
              <a:rPr lang="nb-NO" sz="1800" dirty="0">
                <a:solidFill>
                  <a:schemeClr val="bg1">
                    <a:lumMod val="50000"/>
                  </a:schemeClr>
                </a:solidFill>
              </a:rPr>
              <a:t>Kost-/nyttevurderinger av serviceavtaler</a:t>
            </a:r>
          </a:p>
          <a:p>
            <a:pPr lvl="1"/>
            <a:r>
              <a:rPr lang="nb-NO" sz="1800" dirty="0">
                <a:solidFill>
                  <a:schemeClr val="bg1">
                    <a:lumMod val="50000"/>
                  </a:schemeClr>
                </a:solidFill>
              </a:rPr>
              <a:t>Bestillingsrutiner ellers</a:t>
            </a:r>
          </a:p>
          <a:p>
            <a:pPr lvl="1"/>
            <a:r>
              <a:rPr lang="nb-NO" sz="1800" dirty="0">
                <a:solidFill>
                  <a:schemeClr val="bg1">
                    <a:lumMod val="50000"/>
                  </a:schemeClr>
                </a:solidFill>
              </a:rPr>
              <a:t>IT-drift prosjektets anbefaling: Gitt kapasiteten bør disse aktivitetene utgå til etter IT-drift prosjektet</a:t>
            </a:r>
          </a:p>
          <a:p>
            <a:r>
              <a:rPr lang="nb-NO" sz="2000" dirty="0"/>
              <a:t>Kun kapasitet til arbeide fram forslag til nye prosesser, ikke til å implementere i organisasjonen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CBCB0-F088-43CA-A86C-96C5EAB04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41ACB0-CD45-4B5B-A73C-F34D0E8968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89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55FA1B-D113-49EA-ADF9-155D88FC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IT-drift: Innkjøp - aktiviteter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A19D51-2D77-49A0-A3A5-E638C0481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Gjennomfører en kartlegging blant IT-ledere om hvordan innkjøp av datamaskiner og mobile enheter gjøres i dag</a:t>
            </a:r>
          </a:p>
          <a:p>
            <a:r>
              <a:rPr lang="nb-NO" dirty="0"/>
              <a:t>Ser på hvordan denne typen innkjøp gjøres på sammenlignbare universiteter </a:t>
            </a:r>
          </a:p>
          <a:p>
            <a:r>
              <a:rPr lang="nb-NO" dirty="0"/>
              <a:t>To workshoper nå i </a:t>
            </a:r>
            <a:r>
              <a:rPr lang="nb-NO" dirty="0" err="1"/>
              <a:t>månedskiftet</a:t>
            </a:r>
            <a:r>
              <a:rPr lang="nb-NO" dirty="0"/>
              <a:t> nov/des – for kartlegging av prosesser og kundereiser, og for prosessforbedring – av alle tre prosesser: Innkjøp av maskinvare og programvare, samt avhending</a:t>
            </a:r>
          </a:p>
          <a:p>
            <a:r>
              <a:rPr lang="nb-NO" dirty="0"/>
              <a:t>Møtt Innkjøpsseksjonen for informasjon om anbudsprosessen for avhending av IT-utstyr</a:t>
            </a:r>
          </a:p>
          <a:p>
            <a:r>
              <a:rPr lang="nb-NO" dirty="0"/>
              <a:t>Ferdigstillelse av teknisk løsning for SAM/</a:t>
            </a:r>
            <a:r>
              <a:rPr lang="nb-NO" dirty="0" err="1"/>
              <a:t>Flexera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4489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2AA34-C893-4327-9138-64D68D00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Arbeidsstasjoner: Oversikt over hva som tas og ikke tas videre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51873-E5C9-43B7-B036-7DF156153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Leveranser som gjennomføres:</a:t>
            </a:r>
          </a:p>
          <a:p>
            <a:pPr lvl="1"/>
            <a:r>
              <a:rPr lang="nb-NO" sz="1800" dirty="0"/>
              <a:t>Oppsett av Windows-klienter (Windows Autopilot), Drift av Windows-klienter og Mobile enheter</a:t>
            </a:r>
          </a:p>
          <a:p>
            <a:r>
              <a:rPr lang="nb-NO" sz="2000" dirty="0">
                <a:solidFill>
                  <a:schemeClr val="bg1">
                    <a:lumMod val="50000"/>
                  </a:schemeClr>
                </a:solidFill>
              </a:rPr>
              <a:t>Leveranser som ikke gjennomføres:</a:t>
            </a:r>
          </a:p>
          <a:p>
            <a:pPr lvl="1"/>
            <a:r>
              <a:rPr lang="nb-NO" sz="1800" dirty="0">
                <a:solidFill>
                  <a:schemeClr val="bg1">
                    <a:lumMod val="50000"/>
                  </a:schemeClr>
                </a:solidFill>
              </a:rPr>
              <a:t>Oppsett og drift av Mac-klienter</a:t>
            </a:r>
          </a:p>
          <a:p>
            <a:pPr lvl="1"/>
            <a:r>
              <a:rPr lang="nb-NO" sz="1800" dirty="0">
                <a:solidFill>
                  <a:schemeClr val="bg1">
                    <a:lumMod val="50000"/>
                  </a:schemeClr>
                </a:solidFill>
              </a:rPr>
              <a:t>Felles driftsplattform</a:t>
            </a:r>
          </a:p>
          <a:p>
            <a:pPr lvl="1"/>
            <a:r>
              <a:rPr lang="nb-NO" sz="1800" dirty="0">
                <a:solidFill>
                  <a:schemeClr val="bg1">
                    <a:lumMod val="50000"/>
                  </a:schemeClr>
                </a:solidFill>
              </a:rPr>
              <a:t>IT-drift prosjektets anbefalinger: </a:t>
            </a:r>
          </a:p>
          <a:p>
            <a:pPr lvl="2"/>
            <a:r>
              <a:rPr lang="nb-NO" sz="1500" dirty="0">
                <a:solidFill>
                  <a:schemeClr val="bg1">
                    <a:lumMod val="50000"/>
                  </a:schemeClr>
                </a:solidFill>
              </a:rPr>
              <a:t>For Mac skjer stadig små forbedringer som anses best løst som linjeaktiviteter.</a:t>
            </a:r>
          </a:p>
          <a:p>
            <a:pPr lvl="2"/>
            <a:r>
              <a:rPr lang="nb-NO" sz="1500" dirty="0">
                <a:solidFill>
                  <a:schemeClr val="bg1">
                    <a:lumMod val="50000"/>
                  </a:schemeClr>
                </a:solidFill>
              </a:rPr>
              <a:t>Felles driftsplattform for arbeidsstasjoner og mobile enheter bør evt. vurderes som en aktivitet etter IT-drift prosjektet</a:t>
            </a:r>
          </a:p>
          <a:p>
            <a:pPr lvl="1"/>
            <a:endParaRPr lang="nb-NO" sz="1800" dirty="0">
              <a:solidFill>
                <a:schemeClr val="bg1">
                  <a:lumMod val="50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7D436-E75A-47C7-A6D2-B3A570383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EEBDE3-C8FB-47AC-802C-AD69C57DF5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992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FDB04-FB8C-4BA0-8478-E1372AED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Arbeidsstasjoner: Windows Autopilot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78268-AA30-4A7A-BDD8-906375ADA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Jobber med </a:t>
            </a:r>
            <a:r>
              <a:rPr lang="en-US" sz="2000" dirty="0" err="1">
                <a:solidFill>
                  <a:srgbClr val="000000"/>
                </a:solidFill>
              </a:rPr>
              <a:t>konsistent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brukeropplevelse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på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og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utenfor</a:t>
            </a:r>
            <a:r>
              <a:rPr lang="en-US" sz="2000" dirty="0">
                <a:solidFill>
                  <a:srgbClr val="000000"/>
                </a:solidFill>
              </a:rPr>
              <a:t> campus</a:t>
            </a:r>
          </a:p>
          <a:p>
            <a:pPr marL="60331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cs typeface="Calibri"/>
              </a:rPr>
              <a:t>VPN for: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Utskrift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,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hjemme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-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og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fellesområder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,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og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lisensservere</a:t>
            </a:r>
            <a:endParaRPr lang="en-US" sz="1800" dirty="0">
              <a:solidFill>
                <a:srgbClr val="000000"/>
              </a:solidFill>
              <a:cs typeface="Calibri"/>
            </a:endParaRPr>
          </a:p>
          <a:p>
            <a:pPr marL="60331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cs typeface="Calibri"/>
              </a:rPr>
              <a:t>Azure Application Proxy for: Web-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baserte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tjenester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som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i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dag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ikke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er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tilgjengelig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utenfor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 UiO (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eks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. </a:t>
            </a:r>
            <a:r>
              <a:rPr lang="en-US" sz="1800" dirty="0" err="1">
                <a:solidFill>
                  <a:srgbClr val="000000"/>
                </a:solidFill>
                <a:cs typeface="Calibri"/>
              </a:rPr>
              <a:t>ePhorte</a:t>
            </a:r>
            <a:r>
              <a:rPr lang="en-US" sz="1800" dirty="0">
                <a:solidFill>
                  <a:srgbClr val="000000"/>
                </a:solidFill>
                <a:cs typeface="Calibri"/>
              </a:rPr>
              <a:t>, Basware m. fl.)</a:t>
            </a:r>
          </a:p>
          <a:p>
            <a:pPr marL="60331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cs typeface="Calibri"/>
              </a:rPr>
              <a:t>Co-Management: Tilgang til UiOs eksisterende </a:t>
            </a:r>
            <a:r>
              <a:rPr lang="nb-NO" sz="1800" dirty="0" err="1">
                <a:solidFill>
                  <a:srgbClr val="000000"/>
                </a:solidFill>
                <a:cs typeface="Calibri"/>
              </a:rPr>
              <a:t>programvareportefølge</a:t>
            </a:r>
            <a:r>
              <a:rPr lang="nb-NO" sz="1800" dirty="0">
                <a:solidFill>
                  <a:srgbClr val="000000"/>
                </a:solidFill>
                <a:cs typeface="Calibri"/>
              </a:rPr>
              <a:t> (SCCM) </a:t>
            </a:r>
          </a:p>
          <a:p>
            <a:pPr marL="60331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cs typeface="Calibri"/>
              </a:rPr>
              <a:t>Noen sikkerhetsmessige avklaringer gjenstår</a:t>
            </a:r>
          </a:p>
          <a:p>
            <a:r>
              <a:rPr lang="nb-NO" sz="2000" dirty="0">
                <a:solidFill>
                  <a:srgbClr val="000000"/>
                </a:solidFill>
                <a:cs typeface="Calibri"/>
              </a:rPr>
              <a:t>Etablert et direkte samarbeide med produktteamet bak Autopilot-teknologien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cs typeface="Calibri"/>
              </a:rPr>
              <a:t>MS vurderer UiOs tidlige adopsjon, </a:t>
            </a:r>
            <a:r>
              <a:rPr lang="nb-NO" sz="1800" dirty="0" err="1">
                <a:solidFill>
                  <a:srgbClr val="000000"/>
                </a:solidFill>
                <a:cs typeface="Calibri"/>
              </a:rPr>
              <a:t>scope</a:t>
            </a:r>
            <a:r>
              <a:rPr lang="nb-NO" sz="1800" dirty="0">
                <a:solidFill>
                  <a:srgbClr val="000000"/>
                </a:solidFill>
                <a:cs typeface="Calibri"/>
              </a:rPr>
              <a:t> og fremdrift som så interessant at kjerneteamet vil samarbeide direkte med oss</a:t>
            </a:r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1EDAC-6DF3-4A4E-98E9-998752D38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3FCAF6-CF13-49D1-B4C0-20FA660044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835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56128-CCC4-4FA3-AAA2-A0184A4E9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Brukerstøtte: Oversikt over hva som tas og ikke tas videre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F0C49-822D-440E-B369-2D08EED22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Leveranser som gjennomføres:</a:t>
            </a:r>
          </a:p>
          <a:p>
            <a:pPr lvl="1"/>
            <a:r>
              <a:rPr lang="nb-NO" sz="1800" dirty="0"/>
              <a:t>Servicedesk/</a:t>
            </a:r>
            <a:r>
              <a:rPr lang="nb-NO" sz="1800" dirty="0" err="1"/>
              <a:t>Helpdesk</a:t>
            </a:r>
            <a:r>
              <a:rPr lang="nb-NO" sz="1800" dirty="0"/>
              <a:t>/Single Point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Contact</a:t>
            </a:r>
            <a:r>
              <a:rPr lang="nb-NO" sz="1800" dirty="0"/>
              <a:t> (</a:t>
            </a:r>
            <a:r>
              <a:rPr lang="nb-NO" sz="1800" dirty="0" err="1"/>
              <a:t>SPoC</a:t>
            </a:r>
            <a:r>
              <a:rPr lang="nb-NO" sz="1800" dirty="0"/>
              <a:t>), Kunnskapsbase, Fjernassistanse for arbeidsstasjoner og Utstyrsbase (Asset Management)</a:t>
            </a:r>
          </a:p>
          <a:p>
            <a:r>
              <a:rPr lang="nb-NO" sz="2000" dirty="0">
                <a:solidFill>
                  <a:schemeClr val="bg1">
                    <a:lumMod val="50000"/>
                  </a:schemeClr>
                </a:solidFill>
              </a:rPr>
              <a:t>Leveranser som ikke gjennomføres:</a:t>
            </a:r>
          </a:p>
          <a:p>
            <a:pPr lvl="1"/>
            <a:r>
              <a:rPr lang="nb-NO" sz="1800" dirty="0">
                <a:solidFill>
                  <a:schemeClr val="bg1">
                    <a:lumMod val="50000"/>
                  </a:schemeClr>
                </a:solidFill>
              </a:rPr>
              <a:t>Tjenestekatalog</a:t>
            </a:r>
          </a:p>
          <a:p>
            <a:pPr lvl="1"/>
            <a:r>
              <a:rPr lang="nb-NO" sz="1800" dirty="0">
                <a:solidFill>
                  <a:schemeClr val="bg1">
                    <a:lumMod val="50000"/>
                  </a:schemeClr>
                </a:solidFill>
              </a:rPr>
              <a:t>Tilgangsstyring / Rettigheter i IT-organisasjonen</a:t>
            </a:r>
          </a:p>
          <a:p>
            <a:pPr lvl="1"/>
            <a:r>
              <a:rPr lang="nb-NO" sz="1800" dirty="0">
                <a:solidFill>
                  <a:schemeClr val="bg1">
                    <a:lumMod val="50000"/>
                  </a:schemeClr>
                </a:solidFill>
              </a:rPr>
              <a:t>AV-bistand</a:t>
            </a:r>
          </a:p>
          <a:p>
            <a:pPr lvl="1"/>
            <a:r>
              <a:rPr lang="nb-NO" sz="1800" dirty="0">
                <a:solidFill>
                  <a:schemeClr val="bg1">
                    <a:lumMod val="50000"/>
                  </a:schemeClr>
                </a:solidFill>
              </a:rPr>
              <a:t>Samhandling</a:t>
            </a:r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A068A-1F26-497F-AFB3-58803CD33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457557-934E-437C-99DD-A0E5572639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896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B51BA-124B-477A-86B2-75EE224D6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IT-drift prosjektets forslag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52848-CD0C-46D4-B97B-7097720FC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Tjenestekatalog har blitt satt i produksjon av USIT</a:t>
            </a:r>
          </a:p>
          <a:p>
            <a:r>
              <a:rPr lang="nb-NO" dirty="0"/>
              <a:t>AV-bistand</a:t>
            </a:r>
          </a:p>
          <a:p>
            <a:pPr lvl="1"/>
            <a:r>
              <a:rPr lang="nb-NO" dirty="0"/>
              <a:t>Innledende arbeid viste at denne aktiviteten enklest lar seg gjennomføre etter en evt. omorganisering</a:t>
            </a:r>
          </a:p>
          <a:p>
            <a:r>
              <a:rPr lang="nb-NO" dirty="0"/>
              <a:t>Tilgangsstyring / Rettigheter i IT-organisasjonen</a:t>
            </a:r>
          </a:p>
          <a:p>
            <a:pPr lvl="1"/>
            <a:r>
              <a:rPr lang="nb-NO" dirty="0"/>
              <a:t>Aktiviteten bør ses på etter at TOPdesk og felles førstelinje er innført i hele IT-organisasjonen, evt. etter en omorganisering</a:t>
            </a:r>
          </a:p>
          <a:p>
            <a:r>
              <a:rPr lang="nb-NO" dirty="0"/>
              <a:t>Samhandling</a:t>
            </a:r>
          </a:p>
          <a:p>
            <a:pPr lvl="1"/>
            <a:r>
              <a:rPr lang="nb-NO" dirty="0"/>
              <a:t>Aktiviteten bør ses på etter at TOPdesk og felles førstelinje er satt i organisasjon – for å sikre felles </a:t>
            </a:r>
            <a:r>
              <a:rPr lang="nb-NO" dirty="0" err="1"/>
              <a:t>areaner</a:t>
            </a:r>
            <a:r>
              <a:rPr lang="nb-NO" dirty="0"/>
              <a:t> for kompetanseoverføring og raskere saksløsning</a:t>
            </a:r>
          </a:p>
          <a:p>
            <a:pPr marL="725850" lvl="2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8C5CC-12A9-4EF3-AF99-5B626BC9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8C600F-871D-4A12-BFF6-AC215FC349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748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2A672-841E-45B6-B8AF-DD9CBC6B0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Delprosjektet brukerstøtte: TOPdesk aktiviteter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CB3D3-61FE-4142-A5C9-749EBE540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Juridisk arbeid</a:t>
            </a:r>
          </a:p>
          <a:p>
            <a:pPr lvl="1"/>
            <a:r>
              <a:rPr lang="nb-NO" dirty="0"/>
              <a:t>Ferdigstilt ROS-analyse sammen med IT-sikkerhet</a:t>
            </a:r>
          </a:p>
          <a:p>
            <a:pPr lvl="1"/>
            <a:r>
              <a:rPr lang="nb-NO" dirty="0"/>
              <a:t>Ferdigstiller DPIA 3. des med IT-juristene</a:t>
            </a:r>
          </a:p>
          <a:p>
            <a:pPr lvl="1"/>
            <a:r>
              <a:rPr lang="nb-NO" dirty="0"/>
              <a:t>Sluttfase databehandleravtale</a:t>
            </a:r>
          </a:p>
          <a:p>
            <a:r>
              <a:rPr lang="nb-NO" dirty="0"/>
              <a:t>HF blir piloterende enhet (fra midten av </a:t>
            </a:r>
            <a:r>
              <a:rPr lang="nb-NO" dirty="0" err="1"/>
              <a:t>feb</a:t>
            </a:r>
            <a:r>
              <a:rPr lang="nb-NO" dirty="0"/>
              <a:t> ut mars)</a:t>
            </a:r>
          </a:p>
          <a:p>
            <a:pPr lvl="1"/>
            <a:r>
              <a:rPr lang="nb-NO" dirty="0"/>
              <a:t>Pilot: 17. februar – 31. mars</a:t>
            </a:r>
          </a:p>
          <a:p>
            <a:pPr lvl="1"/>
            <a:r>
              <a:rPr lang="nb-NO" dirty="0"/>
              <a:t>Hva piloteres: Selvbetjeningsportal med brukerveiledninger</a:t>
            </a:r>
          </a:p>
          <a:p>
            <a:pPr lvl="1"/>
            <a:r>
              <a:rPr lang="nb-NO" dirty="0"/>
              <a:t>Evalueringsarbeid: Mars – mai</a:t>
            </a:r>
          </a:p>
          <a:p>
            <a:pPr lvl="1"/>
            <a:r>
              <a:rPr lang="nb-NO" dirty="0"/>
              <a:t>Beslutninger rundt TOPdesk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2C9821-6C14-497F-8B8E-B55B7D3C2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A42D1-47C6-4F4D-AE44-60260F4A7B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488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FAFD9-B62E-4CC7-B41C-47E993A26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Delprosjektet brukerstøtte: TOPdesk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32ACD-5304-4F29-AF1F-116C0EE3F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gjenstår før pilot:</a:t>
            </a:r>
          </a:p>
          <a:p>
            <a:pPr lvl="1"/>
            <a:r>
              <a:rPr lang="nb-NO" dirty="0"/>
              <a:t>Feide for pålogging</a:t>
            </a:r>
          </a:p>
          <a:p>
            <a:pPr lvl="1"/>
            <a:r>
              <a:rPr lang="nb-NO" dirty="0"/>
              <a:t>System og brukertest, operatøropplæring</a:t>
            </a:r>
          </a:p>
          <a:p>
            <a:pPr lvl="1"/>
            <a:r>
              <a:rPr lang="nb-NO" dirty="0"/>
              <a:t>Kommunikasjonsplan overfor piloterende enhet</a:t>
            </a:r>
          </a:p>
          <a:p>
            <a:pPr lvl="1"/>
            <a:r>
              <a:rPr lang="nb-NO" dirty="0"/>
              <a:t>ROS-analyse for pilot og evalueringskriterier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25F2B-6047-46E4-9642-572B1DA50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29.11.2019</a:t>
            </a:fld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BD545-B898-4C68-A520-37EBCC51BA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608951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A171DCFB8CF4AA15F2F5BBE35616A" ma:contentTypeVersion="7" ma:contentTypeDescription="Opprett et nytt dokument." ma:contentTypeScope="" ma:versionID="40508826c6f5b27e46c67a6a793326e5">
  <xsd:schema xmlns:xsd="http://www.w3.org/2001/XMLSchema" xmlns:xs="http://www.w3.org/2001/XMLSchema" xmlns:p="http://schemas.microsoft.com/office/2006/metadata/properties" xmlns:ns2="1ea32e06-597e-4dfa-bbd8-3e0534c0d372" xmlns:ns3="174c262a-430f-4bc2-b17f-366f4fa129ce" targetNamespace="http://schemas.microsoft.com/office/2006/metadata/properties" ma:root="true" ma:fieldsID="b9d65c1cdcf004a2b537eae7d2a5b7bb" ns2:_="" ns3:_="">
    <xsd:import namespace="1ea32e06-597e-4dfa-bbd8-3e0534c0d372"/>
    <xsd:import namespace="174c262a-430f-4bc2-b17f-366f4fa12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32e06-597e-4dfa-bbd8-3e0534c0d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c262a-430f-4bc2-b17f-366f4fa12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A518AF-7DAF-4A49-80DC-7524337352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32e06-597e-4dfa-bbd8-3e0534c0d372"/>
    <ds:schemaRef ds:uri="174c262a-430f-4bc2-b17f-366f4fa12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93D1BB-47A3-4F41-940B-8E803D216FDA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74c262a-430f-4bc2-b17f-366f4fa129ce"/>
    <ds:schemaRef ds:uri="http://purl.org/dc/elements/1.1/"/>
    <ds:schemaRef ds:uri="1ea32e06-597e-4dfa-bbd8-3e0534c0d37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0D690D7-4BA6-473E-B382-94E2721005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uio-norsk16-10 (2)</Template>
  <TotalTime>440</TotalTime>
  <Words>734</Words>
  <Application>Microsoft Office PowerPoint</Application>
  <PresentationFormat>On-screen Show (16:10)</PresentationFormat>
  <Paragraphs>99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UIONorsk16-10</vt:lpstr>
      <vt:lpstr>IT-drift prosjektet</vt:lpstr>
      <vt:lpstr>Innkjøp: Oversikt over hva som tas og ikke tas videre</vt:lpstr>
      <vt:lpstr>IT-drift: Innkjøp - aktiviteter</vt:lpstr>
      <vt:lpstr>Arbeidsstasjoner: Oversikt over hva som tas og ikke tas videre</vt:lpstr>
      <vt:lpstr>Arbeidsstasjoner: Windows Autopilot</vt:lpstr>
      <vt:lpstr>Brukerstøtte: Oversikt over hva som tas og ikke tas videre</vt:lpstr>
      <vt:lpstr>IT-drift prosjektets forslag</vt:lpstr>
      <vt:lpstr>Delprosjektet brukerstøtte: TOPdesk aktiviteter</vt:lpstr>
      <vt:lpstr>Delprosjektet brukerstøtte: TOPdesk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IT-drift prosjektet</dc:title>
  <dc:subject/>
  <dc:creator>Frank Paul Silye</dc:creator>
  <cp:keywords/>
  <dc:description/>
  <cp:lastModifiedBy>Frank Paul Silye</cp:lastModifiedBy>
  <cp:revision>2</cp:revision>
  <dcterms:created xsi:type="dcterms:W3CDTF">2019-11-19T07:22:32Z</dcterms:created>
  <dcterms:modified xsi:type="dcterms:W3CDTF">2019-11-29T13:49:27Z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0x010100EACA171DCFB8CF4AA15F2F5BBE35616A</vt:lpwstr>
  </property>
</Properties>
</file>