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9"/>
  </p:notesMasterIdLst>
  <p:handoutMasterIdLst>
    <p:handoutMasterId r:id="rId40"/>
  </p:handoutMasterIdLst>
  <p:sldIdLst>
    <p:sldId id="336" r:id="rId5"/>
    <p:sldId id="337" r:id="rId6"/>
    <p:sldId id="363" r:id="rId7"/>
    <p:sldId id="364" r:id="rId8"/>
    <p:sldId id="367" r:id="rId9"/>
    <p:sldId id="370" r:id="rId10"/>
    <p:sldId id="374" r:id="rId11"/>
    <p:sldId id="375" r:id="rId12"/>
    <p:sldId id="391" r:id="rId13"/>
    <p:sldId id="392" r:id="rId14"/>
    <p:sldId id="372" r:id="rId15"/>
    <p:sldId id="376" r:id="rId16"/>
    <p:sldId id="382" r:id="rId17"/>
    <p:sldId id="385" r:id="rId18"/>
    <p:sldId id="383" r:id="rId19"/>
    <p:sldId id="328" r:id="rId20"/>
    <p:sldId id="394" r:id="rId21"/>
    <p:sldId id="387" r:id="rId22"/>
    <p:sldId id="388" r:id="rId23"/>
    <p:sldId id="389" r:id="rId24"/>
    <p:sldId id="390" r:id="rId25"/>
    <p:sldId id="356" r:id="rId26"/>
    <p:sldId id="351" r:id="rId27"/>
    <p:sldId id="360" r:id="rId28"/>
    <p:sldId id="386" r:id="rId29"/>
    <p:sldId id="357" r:id="rId30"/>
    <p:sldId id="378" r:id="rId31"/>
    <p:sldId id="359" r:id="rId32"/>
    <p:sldId id="354" r:id="rId33"/>
    <p:sldId id="293" r:id="rId34"/>
    <p:sldId id="380" r:id="rId35"/>
    <p:sldId id="381" r:id="rId36"/>
    <p:sldId id="323" r:id="rId37"/>
    <p:sldId id="327" r:id="rId38"/>
  </p:sldIdLst>
  <p:sldSz cx="9144000" cy="5715000" type="screen16x10"/>
  <p:notesSz cx="6858000" cy="1628775"/>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00">
          <p15:clr>
            <a:srgbClr val="A4A3A4"/>
          </p15:clr>
        </p15:guide>
        <p15:guide id="2" pos="2880">
          <p15:clr>
            <a:srgbClr val="A4A3A4"/>
          </p15:clr>
        </p15:guide>
      </p15:sldGuideLst>
    </p:ext>
    <p:ext uri="{2D200454-40CA-4A62-9FC3-DE9A4176ACB9}">
      <p15:notesGuideLst xmlns:p15="http://schemas.microsoft.com/office/powerpoint/2012/main">
        <p15:guide id="1" orient="horz" pos="3128" userDrawn="1">
          <p15:clr>
            <a:srgbClr val="A4A3A4"/>
          </p15:clr>
        </p15:guide>
        <p15:guide id="2" pos="214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B2B2B2"/>
    <a:srgbClr val="DE0000"/>
    <a:srgbClr val="D00000"/>
    <a:srgbClr val="D6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5BA4A66-ACFD-4134-8F10-48918A9082AF}" v="66" dt="2019-10-30T10:02:21.011"/>
    <p1510:client id="{205E4569-1FF1-498D-933D-5B3F1C86A8BA}" v="36" dt="2019-11-01T12:55:20.241"/>
    <p1510:client id="{6624190A-CE25-44E5-90AC-3F0BF0BDD065}" v="70" dt="2019-11-19T18:58:12.789"/>
    <p1510:client id="{AA6DAC7F-B3DD-443D-8E05-C20185B4CAFE}" v="381" dt="2019-11-01T11:49:22.043"/>
    <p1510:client id="{C1B72EA1-94E1-47AE-8A81-DC997A0D4C5E}" v="18" dt="2019-11-01T11:18:14.209"/>
  </p1510:revLst>
</p1510:revInfo>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9184" autoAdjust="0"/>
  </p:normalViewPr>
  <p:slideViewPr>
    <p:cSldViewPr snapToGrid="0">
      <p:cViewPr varScale="1">
        <p:scale>
          <a:sx n="108" d="100"/>
          <a:sy n="108" d="100"/>
        </p:scale>
        <p:origin x="1704" y="102"/>
      </p:cViewPr>
      <p:guideLst>
        <p:guide orient="horz" pos="1800"/>
        <p:guide pos="2880"/>
      </p:guideLst>
    </p:cSldViewPr>
  </p:slideViewPr>
  <p:notesTextViewPr>
    <p:cViewPr>
      <p:scale>
        <a:sx n="1" d="1"/>
        <a:sy n="1" d="1"/>
      </p:scale>
      <p:origin x="0" y="0"/>
    </p:cViewPr>
  </p:notesTextViewPr>
  <p:notesViewPr>
    <p:cSldViewPr snapToGrid="0">
      <p:cViewPr>
        <p:scale>
          <a:sx n="1" d="2"/>
          <a:sy n="1" d="2"/>
        </p:scale>
        <p:origin x="0" y="0"/>
      </p:cViewPr>
      <p:guideLst>
        <p:guide orient="horz" pos="3128"/>
        <p:guide pos="214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47"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hannes Falk Paulsen" userId="S::stvjfp1@uio.no::f67cfff3-6fe5-4e75-bf3f-02defc436387" providerId="AD" clId="Web-{8AF06ED3-7519-4A1B-ABB8-E14EA7D462A8}"/>
    <pc:docChg chg="modSld">
      <pc:chgData name="Johannes Falk Paulsen" userId="S::stvjfp1@uio.no::f67cfff3-6fe5-4e75-bf3f-02defc436387" providerId="AD" clId="Web-{8AF06ED3-7519-4A1B-ABB8-E14EA7D462A8}" dt="2019-09-25T13:41:54.941" v="38" actId="20577"/>
      <pc:docMkLst>
        <pc:docMk/>
      </pc:docMkLst>
      <pc:sldChg chg="modSp">
        <pc:chgData name="Johannes Falk Paulsen" userId="S::stvjfp1@uio.no::f67cfff3-6fe5-4e75-bf3f-02defc436387" providerId="AD" clId="Web-{8AF06ED3-7519-4A1B-ABB8-E14EA7D462A8}" dt="2019-09-25T13:41:04.549" v="27" actId="20577"/>
        <pc:sldMkLst>
          <pc:docMk/>
          <pc:sldMk cId="1224638695" sldId="296"/>
        </pc:sldMkLst>
        <pc:spChg chg="mod">
          <ac:chgData name="Johannes Falk Paulsen" userId="S::stvjfp1@uio.no::f67cfff3-6fe5-4e75-bf3f-02defc436387" providerId="AD" clId="Web-{8AF06ED3-7519-4A1B-ABB8-E14EA7D462A8}" dt="2019-09-25T13:41:04.549" v="27" actId="20577"/>
          <ac:spMkLst>
            <pc:docMk/>
            <pc:sldMk cId="1224638695" sldId="296"/>
            <ac:spMk id="3" creationId="{00000000-0000-0000-0000-000000000000}"/>
          </ac:spMkLst>
        </pc:spChg>
      </pc:sldChg>
      <pc:sldChg chg="modSp">
        <pc:chgData name="Johannes Falk Paulsen" userId="S::stvjfp1@uio.no::f67cfff3-6fe5-4e75-bf3f-02defc436387" providerId="AD" clId="Web-{8AF06ED3-7519-4A1B-ABB8-E14EA7D462A8}" dt="2019-09-25T13:41:54.925" v="37" actId="20577"/>
        <pc:sldMkLst>
          <pc:docMk/>
          <pc:sldMk cId="809186177" sldId="302"/>
        </pc:sldMkLst>
        <pc:spChg chg="mod">
          <ac:chgData name="Johannes Falk Paulsen" userId="S::stvjfp1@uio.no::f67cfff3-6fe5-4e75-bf3f-02defc436387" providerId="AD" clId="Web-{8AF06ED3-7519-4A1B-ABB8-E14EA7D462A8}" dt="2019-09-25T13:41:54.925" v="37" actId="20577"/>
          <ac:spMkLst>
            <pc:docMk/>
            <pc:sldMk cId="809186177" sldId="302"/>
            <ac:spMk id="3" creationId="{00000000-0000-0000-0000-000000000000}"/>
          </ac:spMkLst>
        </pc:spChg>
      </pc:sldChg>
    </pc:docChg>
  </pc:docChgLst>
  <pc:docChgLst>
    <pc:chgData name="Johannes Falk Paulsen" userId="f67cfff3-6fe5-4e75-bf3f-02defc436387" providerId="ADAL" clId="{0AB94F7F-13DD-496E-BBA5-17C969509B4C}"/>
    <pc:docChg chg="modSld">
      <pc:chgData name="Johannes Falk Paulsen" userId="f67cfff3-6fe5-4e75-bf3f-02defc436387" providerId="ADAL" clId="{0AB94F7F-13DD-496E-BBA5-17C969509B4C}" dt="2019-09-23T07:04:16.770" v="18" actId="20577"/>
      <pc:docMkLst>
        <pc:docMk/>
      </pc:docMkLst>
      <pc:sldChg chg="modSp">
        <pc:chgData name="Johannes Falk Paulsen" userId="f67cfff3-6fe5-4e75-bf3f-02defc436387" providerId="ADAL" clId="{0AB94F7F-13DD-496E-BBA5-17C969509B4C}" dt="2019-09-23T07:00:24.645" v="7" actId="20577"/>
        <pc:sldMkLst>
          <pc:docMk/>
          <pc:sldMk cId="917729800" sldId="293"/>
        </pc:sldMkLst>
        <pc:spChg chg="mod">
          <ac:chgData name="Johannes Falk Paulsen" userId="f67cfff3-6fe5-4e75-bf3f-02defc436387" providerId="ADAL" clId="{0AB94F7F-13DD-496E-BBA5-17C969509B4C}" dt="2019-09-23T06:58:43.049" v="1" actId="20577"/>
          <ac:spMkLst>
            <pc:docMk/>
            <pc:sldMk cId="917729800" sldId="293"/>
            <ac:spMk id="2" creationId="{00000000-0000-0000-0000-000000000000}"/>
          </ac:spMkLst>
        </pc:spChg>
        <pc:spChg chg="mod">
          <ac:chgData name="Johannes Falk Paulsen" userId="f67cfff3-6fe5-4e75-bf3f-02defc436387" providerId="ADAL" clId="{0AB94F7F-13DD-496E-BBA5-17C969509B4C}" dt="2019-09-23T07:00:24.645" v="7" actId="20577"/>
          <ac:spMkLst>
            <pc:docMk/>
            <pc:sldMk cId="917729800" sldId="293"/>
            <ac:spMk id="3" creationId="{00000000-0000-0000-0000-000000000000}"/>
          </ac:spMkLst>
        </pc:spChg>
      </pc:sldChg>
      <pc:sldChg chg="modSp">
        <pc:chgData name="Johannes Falk Paulsen" userId="f67cfff3-6fe5-4e75-bf3f-02defc436387" providerId="ADAL" clId="{0AB94F7F-13DD-496E-BBA5-17C969509B4C}" dt="2019-09-23T07:04:16.770" v="18" actId="20577"/>
        <pc:sldMkLst>
          <pc:docMk/>
          <pc:sldMk cId="3193528943" sldId="294"/>
        </pc:sldMkLst>
        <pc:spChg chg="mod">
          <ac:chgData name="Johannes Falk Paulsen" userId="f67cfff3-6fe5-4e75-bf3f-02defc436387" providerId="ADAL" clId="{0AB94F7F-13DD-496E-BBA5-17C969509B4C}" dt="2019-09-23T07:04:16.770" v="18" actId="20577"/>
          <ac:spMkLst>
            <pc:docMk/>
            <pc:sldMk cId="3193528943" sldId="294"/>
            <ac:spMk id="2" creationId="{00000000-0000-0000-0000-000000000000}"/>
          </ac:spMkLst>
        </pc:spChg>
        <pc:spChg chg="mod">
          <ac:chgData name="Johannes Falk Paulsen" userId="f67cfff3-6fe5-4e75-bf3f-02defc436387" providerId="ADAL" clId="{0AB94F7F-13DD-496E-BBA5-17C969509B4C}" dt="2019-09-23T07:03:41.155" v="17" actId="20577"/>
          <ac:spMkLst>
            <pc:docMk/>
            <pc:sldMk cId="3193528943" sldId="294"/>
            <ac:spMk id="3" creationId="{00000000-0000-0000-0000-000000000000}"/>
          </ac:spMkLst>
        </pc:spChg>
      </pc:sldChg>
      <pc:sldChg chg="modSp">
        <pc:chgData name="Johannes Falk Paulsen" userId="f67cfff3-6fe5-4e75-bf3f-02defc436387" providerId="ADAL" clId="{0AB94F7F-13DD-496E-BBA5-17C969509B4C}" dt="2019-09-23T07:01:57.860" v="14" actId="20577"/>
        <pc:sldMkLst>
          <pc:docMk/>
          <pc:sldMk cId="3069865848" sldId="297"/>
        </pc:sldMkLst>
        <pc:spChg chg="mod">
          <ac:chgData name="Johannes Falk Paulsen" userId="f67cfff3-6fe5-4e75-bf3f-02defc436387" providerId="ADAL" clId="{0AB94F7F-13DD-496E-BBA5-17C969509B4C}" dt="2019-09-23T07:01:57.860" v="14" actId="20577"/>
          <ac:spMkLst>
            <pc:docMk/>
            <pc:sldMk cId="3069865848" sldId="297"/>
            <ac:spMk id="3" creationId="{00000000-0000-0000-0000-000000000000}"/>
          </ac:spMkLst>
        </pc:spChg>
      </pc:sldChg>
    </pc:docChg>
  </pc:docChgLst>
  <pc:docChgLst>
    <pc:chgData name="Linn Kristin Stølan" userId="S::linnkst@uio.no::0069d10d-b753-4967-b063-6f016185964f" providerId="AD" clId="Web-{C1B72EA1-94E1-47AE-8A81-DC997A0D4C5E}"/>
    <pc:docChg chg="modSld">
      <pc:chgData name="Linn Kristin Stølan" userId="S::linnkst@uio.no::0069d10d-b753-4967-b063-6f016185964f" providerId="AD" clId="Web-{C1B72EA1-94E1-47AE-8A81-DC997A0D4C5E}" dt="2019-11-01T11:18:14.209" v="17" actId="20577"/>
      <pc:docMkLst>
        <pc:docMk/>
      </pc:docMkLst>
      <pc:sldChg chg="modSp">
        <pc:chgData name="Linn Kristin Stølan" userId="S::linnkst@uio.no::0069d10d-b753-4967-b063-6f016185964f" providerId="AD" clId="Web-{C1B72EA1-94E1-47AE-8A81-DC997A0D4C5E}" dt="2019-11-01T11:18:14.209" v="16" actId="20577"/>
        <pc:sldMkLst>
          <pc:docMk/>
          <pc:sldMk cId="4107053653" sldId="386"/>
        </pc:sldMkLst>
        <pc:spChg chg="mod">
          <ac:chgData name="Linn Kristin Stølan" userId="S::linnkst@uio.no::0069d10d-b753-4967-b063-6f016185964f" providerId="AD" clId="Web-{C1B72EA1-94E1-47AE-8A81-DC997A0D4C5E}" dt="2019-11-01T11:18:14.209" v="16" actId="20577"/>
          <ac:spMkLst>
            <pc:docMk/>
            <pc:sldMk cId="4107053653" sldId="386"/>
            <ac:spMk id="3" creationId="{A8DB5A41-61C1-4F79-8C79-2CF5ABCDE13B}"/>
          </ac:spMkLst>
        </pc:spChg>
      </pc:sldChg>
    </pc:docChg>
  </pc:docChgLst>
  <pc:docChgLst>
    <pc:chgData name="Silje Winther" userId="S::siljewin@uio.no::8940eabc-3c95-4c69-a9eb-41d19c1a9876" providerId="AD" clId="Web-{205E4569-1FF1-498D-933D-5B3F1C86A8BA}"/>
    <pc:docChg chg="modSld">
      <pc:chgData name="Silje Winther" userId="S::siljewin@uio.no::8940eabc-3c95-4c69-a9eb-41d19c1a9876" providerId="AD" clId="Web-{205E4569-1FF1-498D-933D-5B3F1C86A8BA}" dt="2019-11-01T12:55:20.241" v="35" actId="20577"/>
      <pc:docMkLst>
        <pc:docMk/>
      </pc:docMkLst>
      <pc:sldChg chg="modSp">
        <pc:chgData name="Silje Winther" userId="S::siljewin@uio.no::8940eabc-3c95-4c69-a9eb-41d19c1a9876" providerId="AD" clId="Web-{205E4569-1FF1-498D-933D-5B3F1C86A8BA}" dt="2019-11-01T12:55:20.241" v="34" actId="20577"/>
        <pc:sldMkLst>
          <pc:docMk/>
          <pc:sldMk cId="1139214226" sldId="360"/>
        </pc:sldMkLst>
        <pc:spChg chg="mod">
          <ac:chgData name="Silje Winther" userId="S::siljewin@uio.no::8940eabc-3c95-4c69-a9eb-41d19c1a9876" providerId="AD" clId="Web-{205E4569-1FF1-498D-933D-5B3F1C86A8BA}" dt="2019-11-01T12:55:20.241" v="34" actId="20577"/>
          <ac:spMkLst>
            <pc:docMk/>
            <pc:sldMk cId="1139214226" sldId="360"/>
            <ac:spMk id="3" creationId="{00000000-0000-0000-0000-000000000000}"/>
          </ac:spMkLst>
        </pc:spChg>
      </pc:sldChg>
    </pc:docChg>
  </pc:docChgLst>
  <pc:docChgLst>
    <pc:chgData name="Linn Kristin Stølan" userId="S::linnkst@uio.no::0069d10d-b753-4967-b063-6f016185964f" providerId="AD" clId="Web-{05BA4A66-ACFD-4134-8F10-48918A9082AF}"/>
    <pc:docChg chg="addSld modSld sldOrd">
      <pc:chgData name="Linn Kristin Stølan" userId="S::linnkst@uio.no::0069d10d-b753-4967-b063-6f016185964f" providerId="AD" clId="Web-{05BA4A66-ACFD-4134-8F10-48918A9082AF}" dt="2019-10-30T10:02:19.198" v="61" actId="20577"/>
      <pc:docMkLst>
        <pc:docMk/>
      </pc:docMkLst>
      <pc:sldChg chg="modSp">
        <pc:chgData name="Linn Kristin Stølan" userId="S::linnkst@uio.no::0069d10d-b753-4967-b063-6f016185964f" providerId="AD" clId="Web-{05BA4A66-ACFD-4134-8F10-48918A9082AF}" dt="2019-10-30T10:02:17.933" v="59" actId="20577"/>
        <pc:sldMkLst>
          <pc:docMk/>
          <pc:sldMk cId="2588090061" sldId="296"/>
        </pc:sldMkLst>
        <pc:spChg chg="mod">
          <ac:chgData name="Linn Kristin Stølan" userId="S::linnkst@uio.no::0069d10d-b753-4967-b063-6f016185964f" providerId="AD" clId="Web-{05BA4A66-ACFD-4134-8F10-48918A9082AF}" dt="2019-10-30T10:02:17.933" v="59" actId="20577"/>
          <ac:spMkLst>
            <pc:docMk/>
            <pc:sldMk cId="2588090061" sldId="296"/>
            <ac:spMk id="5" creationId="{00000000-0000-0000-0000-000000000000}"/>
          </ac:spMkLst>
        </pc:spChg>
      </pc:sldChg>
      <pc:sldChg chg="ord">
        <pc:chgData name="Linn Kristin Stølan" userId="S::linnkst@uio.no::0069d10d-b753-4967-b063-6f016185964f" providerId="AD" clId="Web-{05BA4A66-ACFD-4134-8F10-48918A9082AF}" dt="2019-10-30T09:59:01.776" v="4"/>
        <pc:sldMkLst>
          <pc:docMk/>
          <pc:sldMk cId="2439225969" sldId="351"/>
        </pc:sldMkLst>
      </pc:sldChg>
      <pc:sldChg chg="ord">
        <pc:chgData name="Linn Kristin Stølan" userId="S::linnkst@uio.no::0069d10d-b753-4967-b063-6f016185964f" providerId="AD" clId="Web-{05BA4A66-ACFD-4134-8F10-48918A9082AF}" dt="2019-10-30T09:59:01.776" v="2"/>
        <pc:sldMkLst>
          <pc:docMk/>
          <pc:sldMk cId="928398268" sldId="357"/>
        </pc:sldMkLst>
      </pc:sldChg>
      <pc:sldChg chg="ord">
        <pc:chgData name="Linn Kristin Stølan" userId="S::linnkst@uio.no::0069d10d-b753-4967-b063-6f016185964f" providerId="AD" clId="Web-{05BA4A66-ACFD-4134-8F10-48918A9082AF}" dt="2019-10-30T09:59:01.776" v="3"/>
        <pc:sldMkLst>
          <pc:docMk/>
          <pc:sldMk cId="1139214226" sldId="360"/>
        </pc:sldMkLst>
      </pc:sldChg>
      <pc:sldChg chg="addSp delSp modSp">
        <pc:chgData name="Linn Kristin Stølan" userId="S::linnkst@uio.no::0069d10d-b753-4967-b063-6f016185964f" providerId="AD" clId="Web-{05BA4A66-ACFD-4134-8F10-48918A9082AF}" dt="2019-10-30T10:01:13.042" v="18"/>
        <pc:sldMkLst>
          <pc:docMk/>
          <pc:sldMk cId="2494567839" sldId="383"/>
        </pc:sldMkLst>
        <pc:picChg chg="add del mod">
          <ac:chgData name="Linn Kristin Stølan" userId="S::linnkst@uio.no::0069d10d-b753-4967-b063-6f016185964f" providerId="AD" clId="Web-{05BA4A66-ACFD-4134-8F10-48918A9082AF}" dt="2019-10-30T10:01:13.042" v="18"/>
          <ac:picMkLst>
            <pc:docMk/>
            <pc:sldMk cId="2494567839" sldId="383"/>
            <ac:picMk id="4" creationId="{AE75A2AE-3AD1-4E6E-80FB-72B4454E13F3}"/>
          </ac:picMkLst>
        </pc:picChg>
      </pc:sldChg>
      <pc:sldChg chg="modSp">
        <pc:chgData name="Linn Kristin Stølan" userId="S::linnkst@uio.no::0069d10d-b753-4967-b063-6f016185964f" providerId="AD" clId="Web-{05BA4A66-ACFD-4134-8F10-48918A9082AF}" dt="2019-10-30T10:02:10.604" v="51" actId="20577"/>
        <pc:sldMkLst>
          <pc:docMk/>
          <pc:sldMk cId="3717742682" sldId="385"/>
        </pc:sldMkLst>
        <pc:spChg chg="mod">
          <ac:chgData name="Linn Kristin Stølan" userId="S::linnkst@uio.no::0069d10d-b753-4967-b063-6f016185964f" providerId="AD" clId="Web-{05BA4A66-ACFD-4134-8F10-48918A9082AF}" dt="2019-10-30T10:02:10.604" v="51" actId="20577"/>
          <ac:spMkLst>
            <pc:docMk/>
            <pc:sldMk cId="3717742682" sldId="385"/>
            <ac:spMk id="3" creationId="{00000000-0000-0000-0000-000000000000}"/>
          </ac:spMkLst>
        </pc:spChg>
      </pc:sldChg>
      <pc:sldChg chg="modSp new">
        <pc:chgData name="Linn Kristin Stølan" userId="S::linnkst@uio.no::0069d10d-b753-4967-b063-6f016185964f" providerId="AD" clId="Web-{05BA4A66-ACFD-4134-8F10-48918A9082AF}" dt="2019-10-30T09:59:27.948" v="15" actId="20577"/>
        <pc:sldMkLst>
          <pc:docMk/>
          <pc:sldMk cId="4107053653" sldId="386"/>
        </pc:sldMkLst>
        <pc:spChg chg="mod">
          <ac:chgData name="Linn Kristin Stølan" userId="S::linnkst@uio.no::0069d10d-b753-4967-b063-6f016185964f" providerId="AD" clId="Web-{05BA4A66-ACFD-4134-8F10-48918A9082AF}" dt="2019-10-30T09:59:27.948" v="15" actId="20577"/>
          <ac:spMkLst>
            <pc:docMk/>
            <pc:sldMk cId="4107053653" sldId="386"/>
            <ac:spMk id="2" creationId="{34B1198D-A825-4583-A1B9-F1115F4CDABC}"/>
          </ac:spMkLst>
        </pc:spChg>
      </pc:sldChg>
    </pc:docChg>
  </pc:docChgLst>
  <pc:docChgLst>
    <pc:chgData name="Linn Kristin Stølan" userId="S::linnkst@uio.no::0069d10d-b753-4967-b063-6f016185964f" providerId="AD" clId="Web-{6624190A-CE25-44E5-90AC-3F0BF0BDD065}"/>
    <pc:docChg chg="modSld">
      <pc:chgData name="Linn Kristin Stølan" userId="S::linnkst@uio.no::0069d10d-b753-4967-b063-6f016185964f" providerId="AD" clId="Web-{6624190A-CE25-44E5-90AC-3F0BF0BDD065}" dt="2019-11-19T18:58:12.789" v="65"/>
      <pc:docMkLst>
        <pc:docMk/>
      </pc:docMkLst>
      <pc:sldChg chg="modNotes">
        <pc:chgData name="Linn Kristin Stølan" userId="S::linnkst@uio.no::0069d10d-b753-4967-b063-6f016185964f" providerId="AD" clId="Web-{6624190A-CE25-44E5-90AC-3F0BF0BDD065}" dt="2019-11-19T18:58:12.789" v="65"/>
        <pc:sldMkLst>
          <pc:docMk/>
          <pc:sldMk cId="928398268" sldId="357"/>
        </pc:sldMkLst>
      </pc:sldChg>
      <pc:sldChg chg="modSp">
        <pc:chgData name="Linn Kristin Stølan" userId="S::linnkst@uio.no::0069d10d-b753-4967-b063-6f016185964f" providerId="AD" clId="Web-{6624190A-CE25-44E5-90AC-3F0BF0BDD065}" dt="2019-11-19T18:43:59.885" v="18" actId="20577"/>
        <pc:sldMkLst>
          <pc:docMk/>
          <pc:sldMk cId="594565571" sldId="363"/>
        </pc:sldMkLst>
        <pc:spChg chg="mod">
          <ac:chgData name="Linn Kristin Stølan" userId="S::linnkst@uio.no::0069d10d-b753-4967-b063-6f016185964f" providerId="AD" clId="Web-{6624190A-CE25-44E5-90AC-3F0BF0BDD065}" dt="2019-11-19T18:43:59.885" v="18" actId="20577"/>
          <ac:spMkLst>
            <pc:docMk/>
            <pc:sldMk cId="594565571" sldId="363"/>
            <ac:spMk id="3" creationId="{00000000-0000-0000-0000-000000000000}"/>
          </ac:spMkLst>
        </pc:spChg>
      </pc:sldChg>
      <pc:sldChg chg="modNotes">
        <pc:chgData name="Linn Kristin Stølan" userId="S::linnkst@uio.no::0069d10d-b753-4967-b063-6f016185964f" providerId="AD" clId="Web-{6624190A-CE25-44E5-90AC-3F0BF0BDD065}" dt="2019-11-19T18:48:34.118" v="32"/>
        <pc:sldMkLst>
          <pc:docMk/>
          <pc:sldMk cId="2017136493" sldId="377"/>
        </pc:sldMkLst>
      </pc:sldChg>
      <pc:sldChg chg="modSp">
        <pc:chgData name="Linn Kristin Stølan" userId="S::linnkst@uio.no::0069d10d-b753-4967-b063-6f016185964f" providerId="AD" clId="Web-{6624190A-CE25-44E5-90AC-3F0BF0BDD065}" dt="2019-11-19T18:50:28.009" v="62" actId="20577"/>
        <pc:sldMkLst>
          <pc:docMk/>
          <pc:sldMk cId="4107053653" sldId="386"/>
        </pc:sldMkLst>
        <pc:spChg chg="mod">
          <ac:chgData name="Linn Kristin Stølan" userId="S::linnkst@uio.no::0069d10d-b753-4967-b063-6f016185964f" providerId="AD" clId="Web-{6624190A-CE25-44E5-90AC-3F0BF0BDD065}" dt="2019-11-19T18:50:28.009" v="62" actId="20577"/>
          <ac:spMkLst>
            <pc:docMk/>
            <pc:sldMk cId="4107053653" sldId="386"/>
            <ac:spMk id="3" creationId="{A8DB5A41-61C1-4F79-8C79-2CF5ABCDE13B}"/>
          </ac:spMkLst>
        </pc:spChg>
      </pc:sldChg>
      <pc:sldChg chg="modSp">
        <pc:chgData name="Linn Kristin Stølan" userId="S::linnkst@uio.no::0069d10d-b753-4967-b063-6f016185964f" providerId="AD" clId="Web-{6624190A-CE25-44E5-90AC-3F0BF0BDD065}" dt="2019-11-19T18:49:19.400" v="49" actId="14100"/>
        <pc:sldMkLst>
          <pc:docMk/>
          <pc:sldMk cId="16637569" sldId="389"/>
        </pc:sldMkLst>
        <pc:spChg chg="mod">
          <ac:chgData name="Linn Kristin Stølan" userId="S::linnkst@uio.no::0069d10d-b753-4967-b063-6f016185964f" providerId="AD" clId="Web-{6624190A-CE25-44E5-90AC-3F0BF0BDD065}" dt="2019-11-19T18:49:19.400" v="49" actId="14100"/>
          <ac:spMkLst>
            <pc:docMk/>
            <pc:sldMk cId="16637569" sldId="389"/>
            <ac:spMk id="4" creationId="{00000000-0000-0000-0000-000000000000}"/>
          </ac:spMkLst>
        </pc:spChg>
      </pc:sldChg>
      <pc:sldChg chg="modSp">
        <pc:chgData name="Linn Kristin Stølan" userId="S::linnkst@uio.no::0069d10d-b753-4967-b063-6f016185964f" providerId="AD" clId="Web-{6624190A-CE25-44E5-90AC-3F0BF0BDD065}" dt="2019-11-19T18:49:48.994" v="58" actId="20577"/>
        <pc:sldMkLst>
          <pc:docMk/>
          <pc:sldMk cId="297312219" sldId="390"/>
        </pc:sldMkLst>
        <pc:spChg chg="mod">
          <ac:chgData name="Linn Kristin Stølan" userId="S::linnkst@uio.no::0069d10d-b753-4967-b063-6f016185964f" providerId="AD" clId="Web-{6624190A-CE25-44E5-90AC-3F0BF0BDD065}" dt="2019-11-19T18:49:48.994" v="58" actId="20577"/>
          <ac:spMkLst>
            <pc:docMk/>
            <pc:sldMk cId="297312219" sldId="390"/>
            <ac:spMk id="3" creationId="{00000000-0000-0000-0000-000000000000}"/>
          </ac:spMkLst>
        </pc:spChg>
      </pc:sldChg>
      <pc:sldChg chg="modNotes">
        <pc:chgData name="Linn Kristin Stølan" userId="S::linnkst@uio.no::0069d10d-b753-4967-b063-6f016185964f" providerId="AD" clId="Web-{6624190A-CE25-44E5-90AC-3F0BF0BDD065}" dt="2019-11-19T18:44:39.901" v="30"/>
        <pc:sldMkLst>
          <pc:docMk/>
          <pc:sldMk cId="1570500767" sldId="392"/>
        </pc:sldMkLst>
      </pc:sldChg>
    </pc:docChg>
  </pc:docChgLst>
  <pc:docChgLst>
    <pc:chgData name="Silje Winther" userId="S::siljewin@uio.no::8940eabc-3c95-4c69-a9eb-41d19c1a9876" providerId="AD" clId="Web-{AA6DAC7F-B3DD-443D-8E05-C20185B4CAFE}"/>
    <pc:docChg chg="modSld">
      <pc:chgData name="Silje Winther" userId="S::siljewin@uio.no::8940eabc-3c95-4c69-a9eb-41d19c1a9876" providerId="AD" clId="Web-{AA6DAC7F-B3DD-443D-8E05-C20185B4CAFE}" dt="2019-11-01T11:49:22.043" v="368" actId="20577"/>
      <pc:docMkLst>
        <pc:docMk/>
      </pc:docMkLst>
      <pc:sldChg chg="modSp">
        <pc:chgData name="Silje Winther" userId="S::siljewin@uio.no::8940eabc-3c95-4c69-a9eb-41d19c1a9876" providerId="AD" clId="Web-{AA6DAC7F-B3DD-443D-8E05-C20185B4CAFE}" dt="2019-11-01T11:47:12.465" v="321" actId="20577"/>
        <pc:sldMkLst>
          <pc:docMk/>
          <pc:sldMk cId="255494491" sldId="345"/>
        </pc:sldMkLst>
        <pc:graphicFrameChg chg="modGraphic">
          <ac:chgData name="Silje Winther" userId="S::siljewin@uio.no::8940eabc-3c95-4c69-a9eb-41d19c1a9876" providerId="AD" clId="Web-{AA6DAC7F-B3DD-443D-8E05-C20185B4CAFE}" dt="2019-11-01T11:47:12.465" v="321" actId="20577"/>
          <ac:graphicFrameMkLst>
            <pc:docMk/>
            <pc:sldMk cId="255494491" sldId="345"/>
            <ac:graphicFrameMk id="6" creationId="{DF537F70-B889-4B97-8478-30D132AFD626}"/>
          </ac:graphicFrameMkLst>
        </pc:graphicFrameChg>
      </pc:sldChg>
      <pc:sldChg chg="modSp">
        <pc:chgData name="Silje Winther" userId="S::siljewin@uio.no::8940eabc-3c95-4c69-a9eb-41d19c1a9876" providerId="AD" clId="Web-{AA6DAC7F-B3DD-443D-8E05-C20185B4CAFE}" dt="2019-11-01T11:49:22.043" v="367" actId="20577"/>
        <pc:sldMkLst>
          <pc:docMk/>
          <pc:sldMk cId="1139214226" sldId="360"/>
        </pc:sldMkLst>
        <pc:spChg chg="mod">
          <ac:chgData name="Silje Winther" userId="S::siljewin@uio.no::8940eabc-3c95-4c69-a9eb-41d19c1a9876" providerId="AD" clId="Web-{AA6DAC7F-B3DD-443D-8E05-C20185B4CAFE}" dt="2019-11-01T11:49:22.043" v="367" actId="20577"/>
          <ac:spMkLst>
            <pc:docMk/>
            <pc:sldMk cId="1139214226" sldId="360"/>
            <ac:spMk id="3" creationId="{00000000-0000-0000-0000-000000000000}"/>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81D2113-502E-4634-8665-69B519863422}" type="doc">
      <dgm:prSet loTypeId="urn:microsoft.com/office/officeart/2016/7/layout/VerticalSolidActionList" loCatId="List" qsTypeId="urn:microsoft.com/office/officeart/2005/8/quickstyle/simple1" qsCatId="simple" csTypeId="urn:microsoft.com/office/officeart/2005/8/colors/colorful5" csCatId="colorful" phldr="1"/>
      <dgm:spPr/>
      <dgm:t>
        <a:bodyPr/>
        <a:lstStyle/>
        <a:p>
          <a:endParaRPr lang="en-US"/>
        </a:p>
      </dgm:t>
    </dgm:pt>
    <dgm:pt modelId="{132AB073-B278-4AB8-AB20-FD67216C52B3}">
      <dgm:prSet/>
      <dgm:spPr>
        <a:ln>
          <a:solidFill>
            <a:schemeClr val="accent1"/>
          </a:solidFill>
        </a:ln>
      </dgm:spPr>
      <dgm:t>
        <a:bodyPr/>
        <a:lstStyle/>
        <a:p>
          <a:r>
            <a:rPr lang="nb-NO" err="1">
              <a:solidFill>
                <a:schemeClr val="tx1"/>
              </a:solidFill>
            </a:rPr>
            <a:t>Robotic</a:t>
          </a:r>
          <a:r>
            <a:rPr lang="nb-NO">
              <a:solidFill>
                <a:schemeClr val="tx1"/>
              </a:solidFill>
            </a:rPr>
            <a:t> </a:t>
          </a:r>
          <a:r>
            <a:rPr lang="nb-NO" err="1">
              <a:solidFill>
                <a:schemeClr val="tx1"/>
              </a:solidFill>
            </a:rPr>
            <a:t>Process</a:t>
          </a:r>
          <a:r>
            <a:rPr lang="nb-NO">
              <a:solidFill>
                <a:schemeClr val="tx1"/>
              </a:solidFill>
            </a:rPr>
            <a:t> Automation (RPA)</a:t>
          </a:r>
          <a:endParaRPr lang="en-US">
            <a:solidFill>
              <a:schemeClr val="tx1"/>
            </a:solidFill>
          </a:endParaRPr>
        </a:p>
      </dgm:t>
    </dgm:pt>
    <dgm:pt modelId="{A7D1C0E8-41FD-47ED-A311-4D8262AF848E}" type="parTrans" cxnId="{F16757EC-240C-444D-B923-3D7BDAAE80D1}">
      <dgm:prSet/>
      <dgm:spPr/>
      <dgm:t>
        <a:bodyPr/>
        <a:lstStyle/>
        <a:p>
          <a:endParaRPr lang="en-US"/>
        </a:p>
      </dgm:t>
    </dgm:pt>
    <dgm:pt modelId="{2AF1B46D-3573-4A67-8BCF-0E32574E209E}" type="sibTrans" cxnId="{F16757EC-240C-444D-B923-3D7BDAAE80D1}">
      <dgm:prSet/>
      <dgm:spPr/>
      <dgm:t>
        <a:bodyPr/>
        <a:lstStyle/>
        <a:p>
          <a:endParaRPr lang="en-US"/>
        </a:p>
      </dgm:t>
    </dgm:pt>
    <dgm:pt modelId="{5BE12206-77A0-4951-B49B-54380B020D0D}">
      <dgm:prSet/>
      <dgm:spPr>
        <a:ln>
          <a:solidFill>
            <a:schemeClr val="accent1">
              <a:lumMod val="20000"/>
              <a:lumOff val="80000"/>
              <a:alpha val="90000"/>
            </a:schemeClr>
          </a:solidFill>
        </a:ln>
      </dgm:spPr>
      <dgm:t>
        <a:bodyPr/>
        <a:lstStyle/>
        <a:p>
          <a:r>
            <a:rPr lang="nb-NO"/>
            <a:t>Utfører samme operasjoner som en menneskelig saksbehandler, såfremt arbeidsprosessen er strengt regelbasert, med digital informasjon inn og ut.</a:t>
          </a:r>
          <a:endParaRPr lang="en-US"/>
        </a:p>
      </dgm:t>
    </dgm:pt>
    <dgm:pt modelId="{2D6F91E8-8FFB-405E-A1CF-5E69BF94998F}" type="parTrans" cxnId="{A4C9F407-95CF-47C4-9269-FF3ECD50FBC9}">
      <dgm:prSet/>
      <dgm:spPr/>
      <dgm:t>
        <a:bodyPr/>
        <a:lstStyle/>
        <a:p>
          <a:endParaRPr lang="en-US"/>
        </a:p>
      </dgm:t>
    </dgm:pt>
    <dgm:pt modelId="{0101ACB5-C115-49BF-9F03-477C9603BD0E}" type="sibTrans" cxnId="{A4C9F407-95CF-47C4-9269-FF3ECD50FBC9}">
      <dgm:prSet/>
      <dgm:spPr/>
      <dgm:t>
        <a:bodyPr/>
        <a:lstStyle/>
        <a:p>
          <a:endParaRPr lang="en-US"/>
        </a:p>
      </dgm:t>
    </dgm:pt>
    <dgm:pt modelId="{0E97F93E-1ABE-42F5-8463-B421BEDF8B19}">
      <dgm:prSet/>
      <dgm:spPr/>
      <dgm:t>
        <a:bodyPr/>
        <a:lstStyle/>
        <a:p>
          <a:r>
            <a:rPr lang="nb-NO" err="1">
              <a:solidFill>
                <a:schemeClr val="tx1"/>
              </a:solidFill>
            </a:rPr>
            <a:t>Labratorie</a:t>
          </a:r>
          <a:r>
            <a:rPr lang="nb-NO">
              <a:solidFill>
                <a:schemeClr val="tx1"/>
              </a:solidFill>
            </a:rPr>
            <a:t> - </a:t>
          </a:r>
          <a:r>
            <a:rPr lang="nb-NO" err="1">
              <a:solidFill>
                <a:schemeClr val="tx1"/>
              </a:solidFill>
            </a:rPr>
            <a:t>ChatBot</a:t>
          </a:r>
          <a:endParaRPr lang="en-US">
            <a:solidFill>
              <a:schemeClr val="tx1"/>
            </a:solidFill>
          </a:endParaRPr>
        </a:p>
      </dgm:t>
    </dgm:pt>
    <dgm:pt modelId="{A3A20A06-7AD8-4E2C-9F18-10563E383CAC}" type="parTrans" cxnId="{AE2FA326-F634-487E-AD58-6D9931E8C569}">
      <dgm:prSet/>
      <dgm:spPr/>
      <dgm:t>
        <a:bodyPr/>
        <a:lstStyle/>
        <a:p>
          <a:endParaRPr lang="en-US"/>
        </a:p>
      </dgm:t>
    </dgm:pt>
    <dgm:pt modelId="{902469CE-A46F-46F2-AD6E-58F4FF72CB73}" type="sibTrans" cxnId="{AE2FA326-F634-487E-AD58-6D9931E8C569}">
      <dgm:prSet/>
      <dgm:spPr/>
      <dgm:t>
        <a:bodyPr/>
        <a:lstStyle/>
        <a:p>
          <a:endParaRPr lang="en-US"/>
        </a:p>
      </dgm:t>
    </dgm:pt>
    <dgm:pt modelId="{CA5BC8E7-0633-4E97-B030-A5A05D836C53}">
      <dgm:prSet/>
      <dgm:spPr/>
      <dgm:t>
        <a:bodyPr/>
        <a:lstStyle/>
        <a:p>
          <a:r>
            <a:rPr lang="nb-NO"/>
            <a:t>Vi tester teknologi </a:t>
          </a:r>
          <a:br>
            <a:rPr lang="nb-NO"/>
          </a:br>
          <a:r>
            <a:rPr lang="nb-NO"/>
            <a:t>Tekstgrensesnitt med et menneskelig språk</a:t>
          </a:r>
          <a:endParaRPr lang="en-US"/>
        </a:p>
      </dgm:t>
    </dgm:pt>
    <dgm:pt modelId="{7A528386-A1A4-4768-846D-82353EE43724}" type="parTrans" cxnId="{0875C014-3A9E-4BE5-A126-CFCF5E399937}">
      <dgm:prSet/>
      <dgm:spPr/>
      <dgm:t>
        <a:bodyPr/>
        <a:lstStyle/>
        <a:p>
          <a:endParaRPr lang="en-US"/>
        </a:p>
      </dgm:t>
    </dgm:pt>
    <dgm:pt modelId="{8C27BF26-FF98-4D2B-B85F-F077E9D9DC92}" type="sibTrans" cxnId="{0875C014-3A9E-4BE5-A126-CFCF5E399937}">
      <dgm:prSet/>
      <dgm:spPr/>
      <dgm:t>
        <a:bodyPr/>
        <a:lstStyle/>
        <a:p>
          <a:endParaRPr lang="en-US"/>
        </a:p>
      </dgm:t>
    </dgm:pt>
    <dgm:pt modelId="{EBA9FF82-8F0C-4AEF-9B76-7760F37C3B58}">
      <dgm:prSet/>
      <dgm:spPr/>
      <dgm:t>
        <a:bodyPr/>
        <a:lstStyle/>
        <a:p>
          <a:r>
            <a:rPr lang="nb-NO"/>
            <a:t>Tilgjengelig på alle typer enheter. (mobil, pc, nettbrett)</a:t>
          </a:r>
          <a:endParaRPr lang="en-US"/>
        </a:p>
      </dgm:t>
    </dgm:pt>
    <dgm:pt modelId="{9A6003BC-CB56-4A0E-AED2-B09ABE14D1C2}" type="parTrans" cxnId="{126336B3-ADE1-4472-B6C2-428035E62754}">
      <dgm:prSet/>
      <dgm:spPr/>
      <dgm:t>
        <a:bodyPr/>
        <a:lstStyle/>
        <a:p>
          <a:endParaRPr lang="en-US"/>
        </a:p>
      </dgm:t>
    </dgm:pt>
    <dgm:pt modelId="{57A891D1-E04F-4C83-BBC1-2B13C7029E36}" type="sibTrans" cxnId="{126336B3-ADE1-4472-B6C2-428035E62754}">
      <dgm:prSet/>
      <dgm:spPr/>
      <dgm:t>
        <a:bodyPr/>
        <a:lstStyle/>
        <a:p>
          <a:endParaRPr lang="en-US"/>
        </a:p>
      </dgm:t>
    </dgm:pt>
    <dgm:pt modelId="{75CBE984-9D0A-4771-AC9C-8A857C6C9585}">
      <dgm:prSet/>
      <dgm:spPr/>
      <dgm:t>
        <a:bodyPr/>
        <a:lstStyle/>
        <a:p>
          <a:r>
            <a:rPr lang="nb-NO"/>
            <a:t>Benytter treningsalgoritmer til å og svar på varianter av en spørsmålsstilling. Henter svar fra kunnskapsdatabase</a:t>
          </a:r>
          <a:endParaRPr lang="en-US"/>
        </a:p>
      </dgm:t>
    </dgm:pt>
    <dgm:pt modelId="{BCE51E04-2FC2-4EC6-B850-CBE1923149AD}" type="parTrans" cxnId="{926C2D1F-7FC0-45DE-B7AF-A44647F73A1E}">
      <dgm:prSet/>
      <dgm:spPr/>
      <dgm:t>
        <a:bodyPr/>
        <a:lstStyle/>
        <a:p>
          <a:endParaRPr lang="en-US"/>
        </a:p>
      </dgm:t>
    </dgm:pt>
    <dgm:pt modelId="{1299A02B-038D-4BBB-ACD4-F0CEAD1B47CF}" type="sibTrans" cxnId="{926C2D1F-7FC0-45DE-B7AF-A44647F73A1E}">
      <dgm:prSet/>
      <dgm:spPr/>
      <dgm:t>
        <a:bodyPr/>
        <a:lstStyle/>
        <a:p>
          <a:endParaRPr lang="en-US"/>
        </a:p>
      </dgm:t>
    </dgm:pt>
    <dgm:pt modelId="{AF55974F-40C7-4D55-B5B0-35A31C1C8B2D}">
      <dgm:prSet/>
      <dgm:spPr/>
      <dgm:t>
        <a:bodyPr/>
        <a:lstStyle/>
        <a:p>
          <a:r>
            <a:rPr lang="nb-NO">
              <a:solidFill>
                <a:schemeClr val="tx1"/>
              </a:solidFill>
            </a:rPr>
            <a:t>UiO-Nettskjema</a:t>
          </a:r>
          <a:endParaRPr lang="en-US">
            <a:solidFill>
              <a:schemeClr val="tx1"/>
            </a:solidFill>
          </a:endParaRPr>
        </a:p>
      </dgm:t>
    </dgm:pt>
    <dgm:pt modelId="{62385538-09F9-4F25-922F-6E0D5D528D7F}" type="parTrans" cxnId="{DBFE89BD-75E8-4962-9EC3-876A4C5B65C1}">
      <dgm:prSet/>
      <dgm:spPr/>
      <dgm:t>
        <a:bodyPr/>
        <a:lstStyle/>
        <a:p>
          <a:endParaRPr lang="en-US"/>
        </a:p>
      </dgm:t>
    </dgm:pt>
    <dgm:pt modelId="{BD7C0C0F-6EC5-4383-9A5A-71B456191810}" type="sibTrans" cxnId="{DBFE89BD-75E8-4962-9EC3-876A4C5B65C1}">
      <dgm:prSet/>
      <dgm:spPr/>
      <dgm:t>
        <a:bodyPr/>
        <a:lstStyle/>
        <a:p>
          <a:endParaRPr lang="en-US"/>
        </a:p>
      </dgm:t>
    </dgm:pt>
    <dgm:pt modelId="{9661B6D3-5F78-420F-906A-35E2B7F59471}">
      <dgm:prSet/>
      <dgm:spPr/>
      <dgm:t>
        <a:bodyPr/>
        <a:lstStyle/>
        <a:p>
          <a:r>
            <a:rPr lang="nb-NO" err="1"/>
            <a:t>Prosesstøtte</a:t>
          </a:r>
          <a:r>
            <a:rPr lang="nb-NO"/>
            <a:t> og datainnsamling</a:t>
          </a:r>
          <a:endParaRPr lang="en-US"/>
        </a:p>
      </dgm:t>
    </dgm:pt>
    <dgm:pt modelId="{32F36F2D-AAF2-43B5-942C-0BAD1411FD55}" type="parTrans" cxnId="{67624E9D-6BC0-4458-9E18-57258A632B8C}">
      <dgm:prSet/>
      <dgm:spPr/>
      <dgm:t>
        <a:bodyPr/>
        <a:lstStyle/>
        <a:p>
          <a:endParaRPr lang="en-US"/>
        </a:p>
      </dgm:t>
    </dgm:pt>
    <dgm:pt modelId="{E69DD551-9C97-4239-9362-FB8F9A9E5115}" type="sibTrans" cxnId="{67624E9D-6BC0-4458-9E18-57258A632B8C}">
      <dgm:prSet/>
      <dgm:spPr/>
      <dgm:t>
        <a:bodyPr/>
        <a:lstStyle/>
        <a:p>
          <a:endParaRPr lang="en-US"/>
        </a:p>
      </dgm:t>
    </dgm:pt>
    <dgm:pt modelId="{7206605E-F13D-4D93-8783-DA68C973FA50}">
      <dgm:prSet/>
      <dgm:spPr/>
      <dgm:t>
        <a:bodyPr/>
        <a:lstStyle/>
        <a:p>
          <a:r>
            <a:rPr lang="nb-NO"/>
            <a:t>Brukere tas gjennom en arbeidsflyt gjennom en regelbasert hvis/så flyt som leder frem til understøtte arbeidsprosesser.</a:t>
          </a:r>
        </a:p>
        <a:p>
          <a:endParaRPr lang="en-US"/>
        </a:p>
        <a:p>
          <a:r>
            <a:rPr lang="nb-NO" noProof="0"/>
            <a:t>Benyttes til datainnsamling i mange sammenhenger inkludert RPA prosesser </a:t>
          </a:r>
          <a:r>
            <a:rPr lang="en-US"/>
            <a:t> </a:t>
          </a:r>
        </a:p>
      </dgm:t>
    </dgm:pt>
    <dgm:pt modelId="{4E2851BF-FBB7-44DB-8EC1-38520AE8DAB0}" type="parTrans" cxnId="{41C6D7A7-C8DF-463F-B243-52298047FAC0}">
      <dgm:prSet/>
      <dgm:spPr/>
      <dgm:t>
        <a:bodyPr/>
        <a:lstStyle/>
        <a:p>
          <a:endParaRPr lang="en-US"/>
        </a:p>
      </dgm:t>
    </dgm:pt>
    <dgm:pt modelId="{8591794F-4F93-4A4A-B3A4-D986EEECF28A}" type="sibTrans" cxnId="{41C6D7A7-C8DF-463F-B243-52298047FAC0}">
      <dgm:prSet/>
      <dgm:spPr/>
      <dgm:t>
        <a:bodyPr/>
        <a:lstStyle/>
        <a:p>
          <a:endParaRPr lang="en-US"/>
        </a:p>
      </dgm:t>
    </dgm:pt>
    <dgm:pt modelId="{8BACC308-CDFC-4614-B8EB-261E1F93152D}">
      <dgm:prSet/>
      <dgm:spPr/>
      <dgm:t>
        <a:bodyPr/>
        <a:lstStyle/>
        <a:p>
          <a:r>
            <a:rPr lang="en-US">
              <a:solidFill>
                <a:schemeClr val="tx1"/>
              </a:solidFill>
            </a:rPr>
            <a:t>Andre </a:t>
          </a:r>
          <a:r>
            <a:rPr lang="en-US" err="1">
              <a:solidFill>
                <a:schemeClr val="tx1"/>
              </a:solidFill>
            </a:rPr>
            <a:t>verktøy</a:t>
          </a:r>
          <a:endParaRPr lang="en-US">
            <a:solidFill>
              <a:schemeClr val="tx1"/>
            </a:solidFill>
          </a:endParaRPr>
        </a:p>
      </dgm:t>
    </dgm:pt>
    <dgm:pt modelId="{85005BF7-40FC-43B6-B600-1431F3A28FCD}" type="parTrans" cxnId="{74E62969-7184-4B2C-853F-4027CADFA966}">
      <dgm:prSet/>
      <dgm:spPr/>
      <dgm:t>
        <a:bodyPr/>
        <a:lstStyle/>
        <a:p>
          <a:endParaRPr lang="en-US"/>
        </a:p>
      </dgm:t>
    </dgm:pt>
    <dgm:pt modelId="{D4DF6C6B-CED2-405C-9869-A79C9C454EC7}" type="sibTrans" cxnId="{74E62969-7184-4B2C-853F-4027CADFA966}">
      <dgm:prSet/>
      <dgm:spPr/>
      <dgm:t>
        <a:bodyPr/>
        <a:lstStyle/>
        <a:p>
          <a:endParaRPr lang="en-US"/>
        </a:p>
      </dgm:t>
    </dgm:pt>
    <dgm:pt modelId="{F9589914-56BE-40BE-8D77-694EBDF606BE}">
      <dgm:prSet/>
      <dgm:spPr/>
      <dgm:t>
        <a:bodyPr/>
        <a:lstStyle/>
        <a:p>
          <a:r>
            <a:rPr lang="en-US" err="1"/>
            <a:t>Verktøykassen</a:t>
          </a:r>
          <a:r>
            <a:rPr lang="en-US"/>
            <a:t> </a:t>
          </a:r>
          <a:r>
            <a:rPr lang="en-US" err="1"/>
            <a:t>utvides</a:t>
          </a:r>
          <a:r>
            <a:rPr lang="en-US"/>
            <a:t> med </a:t>
          </a:r>
          <a:r>
            <a:rPr lang="en-US" err="1"/>
            <a:t>kontinuerlig</a:t>
          </a:r>
          <a:r>
            <a:rPr lang="en-US"/>
            <a:t>, nye </a:t>
          </a:r>
          <a:r>
            <a:rPr lang="en-US" err="1"/>
            <a:t>vektøy</a:t>
          </a:r>
          <a:r>
            <a:rPr lang="en-US"/>
            <a:t> testes, nye </a:t>
          </a:r>
          <a:r>
            <a:rPr lang="en-US" err="1"/>
            <a:t>behov</a:t>
          </a:r>
          <a:r>
            <a:rPr lang="en-US"/>
            <a:t>  </a:t>
          </a:r>
        </a:p>
      </dgm:t>
    </dgm:pt>
    <dgm:pt modelId="{97D6FB4D-4E3C-45F1-882C-0CFFCB5B684D}" type="parTrans" cxnId="{C3C96D9A-5053-458E-98F2-52EE13D6A54E}">
      <dgm:prSet/>
      <dgm:spPr/>
      <dgm:t>
        <a:bodyPr/>
        <a:lstStyle/>
        <a:p>
          <a:endParaRPr lang="en-US"/>
        </a:p>
      </dgm:t>
    </dgm:pt>
    <dgm:pt modelId="{BC6A6B9F-B7C0-481F-915A-853F5BB9D7B7}" type="sibTrans" cxnId="{C3C96D9A-5053-458E-98F2-52EE13D6A54E}">
      <dgm:prSet/>
      <dgm:spPr/>
      <dgm:t>
        <a:bodyPr/>
        <a:lstStyle/>
        <a:p>
          <a:endParaRPr lang="en-US"/>
        </a:p>
      </dgm:t>
    </dgm:pt>
    <dgm:pt modelId="{AA172D7B-4C05-483C-A64A-CF61DD3A183D}" type="pres">
      <dgm:prSet presAssocID="{281D2113-502E-4634-8665-69B519863422}" presName="Name0" presStyleCnt="0">
        <dgm:presLayoutVars>
          <dgm:dir/>
          <dgm:animLvl val="lvl"/>
          <dgm:resizeHandles val="exact"/>
        </dgm:presLayoutVars>
      </dgm:prSet>
      <dgm:spPr/>
      <dgm:t>
        <a:bodyPr/>
        <a:lstStyle/>
        <a:p>
          <a:endParaRPr lang="en-US"/>
        </a:p>
      </dgm:t>
    </dgm:pt>
    <dgm:pt modelId="{5B6779A8-8C3D-4423-81F3-6989685501E6}" type="pres">
      <dgm:prSet presAssocID="{132AB073-B278-4AB8-AB20-FD67216C52B3}" presName="linNode" presStyleCnt="0"/>
      <dgm:spPr/>
    </dgm:pt>
    <dgm:pt modelId="{4B00AC44-504F-48D7-AD4C-2564EABF8274}" type="pres">
      <dgm:prSet presAssocID="{132AB073-B278-4AB8-AB20-FD67216C52B3}" presName="parentText" presStyleLbl="alignNode1" presStyleIdx="0" presStyleCnt="4">
        <dgm:presLayoutVars>
          <dgm:chMax val="1"/>
          <dgm:bulletEnabled/>
        </dgm:presLayoutVars>
      </dgm:prSet>
      <dgm:spPr/>
      <dgm:t>
        <a:bodyPr/>
        <a:lstStyle/>
        <a:p>
          <a:endParaRPr lang="en-US"/>
        </a:p>
      </dgm:t>
    </dgm:pt>
    <dgm:pt modelId="{5BEB1A30-AC01-47F9-971A-CD13D13625C8}" type="pres">
      <dgm:prSet presAssocID="{132AB073-B278-4AB8-AB20-FD67216C52B3}" presName="descendantText" presStyleLbl="alignAccFollowNode1" presStyleIdx="0" presStyleCnt="4">
        <dgm:presLayoutVars>
          <dgm:bulletEnabled/>
        </dgm:presLayoutVars>
      </dgm:prSet>
      <dgm:spPr/>
      <dgm:t>
        <a:bodyPr/>
        <a:lstStyle/>
        <a:p>
          <a:endParaRPr lang="en-US"/>
        </a:p>
      </dgm:t>
    </dgm:pt>
    <dgm:pt modelId="{28921ABF-0B47-40C2-8EF2-A1E0368AAB57}" type="pres">
      <dgm:prSet presAssocID="{2AF1B46D-3573-4A67-8BCF-0E32574E209E}" presName="sp" presStyleCnt="0"/>
      <dgm:spPr/>
    </dgm:pt>
    <dgm:pt modelId="{8ED92DA4-E34D-4F66-B0D0-97FBAF227FAD}" type="pres">
      <dgm:prSet presAssocID="{0E97F93E-1ABE-42F5-8463-B421BEDF8B19}" presName="linNode" presStyleCnt="0"/>
      <dgm:spPr/>
    </dgm:pt>
    <dgm:pt modelId="{B4860EFD-BB14-4472-A161-C1227DA66085}" type="pres">
      <dgm:prSet presAssocID="{0E97F93E-1ABE-42F5-8463-B421BEDF8B19}" presName="parentText" presStyleLbl="alignNode1" presStyleIdx="1" presStyleCnt="4">
        <dgm:presLayoutVars>
          <dgm:chMax val="1"/>
          <dgm:bulletEnabled/>
        </dgm:presLayoutVars>
      </dgm:prSet>
      <dgm:spPr/>
      <dgm:t>
        <a:bodyPr/>
        <a:lstStyle/>
        <a:p>
          <a:endParaRPr lang="en-US"/>
        </a:p>
      </dgm:t>
    </dgm:pt>
    <dgm:pt modelId="{474D6269-E475-451A-B02B-84EF4BFB10F9}" type="pres">
      <dgm:prSet presAssocID="{0E97F93E-1ABE-42F5-8463-B421BEDF8B19}" presName="descendantText" presStyleLbl="alignAccFollowNode1" presStyleIdx="1" presStyleCnt="4">
        <dgm:presLayoutVars>
          <dgm:bulletEnabled/>
        </dgm:presLayoutVars>
      </dgm:prSet>
      <dgm:spPr/>
      <dgm:t>
        <a:bodyPr/>
        <a:lstStyle/>
        <a:p>
          <a:endParaRPr lang="en-US"/>
        </a:p>
      </dgm:t>
    </dgm:pt>
    <dgm:pt modelId="{11F66467-8C74-4B1F-80A9-FC0490D01F39}" type="pres">
      <dgm:prSet presAssocID="{902469CE-A46F-46F2-AD6E-58F4FF72CB73}" presName="sp" presStyleCnt="0"/>
      <dgm:spPr/>
    </dgm:pt>
    <dgm:pt modelId="{160990E3-7C8B-45A3-BC44-D2D9597FA242}" type="pres">
      <dgm:prSet presAssocID="{AF55974F-40C7-4D55-B5B0-35A31C1C8B2D}" presName="linNode" presStyleCnt="0"/>
      <dgm:spPr/>
    </dgm:pt>
    <dgm:pt modelId="{4293A9E4-28AD-48B6-AE2E-7FB2B7F55ABB}" type="pres">
      <dgm:prSet presAssocID="{AF55974F-40C7-4D55-B5B0-35A31C1C8B2D}" presName="parentText" presStyleLbl="alignNode1" presStyleIdx="2" presStyleCnt="4">
        <dgm:presLayoutVars>
          <dgm:chMax val="1"/>
          <dgm:bulletEnabled/>
        </dgm:presLayoutVars>
      </dgm:prSet>
      <dgm:spPr/>
      <dgm:t>
        <a:bodyPr/>
        <a:lstStyle/>
        <a:p>
          <a:endParaRPr lang="en-US"/>
        </a:p>
      </dgm:t>
    </dgm:pt>
    <dgm:pt modelId="{FDA20950-27C4-4FC4-9FB1-F80C9733A61E}" type="pres">
      <dgm:prSet presAssocID="{AF55974F-40C7-4D55-B5B0-35A31C1C8B2D}" presName="descendantText" presStyleLbl="alignAccFollowNode1" presStyleIdx="2" presStyleCnt="4">
        <dgm:presLayoutVars>
          <dgm:bulletEnabled/>
        </dgm:presLayoutVars>
      </dgm:prSet>
      <dgm:spPr/>
      <dgm:t>
        <a:bodyPr/>
        <a:lstStyle/>
        <a:p>
          <a:endParaRPr lang="en-US"/>
        </a:p>
      </dgm:t>
    </dgm:pt>
    <dgm:pt modelId="{1CDCD5D7-959F-478E-8687-1F153D89BC10}" type="pres">
      <dgm:prSet presAssocID="{BD7C0C0F-6EC5-4383-9A5A-71B456191810}" presName="sp" presStyleCnt="0"/>
      <dgm:spPr/>
    </dgm:pt>
    <dgm:pt modelId="{8EF9FC87-101B-497E-9E5B-8409A12AC961}" type="pres">
      <dgm:prSet presAssocID="{8BACC308-CDFC-4614-B8EB-261E1F93152D}" presName="linNode" presStyleCnt="0"/>
      <dgm:spPr/>
    </dgm:pt>
    <dgm:pt modelId="{DD0FFF51-04DB-46B6-8703-136FE6275C89}" type="pres">
      <dgm:prSet presAssocID="{8BACC308-CDFC-4614-B8EB-261E1F93152D}" presName="parentText" presStyleLbl="alignNode1" presStyleIdx="3" presStyleCnt="4">
        <dgm:presLayoutVars>
          <dgm:chMax val="1"/>
          <dgm:bulletEnabled/>
        </dgm:presLayoutVars>
      </dgm:prSet>
      <dgm:spPr/>
      <dgm:t>
        <a:bodyPr/>
        <a:lstStyle/>
        <a:p>
          <a:endParaRPr lang="en-US"/>
        </a:p>
      </dgm:t>
    </dgm:pt>
    <dgm:pt modelId="{AB1FD753-F405-40DC-B4F9-3121A9D987C7}" type="pres">
      <dgm:prSet presAssocID="{8BACC308-CDFC-4614-B8EB-261E1F93152D}" presName="descendantText" presStyleLbl="alignAccFollowNode1" presStyleIdx="3" presStyleCnt="4">
        <dgm:presLayoutVars>
          <dgm:bulletEnabled/>
        </dgm:presLayoutVars>
      </dgm:prSet>
      <dgm:spPr/>
      <dgm:t>
        <a:bodyPr/>
        <a:lstStyle/>
        <a:p>
          <a:endParaRPr lang="en-US"/>
        </a:p>
      </dgm:t>
    </dgm:pt>
  </dgm:ptLst>
  <dgm:cxnLst>
    <dgm:cxn modelId="{A4C9F407-95CF-47C4-9269-FF3ECD50FBC9}" srcId="{132AB073-B278-4AB8-AB20-FD67216C52B3}" destId="{5BE12206-77A0-4951-B49B-54380B020D0D}" srcOrd="0" destOrd="0" parTransId="{2D6F91E8-8FFB-405E-A1CF-5E69BF94998F}" sibTransId="{0101ACB5-C115-49BF-9F03-477C9603BD0E}"/>
    <dgm:cxn modelId="{2D646478-E390-46C0-B72F-9945822AEF4D}" type="presOf" srcId="{F9589914-56BE-40BE-8D77-694EBDF606BE}" destId="{AB1FD753-F405-40DC-B4F9-3121A9D987C7}" srcOrd="0" destOrd="0" presId="urn:microsoft.com/office/officeart/2016/7/layout/VerticalSolidActionList"/>
    <dgm:cxn modelId="{DE3A7F26-3226-4693-807C-373F0201CF3E}" type="presOf" srcId="{281D2113-502E-4634-8665-69B519863422}" destId="{AA172D7B-4C05-483C-A64A-CF61DD3A183D}" srcOrd="0" destOrd="0" presId="urn:microsoft.com/office/officeart/2016/7/layout/VerticalSolidActionList"/>
    <dgm:cxn modelId="{FF899D5C-1AB0-48D2-9D11-0FDB34582714}" type="presOf" srcId="{7206605E-F13D-4D93-8783-DA68C973FA50}" destId="{FDA20950-27C4-4FC4-9FB1-F80C9733A61E}" srcOrd="0" destOrd="1" presId="urn:microsoft.com/office/officeart/2016/7/layout/VerticalSolidActionList"/>
    <dgm:cxn modelId="{D33AC32F-0801-41D3-8FDB-FD91E58C9B38}" type="presOf" srcId="{AF55974F-40C7-4D55-B5B0-35A31C1C8B2D}" destId="{4293A9E4-28AD-48B6-AE2E-7FB2B7F55ABB}" srcOrd="0" destOrd="0" presId="urn:microsoft.com/office/officeart/2016/7/layout/VerticalSolidActionList"/>
    <dgm:cxn modelId="{F16757EC-240C-444D-B923-3D7BDAAE80D1}" srcId="{281D2113-502E-4634-8665-69B519863422}" destId="{132AB073-B278-4AB8-AB20-FD67216C52B3}" srcOrd="0" destOrd="0" parTransId="{A7D1C0E8-41FD-47ED-A311-4D8262AF848E}" sibTransId="{2AF1B46D-3573-4A67-8BCF-0E32574E209E}"/>
    <dgm:cxn modelId="{41C6D7A7-C8DF-463F-B243-52298047FAC0}" srcId="{AF55974F-40C7-4D55-B5B0-35A31C1C8B2D}" destId="{7206605E-F13D-4D93-8783-DA68C973FA50}" srcOrd="1" destOrd="0" parTransId="{4E2851BF-FBB7-44DB-8EC1-38520AE8DAB0}" sibTransId="{8591794F-4F93-4A4A-B3A4-D986EEECF28A}"/>
    <dgm:cxn modelId="{AE2FA326-F634-487E-AD58-6D9931E8C569}" srcId="{281D2113-502E-4634-8665-69B519863422}" destId="{0E97F93E-1ABE-42F5-8463-B421BEDF8B19}" srcOrd="1" destOrd="0" parTransId="{A3A20A06-7AD8-4E2C-9F18-10563E383CAC}" sibTransId="{902469CE-A46F-46F2-AD6E-58F4FF72CB73}"/>
    <dgm:cxn modelId="{7A98B2B3-9A6E-4AFB-9D86-144454FA21BF}" type="presOf" srcId="{9661B6D3-5F78-420F-906A-35E2B7F59471}" destId="{FDA20950-27C4-4FC4-9FB1-F80C9733A61E}" srcOrd="0" destOrd="0" presId="urn:microsoft.com/office/officeart/2016/7/layout/VerticalSolidActionList"/>
    <dgm:cxn modelId="{74E62969-7184-4B2C-853F-4027CADFA966}" srcId="{281D2113-502E-4634-8665-69B519863422}" destId="{8BACC308-CDFC-4614-B8EB-261E1F93152D}" srcOrd="3" destOrd="0" parTransId="{85005BF7-40FC-43B6-B600-1431F3A28FCD}" sibTransId="{D4DF6C6B-CED2-405C-9869-A79C9C454EC7}"/>
    <dgm:cxn modelId="{C4C8C842-4585-4F09-8994-1E3DE48B061D}" type="presOf" srcId="{132AB073-B278-4AB8-AB20-FD67216C52B3}" destId="{4B00AC44-504F-48D7-AD4C-2564EABF8274}" srcOrd="0" destOrd="0" presId="urn:microsoft.com/office/officeart/2016/7/layout/VerticalSolidActionList"/>
    <dgm:cxn modelId="{18C7E27B-B90B-4DCF-92CE-E17C57362064}" type="presOf" srcId="{8BACC308-CDFC-4614-B8EB-261E1F93152D}" destId="{DD0FFF51-04DB-46B6-8703-136FE6275C89}" srcOrd="0" destOrd="0" presId="urn:microsoft.com/office/officeart/2016/7/layout/VerticalSolidActionList"/>
    <dgm:cxn modelId="{0A898371-B814-4FBC-9CF0-282BF4EDEC1A}" type="presOf" srcId="{0E97F93E-1ABE-42F5-8463-B421BEDF8B19}" destId="{B4860EFD-BB14-4472-A161-C1227DA66085}" srcOrd="0" destOrd="0" presId="urn:microsoft.com/office/officeart/2016/7/layout/VerticalSolidActionList"/>
    <dgm:cxn modelId="{926C2D1F-7FC0-45DE-B7AF-A44647F73A1E}" srcId="{0E97F93E-1ABE-42F5-8463-B421BEDF8B19}" destId="{75CBE984-9D0A-4771-AC9C-8A857C6C9585}" srcOrd="2" destOrd="0" parTransId="{BCE51E04-2FC2-4EC6-B850-CBE1923149AD}" sibTransId="{1299A02B-038D-4BBB-ACD4-F0CEAD1B47CF}"/>
    <dgm:cxn modelId="{126336B3-ADE1-4472-B6C2-428035E62754}" srcId="{0E97F93E-1ABE-42F5-8463-B421BEDF8B19}" destId="{EBA9FF82-8F0C-4AEF-9B76-7760F37C3B58}" srcOrd="1" destOrd="0" parTransId="{9A6003BC-CB56-4A0E-AED2-B09ABE14D1C2}" sibTransId="{57A891D1-E04F-4C83-BBC1-2B13C7029E36}"/>
    <dgm:cxn modelId="{FBE946D0-1657-407D-BBE8-929DD9AD9FFA}" type="presOf" srcId="{CA5BC8E7-0633-4E97-B030-A5A05D836C53}" destId="{474D6269-E475-451A-B02B-84EF4BFB10F9}" srcOrd="0" destOrd="0" presId="urn:microsoft.com/office/officeart/2016/7/layout/VerticalSolidActionList"/>
    <dgm:cxn modelId="{718DB685-F26B-42F0-B96F-E5F574D2FEC4}" type="presOf" srcId="{EBA9FF82-8F0C-4AEF-9B76-7760F37C3B58}" destId="{474D6269-E475-451A-B02B-84EF4BFB10F9}" srcOrd="0" destOrd="1" presId="urn:microsoft.com/office/officeart/2016/7/layout/VerticalSolidActionList"/>
    <dgm:cxn modelId="{DD35D44E-BE3C-4C88-B1C8-65BE7D43E3E5}" type="presOf" srcId="{5BE12206-77A0-4951-B49B-54380B020D0D}" destId="{5BEB1A30-AC01-47F9-971A-CD13D13625C8}" srcOrd="0" destOrd="0" presId="urn:microsoft.com/office/officeart/2016/7/layout/VerticalSolidActionList"/>
    <dgm:cxn modelId="{423F7926-10BF-47FA-BEA6-5DEA8DCE944D}" type="presOf" srcId="{75CBE984-9D0A-4771-AC9C-8A857C6C9585}" destId="{474D6269-E475-451A-B02B-84EF4BFB10F9}" srcOrd="0" destOrd="2" presId="urn:microsoft.com/office/officeart/2016/7/layout/VerticalSolidActionList"/>
    <dgm:cxn modelId="{DBFE89BD-75E8-4962-9EC3-876A4C5B65C1}" srcId="{281D2113-502E-4634-8665-69B519863422}" destId="{AF55974F-40C7-4D55-B5B0-35A31C1C8B2D}" srcOrd="2" destOrd="0" parTransId="{62385538-09F9-4F25-922F-6E0D5D528D7F}" sibTransId="{BD7C0C0F-6EC5-4383-9A5A-71B456191810}"/>
    <dgm:cxn modelId="{C3C96D9A-5053-458E-98F2-52EE13D6A54E}" srcId="{8BACC308-CDFC-4614-B8EB-261E1F93152D}" destId="{F9589914-56BE-40BE-8D77-694EBDF606BE}" srcOrd="0" destOrd="0" parTransId="{97D6FB4D-4E3C-45F1-882C-0CFFCB5B684D}" sibTransId="{BC6A6B9F-B7C0-481F-915A-853F5BB9D7B7}"/>
    <dgm:cxn modelId="{0875C014-3A9E-4BE5-A126-CFCF5E399937}" srcId="{0E97F93E-1ABE-42F5-8463-B421BEDF8B19}" destId="{CA5BC8E7-0633-4E97-B030-A5A05D836C53}" srcOrd="0" destOrd="0" parTransId="{7A528386-A1A4-4768-846D-82353EE43724}" sibTransId="{8C27BF26-FF98-4D2B-B85F-F077E9D9DC92}"/>
    <dgm:cxn modelId="{67624E9D-6BC0-4458-9E18-57258A632B8C}" srcId="{AF55974F-40C7-4D55-B5B0-35A31C1C8B2D}" destId="{9661B6D3-5F78-420F-906A-35E2B7F59471}" srcOrd="0" destOrd="0" parTransId="{32F36F2D-AAF2-43B5-942C-0BAD1411FD55}" sibTransId="{E69DD551-9C97-4239-9362-FB8F9A9E5115}"/>
    <dgm:cxn modelId="{795B91DD-5029-4233-82DF-85C7D46961ED}" type="presParOf" srcId="{AA172D7B-4C05-483C-A64A-CF61DD3A183D}" destId="{5B6779A8-8C3D-4423-81F3-6989685501E6}" srcOrd="0" destOrd="0" presId="urn:microsoft.com/office/officeart/2016/7/layout/VerticalSolidActionList"/>
    <dgm:cxn modelId="{4B4C5DC1-F21E-4A7D-9E55-E10600EF671B}" type="presParOf" srcId="{5B6779A8-8C3D-4423-81F3-6989685501E6}" destId="{4B00AC44-504F-48D7-AD4C-2564EABF8274}" srcOrd="0" destOrd="0" presId="urn:microsoft.com/office/officeart/2016/7/layout/VerticalSolidActionList"/>
    <dgm:cxn modelId="{07B85EEF-C145-4147-B69B-74D3B79FCBF2}" type="presParOf" srcId="{5B6779A8-8C3D-4423-81F3-6989685501E6}" destId="{5BEB1A30-AC01-47F9-971A-CD13D13625C8}" srcOrd="1" destOrd="0" presId="urn:microsoft.com/office/officeart/2016/7/layout/VerticalSolidActionList"/>
    <dgm:cxn modelId="{6568F16B-C056-4CB7-B9E2-5661773BAF87}" type="presParOf" srcId="{AA172D7B-4C05-483C-A64A-CF61DD3A183D}" destId="{28921ABF-0B47-40C2-8EF2-A1E0368AAB57}" srcOrd="1" destOrd="0" presId="urn:microsoft.com/office/officeart/2016/7/layout/VerticalSolidActionList"/>
    <dgm:cxn modelId="{F3832FF5-E391-49D9-BE90-FFA0DF37525D}" type="presParOf" srcId="{AA172D7B-4C05-483C-A64A-CF61DD3A183D}" destId="{8ED92DA4-E34D-4F66-B0D0-97FBAF227FAD}" srcOrd="2" destOrd="0" presId="urn:microsoft.com/office/officeart/2016/7/layout/VerticalSolidActionList"/>
    <dgm:cxn modelId="{F68A7593-0927-4460-A0CB-0EC7FFAB5277}" type="presParOf" srcId="{8ED92DA4-E34D-4F66-B0D0-97FBAF227FAD}" destId="{B4860EFD-BB14-4472-A161-C1227DA66085}" srcOrd="0" destOrd="0" presId="urn:microsoft.com/office/officeart/2016/7/layout/VerticalSolidActionList"/>
    <dgm:cxn modelId="{D972BE56-4D56-4857-A3DA-E9852E7DBA7C}" type="presParOf" srcId="{8ED92DA4-E34D-4F66-B0D0-97FBAF227FAD}" destId="{474D6269-E475-451A-B02B-84EF4BFB10F9}" srcOrd="1" destOrd="0" presId="urn:microsoft.com/office/officeart/2016/7/layout/VerticalSolidActionList"/>
    <dgm:cxn modelId="{D730AC94-F51F-46F4-9208-AD2C40E69861}" type="presParOf" srcId="{AA172D7B-4C05-483C-A64A-CF61DD3A183D}" destId="{11F66467-8C74-4B1F-80A9-FC0490D01F39}" srcOrd="3" destOrd="0" presId="urn:microsoft.com/office/officeart/2016/7/layout/VerticalSolidActionList"/>
    <dgm:cxn modelId="{F17FB3B6-AB1D-4C96-BD23-B94E5CCFA353}" type="presParOf" srcId="{AA172D7B-4C05-483C-A64A-CF61DD3A183D}" destId="{160990E3-7C8B-45A3-BC44-D2D9597FA242}" srcOrd="4" destOrd="0" presId="urn:microsoft.com/office/officeart/2016/7/layout/VerticalSolidActionList"/>
    <dgm:cxn modelId="{B4BCF947-BBA7-49A0-9093-9F53EB20A388}" type="presParOf" srcId="{160990E3-7C8B-45A3-BC44-D2D9597FA242}" destId="{4293A9E4-28AD-48B6-AE2E-7FB2B7F55ABB}" srcOrd="0" destOrd="0" presId="urn:microsoft.com/office/officeart/2016/7/layout/VerticalSolidActionList"/>
    <dgm:cxn modelId="{1F836F45-E2A7-4A64-8EDB-303B6422A6DE}" type="presParOf" srcId="{160990E3-7C8B-45A3-BC44-D2D9597FA242}" destId="{FDA20950-27C4-4FC4-9FB1-F80C9733A61E}" srcOrd="1" destOrd="0" presId="urn:microsoft.com/office/officeart/2016/7/layout/VerticalSolidActionList"/>
    <dgm:cxn modelId="{22307980-58FE-484B-8DD4-47CB551481D3}" type="presParOf" srcId="{AA172D7B-4C05-483C-A64A-CF61DD3A183D}" destId="{1CDCD5D7-959F-478E-8687-1F153D89BC10}" srcOrd="5" destOrd="0" presId="urn:microsoft.com/office/officeart/2016/7/layout/VerticalSolidActionList"/>
    <dgm:cxn modelId="{A5C85573-2254-4279-A4EC-59A012B610FD}" type="presParOf" srcId="{AA172D7B-4C05-483C-A64A-CF61DD3A183D}" destId="{8EF9FC87-101B-497E-9E5B-8409A12AC961}" srcOrd="6" destOrd="0" presId="urn:microsoft.com/office/officeart/2016/7/layout/VerticalSolidActionList"/>
    <dgm:cxn modelId="{40D4B71B-1008-414E-887E-522510A2ED9C}" type="presParOf" srcId="{8EF9FC87-101B-497E-9E5B-8409A12AC961}" destId="{DD0FFF51-04DB-46B6-8703-136FE6275C89}" srcOrd="0" destOrd="0" presId="urn:microsoft.com/office/officeart/2016/7/layout/VerticalSolidActionList"/>
    <dgm:cxn modelId="{DAB694B3-2249-49B5-A1AD-34FF8D838D21}" type="presParOf" srcId="{8EF9FC87-101B-497E-9E5B-8409A12AC961}" destId="{AB1FD753-F405-40DC-B4F9-3121A9D987C7}" srcOrd="1" destOrd="0" presId="urn:microsoft.com/office/officeart/2016/7/layout/VerticalSolidAc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EB1A30-AC01-47F9-971A-CD13D13625C8}">
      <dsp:nvSpPr>
        <dsp:cNvPr id="0" name=""/>
        <dsp:cNvSpPr/>
      </dsp:nvSpPr>
      <dsp:spPr>
        <a:xfrm>
          <a:off x="1027112" y="2263"/>
          <a:ext cx="4108449" cy="1172247"/>
        </a:xfrm>
        <a:prstGeom prst="rect">
          <a:avLst/>
        </a:prstGeom>
        <a:solidFill>
          <a:schemeClr val="accent5">
            <a:tint val="40000"/>
            <a:alpha val="90000"/>
            <a:hueOff val="0"/>
            <a:satOff val="0"/>
            <a:lumOff val="0"/>
            <a:alphaOff val="0"/>
          </a:schemeClr>
        </a:solidFill>
        <a:ln w="25400" cap="flat" cmpd="sng" algn="ctr">
          <a:solidFill>
            <a:schemeClr val="accent1">
              <a:lumMod val="20000"/>
              <a:lumOff val="80000"/>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9715" tIns="297751" rIns="79715" bIns="297751" numCol="1" spcCol="1270" anchor="ctr" anchorCtr="0">
          <a:noAutofit/>
        </a:bodyPr>
        <a:lstStyle/>
        <a:p>
          <a:pPr lvl="0" algn="l" defTabSz="488950">
            <a:lnSpc>
              <a:spcPct val="90000"/>
            </a:lnSpc>
            <a:spcBef>
              <a:spcPct val="0"/>
            </a:spcBef>
            <a:spcAft>
              <a:spcPct val="35000"/>
            </a:spcAft>
          </a:pPr>
          <a:r>
            <a:rPr lang="nb-NO" sz="1100" kern="1200"/>
            <a:t>Utfører samme operasjoner som en menneskelig saksbehandler, såfremt arbeidsprosessen er strengt regelbasert, med digital informasjon inn og ut.</a:t>
          </a:r>
          <a:endParaRPr lang="en-US" sz="1100" kern="1200"/>
        </a:p>
      </dsp:txBody>
      <dsp:txXfrm>
        <a:off x="1027112" y="2263"/>
        <a:ext cx="4108449" cy="1172247"/>
      </dsp:txXfrm>
    </dsp:sp>
    <dsp:sp modelId="{4B00AC44-504F-48D7-AD4C-2564EABF8274}">
      <dsp:nvSpPr>
        <dsp:cNvPr id="0" name=""/>
        <dsp:cNvSpPr/>
      </dsp:nvSpPr>
      <dsp:spPr>
        <a:xfrm>
          <a:off x="0" y="2263"/>
          <a:ext cx="1027112" cy="1172247"/>
        </a:xfrm>
        <a:prstGeom prst="rect">
          <a:avLst/>
        </a:prstGeom>
        <a:solidFill>
          <a:schemeClr val="accent5">
            <a:hueOff val="0"/>
            <a:satOff val="0"/>
            <a:lumOff val="0"/>
            <a:alphaOff val="0"/>
          </a:schemeClr>
        </a:solidFill>
        <a:ln w="25400"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4351" tIns="115792" rIns="54351" bIns="115792" numCol="1" spcCol="1270" anchor="ctr" anchorCtr="0">
          <a:noAutofit/>
        </a:bodyPr>
        <a:lstStyle/>
        <a:p>
          <a:pPr lvl="0" algn="ctr" defTabSz="622300">
            <a:lnSpc>
              <a:spcPct val="90000"/>
            </a:lnSpc>
            <a:spcBef>
              <a:spcPct val="0"/>
            </a:spcBef>
            <a:spcAft>
              <a:spcPct val="35000"/>
            </a:spcAft>
          </a:pPr>
          <a:r>
            <a:rPr lang="nb-NO" sz="1400" kern="1200" err="1">
              <a:solidFill>
                <a:schemeClr val="tx1"/>
              </a:solidFill>
            </a:rPr>
            <a:t>Robotic</a:t>
          </a:r>
          <a:r>
            <a:rPr lang="nb-NO" sz="1400" kern="1200">
              <a:solidFill>
                <a:schemeClr val="tx1"/>
              </a:solidFill>
            </a:rPr>
            <a:t> </a:t>
          </a:r>
          <a:r>
            <a:rPr lang="nb-NO" sz="1400" kern="1200" err="1">
              <a:solidFill>
                <a:schemeClr val="tx1"/>
              </a:solidFill>
            </a:rPr>
            <a:t>Process</a:t>
          </a:r>
          <a:r>
            <a:rPr lang="nb-NO" sz="1400" kern="1200">
              <a:solidFill>
                <a:schemeClr val="tx1"/>
              </a:solidFill>
            </a:rPr>
            <a:t> Automation (RPA)</a:t>
          </a:r>
          <a:endParaRPr lang="en-US" sz="1400" kern="1200">
            <a:solidFill>
              <a:schemeClr val="tx1"/>
            </a:solidFill>
          </a:endParaRPr>
        </a:p>
      </dsp:txBody>
      <dsp:txXfrm>
        <a:off x="0" y="2263"/>
        <a:ext cx="1027112" cy="1172247"/>
      </dsp:txXfrm>
    </dsp:sp>
    <dsp:sp modelId="{474D6269-E475-451A-B02B-84EF4BFB10F9}">
      <dsp:nvSpPr>
        <dsp:cNvPr id="0" name=""/>
        <dsp:cNvSpPr/>
      </dsp:nvSpPr>
      <dsp:spPr>
        <a:xfrm>
          <a:off x="1027112" y="1244845"/>
          <a:ext cx="4108449" cy="1172247"/>
        </a:xfrm>
        <a:prstGeom prst="rect">
          <a:avLst/>
        </a:prstGeom>
        <a:solidFill>
          <a:schemeClr val="accent5">
            <a:tint val="40000"/>
            <a:alpha val="90000"/>
            <a:hueOff val="-3580161"/>
            <a:satOff val="16084"/>
            <a:lumOff val="1106"/>
            <a:alphaOff val="0"/>
          </a:schemeClr>
        </a:solidFill>
        <a:ln w="25400" cap="flat" cmpd="sng" algn="ctr">
          <a:solidFill>
            <a:schemeClr val="accent5">
              <a:tint val="40000"/>
              <a:alpha val="90000"/>
              <a:hueOff val="-3580161"/>
              <a:satOff val="16084"/>
              <a:lumOff val="110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9715" tIns="297751" rIns="79715" bIns="297751" numCol="1" spcCol="1270" anchor="ctr" anchorCtr="0">
          <a:noAutofit/>
        </a:bodyPr>
        <a:lstStyle/>
        <a:p>
          <a:pPr lvl="0" algn="l" defTabSz="488950">
            <a:lnSpc>
              <a:spcPct val="90000"/>
            </a:lnSpc>
            <a:spcBef>
              <a:spcPct val="0"/>
            </a:spcBef>
            <a:spcAft>
              <a:spcPct val="35000"/>
            </a:spcAft>
          </a:pPr>
          <a:r>
            <a:rPr lang="nb-NO" sz="1100" kern="1200"/>
            <a:t>Vi tester teknologi </a:t>
          </a:r>
          <a:br>
            <a:rPr lang="nb-NO" sz="1100" kern="1200"/>
          </a:br>
          <a:r>
            <a:rPr lang="nb-NO" sz="1100" kern="1200"/>
            <a:t>Tekstgrensesnitt med et menneskelig språk</a:t>
          </a:r>
          <a:endParaRPr lang="en-US" sz="1100" kern="1200"/>
        </a:p>
        <a:p>
          <a:pPr lvl="0" algn="l" defTabSz="488950">
            <a:lnSpc>
              <a:spcPct val="90000"/>
            </a:lnSpc>
            <a:spcBef>
              <a:spcPct val="0"/>
            </a:spcBef>
            <a:spcAft>
              <a:spcPct val="35000"/>
            </a:spcAft>
          </a:pPr>
          <a:r>
            <a:rPr lang="nb-NO" sz="1100" kern="1200"/>
            <a:t>Tilgjengelig på alle typer enheter. (mobil, pc, nettbrett)</a:t>
          </a:r>
          <a:endParaRPr lang="en-US" sz="1100" kern="1200"/>
        </a:p>
        <a:p>
          <a:pPr lvl="0" algn="l" defTabSz="488950">
            <a:lnSpc>
              <a:spcPct val="90000"/>
            </a:lnSpc>
            <a:spcBef>
              <a:spcPct val="0"/>
            </a:spcBef>
            <a:spcAft>
              <a:spcPct val="35000"/>
            </a:spcAft>
          </a:pPr>
          <a:r>
            <a:rPr lang="nb-NO" sz="1100" kern="1200"/>
            <a:t>Benytter treningsalgoritmer til å og svar på varianter av en spørsmålsstilling. Henter svar fra kunnskapsdatabase</a:t>
          </a:r>
          <a:endParaRPr lang="en-US" sz="1100" kern="1200"/>
        </a:p>
      </dsp:txBody>
      <dsp:txXfrm>
        <a:off x="1027112" y="1244845"/>
        <a:ext cx="4108449" cy="1172247"/>
      </dsp:txXfrm>
    </dsp:sp>
    <dsp:sp modelId="{B4860EFD-BB14-4472-A161-C1227DA66085}">
      <dsp:nvSpPr>
        <dsp:cNvPr id="0" name=""/>
        <dsp:cNvSpPr/>
      </dsp:nvSpPr>
      <dsp:spPr>
        <a:xfrm>
          <a:off x="0" y="1244845"/>
          <a:ext cx="1027112" cy="1172247"/>
        </a:xfrm>
        <a:prstGeom prst="rect">
          <a:avLst/>
        </a:prstGeom>
        <a:solidFill>
          <a:schemeClr val="accent5">
            <a:hueOff val="-3311292"/>
            <a:satOff val="13270"/>
            <a:lumOff val="2876"/>
            <a:alphaOff val="0"/>
          </a:schemeClr>
        </a:solidFill>
        <a:ln w="25400" cap="flat" cmpd="sng" algn="ctr">
          <a:solidFill>
            <a:schemeClr val="accent5">
              <a:hueOff val="-3311292"/>
              <a:satOff val="13270"/>
              <a:lumOff val="287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4351" tIns="115792" rIns="54351" bIns="115792" numCol="1" spcCol="1270" anchor="ctr" anchorCtr="0">
          <a:noAutofit/>
        </a:bodyPr>
        <a:lstStyle/>
        <a:p>
          <a:pPr lvl="0" algn="ctr" defTabSz="622300">
            <a:lnSpc>
              <a:spcPct val="90000"/>
            </a:lnSpc>
            <a:spcBef>
              <a:spcPct val="0"/>
            </a:spcBef>
            <a:spcAft>
              <a:spcPct val="35000"/>
            </a:spcAft>
          </a:pPr>
          <a:r>
            <a:rPr lang="nb-NO" sz="1400" kern="1200" err="1">
              <a:solidFill>
                <a:schemeClr val="tx1"/>
              </a:solidFill>
            </a:rPr>
            <a:t>Labratorie</a:t>
          </a:r>
          <a:r>
            <a:rPr lang="nb-NO" sz="1400" kern="1200">
              <a:solidFill>
                <a:schemeClr val="tx1"/>
              </a:solidFill>
            </a:rPr>
            <a:t> - </a:t>
          </a:r>
          <a:r>
            <a:rPr lang="nb-NO" sz="1400" kern="1200" err="1">
              <a:solidFill>
                <a:schemeClr val="tx1"/>
              </a:solidFill>
            </a:rPr>
            <a:t>ChatBot</a:t>
          </a:r>
          <a:endParaRPr lang="en-US" sz="1400" kern="1200">
            <a:solidFill>
              <a:schemeClr val="tx1"/>
            </a:solidFill>
          </a:endParaRPr>
        </a:p>
      </dsp:txBody>
      <dsp:txXfrm>
        <a:off x="0" y="1244845"/>
        <a:ext cx="1027112" cy="1172247"/>
      </dsp:txXfrm>
    </dsp:sp>
    <dsp:sp modelId="{FDA20950-27C4-4FC4-9FB1-F80C9733A61E}">
      <dsp:nvSpPr>
        <dsp:cNvPr id="0" name=""/>
        <dsp:cNvSpPr/>
      </dsp:nvSpPr>
      <dsp:spPr>
        <a:xfrm>
          <a:off x="1027112" y="2487428"/>
          <a:ext cx="4108449" cy="1172247"/>
        </a:xfrm>
        <a:prstGeom prst="rect">
          <a:avLst/>
        </a:prstGeom>
        <a:solidFill>
          <a:schemeClr val="accent5">
            <a:tint val="40000"/>
            <a:alpha val="90000"/>
            <a:hueOff val="-7160321"/>
            <a:satOff val="32169"/>
            <a:lumOff val="2211"/>
            <a:alphaOff val="0"/>
          </a:schemeClr>
        </a:solidFill>
        <a:ln w="25400" cap="flat" cmpd="sng" algn="ctr">
          <a:solidFill>
            <a:schemeClr val="accent5">
              <a:tint val="40000"/>
              <a:alpha val="90000"/>
              <a:hueOff val="-7160321"/>
              <a:satOff val="32169"/>
              <a:lumOff val="221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9715" tIns="297751" rIns="79715" bIns="297751" numCol="1" spcCol="1270" anchor="ctr" anchorCtr="0">
          <a:noAutofit/>
        </a:bodyPr>
        <a:lstStyle/>
        <a:p>
          <a:pPr lvl="0" algn="l" defTabSz="488950">
            <a:lnSpc>
              <a:spcPct val="90000"/>
            </a:lnSpc>
            <a:spcBef>
              <a:spcPct val="0"/>
            </a:spcBef>
            <a:spcAft>
              <a:spcPct val="35000"/>
            </a:spcAft>
          </a:pPr>
          <a:r>
            <a:rPr lang="nb-NO" sz="1100" kern="1200" err="1"/>
            <a:t>Prosesstøtte</a:t>
          </a:r>
          <a:r>
            <a:rPr lang="nb-NO" sz="1100" kern="1200"/>
            <a:t> og datainnsamling</a:t>
          </a:r>
          <a:endParaRPr lang="en-US" sz="1100" kern="1200"/>
        </a:p>
        <a:p>
          <a:pPr lvl="0" algn="l" defTabSz="488950">
            <a:lnSpc>
              <a:spcPct val="90000"/>
            </a:lnSpc>
            <a:spcBef>
              <a:spcPct val="0"/>
            </a:spcBef>
            <a:spcAft>
              <a:spcPct val="35000"/>
            </a:spcAft>
          </a:pPr>
          <a:r>
            <a:rPr lang="nb-NO" sz="1100" kern="1200"/>
            <a:t>Brukere tas gjennom en arbeidsflyt gjennom en regelbasert hvis/så flyt som leder frem til understøtte arbeidsprosesser.</a:t>
          </a:r>
        </a:p>
        <a:p>
          <a:pPr lvl="0" algn="l" defTabSz="488950">
            <a:lnSpc>
              <a:spcPct val="90000"/>
            </a:lnSpc>
            <a:spcBef>
              <a:spcPct val="0"/>
            </a:spcBef>
            <a:spcAft>
              <a:spcPct val="35000"/>
            </a:spcAft>
          </a:pPr>
          <a:endParaRPr lang="en-US" sz="1100" kern="1200"/>
        </a:p>
        <a:p>
          <a:pPr lvl="0" algn="l" defTabSz="488950">
            <a:lnSpc>
              <a:spcPct val="90000"/>
            </a:lnSpc>
            <a:spcBef>
              <a:spcPct val="0"/>
            </a:spcBef>
            <a:spcAft>
              <a:spcPct val="35000"/>
            </a:spcAft>
          </a:pPr>
          <a:r>
            <a:rPr lang="nb-NO" sz="1100" kern="1200" noProof="0"/>
            <a:t>Benyttes til datainnsamling i mange sammenhenger inkludert RPA prosesser </a:t>
          </a:r>
          <a:r>
            <a:rPr lang="en-US" sz="1100" kern="1200"/>
            <a:t> </a:t>
          </a:r>
        </a:p>
      </dsp:txBody>
      <dsp:txXfrm>
        <a:off x="1027112" y="2487428"/>
        <a:ext cx="4108449" cy="1172247"/>
      </dsp:txXfrm>
    </dsp:sp>
    <dsp:sp modelId="{4293A9E4-28AD-48B6-AE2E-7FB2B7F55ABB}">
      <dsp:nvSpPr>
        <dsp:cNvPr id="0" name=""/>
        <dsp:cNvSpPr/>
      </dsp:nvSpPr>
      <dsp:spPr>
        <a:xfrm>
          <a:off x="0" y="2487428"/>
          <a:ext cx="1027112" cy="1172247"/>
        </a:xfrm>
        <a:prstGeom prst="rect">
          <a:avLst/>
        </a:prstGeom>
        <a:solidFill>
          <a:schemeClr val="accent5">
            <a:hueOff val="-6622584"/>
            <a:satOff val="26541"/>
            <a:lumOff val="5752"/>
            <a:alphaOff val="0"/>
          </a:schemeClr>
        </a:solidFill>
        <a:ln w="25400" cap="flat" cmpd="sng" algn="ctr">
          <a:solidFill>
            <a:schemeClr val="accent5">
              <a:hueOff val="-6622584"/>
              <a:satOff val="26541"/>
              <a:lumOff val="5752"/>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4351" tIns="115792" rIns="54351" bIns="115792" numCol="1" spcCol="1270" anchor="ctr" anchorCtr="0">
          <a:noAutofit/>
        </a:bodyPr>
        <a:lstStyle/>
        <a:p>
          <a:pPr lvl="0" algn="ctr" defTabSz="622300">
            <a:lnSpc>
              <a:spcPct val="90000"/>
            </a:lnSpc>
            <a:spcBef>
              <a:spcPct val="0"/>
            </a:spcBef>
            <a:spcAft>
              <a:spcPct val="35000"/>
            </a:spcAft>
          </a:pPr>
          <a:r>
            <a:rPr lang="nb-NO" sz="1400" kern="1200">
              <a:solidFill>
                <a:schemeClr val="tx1"/>
              </a:solidFill>
            </a:rPr>
            <a:t>UiO-Nettskjema</a:t>
          </a:r>
          <a:endParaRPr lang="en-US" sz="1400" kern="1200">
            <a:solidFill>
              <a:schemeClr val="tx1"/>
            </a:solidFill>
          </a:endParaRPr>
        </a:p>
      </dsp:txBody>
      <dsp:txXfrm>
        <a:off x="0" y="2487428"/>
        <a:ext cx="1027112" cy="1172247"/>
      </dsp:txXfrm>
    </dsp:sp>
    <dsp:sp modelId="{AB1FD753-F405-40DC-B4F9-3121A9D987C7}">
      <dsp:nvSpPr>
        <dsp:cNvPr id="0" name=""/>
        <dsp:cNvSpPr/>
      </dsp:nvSpPr>
      <dsp:spPr>
        <a:xfrm>
          <a:off x="1027112" y="3730011"/>
          <a:ext cx="4108449" cy="1172247"/>
        </a:xfrm>
        <a:prstGeom prst="rect">
          <a:avLst/>
        </a:prstGeom>
        <a:solidFill>
          <a:schemeClr val="accent5">
            <a:tint val="40000"/>
            <a:alpha val="90000"/>
            <a:hueOff val="-10740482"/>
            <a:satOff val="48253"/>
            <a:lumOff val="3317"/>
            <a:alphaOff val="0"/>
          </a:schemeClr>
        </a:solidFill>
        <a:ln w="25400" cap="flat" cmpd="sng" algn="ctr">
          <a:solidFill>
            <a:schemeClr val="accent5">
              <a:tint val="40000"/>
              <a:alpha val="90000"/>
              <a:hueOff val="-10740482"/>
              <a:satOff val="48253"/>
              <a:lumOff val="331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9715" tIns="297751" rIns="79715" bIns="297751" numCol="1" spcCol="1270" anchor="ctr" anchorCtr="0">
          <a:noAutofit/>
        </a:bodyPr>
        <a:lstStyle/>
        <a:p>
          <a:pPr lvl="0" algn="l" defTabSz="488950">
            <a:lnSpc>
              <a:spcPct val="90000"/>
            </a:lnSpc>
            <a:spcBef>
              <a:spcPct val="0"/>
            </a:spcBef>
            <a:spcAft>
              <a:spcPct val="35000"/>
            </a:spcAft>
          </a:pPr>
          <a:r>
            <a:rPr lang="en-US" sz="1100" kern="1200" err="1"/>
            <a:t>Verktøykassen</a:t>
          </a:r>
          <a:r>
            <a:rPr lang="en-US" sz="1100" kern="1200"/>
            <a:t> </a:t>
          </a:r>
          <a:r>
            <a:rPr lang="en-US" sz="1100" kern="1200" err="1"/>
            <a:t>utvides</a:t>
          </a:r>
          <a:r>
            <a:rPr lang="en-US" sz="1100" kern="1200"/>
            <a:t> med </a:t>
          </a:r>
          <a:r>
            <a:rPr lang="en-US" sz="1100" kern="1200" err="1"/>
            <a:t>kontinuerlig</a:t>
          </a:r>
          <a:r>
            <a:rPr lang="en-US" sz="1100" kern="1200"/>
            <a:t>, nye </a:t>
          </a:r>
          <a:r>
            <a:rPr lang="en-US" sz="1100" kern="1200" err="1"/>
            <a:t>vektøy</a:t>
          </a:r>
          <a:r>
            <a:rPr lang="en-US" sz="1100" kern="1200"/>
            <a:t> testes, nye </a:t>
          </a:r>
          <a:r>
            <a:rPr lang="en-US" sz="1100" kern="1200" err="1"/>
            <a:t>behov</a:t>
          </a:r>
          <a:r>
            <a:rPr lang="en-US" sz="1100" kern="1200"/>
            <a:t>  </a:t>
          </a:r>
        </a:p>
      </dsp:txBody>
      <dsp:txXfrm>
        <a:off x="1027112" y="3730011"/>
        <a:ext cx="4108449" cy="1172247"/>
      </dsp:txXfrm>
    </dsp:sp>
    <dsp:sp modelId="{DD0FFF51-04DB-46B6-8703-136FE6275C89}">
      <dsp:nvSpPr>
        <dsp:cNvPr id="0" name=""/>
        <dsp:cNvSpPr/>
      </dsp:nvSpPr>
      <dsp:spPr>
        <a:xfrm>
          <a:off x="0" y="3730011"/>
          <a:ext cx="1027112" cy="1172247"/>
        </a:xfrm>
        <a:prstGeom prst="rect">
          <a:avLst/>
        </a:prstGeom>
        <a:solidFill>
          <a:schemeClr val="accent5">
            <a:hueOff val="-9933876"/>
            <a:satOff val="39811"/>
            <a:lumOff val="8628"/>
            <a:alphaOff val="0"/>
          </a:schemeClr>
        </a:solidFill>
        <a:ln w="25400" cap="flat" cmpd="sng" algn="ctr">
          <a:solidFill>
            <a:schemeClr val="accent5">
              <a:hueOff val="-9933876"/>
              <a:satOff val="39811"/>
              <a:lumOff val="8628"/>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4351" tIns="115792" rIns="54351" bIns="115792" numCol="1" spcCol="1270" anchor="ctr" anchorCtr="0">
          <a:noAutofit/>
        </a:bodyPr>
        <a:lstStyle/>
        <a:p>
          <a:pPr lvl="0" algn="ctr" defTabSz="622300">
            <a:lnSpc>
              <a:spcPct val="90000"/>
            </a:lnSpc>
            <a:spcBef>
              <a:spcPct val="0"/>
            </a:spcBef>
            <a:spcAft>
              <a:spcPct val="35000"/>
            </a:spcAft>
          </a:pPr>
          <a:r>
            <a:rPr lang="en-US" sz="1400" kern="1200">
              <a:solidFill>
                <a:schemeClr val="tx1"/>
              </a:solidFill>
            </a:rPr>
            <a:t>Andre </a:t>
          </a:r>
          <a:r>
            <a:rPr lang="en-US" sz="1400" kern="1200" err="1">
              <a:solidFill>
                <a:schemeClr val="tx1"/>
              </a:solidFill>
            </a:rPr>
            <a:t>verktøy</a:t>
          </a:r>
          <a:endParaRPr lang="en-US" sz="1400" kern="1200">
            <a:solidFill>
              <a:schemeClr val="tx1"/>
            </a:solidFill>
          </a:endParaRPr>
        </a:p>
      </dsp:txBody>
      <dsp:txXfrm>
        <a:off x="0" y="3730011"/>
        <a:ext cx="1027112" cy="1172247"/>
      </dsp:txXfrm>
    </dsp:sp>
  </dsp:spTree>
</dsp:drawing>
</file>

<file path=ppt/diagrams/layout1.xml><?xml version="1.0" encoding="utf-8"?>
<dgm:layoutDef xmlns:dgm="http://schemas.openxmlformats.org/drawingml/2006/diagram" xmlns:a="http://schemas.openxmlformats.org/drawingml/2006/main" uniqueId="urn:microsoft.com/office/officeart/2016/7/layout/VerticalSolidActionList">
  <dgm:title val="Vertical Solid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alignNode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AccFollow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Plassholder for dato 2"/>
          <p:cNvSpPr>
            <a:spLocks noGrp="1"/>
          </p:cNvSpPr>
          <p:nvPr>
            <p:ph type="dt" sz="quarter" idx="1"/>
          </p:nvPr>
        </p:nvSpPr>
        <p:spPr>
          <a:xfrm>
            <a:off x="3848645" y="0"/>
            <a:ext cx="2944283" cy="496570"/>
          </a:xfrm>
          <a:prstGeom prst="rect">
            <a:avLst/>
          </a:prstGeom>
        </p:spPr>
        <p:txBody>
          <a:bodyPr vert="horz" lIns="91440" tIns="45720" rIns="91440" bIns="45720" rtlCol="0"/>
          <a:lstStyle>
            <a:lvl1pPr algn="r">
              <a:defRPr sz="1200"/>
            </a:lvl1pPr>
          </a:lstStyle>
          <a:p>
            <a:fld id="{86AA1E01-8CB3-4D53-90E8-9A4A2D7750FE}" type="datetimeFigureOut">
              <a:rPr lang="nb-NO" smtClean="0"/>
              <a:t>28.11.2019</a:t>
            </a:fld>
            <a:endParaRPr lang="nb-NO"/>
          </a:p>
        </p:txBody>
      </p:sp>
      <p:sp>
        <p:nvSpPr>
          <p:cNvPr id="4" name="Plassholder for bunntekst 3"/>
          <p:cNvSpPr>
            <a:spLocks noGrp="1"/>
          </p:cNvSpPr>
          <p:nvPr>
            <p:ph type="ftr" sz="quarter" idx="2"/>
          </p:nvPr>
        </p:nvSpPr>
        <p:spPr>
          <a:xfrm>
            <a:off x="0" y="9433106"/>
            <a:ext cx="2944283" cy="496570"/>
          </a:xfrm>
          <a:prstGeom prst="rect">
            <a:avLst/>
          </a:prstGeom>
        </p:spPr>
        <p:txBody>
          <a:bodyPr vert="horz" lIns="91440" tIns="45720" rIns="91440" bIns="45720" rtlCol="0" anchor="b"/>
          <a:lstStyle>
            <a:lvl1pPr algn="l">
              <a:defRPr sz="1200"/>
            </a:lvl1pPr>
          </a:lstStyle>
          <a:p>
            <a:endParaRPr lang="nb-NO"/>
          </a:p>
        </p:txBody>
      </p:sp>
      <p:sp>
        <p:nvSpPr>
          <p:cNvPr id="5" name="Plassholder for lysbildenummer 4"/>
          <p:cNvSpPr>
            <a:spLocks noGrp="1"/>
          </p:cNvSpPr>
          <p:nvPr>
            <p:ph type="sldNum" sz="quarter" idx="3"/>
          </p:nvPr>
        </p:nvSpPr>
        <p:spPr>
          <a:xfrm>
            <a:off x="3848645" y="9433106"/>
            <a:ext cx="2944283" cy="496570"/>
          </a:xfrm>
          <a:prstGeom prst="rect">
            <a:avLst/>
          </a:prstGeom>
        </p:spPr>
        <p:txBody>
          <a:bodyPr vert="horz" lIns="91440" tIns="45720" rIns="91440" bIns="45720" rtlCol="0" anchor="b"/>
          <a:lstStyle>
            <a:lvl1pPr algn="r">
              <a:defRPr sz="1200"/>
            </a:lvl1pPr>
          </a:lstStyle>
          <a:p>
            <a:fld id="{3F6EED2C-CBD5-43F6-A48A-83A020742CD4}" type="slidenum">
              <a:rPr lang="nb-NO" smtClean="0"/>
              <a:t>‹#›</a:t>
            </a:fld>
            <a:endParaRPr lang="nb-NO"/>
          </a:p>
        </p:txBody>
      </p:sp>
    </p:spTree>
    <p:extLst>
      <p:ext uri="{BB962C8B-B14F-4D97-AF65-F5344CB8AC3E}">
        <p14:creationId xmlns:p14="http://schemas.microsoft.com/office/powerpoint/2010/main" val="9289979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44283" cy="496570"/>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48645" y="0"/>
            <a:ext cx="2944283" cy="496570"/>
          </a:xfrm>
          <a:prstGeom prst="rect">
            <a:avLst/>
          </a:prstGeom>
        </p:spPr>
        <p:txBody>
          <a:bodyPr vert="horz" lIns="91440" tIns="45720" rIns="91440" bIns="45720" rtlCol="0"/>
          <a:lstStyle>
            <a:lvl1pPr algn="r">
              <a:defRPr sz="1200"/>
            </a:lvl1pPr>
          </a:lstStyle>
          <a:p>
            <a:fld id="{7DAD96F6-2701-4FA7-93D7-2234F8B8C5BF}" type="datetimeFigureOut">
              <a:rPr lang="nb-NO" smtClean="0"/>
              <a:t>28.11.2019</a:t>
            </a:fld>
            <a:endParaRPr lang="nb-NO"/>
          </a:p>
        </p:txBody>
      </p:sp>
      <p:sp>
        <p:nvSpPr>
          <p:cNvPr id="4" name="Plassholder for lysbilde 3"/>
          <p:cNvSpPr>
            <a:spLocks noGrp="1" noRot="1" noChangeAspect="1"/>
          </p:cNvSpPr>
          <p:nvPr>
            <p:ph type="sldImg" idx="2"/>
          </p:nvPr>
        </p:nvSpPr>
        <p:spPr>
          <a:xfrm>
            <a:off x="419100" y="744538"/>
            <a:ext cx="5956300" cy="3724275"/>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79450" y="4717415"/>
            <a:ext cx="5435600" cy="446913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9433106"/>
            <a:ext cx="2944283" cy="496570"/>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48645" y="9433106"/>
            <a:ext cx="2944283" cy="496570"/>
          </a:xfrm>
          <a:prstGeom prst="rect">
            <a:avLst/>
          </a:prstGeom>
        </p:spPr>
        <p:txBody>
          <a:bodyPr vert="horz" lIns="91440" tIns="45720" rIns="91440" bIns="45720" rtlCol="0" anchor="b"/>
          <a:lstStyle>
            <a:lvl1pPr algn="r">
              <a:defRPr sz="1200"/>
            </a:lvl1pPr>
          </a:lstStyle>
          <a:p>
            <a:fld id="{D1FE4793-8F41-48A4-AC3F-79AA8E367160}" type="slidenum">
              <a:rPr lang="nb-NO" smtClean="0"/>
              <a:t>‹#›</a:t>
            </a:fld>
            <a:endParaRPr lang="nb-NO"/>
          </a:p>
        </p:txBody>
      </p:sp>
    </p:spTree>
    <p:extLst>
      <p:ext uri="{BB962C8B-B14F-4D97-AF65-F5344CB8AC3E}">
        <p14:creationId xmlns:p14="http://schemas.microsoft.com/office/powerpoint/2010/main" val="38398320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a:t>Denne presentasjonen må tilpasses lokale forhold,</a:t>
            </a:r>
            <a:r>
              <a:rPr lang="nb-NO" baseline="0"/>
              <a:t> kontekst og målgrupper</a:t>
            </a:r>
            <a:endParaRPr lang="nb-NO"/>
          </a:p>
        </p:txBody>
      </p:sp>
      <p:sp>
        <p:nvSpPr>
          <p:cNvPr id="4" name="Slide Number Placeholder 3"/>
          <p:cNvSpPr>
            <a:spLocks noGrp="1"/>
          </p:cNvSpPr>
          <p:nvPr>
            <p:ph type="sldNum" sz="quarter" idx="10"/>
          </p:nvPr>
        </p:nvSpPr>
        <p:spPr/>
        <p:txBody>
          <a:bodyPr/>
          <a:lstStyle/>
          <a:p>
            <a:fld id="{D1FE4793-8F41-48A4-AC3F-79AA8E367160}" type="slidenum">
              <a:rPr lang="nb-NO" smtClean="0"/>
              <a:t>1</a:t>
            </a:fld>
            <a:endParaRPr lang="nb-NO"/>
          </a:p>
        </p:txBody>
      </p:sp>
    </p:spTree>
    <p:extLst>
      <p:ext uri="{BB962C8B-B14F-4D97-AF65-F5344CB8AC3E}">
        <p14:creationId xmlns:p14="http://schemas.microsoft.com/office/powerpoint/2010/main" val="31547095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a:t>Ytre</a:t>
            </a:r>
            <a:r>
              <a:rPr lang="nb-NO" baseline="0"/>
              <a:t> r</a:t>
            </a:r>
            <a:r>
              <a:rPr lang="nb-NO"/>
              <a:t>ammer og forventninger</a:t>
            </a:r>
            <a:r>
              <a:rPr lang="nb-NO" baseline="0"/>
              <a:t> fra omgivelsene (profesjonalitet, effektivitet…)</a:t>
            </a:r>
            <a:endParaRPr lang="nb-NO"/>
          </a:p>
        </p:txBody>
      </p:sp>
      <p:sp>
        <p:nvSpPr>
          <p:cNvPr id="4" name="Slide Number Placeholder 3"/>
          <p:cNvSpPr>
            <a:spLocks noGrp="1"/>
          </p:cNvSpPr>
          <p:nvPr>
            <p:ph type="sldNum" sz="quarter" idx="10"/>
          </p:nvPr>
        </p:nvSpPr>
        <p:spPr/>
        <p:txBody>
          <a:bodyPr/>
          <a:lstStyle/>
          <a:p>
            <a:fld id="{D1FE4793-8F41-48A4-AC3F-79AA8E367160}" type="slidenum">
              <a:rPr lang="nb-NO" smtClean="0"/>
              <a:t>4</a:t>
            </a:fld>
            <a:endParaRPr lang="nb-NO"/>
          </a:p>
        </p:txBody>
      </p:sp>
    </p:spTree>
    <p:extLst>
      <p:ext uri="{BB962C8B-B14F-4D97-AF65-F5344CB8AC3E}">
        <p14:creationId xmlns:p14="http://schemas.microsoft.com/office/powerpoint/2010/main" val="10279894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sz="1200" b="0" kern="1200">
                <a:solidFill>
                  <a:schemeClr val="tx1"/>
                </a:solidFill>
                <a:effectLst/>
                <a:latin typeface="Arial" charset="0"/>
                <a:ea typeface="ヒラギノ角ゴ Pro W3" charset="-128"/>
                <a:cs typeface="ヒラギノ角ゴ Pro W3" charset="-128"/>
              </a:rPr>
              <a:t>Vi har også krav fra våre eiere.</a:t>
            </a:r>
            <a:r>
              <a:rPr lang="nb-NO" sz="1200" b="0" kern="1200" baseline="0">
                <a:solidFill>
                  <a:schemeClr val="tx1"/>
                </a:solidFill>
                <a:effectLst/>
                <a:latin typeface="Arial" charset="0"/>
                <a:ea typeface="ヒラギノ角ゴ Pro W3" charset="-128"/>
                <a:cs typeface="ヒラギノ角ゴ Pro W3" charset="-128"/>
              </a:rPr>
              <a:t> Det er i</a:t>
            </a:r>
            <a:r>
              <a:rPr lang="nb-NO" sz="1200" b="0" kern="1200">
                <a:solidFill>
                  <a:schemeClr val="tx1"/>
                </a:solidFill>
                <a:effectLst/>
                <a:latin typeface="Arial" charset="0"/>
                <a:ea typeface="ヒラギノ角ゴ Pro W3" charset="-128"/>
                <a:cs typeface="ヒラギノ角ゴ Pro W3" charset="-128"/>
              </a:rPr>
              <a:t>kke minst veldig tydelig i </a:t>
            </a:r>
          </a:p>
          <a:p>
            <a:endParaRPr lang="nb-NO" sz="1200" b="0" kern="1200">
              <a:solidFill>
                <a:schemeClr val="tx1"/>
              </a:solidFill>
              <a:effectLst/>
              <a:latin typeface="Arial" charset="0"/>
              <a:ea typeface="ヒラギノ角ゴ Pro W3" charset="-128"/>
              <a:cs typeface="ヒラギノ角ゴ Pro W3" charset="-128"/>
            </a:endParaRPr>
          </a:p>
          <a:p>
            <a:r>
              <a:rPr lang="nb-NO" sz="1200" b="0" kern="1200">
                <a:solidFill>
                  <a:schemeClr val="tx1"/>
                </a:solidFill>
                <a:effectLst/>
                <a:latin typeface="Arial" charset="0"/>
                <a:ea typeface="ヒラギノ角ゴ Pro W3" charset="-128"/>
                <a:cs typeface="ヒラギノ角ゴ Pro W3" charset="-128"/>
              </a:rPr>
              <a:t>ABE-reformen: avbyråkratiserings- og effektivitetsreform </a:t>
            </a:r>
          </a:p>
          <a:p>
            <a:r>
              <a:rPr lang="nb-NO" sz="1200" b="0" kern="1200">
                <a:solidFill>
                  <a:schemeClr val="tx1"/>
                </a:solidFill>
                <a:effectLst/>
                <a:latin typeface="Arial" charset="0"/>
                <a:ea typeface="ヒラギノ角ゴ Pro W3" charset="-128"/>
                <a:cs typeface="ヒラギノ角ゴ Pro W3" charset="-128"/>
              </a:rPr>
              <a:t>Digitalisering skal bidra til</a:t>
            </a:r>
            <a:r>
              <a:rPr lang="nb-NO" sz="1200" b="0" kern="1200" baseline="0">
                <a:solidFill>
                  <a:schemeClr val="tx1"/>
                </a:solidFill>
                <a:effectLst/>
                <a:latin typeface="Arial" charset="0"/>
                <a:ea typeface="ヒラギノ角ゴ Pro W3" charset="-128"/>
                <a:cs typeface="ヒラギノ角ゴ Pro W3" charset="-128"/>
              </a:rPr>
              <a:t> gevinster</a:t>
            </a:r>
            <a:endParaRPr lang="nb-NO" sz="1200" b="0" kern="1200">
              <a:solidFill>
                <a:schemeClr val="tx1"/>
              </a:solidFill>
              <a:effectLst/>
              <a:latin typeface="Arial" charset="0"/>
              <a:ea typeface="ヒラギノ角ゴ Pro W3" charset="-128"/>
              <a:cs typeface="ヒラギノ角ゴ Pro W3" charset="-128"/>
            </a:endParaRPr>
          </a:p>
          <a:p>
            <a:r>
              <a:rPr lang="nb-NO" sz="1200" b="0" kern="1200">
                <a:solidFill>
                  <a:schemeClr val="tx1"/>
                </a:solidFill>
                <a:effectLst/>
                <a:latin typeface="Arial" charset="0"/>
                <a:ea typeface="ヒラギノ角ゴ Pro W3" charset="-128"/>
                <a:cs typeface="ヒラギノ角ゴ Pro W3" charset="-128"/>
              </a:rPr>
              <a:t>Klare signaler på veksten i administrasjon må flate ut. Dette for å hindre at</a:t>
            </a:r>
            <a:r>
              <a:rPr lang="nb-NO" sz="1200" b="0" kern="1200" baseline="0">
                <a:solidFill>
                  <a:schemeClr val="tx1"/>
                </a:solidFill>
                <a:effectLst/>
                <a:latin typeface="Arial" charset="0"/>
                <a:ea typeface="ヒラギノ角ゴ Pro W3" charset="-128"/>
                <a:cs typeface="ヒラギノ角ゴ Pro W3" charset="-128"/>
              </a:rPr>
              <a:t> kuttene kommer i </a:t>
            </a:r>
            <a:r>
              <a:rPr lang="nb-NO" sz="1200" b="0" kern="1200">
                <a:solidFill>
                  <a:schemeClr val="tx1"/>
                </a:solidFill>
                <a:effectLst/>
                <a:latin typeface="Arial" charset="0"/>
                <a:ea typeface="ヒラギノ角ゴ Pro W3" charset="-128"/>
                <a:cs typeface="ヒラギノ角ゴ Pro W3" charset="-128"/>
              </a:rPr>
              <a:t> primærvirksomheten</a:t>
            </a:r>
            <a:r>
              <a:rPr lang="nb-NO" sz="1200" b="0" kern="1200" baseline="0">
                <a:solidFill>
                  <a:schemeClr val="tx1"/>
                </a:solidFill>
                <a:effectLst/>
                <a:latin typeface="Arial" charset="0"/>
                <a:ea typeface="ヒラギノ角ゴ Pro W3" charset="-128"/>
                <a:cs typeface="ヒラギノ角ゴ Pro W3" charset="-128"/>
              </a:rPr>
              <a:t> forskning og utdanning.</a:t>
            </a:r>
            <a:endParaRPr lang="nb-NO" sz="1200" b="0" kern="1200">
              <a:solidFill>
                <a:schemeClr val="tx1"/>
              </a:solidFill>
              <a:effectLst/>
              <a:latin typeface="Arial" charset="0"/>
              <a:ea typeface="ヒラギノ角ゴ Pro W3" charset="-128"/>
              <a:cs typeface="ヒラギノ角ゴ Pro W3" charset="-128"/>
            </a:endParaRPr>
          </a:p>
          <a:p>
            <a:endParaRPr lang="nb-NO"/>
          </a:p>
        </p:txBody>
      </p:sp>
      <p:sp>
        <p:nvSpPr>
          <p:cNvPr id="4" name="Slide Number Placeholder 3"/>
          <p:cNvSpPr>
            <a:spLocks noGrp="1"/>
          </p:cNvSpPr>
          <p:nvPr>
            <p:ph type="sldNum" sz="quarter" idx="10"/>
          </p:nvPr>
        </p:nvSpPr>
        <p:spPr/>
        <p:txBody>
          <a:bodyPr/>
          <a:lstStyle/>
          <a:p>
            <a:fld id="{0A2A9CEC-0772-4A6F-93E2-137E1333BB80}" type="slidenum">
              <a:rPr lang="nb-NO" smtClean="0"/>
              <a:t>5</a:t>
            </a:fld>
            <a:endParaRPr lang="nb-NO"/>
          </a:p>
        </p:txBody>
      </p:sp>
    </p:spTree>
    <p:extLst>
      <p:ext uri="{BB962C8B-B14F-4D97-AF65-F5344CB8AC3E}">
        <p14:creationId xmlns:p14="http://schemas.microsoft.com/office/powerpoint/2010/main" val="7668897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a:t>Vi må ta ut gevinstene i administrasjonen,</a:t>
            </a:r>
            <a:r>
              <a:rPr lang="nb-NO" baseline="0"/>
              <a:t> for å hindre at kuttene rammer vår primærvirksomhet: Forskning og utdanning</a:t>
            </a:r>
          </a:p>
          <a:p>
            <a:endParaRPr lang="nb-NO" b="0" baseline="0"/>
          </a:p>
        </p:txBody>
      </p:sp>
      <p:sp>
        <p:nvSpPr>
          <p:cNvPr id="4" name="Slide Number Placeholder 3"/>
          <p:cNvSpPr>
            <a:spLocks noGrp="1"/>
          </p:cNvSpPr>
          <p:nvPr>
            <p:ph type="sldNum" sz="quarter" idx="10"/>
          </p:nvPr>
        </p:nvSpPr>
        <p:spPr/>
        <p:txBody>
          <a:bodyPr/>
          <a:lstStyle/>
          <a:p>
            <a:fld id="{0A2A9CEC-0772-4A6F-93E2-137E1333BB80}" type="slidenum">
              <a:rPr lang="nb-NO" smtClean="0"/>
              <a:t>6</a:t>
            </a:fld>
            <a:endParaRPr lang="nb-NO"/>
          </a:p>
        </p:txBody>
      </p:sp>
    </p:spTree>
    <p:extLst>
      <p:ext uri="{BB962C8B-B14F-4D97-AF65-F5344CB8AC3E}">
        <p14:creationId xmlns:p14="http://schemas.microsoft.com/office/powerpoint/2010/main" val="2817305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a:t>Studentene har</a:t>
            </a:r>
            <a:r>
              <a:rPr lang="nb-NO" baseline="0"/>
              <a:t> visse forventninger til UiO</a:t>
            </a:r>
            <a:endParaRPr lang="nb-NO"/>
          </a:p>
        </p:txBody>
      </p:sp>
      <p:sp>
        <p:nvSpPr>
          <p:cNvPr id="4" name="Slide Number Placeholder 3"/>
          <p:cNvSpPr>
            <a:spLocks noGrp="1"/>
          </p:cNvSpPr>
          <p:nvPr>
            <p:ph type="sldNum" sz="quarter" idx="10"/>
          </p:nvPr>
        </p:nvSpPr>
        <p:spPr/>
        <p:txBody>
          <a:bodyPr/>
          <a:lstStyle/>
          <a:p>
            <a:fld id="{D1FE4793-8F41-48A4-AC3F-79AA8E367160}" type="slidenum">
              <a:rPr lang="nb-NO" smtClean="0"/>
              <a:t>7</a:t>
            </a:fld>
            <a:endParaRPr lang="nb-NO"/>
          </a:p>
        </p:txBody>
      </p:sp>
    </p:spTree>
    <p:extLst>
      <p:ext uri="{BB962C8B-B14F-4D97-AF65-F5344CB8AC3E}">
        <p14:creationId xmlns:p14="http://schemas.microsoft.com/office/powerpoint/2010/main" val="2167168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fld id="{D1FE4793-8F41-48A4-AC3F-79AA8E367160}" type="slidenum">
              <a:rPr lang="nb-NO" smtClean="0"/>
              <a:t>8</a:t>
            </a:fld>
            <a:endParaRPr lang="nb-NO"/>
          </a:p>
        </p:txBody>
      </p:sp>
    </p:spTree>
    <p:extLst>
      <p:ext uri="{BB962C8B-B14F-4D97-AF65-F5344CB8AC3E}">
        <p14:creationId xmlns:p14="http://schemas.microsoft.com/office/powerpoint/2010/main" val="40279611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b="0" kern="1200" baseline="0" dirty="0">
                <a:solidFill>
                  <a:schemeClr val="tx1"/>
                </a:solidFill>
                <a:effectLst/>
                <a:latin typeface="Arial" charset="0"/>
                <a:ea typeface="ヒラギノ角ゴ Pro W3" charset="-128"/>
                <a:cs typeface="ヒラギノ角ゴ Pro W3" charset="-128"/>
              </a:rPr>
              <a:t>Eks: Papirfakturaer og manuell punching av KID-numre – nå ser vi ikke lenger en eneste papirfaktura, alt skjer digitalt. </a:t>
            </a:r>
            <a:endParaRPr lang="nb-NO" sz="1200" b="0" kern="1200" dirty="0">
              <a:solidFill>
                <a:schemeClr val="tx1"/>
              </a:solidFill>
              <a:effectLst/>
              <a:latin typeface="Arial" charset="0"/>
              <a:ea typeface="ヒラギノ角ゴ Pro W3" charset="-128"/>
              <a:cs typeface="ヒラギノ角ゴ Pro W3" charset="-128"/>
            </a:endParaRPr>
          </a:p>
          <a:p>
            <a:endParaRPr lang="nb-NO" dirty="0"/>
          </a:p>
        </p:txBody>
      </p:sp>
      <p:sp>
        <p:nvSpPr>
          <p:cNvPr id="4" name="Slide Number Placeholder 3"/>
          <p:cNvSpPr>
            <a:spLocks noGrp="1"/>
          </p:cNvSpPr>
          <p:nvPr>
            <p:ph type="sldNum" sz="quarter" idx="10"/>
          </p:nvPr>
        </p:nvSpPr>
        <p:spPr/>
        <p:txBody>
          <a:bodyPr/>
          <a:lstStyle/>
          <a:p>
            <a:fld id="{D1FE4793-8F41-48A4-AC3F-79AA8E367160}" type="slidenum">
              <a:rPr lang="nb-NO" smtClean="0"/>
              <a:t>9</a:t>
            </a:fld>
            <a:endParaRPr lang="nb-NO"/>
          </a:p>
        </p:txBody>
      </p:sp>
    </p:spTree>
    <p:extLst>
      <p:ext uri="{BB962C8B-B14F-4D97-AF65-F5344CB8AC3E}">
        <p14:creationId xmlns:p14="http://schemas.microsoft.com/office/powerpoint/2010/main" val="25981115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2014: </a:t>
            </a:r>
            <a:r>
              <a:rPr lang="nb-NO" dirty="0" err="1"/>
              <a:t>Difis</a:t>
            </a:r>
            <a:r>
              <a:rPr lang="nb-NO" baseline="0" dirty="0"/>
              <a:t> a</a:t>
            </a:r>
            <a:r>
              <a:rPr lang="nb-NO" dirty="0"/>
              <a:t>nskaffelsespris for digitalisering</a:t>
            </a:r>
          </a:p>
          <a:p>
            <a:r>
              <a:rPr lang="nb-NO" dirty="0"/>
              <a:t>2016: </a:t>
            </a:r>
            <a:r>
              <a:rPr lang="nb-NO" dirty="0" err="1"/>
              <a:t>Difis</a:t>
            </a:r>
            <a:r>
              <a:rPr lang="nb-NO" dirty="0"/>
              <a:t> anskaffelsespris</a:t>
            </a:r>
            <a:r>
              <a:rPr lang="nb-NO" baseline="0" dirty="0"/>
              <a:t> for god styring av innkjøp</a:t>
            </a:r>
          </a:p>
          <a:p>
            <a:endParaRPr lang="nb-NO" dirty="0">
              <a:cs typeface="Calibri"/>
            </a:endParaRPr>
          </a:p>
          <a:p>
            <a:r>
              <a:rPr lang="en-US" dirty="0"/>
              <a:t>Det </a:t>
            </a:r>
            <a:r>
              <a:rPr lang="en-US" dirty="0" err="1"/>
              <a:t>første</a:t>
            </a:r>
            <a:r>
              <a:rPr lang="en-US" dirty="0"/>
              <a:t> drifts </a:t>
            </a:r>
            <a:r>
              <a:rPr lang="en-US" dirty="0" err="1"/>
              <a:t>året</a:t>
            </a:r>
            <a:r>
              <a:rPr lang="en-US" dirty="0"/>
              <a:t> med </a:t>
            </a:r>
            <a:r>
              <a:rPr lang="en-US" dirty="0" err="1"/>
              <a:t>sentralt</a:t>
            </a:r>
            <a:r>
              <a:rPr lang="en-US" dirty="0"/>
              <a:t> </a:t>
            </a:r>
            <a:r>
              <a:rPr lang="en-US" dirty="0" err="1"/>
              <a:t>fakturamottak</a:t>
            </a:r>
            <a:r>
              <a:rPr lang="en-US" dirty="0"/>
              <a:t> </a:t>
            </a:r>
            <a:r>
              <a:rPr lang="en-US" dirty="0" err="1"/>
              <a:t>og</a:t>
            </a:r>
            <a:r>
              <a:rPr lang="en-US" dirty="0"/>
              <a:t> </a:t>
            </a:r>
            <a:r>
              <a:rPr lang="en-US" dirty="0" err="1"/>
              <a:t>behandling</a:t>
            </a:r>
            <a:r>
              <a:rPr lang="en-US" dirty="0"/>
              <a:t> av </a:t>
            </a:r>
            <a:r>
              <a:rPr lang="en-US" dirty="0" err="1"/>
              <a:t>fakturaer</a:t>
            </a:r>
            <a:r>
              <a:rPr lang="en-US" dirty="0"/>
              <a:t> </a:t>
            </a:r>
            <a:r>
              <a:rPr lang="en-US" dirty="0" err="1"/>
              <a:t>i</a:t>
            </a:r>
            <a:r>
              <a:rPr lang="en-US" dirty="0"/>
              <a:t> Basware, 1.3.07 - 29.2.08, </a:t>
            </a:r>
            <a:r>
              <a:rPr lang="en-US" dirty="0" err="1"/>
              <a:t>hadde</a:t>
            </a:r>
            <a:r>
              <a:rPr lang="en-US" dirty="0"/>
              <a:t> vi 121.000 </a:t>
            </a:r>
            <a:r>
              <a:rPr lang="en-US" dirty="0" err="1"/>
              <a:t>papirfakturaer</a:t>
            </a:r>
            <a:r>
              <a:rPr lang="en-US" dirty="0"/>
              <a:t>.</a:t>
            </a:r>
            <a:r>
              <a:rPr lang="nb-NO" dirty="0"/>
              <a:t> </a:t>
            </a:r>
            <a:endParaRPr lang="nb-NO" dirty="0">
              <a:cs typeface="Calibri"/>
            </a:endParaRPr>
          </a:p>
          <a:p>
            <a:r>
              <a:rPr lang="en-US" dirty="0" err="1"/>
              <a:t>Første</a:t>
            </a:r>
            <a:r>
              <a:rPr lang="en-US" dirty="0"/>
              <a:t> faktura </a:t>
            </a:r>
            <a:r>
              <a:rPr lang="en-US" dirty="0" err="1"/>
              <a:t>i</a:t>
            </a:r>
            <a:r>
              <a:rPr lang="en-US" dirty="0"/>
              <a:t> format EHF </a:t>
            </a:r>
            <a:r>
              <a:rPr lang="en-US" dirty="0" err="1"/>
              <a:t>kom</a:t>
            </a:r>
            <a:r>
              <a:rPr lang="en-US" dirty="0"/>
              <a:t> 10.12.2012 09:22:46, </a:t>
            </a:r>
            <a:r>
              <a:rPr lang="en-US" dirty="0" err="1"/>
              <a:t>fra</a:t>
            </a:r>
            <a:r>
              <a:rPr lang="en-US" dirty="0"/>
              <a:t> </a:t>
            </a:r>
            <a:r>
              <a:rPr lang="en-US" dirty="0" err="1"/>
              <a:t>UiB</a:t>
            </a:r>
            <a:r>
              <a:rPr lang="en-US" dirty="0"/>
              <a:t>.</a:t>
            </a:r>
            <a:endParaRPr lang="nb-NO">
              <a:cs typeface="Calibri"/>
            </a:endParaRPr>
          </a:p>
        </p:txBody>
      </p:sp>
      <p:sp>
        <p:nvSpPr>
          <p:cNvPr id="4" name="Slide Number Placeholder 3"/>
          <p:cNvSpPr>
            <a:spLocks noGrp="1"/>
          </p:cNvSpPr>
          <p:nvPr>
            <p:ph type="sldNum" sz="quarter" idx="10"/>
          </p:nvPr>
        </p:nvSpPr>
        <p:spPr/>
        <p:txBody>
          <a:bodyPr/>
          <a:lstStyle/>
          <a:p>
            <a:fld id="{D1FE4793-8F41-48A4-AC3F-79AA8E367160}" type="slidenum">
              <a:rPr lang="nb-NO" smtClean="0"/>
              <a:t>10</a:t>
            </a:fld>
            <a:endParaRPr lang="nb-NO"/>
          </a:p>
        </p:txBody>
      </p:sp>
    </p:spTree>
    <p:extLst>
      <p:ext uri="{BB962C8B-B14F-4D97-AF65-F5344CB8AC3E}">
        <p14:creationId xmlns:p14="http://schemas.microsoft.com/office/powerpoint/2010/main" val="25241387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sz="1200" b="0" kern="1200" dirty="0">
                <a:solidFill>
                  <a:schemeClr val="tx1"/>
                </a:solidFill>
                <a:effectLst/>
                <a:latin typeface="Arial" charset="0"/>
                <a:ea typeface="ヒラギノ角ゴ Pro W3" charset="-128"/>
                <a:cs typeface="ヒラギノ角ゴ Pro W3" charset="-128"/>
              </a:rPr>
              <a:t>Digitalisering og automatisering skjer i høyt tempo i</a:t>
            </a:r>
            <a:r>
              <a:rPr lang="nb-NO" sz="1200" b="0" kern="1200" baseline="0" dirty="0">
                <a:solidFill>
                  <a:schemeClr val="tx1"/>
                </a:solidFill>
                <a:effectLst/>
                <a:latin typeface="Arial" charset="0"/>
                <a:ea typeface="ヒラギノ角ゴ Pro W3" charset="-128"/>
                <a:cs typeface="ヒラギノ角ゴ Pro W3" charset="-128"/>
              </a:rPr>
              <a:t> dagens samfunn</a:t>
            </a:r>
            <a:r>
              <a:rPr lang="nb-NO" sz="1200" b="0" kern="1200" dirty="0">
                <a:solidFill>
                  <a:schemeClr val="tx1"/>
                </a:solidFill>
                <a:effectLst/>
                <a:latin typeface="Arial" charset="0"/>
                <a:ea typeface="ヒラギノ角ゴ Pro W3" charset="-128"/>
                <a:cs typeface="ヒラギノ角ゴ Pro W3" charset="-128"/>
              </a:rPr>
              <a:t>. Vi skal utnytte teknologien</a:t>
            </a:r>
            <a:r>
              <a:rPr lang="nb-NO" sz="1200" b="0" kern="1200" baseline="0" dirty="0">
                <a:solidFill>
                  <a:schemeClr val="tx1"/>
                </a:solidFill>
                <a:effectLst/>
                <a:latin typeface="Arial" charset="0"/>
                <a:ea typeface="ヒラギノ角ゴ Pro W3" charset="-128"/>
                <a:cs typeface="ヒラギノ角ゴ Pro W3" charset="-128"/>
              </a:rPr>
              <a:t> og organisere oss slik at vi bruker de mulighetene den gir oss. Vi skal frigjøre ressurser fra manuelle arbeidsprosesser, slik at vi kan støtte bedre opp under primærvirksomheten. </a:t>
            </a:r>
          </a:p>
          <a:p>
            <a:endParaRPr lang="nb-NO" sz="1200" b="0" kern="1200" baseline="0" dirty="0">
              <a:solidFill>
                <a:schemeClr val="tx1"/>
              </a:solidFill>
              <a:effectLst/>
              <a:latin typeface="Arial" charset="0"/>
              <a:ea typeface="ヒラギノ角ゴ Pro W3" charset="-128"/>
              <a:cs typeface="ヒラギノ角ゴ Pro W3" charset="-128"/>
            </a:endParaRPr>
          </a:p>
          <a:p>
            <a:endParaRPr lang="nb-NO" sz="1200" b="0" kern="1200" dirty="0">
              <a:solidFill>
                <a:schemeClr val="tx1"/>
              </a:solidFill>
              <a:effectLst/>
              <a:latin typeface="Arial" charset="0"/>
              <a:ea typeface="ヒラギノ角ゴ Pro W3" charset="-128"/>
              <a:cs typeface="ヒラギノ角ゴ Pro W3" charset="-128"/>
            </a:endParaRPr>
          </a:p>
          <a:p>
            <a:endParaRPr lang="nb-NO" sz="1200" b="0" kern="1200" dirty="0">
              <a:solidFill>
                <a:schemeClr val="tx1"/>
              </a:solidFill>
              <a:effectLst/>
              <a:latin typeface="Arial" charset="0"/>
              <a:ea typeface="ヒラギノ角ゴ Pro W3" charset="-128"/>
              <a:cs typeface="ヒラギノ角ゴ Pro W3" charset="-128"/>
            </a:endParaRPr>
          </a:p>
          <a:p>
            <a:endParaRPr lang="nb-NO" sz="1200" b="0" kern="1200" dirty="0">
              <a:solidFill>
                <a:schemeClr val="tx1"/>
              </a:solidFill>
              <a:effectLst/>
              <a:latin typeface="Arial" charset="0"/>
              <a:ea typeface="ヒラギノ角ゴ Pro W3" charset="-128"/>
              <a:cs typeface="ヒラギノ角ゴ Pro W3" charset="-128"/>
            </a:endParaRPr>
          </a:p>
        </p:txBody>
      </p:sp>
      <p:sp>
        <p:nvSpPr>
          <p:cNvPr id="4" name="Slide Number Placeholder 3"/>
          <p:cNvSpPr>
            <a:spLocks noGrp="1"/>
          </p:cNvSpPr>
          <p:nvPr>
            <p:ph type="sldNum" sz="quarter" idx="10"/>
          </p:nvPr>
        </p:nvSpPr>
        <p:spPr/>
        <p:txBody>
          <a:bodyPr/>
          <a:lstStyle/>
          <a:p>
            <a:fld id="{0A2A9CEC-0772-4A6F-93E2-137E1333BB80}" type="slidenum">
              <a:rPr lang="nb-NO" smtClean="0"/>
              <a:t>11</a:t>
            </a:fld>
            <a:endParaRPr lang="nb-NO"/>
          </a:p>
        </p:txBody>
      </p:sp>
    </p:spTree>
    <p:extLst>
      <p:ext uri="{BB962C8B-B14F-4D97-AF65-F5344CB8AC3E}">
        <p14:creationId xmlns:p14="http://schemas.microsoft.com/office/powerpoint/2010/main" val="30047708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fld id="{D1FE4793-8F41-48A4-AC3F-79AA8E367160}" type="slidenum">
              <a:rPr lang="nb-NO" smtClean="0"/>
              <a:t>12</a:t>
            </a:fld>
            <a:endParaRPr lang="nb-NO"/>
          </a:p>
        </p:txBody>
      </p:sp>
    </p:spTree>
    <p:extLst>
      <p:ext uri="{BB962C8B-B14F-4D97-AF65-F5344CB8AC3E}">
        <p14:creationId xmlns:p14="http://schemas.microsoft.com/office/powerpoint/2010/main" val="14725760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baseline="0" dirty="0" smtClean="0"/>
              <a:t>Viktig å innlede med å si:</a:t>
            </a:r>
          </a:p>
          <a:p>
            <a:r>
              <a:rPr lang="nb-NO" baseline="0" dirty="0" smtClean="0"/>
              <a:t>vi digitaliserer fordi det er forventninger fra våre ansatte, studenter og omverdenen at vi har digitale brukervennlige løsninger. </a:t>
            </a:r>
          </a:p>
          <a:p>
            <a:r>
              <a:rPr lang="nb-NO" baseline="0" dirty="0" smtClean="0"/>
              <a:t>Vi digitaliserer fordi vi vet at det gir effektivitet, og bedre løsninger. </a:t>
            </a:r>
          </a:p>
          <a:p>
            <a:r>
              <a:rPr lang="nb-NO" baseline="0" dirty="0" smtClean="0"/>
              <a:t>og hvis ikke gjør det vil dette ramme studier og forskning.</a:t>
            </a:r>
          </a:p>
          <a:p>
            <a:endParaRPr lang="nb-NO"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nb-NO" baseline="0" dirty="0" smtClean="0"/>
              <a:t>Dette er ikke noe nytt, men tempo og mulighetene økes.</a:t>
            </a:r>
            <a:r>
              <a:rPr lang="nb-NO" sz="1200" kern="1200" dirty="0" smtClean="0">
                <a:solidFill>
                  <a:schemeClr val="tx1"/>
                </a:solidFill>
                <a:effectLst/>
                <a:latin typeface="+mn-lt"/>
                <a:ea typeface="+mn-ea"/>
                <a:cs typeface="+mn-cs"/>
              </a:rPr>
              <a:t> UiO jobber for å fornye, forenkle og forbedre måten vi jobber på i administrasjonen. Det er derfor opprettet et Program for administrativ forbedring og digitalisering. Til programmet hører prosjektene UiO: Økonomi og lønn, UiO: Saksbehandling og arkiv, Fellesløsninger og IT drift. I tillegg er det etablert et konsept (“Små, raske freidige”) for å kunne gjennomføre små endringer i arbeidsprosesser på en smidig og effektiv måte. </a:t>
            </a:r>
          </a:p>
          <a:p>
            <a:endParaRPr lang="nb-NO" baseline="0" dirty="0" smtClean="0"/>
          </a:p>
          <a:p>
            <a:endParaRPr lang="nb-NO" dirty="0" smtClean="0"/>
          </a:p>
          <a:p>
            <a:endParaRPr lang="nb-NO" dirty="0"/>
          </a:p>
        </p:txBody>
      </p:sp>
      <p:sp>
        <p:nvSpPr>
          <p:cNvPr id="4" name="Slide Number Placeholder 3"/>
          <p:cNvSpPr>
            <a:spLocks noGrp="1"/>
          </p:cNvSpPr>
          <p:nvPr>
            <p:ph type="sldNum" sz="quarter" idx="10"/>
          </p:nvPr>
        </p:nvSpPr>
        <p:spPr/>
        <p:txBody>
          <a:bodyPr/>
          <a:lstStyle/>
          <a:p>
            <a:fld id="{D1FE4793-8F41-48A4-AC3F-79AA8E367160}" type="slidenum">
              <a:rPr lang="nb-NO" smtClean="0"/>
              <a:t>13</a:t>
            </a:fld>
            <a:endParaRPr lang="nb-NO"/>
          </a:p>
        </p:txBody>
      </p:sp>
    </p:spTree>
    <p:extLst>
      <p:ext uri="{BB962C8B-B14F-4D97-AF65-F5344CB8AC3E}">
        <p14:creationId xmlns:p14="http://schemas.microsoft.com/office/powerpoint/2010/main" val="5195674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a:t>Slik er programmet organisert. </a:t>
            </a:r>
          </a:p>
          <a:p>
            <a:endParaRPr lang="nb-NO"/>
          </a:p>
          <a:p>
            <a:r>
              <a:rPr lang="nb-NO"/>
              <a:t>Kort om programmet</a:t>
            </a:r>
          </a:p>
          <a:p>
            <a:r>
              <a:rPr lang="nb-NO"/>
              <a:t>4 prosjekter, og 2 metoder.</a:t>
            </a:r>
          </a:p>
          <a:p>
            <a:endParaRPr lang="nb-NO" baseline="0"/>
          </a:p>
          <a:p>
            <a:pPr marL="171450" indent="-171450">
              <a:buFont typeface="Arial" panose="020B0604020202020204" pitchFamily="34" charset="0"/>
              <a:buChar char="•"/>
            </a:pPr>
            <a:r>
              <a:rPr lang="nb-NO" baseline="0"/>
              <a:t>Vi lager det som er program for at:</a:t>
            </a:r>
          </a:p>
          <a:p>
            <a:pPr marL="171450" indent="-171450">
              <a:buFont typeface="Arial" panose="020B0604020202020204" pitchFamily="34" charset="0"/>
              <a:buChar char="•"/>
            </a:pPr>
            <a:r>
              <a:rPr lang="nb-NO" baseline="0"/>
              <a:t>Vi kan samkjøre ressurser slik at vi ikke går i beina på hverandre.</a:t>
            </a:r>
          </a:p>
          <a:p>
            <a:pPr marL="171450" indent="-171450">
              <a:buFont typeface="Arial" panose="020B0604020202020204" pitchFamily="34" charset="0"/>
              <a:buChar char="•"/>
            </a:pPr>
            <a:r>
              <a:rPr lang="nb-NO"/>
              <a:t>Vi sikrer at prosjektene</a:t>
            </a:r>
            <a:r>
              <a:rPr lang="nb-NO" baseline="0"/>
              <a:t> ivaretar medvirkning og medbestemmelse på en god måte.</a:t>
            </a:r>
          </a:p>
          <a:p>
            <a:pPr marL="171450" indent="-171450">
              <a:buFont typeface="Arial" panose="020B0604020202020204" pitchFamily="34" charset="0"/>
              <a:buChar char="•"/>
            </a:pPr>
            <a:r>
              <a:rPr lang="nb-NO" baseline="0"/>
              <a:t>Prosjektene kan hente ressurser på samme sted, via et programkontor.</a:t>
            </a:r>
          </a:p>
          <a:p>
            <a:endParaRPr lang="nb-NO"/>
          </a:p>
        </p:txBody>
      </p:sp>
      <p:sp>
        <p:nvSpPr>
          <p:cNvPr id="4" name="Slide Number Placeholder 3"/>
          <p:cNvSpPr>
            <a:spLocks noGrp="1"/>
          </p:cNvSpPr>
          <p:nvPr>
            <p:ph type="sldNum" sz="quarter" idx="10"/>
          </p:nvPr>
        </p:nvSpPr>
        <p:spPr/>
        <p:txBody>
          <a:bodyPr/>
          <a:lstStyle/>
          <a:p>
            <a:pPr>
              <a:defRPr/>
            </a:pPr>
            <a:fld id="{67E57234-840E-5340-880E-DD28C29AEF31}" type="slidenum">
              <a:rPr lang="en-US" smtClean="0"/>
              <a:pPr>
                <a:defRPr/>
              </a:pPr>
              <a:t>16</a:t>
            </a:fld>
            <a:endParaRPr lang="en-US"/>
          </a:p>
        </p:txBody>
      </p:sp>
    </p:spTree>
    <p:extLst>
      <p:ext uri="{BB962C8B-B14F-4D97-AF65-F5344CB8AC3E}">
        <p14:creationId xmlns:p14="http://schemas.microsoft.com/office/powerpoint/2010/main" val="15217796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smtClean="0"/>
              <a:t>De ulike fargene symboliserer de ulike prosjektene. Stiplet linje er konseptfase.</a:t>
            </a:r>
          </a:p>
          <a:p>
            <a:endParaRPr lang="nb-NO" dirty="0"/>
          </a:p>
        </p:txBody>
      </p:sp>
      <p:sp>
        <p:nvSpPr>
          <p:cNvPr id="4" name="Slide Number Placeholder 3"/>
          <p:cNvSpPr>
            <a:spLocks noGrp="1"/>
          </p:cNvSpPr>
          <p:nvPr>
            <p:ph type="sldNum" sz="quarter" idx="10"/>
          </p:nvPr>
        </p:nvSpPr>
        <p:spPr/>
        <p:txBody>
          <a:bodyPr/>
          <a:lstStyle/>
          <a:p>
            <a:fld id="{D1FE4793-8F41-48A4-AC3F-79AA8E367160}" type="slidenum">
              <a:rPr lang="nb-NO" smtClean="0"/>
              <a:t>17</a:t>
            </a:fld>
            <a:endParaRPr lang="nb-NO"/>
          </a:p>
        </p:txBody>
      </p:sp>
    </p:spTree>
    <p:extLst>
      <p:ext uri="{BB962C8B-B14F-4D97-AF65-F5344CB8AC3E}">
        <p14:creationId xmlns:p14="http://schemas.microsoft.com/office/powerpoint/2010/main" val="21436165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pPr>
              <a:defRPr/>
            </a:pPr>
            <a:fld id="{2FCB4F33-0A36-4A46-968A-02FC27E43280}" type="slidenum">
              <a:rPr lang="en-US" smtClean="0"/>
              <a:pPr>
                <a:defRPr/>
              </a:pPr>
              <a:t>19</a:t>
            </a:fld>
            <a:endParaRPr lang="en-US"/>
          </a:p>
        </p:txBody>
      </p:sp>
    </p:spTree>
    <p:extLst>
      <p:ext uri="{BB962C8B-B14F-4D97-AF65-F5344CB8AC3E}">
        <p14:creationId xmlns:p14="http://schemas.microsoft.com/office/powerpoint/2010/main" val="16699189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cs typeface="Calibri"/>
            </a:endParaRPr>
          </a:p>
        </p:txBody>
      </p:sp>
      <p:sp>
        <p:nvSpPr>
          <p:cNvPr id="4" name="Slide Number Placeholder 3"/>
          <p:cNvSpPr>
            <a:spLocks noGrp="1"/>
          </p:cNvSpPr>
          <p:nvPr>
            <p:ph type="sldNum" sz="quarter" idx="10"/>
          </p:nvPr>
        </p:nvSpPr>
        <p:spPr/>
        <p:txBody>
          <a:bodyPr/>
          <a:lstStyle/>
          <a:p>
            <a:fld id="{0A2A9CEC-0772-4A6F-93E2-137E1333BB80}" type="slidenum">
              <a:rPr lang="nb-NO" smtClean="0"/>
              <a:t>22</a:t>
            </a:fld>
            <a:endParaRPr lang="nb-NO"/>
          </a:p>
        </p:txBody>
      </p:sp>
    </p:spTree>
    <p:extLst>
      <p:ext uri="{BB962C8B-B14F-4D97-AF65-F5344CB8AC3E}">
        <p14:creationId xmlns:p14="http://schemas.microsoft.com/office/powerpoint/2010/main" val="37004176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fld id="{0A2A9CEC-0772-4A6F-93E2-137E1333BB80}" type="slidenum">
              <a:rPr lang="nb-NO" smtClean="0"/>
              <a:t>24</a:t>
            </a:fld>
            <a:endParaRPr lang="nb-NO"/>
          </a:p>
        </p:txBody>
      </p:sp>
    </p:spTree>
    <p:extLst>
      <p:ext uri="{BB962C8B-B14F-4D97-AF65-F5344CB8AC3E}">
        <p14:creationId xmlns:p14="http://schemas.microsoft.com/office/powerpoint/2010/main" val="27241984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D1FE4793-8F41-48A4-AC3F-79AA8E367160}" type="slidenum">
              <a:rPr lang="nb-NO" smtClean="0"/>
              <a:t>25</a:t>
            </a:fld>
            <a:endParaRPr lang="nb-NO"/>
          </a:p>
        </p:txBody>
      </p:sp>
    </p:spTree>
    <p:extLst>
      <p:ext uri="{BB962C8B-B14F-4D97-AF65-F5344CB8AC3E}">
        <p14:creationId xmlns:p14="http://schemas.microsoft.com/office/powerpoint/2010/main" val="16349615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cs typeface="Calibri"/>
            </a:endParaRPr>
          </a:p>
          <a:p>
            <a:endParaRPr lang="nb-NO">
              <a:cs typeface="Calibri"/>
            </a:endParaRPr>
          </a:p>
        </p:txBody>
      </p:sp>
      <p:sp>
        <p:nvSpPr>
          <p:cNvPr id="4" name="Slide Number Placeholder 3"/>
          <p:cNvSpPr>
            <a:spLocks noGrp="1"/>
          </p:cNvSpPr>
          <p:nvPr>
            <p:ph type="sldNum" sz="quarter" idx="10"/>
          </p:nvPr>
        </p:nvSpPr>
        <p:spPr/>
        <p:txBody>
          <a:bodyPr/>
          <a:lstStyle/>
          <a:p>
            <a:fld id="{0A2A9CEC-0772-4A6F-93E2-137E1333BB80}" type="slidenum">
              <a:rPr lang="nb-NO" smtClean="0"/>
              <a:t>26</a:t>
            </a:fld>
            <a:endParaRPr lang="nb-NO"/>
          </a:p>
        </p:txBody>
      </p:sp>
    </p:spTree>
    <p:extLst>
      <p:ext uri="{BB962C8B-B14F-4D97-AF65-F5344CB8AC3E}">
        <p14:creationId xmlns:p14="http://schemas.microsoft.com/office/powerpoint/2010/main" val="14887093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sz="1200" kern="1200">
              <a:solidFill>
                <a:schemeClr val="tx1"/>
              </a:solidFill>
              <a:effectLst/>
              <a:latin typeface="+mn-lt"/>
              <a:ea typeface="+mn-ea"/>
              <a:cs typeface="+mn-cs"/>
            </a:endParaRPr>
          </a:p>
          <a:p>
            <a:r>
              <a:rPr lang="nb-NO" sz="1200" b="0" i="0" u="none" strike="noStrike" kern="1200">
                <a:solidFill>
                  <a:schemeClr val="tx1"/>
                </a:solidFill>
                <a:effectLst/>
                <a:latin typeface="+mn-lt"/>
                <a:ea typeface="+mn-ea"/>
                <a:cs typeface="+mn-cs"/>
              </a:rPr>
              <a:t>Universitetsstyret ba i juni 2017 om at UiO satte i gang en prosess for mer effektive arbeidsprosesser mellom fakultetene. Fakultetsdirektørene og avdelingsdirektørene i UiO: Ledelsen og støtteenheter (LOS) jobbet så frem et forslag til administrative områder som man ønsket en gjennomgang av, og Fellesløsninger ble igangsatt som prosjekt fra august 2018. </a:t>
            </a:r>
            <a:endParaRPr lang="nb-NO" sz="1200" kern="1200">
              <a:solidFill>
                <a:schemeClr val="tx1"/>
              </a:solidFill>
              <a:effectLst/>
              <a:latin typeface="+mn-lt"/>
              <a:ea typeface="+mn-ea"/>
              <a:cs typeface="+mn-cs"/>
            </a:endParaRPr>
          </a:p>
          <a:p>
            <a:r>
              <a:rPr lang="nb-NO" sz="1200" kern="1200">
                <a:solidFill>
                  <a:schemeClr val="tx1"/>
                </a:solidFill>
                <a:effectLst/>
                <a:latin typeface="+mn-lt"/>
                <a:ea typeface="+mn-ea"/>
                <a:cs typeface="+mn-cs"/>
              </a:rPr>
              <a:t>Gjennom konseptfasen fikk vi inn over 50 forslag til fellesløsninger, hvor forskerstøtte ble høyest prioritert. Vi etablerer nå et prosjekt innen forskerstøtte. </a:t>
            </a:r>
            <a:endParaRPr lang="nb-NO">
              <a:cs typeface="Calibri"/>
            </a:endParaRPr>
          </a:p>
        </p:txBody>
      </p:sp>
      <p:sp>
        <p:nvSpPr>
          <p:cNvPr id="4" name="Slide Number Placeholder 3"/>
          <p:cNvSpPr>
            <a:spLocks noGrp="1"/>
          </p:cNvSpPr>
          <p:nvPr>
            <p:ph type="sldNum" sz="quarter" idx="10"/>
          </p:nvPr>
        </p:nvSpPr>
        <p:spPr/>
        <p:txBody>
          <a:bodyPr/>
          <a:lstStyle/>
          <a:p>
            <a:fld id="{0A2A9CEC-0772-4A6F-93E2-137E1333BB80}" type="slidenum">
              <a:rPr lang="nb-NO" smtClean="0"/>
              <a:t>27</a:t>
            </a:fld>
            <a:endParaRPr lang="nb-NO"/>
          </a:p>
        </p:txBody>
      </p:sp>
    </p:spTree>
    <p:extLst>
      <p:ext uri="{BB962C8B-B14F-4D97-AF65-F5344CB8AC3E}">
        <p14:creationId xmlns:p14="http://schemas.microsoft.com/office/powerpoint/2010/main" val="17033167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sz="1200" kern="1200">
                <a:solidFill>
                  <a:schemeClr val="tx1"/>
                </a:solidFill>
                <a:effectLst/>
                <a:latin typeface="+mn-lt"/>
                <a:ea typeface="+mn-ea"/>
                <a:cs typeface="+mn-cs"/>
              </a:rPr>
              <a:t>Gjennom konseptfasen fikk vi inn over 50 forslag til fellesløsninger, hvor forskerstøtte ble høyest prioritert. Vi etablerer nå et prosjekt innen forskerstøtte. </a:t>
            </a:r>
            <a:endParaRPr lang="nb-NO">
              <a:cs typeface="Calibri"/>
            </a:endParaRPr>
          </a:p>
        </p:txBody>
      </p:sp>
      <p:sp>
        <p:nvSpPr>
          <p:cNvPr id="4" name="Slide Number Placeholder 3"/>
          <p:cNvSpPr>
            <a:spLocks noGrp="1"/>
          </p:cNvSpPr>
          <p:nvPr>
            <p:ph type="sldNum" sz="quarter" idx="10"/>
          </p:nvPr>
        </p:nvSpPr>
        <p:spPr/>
        <p:txBody>
          <a:bodyPr/>
          <a:lstStyle/>
          <a:p>
            <a:fld id="{0A2A9CEC-0772-4A6F-93E2-137E1333BB80}" type="slidenum">
              <a:rPr lang="nb-NO" smtClean="0"/>
              <a:t>28</a:t>
            </a:fld>
            <a:endParaRPr lang="nb-NO"/>
          </a:p>
        </p:txBody>
      </p:sp>
    </p:spTree>
    <p:extLst>
      <p:ext uri="{BB962C8B-B14F-4D97-AF65-F5344CB8AC3E}">
        <p14:creationId xmlns:p14="http://schemas.microsoft.com/office/powerpoint/2010/main" val="36574688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err="1"/>
              <a:t>Topdesk</a:t>
            </a:r>
            <a:r>
              <a:rPr lang="nb-NO" baseline="0"/>
              <a:t> er hovedfokus for delprosjekt brukerstøtte for tiden – en selvhjelpsportal som skal piloteres på nyåret</a:t>
            </a:r>
            <a:endParaRPr lang="nb-NO"/>
          </a:p>
        </p:txBody>
      </p:sp>
      <p:sp>
        <p:nvSpPr>
          <p:cNvPr id="4" name="Slide Number Placeholder 3"/>
          <p:cNvSpPr>
            <a:spLocks noGrp="1"/>
          </p:cNvSpPr>
          <p:nvPr>
            <p:ph type="sldNum" sz="quarter" idx="10"/>
          </p:nvPr>
        </p:nvSpPr>
        <p:spPr/>
        <p:txBody>
          <a:bodyPr/>
          <a:lstStyle/>
          <a:p>
            <a:fld id="{D1FE4793-8F41-48A4-AC3F-79AA8E367160}" type="slidenum">
              <a:rPr lang="nb-NO" smtClean="0"/>
              <a:t>29</a:t>
            </a:fld>
            <a:endParaRPr lang="nb-NO"/>
          </a:p>
        </p:txBody>
      </p:sp>
    </p:spTree>
    <p:extLst>
      <p:ext uri="{BB962C8B-B14F-4D97-AF65-F5344CB8AC3E}">
        <p14:creationId xmlns:p14="http://schemas.microsoft.com/office/powerpoint/2010/main" val="36766963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a:t>Noe om ressurser? Dreining</a:t>
            </a:r>
            <a:r>
              <a:rPr lang="nb-NO" baseline="0"/>
              <a:t> av ressurser? UiO må endre bruk av sine ressurser – organisasjonens kapabilitet må øke</a:t>
            </a:r>
            <a:endParaRPr lang="nb-NO"/>
          </a:p>
        </p:txBody>
      </p:sp>
      <p:sp>
        <p:nvSpPr>
          <p:cNvPr id="4" name="Slide Number Placeholder 3"/>
          <p:cNvSpPr>
            <a:spLocks noGrp="1"/>
          </p:cNvSpPr>
          <p:nvPr>
            <p:ph type="sldNum" sz="quarter" idx="10"/>
          </p:nvPr>
        </p:nvSpPr>
        <p:spPr/>
        <p:txBody>
          <a:bodyPr/>
          <a:lstStyle/>
          <a:p>
            <a:fld id="{0A2A9CEC-0772-4A6F-93E2-137E1333BB80}" type="slidenum">
              <a:rPr lang="nb-NO" smtClean="0"/>
              <a:t>30</a:t>
            </a:fld>
            <a:endParaRPr lang="nb-NO"/>
          </a:p>
        </p:txBody>
      </p:sp>
    </p:spTree>
    <p:extLst>
      <p:ext uri="{BB962C8B-B14F-4D97-AF65-F5344CB8AC3E}">
        <p14:creationId xmlns:p14="http://schemas.microsoft.com/office/powerpoint/2010/main" val="15122379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fld id="{0A2A9CEC-0772-4A6F-93E2-137E1333BB80}" type="slidenum">
              <a:rPr lang="nb-NO" smtClean="0"/>
              <a:t>31</a:t>
            </a:fld>
            <a:endParaRPr lang="nb-NO"/>
          </a:p>
        </p:txBody>
      </p:sp>
    </p:spTree>
    <p:extLst>
      <p:ext uri="{BB962C8B-B14F-4D97-AF65-F5344CB8AC3E}">
        <p14:creationId xmlns:p14="http://schemas.microsoft.com/office/powerpoint/2010/main" val="23206880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a:t>Programmet</a:t>
            </a:r>
            <a:r>
              <a:rPr lang="nb-NO" baseline="0"/>
              <a:t> jobber med kompetanseutvikling og tiltak rundt dette. Vi har for eksempel satt i gang et program for endringsledelse</a:t>
            </a:r>
            <a:r>
              <a:rPr lang="nb-NO"/>
              <a:t>, og dette er noe vi er bevisst på og jobber strategisk og målrettet med i samarbeid med HR. </a:t>
            </a:r>
            <a:endParaRPr lang="nb-NO" baseline="0"/>
          </a:p>
          <a:p>
            <a:r>
              <a:rPr lang="nb-NO" baseline="0"/>
              <a:t>Deres oppgave som ledere blir viktig for å få med dere de ansatte – skape en kultur for endring og utvikling.</a:t>
            </a:r>
            <a:r>
              <a:rPr lang="nb-NO"/>
              <a:t> </a:t>
            </a:r>
            <a:endParaRPr lang="nb-NO" baseline="0">
              <a:cs typeface="Calibri"/>
            </a:endParaRPr>
          </a:p>
          <a:p>
            <a:endParaRPr lang="nb-NO"/>
          </a:p>
          <a:p>
            <a:r>
              <a:rPr lang="nb-NO">
                <a:cs typeface="Calibri"/>
              </a:rPr>
              <a:t>Det er dere som ledere som har det overordnede ansvaret for å få til disse endringene. Dere har ansvar for gjennomføring, forankring og er dermed de aller viktigste </a:t>
            </a:r>
            <a:r>
              <a:rPr lang="nb-NO" err="1">
                <a:cs typeface="Calibri"/>
              </a:rPr>
              <a:t>kommunikatørene</a:t>
            </a:r>
            <a:r>
              <a:rPr lang="nb-NO">
                <a:cs typeface="Calibri"/>
              </a:rPr>
              <a:t> på programmets aktiviteter. Til syvende og sist er det også dere som er ansvarlige for gevinstrealiseringen. </a:t>
            </a:r>
          </a:p>
          <a:p>
            <a:endParaRPr lang="nb-NO">
              <a:cs typeface="Calibri"/>
            </a:endParaRPr>
          </a:p>
          <a:p>
            <a:r>
              <a:rPr lang="nb-NO">
                <a:cs typeface="Calibri"/>
              </a:rPr>
              <a:t>Programmet er her for å støtte dere i det arbeidet – bruk oss når dere ser det er behov!</a:t>
            </a:r>
          </a:p>
        </p:txBody>
      </p:sp>
      <p:sp>
        <p:nvSpPr>
          <p:cNvPr id="4" name="Slide Number Placeholder 3"/>
          <p:cNvSpPr>
            <a:spLocks noGrp="1"/>
          </p:cNvSpPr>
          <p:nvPr>
            <p:ph type="sldNum" sz="quarter" idx="10"/>
          </p:nvPr>
        </p:nvSpPr>
        <p:spPr/>
        <p:txBody>
          <a:bodyPr/>
          <a:lstStyle/>
          <a:p>
            <a:fld id="{0A2A9CEC-0772-4A6F-93E2-137E1333BB80}" type="slidenum">
              <a:rPr lang="nb-NO" smtClean="0"/>
              <a:t>32</a:t>
            </a:fld>
            <a:endParaRPr lang="nb-NO"/>
          </a:p>
        </p:txBody>
      </p:sp>
    </p:spTree>
    <p:extLst>
      <p:ext uri="{BB962C8B-B14F-4D97-AF65-F5344CB8AC3E}">
        <p14:creationId xmlns:p14="http://schemas.microsoft.com/office/powerpoint/2010/main" val="139017418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a:t>Betydning for organisering?</a:t>
            </a:r>
          </a:p>
          <a:p>
            <a:pPr marL="628650" lvl="1" indent="-171450">
              <a:buFont typeface="Arial" panose="020B0604020202020204" pitchFamily="34" charset="0"/>
              <a:buChar char="•"/>
            </a:pPr>
            <a:r>
              <a:rPr lang="nb-NO"/>
              <a:t>hvilke konsekvenser og muligheter ser dere? </a:t>
            </a:r>
          </a:p>
          <a:p>
            <a:r>
              <a:rPr lang="nb-NO"/>
              <a:t>Betydning for kompetanse? </a:t>
            </a:r>
          </a:p>
          <a:p>
            <a:pPr marL="628650" lvl="1" indent="-171450">
              <a:buFont typeface="Arial" panose="020B0604020202020204" pitchFamily="34" charset="0"/>
              <a:buChar char="•"/>
            </a:pPr>
            <a:r>
              <a:rPr lang="nb-NO"/>
              <a:t>Har</a:t>
            </a:r>
            <a:r>
              <a:rPr lang="nb-NO" baseline="0"/>
              <a:t> vi den kompetansen vi trenger gitt denne utviklingen? </a:t>
            </a:r>
          </a:p>
          <a:p>
            <a:r>
              <a:rPr lang="nb-NO" baseline="0"/>
              <a:t>Behovet for lokal ledelse?</a:t>
            </a:r>
          </a:p>
          <a:p>
            <a:pPr marL="628650" lvl="1" indent="-171450">
              <a:buFont typeface="Arial" panose="020B0604020202020204" pitchFamily="34" charset="0"/>
              <a:buChar char="•"/>
            </a:pPr>
            <a:r>
              <a:rPr lang="nb-NO" baseline="0"/>
              <a:t>Har vi den </a:t>
            </a:r>
            <a:r>
              <a:rPr lang="nb-NO" baseline="0" err="1"/>
              <a:t>lederkapasiteten</a:t>
            </a:r>
            <a:r>
              <a:rPr lang="nb-NO" baseline="0"/>
              <a:t> vi trenger?</a:t>
            </a:r>
          </a:p>
          <a:p>
            <a:r>
              <a:rPr lang="nb-NO" baseline="0"/>
              <a:t>	</a:t>
            </a:r>
            <a:endParaRPr lang="nb-NO"/>
          </a:p>
          <a:p>
            <a:r>
              <a:rPr lang="nb-NO"/>
              <a:t> </a:t>
            </a:r>
          </a:p>
          <a:p>
            <a:endParaRPr lang="nb-NO"/>
          </a:p>
        </p:txBody>
      </p:sp>
      <p:sp>
        <p:nvSpPr>
          <p:cNvPr id="4" name="Slide Number Placeholder 3"/>
          <p:cNvSpPr>
            <a:spLocks noGrp="1"/>
          </p:cNvSpPr>
          <p:nvPr>
            <p:ph type="sldNum" sz="quarter" idx="10"/>
          </p:nvPr>
        </p:nvSpPr>
        <p:spPr/>
        <p:txBody>
          <a:bodyPr/>
          <a:lstStyle/>
          <a:p>
            <a:fld id="{0A2A9CEC-0772-4A6F-93E2-137E1333BB80}" type="slidenum">
              <a:rPr lang="nb-NO" smtClean="0"/>
              <a:t>33</a:t>
            </a:fld>
            <a:endParaRPr lang="nb-NO"/>
          </a:p>
        </p:txBody>
      </p:sp>
    </p:spTree>
    <p:extLst>
      <p:ext uri="{BB962C8B-B14F-4D97-AF65-F5344CB8AC3E}">
        <p14:creationId xmlns:p14="http://schemas.microsoft.com/office/powerpoint/2010/main" val="11282346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cs typeface="Calibri"/>
            </a:endParaRPr>
          </a:p>
        </p:txBody>
      </p:sp>
      <p:sp>
        <p:nvSpPr>
          <p:cNvPr id="4" name="Slide Number Placeholder 3"/>
          <p:cNvSpPr>
            <a:spLocks noGrp="1"/>
          </p:cNvSpPr>
          <p:nvPr>
            <p:ph type="sldNum" sz="quarter" idx="10"/>
          </p:nvPr>
        </p:nvSpPr>
        <p:spPr/>
        <p:txBody>
          <a:bodyPr/>
          <a:lstStyle/>
          <a:p>
            <a:fld id="{0A2A9CEC-0772-4A6F-93E2-137E1333BB80}" type="slidenum">
              <a:rPr lang="nb-NO" smtClean="0"/>
              <a:t>34</a:t>
            </a:fld>
            <a:endParaRPr lang="nb-NO"/>
          </a:p>
        </p:txBody>
      </p:sp>
    </p:spTree>
    <p:extLst>
      <p:ext uri="{BB962C8B-B14F-4D97-AF65-F5344CB8AC3E}">
        <p14:creationId xmlns:p14="http://schemas.microsoft.com/office/powerpoint/2010/main" val="324123711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tellysbilde">
    <p:spTree>
      <p:nvGrpSpPr>
        <p:cNvPr id="1" name=""/>
        <p:cNvGrpSpPr/>
        <p:nvPr/>
      </p:nvGrpSpPr>
      <p:grpSpPr>
        <a:xfrm>
          <a:off x="0" y="0"/>
          <a:ext cx="0" cy="0"/>
          <a:chOff x="0" y="0"/>
          <a:chExt cx="0" cy="0"/>
        </a:xfrm>
      </p:grpSpPr>
      <p:sp>
        <p:nvSpPr>
          <p:cNvPr id="3" name="Undertittel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a:t>Klikk for å redigere undertittelstil i malen</a:t>
            </a:r>
          </a:p>
        </p:txBody>
      </p:sp>
      <p:pic>
        <p:nvPicPr>
          <p:cNvPr id="7" name="Bilde 6"/>
          <p:cNvPicPr>
            <a:picLocks noChangeAspect="1"/>
          </p:cNvPicPr>
          <p:nvPr userDrawn="1"/>
        </p:nvPicPr>
        <p:blipFill rotWithShape="1">
          <a:blip r:embed="rId2" cstate="print">
            <a:extLst>
              <a:ext uri="{28A0092B-C50C-407E-A947-70E740481C1C}">
                <a14:useLocalDpi xmlns:a14="http://schemas.microsoft.com/office/drawing/2010/main" val="0"/>
              </a:ext>
            </a:extLst>
          </a:blip>
          <a:srcRect b="16276"/>
          <a:stretch/>
        </p:blipFill>
        <p:spPr>
          <a:xfrm>
            <a:off x="822664" y="337220"/>
            <a:ext cx="7781784" cy="5040560"/>
          </a:xfrm>
          <a:prstGeom prst="rect">
            <a:avLst/>
          </a:prstGeom>
        </p:spPr>
      </p:pic>
      <p:pic>
        <p:nvPicPr>
          <p:cNvPr id="8" name="Bild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51520" y="4289011"/>
            <a:ext cx="852136" cy="852136"/>
          </a:xfrm>
          <a:prstGeom prst="rect">
            <a:avLst/>
          </a:prstGeom>
        </p:spPr>
      </p:pic>
      <p:sp>
        <p:nvSpPr>
          <p:cNvPr id="10" name="Rektangel 9"/>
          <p:cNvSpPr/>
          <p:nvPr userDrawn="1"/>
        </p:nvSpPr>
        <p:spPr>
          <a:xfrm>
            <a:off x="0" y="5329949"/>
            <a:ext cx="9144000" cy="385051"/>
          </a:xfrm>
          <a:prstGeom prst="rect">
            <a:avLst/>
          </a:prstGeom>
          <a:solidFill>
            <a:srgbClr val="D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Rektangel 13"/>
          <p:cNvSpPr/>
          <p:nvPr userDrawn="1"/>
        </p:nvSpPr>
        <p:spPr>
          <a:xfrm>
            <a:off x="-1589" y="0"/>
            <a:ext cx="9144000" cy="385051"/>
          </a:xfrm>
          <a:prstGeom prst="rect">
            <a:avLst/>
          </a:prstGeom>
          <a:solidFill>
            <a:srgbClr val="D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2" name="Bilde 1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39926" y="191539"/>
            <a:ext cx="1512168" cy="99505"/>
          </a:xfrm>
          <a:prstGeom prst="rect">
            <a:avLst/>
          </a:prstGeom>
        </p:spPr>
      </p:pic>
      <p:sp>
        <p:nvSpPr>
          <p:cNvPr id="15" name="Tittel 1"/>
          <p:cNvSpPr>
            <a:spLocks noGrp="1"/>
          </p:cNvSpPr>
          <p:nvPr>
            <p:ph type="title"/>
          </p:nvPr>
        </p:nvSpPr>
        <p:spPr>
          <a:xfrm>
            <a:off x="457200" y="481236"/>
            <a:ext cx="8229600" cy="864096"/>
          </a:xfrm>
        </p:spPr>
        <p:txBody>
          <a:bodyPr/>
          <a:lstStyle>
            <a:lvl1pPr>
              <a:defRPr>
                <a:latin typeface="Arial" panose="020B0604020202020204" pitchFamily="34" charset="0"/>
                <a:cs typeface="Arial" panose="020B0604020202020204" pitchFamily="34" charset="0"/>
              </a:defRPr>
            </a:lvl1pPr>
          </a:lstStyle>
          <a:p>
            <a:r>
              <a:rPr lang="nb-NO"/>
              <a:t>Klikk for å redigere tittelstil</a:t>
            </a:r>
          </a:p>
        </p:txBody>
      </p:sp>
    </p:spTree>
    <p:extLst>
      <p:ext uri="{BB962C8B-B14F-4D97-AF65-F5344CB8AC3E}">
        <p14:creationId xmlns:p14="http://schemas.microsoft.com/office/powerpoint/2010/main" val="41303989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a:xfrm>
            <a:off x="457200" y="481236"/>
            <a:ext cx="8229600" cy="864096"/>
          </a:xfrm>
        </p:spPr>
        <p:txBody>
          <a:bodyPr/>
          <a:lstStyle>
            <a:lvl1pPr>
              <a:defRPr>
                <a:latin typeface="Arial" panose="020B0604020202020204" pitchFamily="34" charset="0"/>
                <a:cs typeface="Arial" panose="020B0604020202020204" pitchFamily="34" charset="0"/>
              </a:defRPr>
            </a:lvl1pPr>
          </a:lstStyle>
          <a:p>
            <a:r>
              <a:rPr lang="nb-NO"/>
              <a:t>Klikk for å redigere tittelstil</a:t>
            </a:r>
          </a:p>
        </p:txBody>
      </p:sp>
      <p:sp>
        <p:nvSpPr>
          <p:cNvPr id="3" name="Plassholder for innhold 2"/>
          <p:cNvSpPr>
            <a:spLocks noGrp="1"/>
          </p:cNvSpPr>
          <p:nvPr>
            <p:ph idx="1"/>
          </p:nvPr>
        </p:nvSpPr>
        <p:spPr>
          <a:xfrm>
            <a:off x="457200" y="1633364"/>
            <a:ext cx="8229600" cy="3471772"/>
          </a:xfrm>
        </p:spPr>
        <p:txBody>
          <a:bodyPr/>
          <a:lstStyle>
            <a:lvl1pPr>
              <a:defRPr sz="2400">
                <a:latin typeface="Arial" panose="020B0604020202020204" pitchFamily="34" charset="0"/>
                <a:cs typeface="Arial" panose="020B0604020202020204" pitchFamily="34" charset="0"/>
              </a:defRPr>
            </a:lvl1pPr>
            <a:lvl2pPr>
              <a:defRPr sz="2000">
                <a:latin typeface="Arial" panose="020B0604020202020204" pitchFamily="34" charset="0"/>
                <a:cs typeface="Arial" panose="020B0604020202020204" pitchFamily="34" charset="0"/>
              </a:defRPr>
            </a:lvl2pPr>
            <a:lvl3pPr>
              <a:defRPr sz="1600">
                <a:latin typeface="Arial" panose="020B0604020202020204" pitchFamily="34" charset="0"/>
                <a:cs typeface="Arial" panose="020B0604020202020204" pitchFamily="34" charset="0"/>
              </a:defRPr>
            </a:lvl3pPr>
            <a:lvl4pPr>
              <a:defRPr sz="1200">
                <a:latin typeface="Arial" panose="020B0604020202020204" pitchFamily="34" charset="0"/>
                <a:cs typeface="Arial" panose="020B0604020202020204" pitchFamily="34" charset="0"/>
              </a:defRPr>
            </a:lvl4pPr>
            <a:lvl5pPr>
              <a:defRPr sz="1000">
                <a:latin typeface="Arial" panose="020B0604020202020204" pitchFamily="34" charset="0"/>
                <a:cs typeface="Arial" panose="020B0604020202020204" pitchFamily="34" charset="0"/>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1" name="Rektangel 10"/>
          <p:cNvSpPr/>
          <p:nvPr userDrawn="1"/>
        </p:nvSpPr>
        <p:spPr>
          <a:xfrm>
            <a:off x="0" y="5329949"/>
            <a:ext cx="9144000" cy="385051"/>
          </a:xfrm>
          <a:prstGeom prst="rect">
            <a:avLst/>
          </a:prstGeom>
          <a:solidFill>
            <a:srgbClr val="D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Rektangel 11"/>
          <p:cNvSpPr/>
          <p:nvPr userDrawn="1"/>
        </p:nvSpPr>
        <p:spPr>
          <a:xfrm>
            <a:off x="-1589" y="0"/>
            <a:ext cx="9144000" cy="385051"/>
          </a:xfrm>
          <a:prstGeom prst="rect">
            <a:avLst/>
          </a:prstGeom>
          <a:solidFill>
            <a:srgbClr val="D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3" name="Bild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39926" y="191539"/>
            <a:ext cx="1512168" cy="99505"/>
          </a:xfrm>
          <a:prstGeom prst="rect">
            <a:avLst/>
          </a:prstGeom>
        </p:spPr>
      </p:pic>
    </p:spTree>
    <p:extLst>
      <p:ext uri="{BB962C8B-B14F-4D97-AF65-F5344CB8AC3E}">
        <p14:creationId xmlns:p14="http://schemas.microsoft.com/office/powerpoint/2010/main" val="24811939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8" name="Rektangel 7"/>
          <p:cNvSpPr/>
          <p:nvPr userDrawn="1"/>
        </p:nvSpPr>
        <p:spPr>
          <a:xfrm>
            <a:off x="0" y="5329949"/>
            <a:ext cx="9144000" cy="385051"/>
          </a:xfrm>
          <a:prstGeom prst="rect">
            <a:avLst/>
          </a:prstGeom>
          <a:solidFill>
            <a:srgbClr val="D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Rektangel 8"/>
          <p:cNvSpPr/>
          <p:nvPr userDrawn="1"/>
        </p:nvSpPr>
        <p:spPr>
          <a:xfrm>
            <a:off x="-1589" y="0"/>
            <a:ext cx="9144000" cy="385051"/>
          </a:xfrm>
          <a:prstGeom prst="rect">
            <a:avLst/>
          </a:prstGeom>
          <a:solidFill>
            <a:srgbClr val="D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0" name="Bild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39926" y="191539"/>
            <a:ext cx="1512168" cy="99505"/>
          </a:xfrm>
          <a:prstGeom prst="rect">
            <a:avLst/>
          </a:prstGeom>
        </p:spPr>
      </p:pic>
    </p:spTree>
    <p:extLst>
      <p:ext uri="{BB962C8B-B14F-4D97-AF65-F5344CB8AC3E}">
        <p14:creationId xmlns:p14="http://schemas.microsoft.com/office/powerpoint/2010/main" val="309073733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457200" y="481236"/>
            <a:ext cx="8229600" cy="864096"/>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p:cNvSpPr>
            <a:spLocks noGrp="1"/>
          </p:cNvSpPr>
          <p:nvPr>
            <p:ph type="body" idx="1"/>
          </p:nvPr>
        </p:nvSpPr>
        <p:spPr>
          <a:xfrm>
            <a:off x="457200" y="1633364"/>
            <a:ext cx="8229600" cy="3471772"/>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3442176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5" r:id="rId3"/>
  </p:sldLayoutIdLst>
  <p:txStyles>
    <p:titleStyle>
      <a:lvl1pPr algn="ctr" defTabSz="914400" rtl="0" eaLnBrk="1" latinLnBrk="0" hangingPunct="1">
        <a:spcBef>
          <a:spcPct val="0"/>
        </a:spcBef>
        <a:buNone/>
        <a:defRPr sz="40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www.uio.no/for-ansatte/arbeidsstotte/prosjekter/adm-forbedring-digitalisering/index.html"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p:cNvSpPr>
            <a:spLocks noGrp="1"/>
          </p:cNvSpPr>
          <p:nvPr>
            <p:ph type="title"/>
          </p:nvPr>
        </p:nvSpPr>
        <p:spPr>
          <a:xfrm>
            <a:off x="251520" y="481236"/>
            <a:ext cx="8640960" cy="2016224"/>
          </a:xfrm>
        </p:spPr>
        <p:txBody>
          <a:bodyPr>
            <a:normAutofit/>
          </a:bodyPr>
          <a:lstStyle/>
          <a:p>
            <a:r>
              <a:rPr lang="nb-NO"/>
              <a:t>Program for </a:t>
            </a:r>
            <a:br>
              <a:rPr lang="nb-NO"/>
            </a:br>
            <a:r>
              <a:rPr lang="nb-NO"/>
              <a:t>administrativ forbedring </a:t>
            </a:r>
            <a:br>
              <a:rPr lang="nb-NO"/>
            </a:br>
            <a:r>
              <a:rPr lang="nb-NO"/>
              <a:t>og digitalisering</a:t>
            </a:r>
          </a:p>
        </p:txBody>
      </p:sp>
      <p:sp>
        <p:nvSpPr>
          <p:cNvPr id="2" name="TextBox 1"/>
          <p:cNvSpPr txBox="1"/>
          <p:nvPr/>
        </p:nvSpPr>
        <p:spPr>
          <a:xfrm>
            <a:off x="2860895" y="4572001"/>
            <a:ext cx="4155540" cy="338554"/>
          </a:xfrm>
          <a:prstGeom prst="rect">
            <a:avLst/>
          </a:prstGeom>
          <a:noFill/>
        </p:spPr>
        <p:txBody>
          <a:bodyPr wrap="square" rtlCol="0">
            <a:spAutoFit/>
          </a:bodyPr>
          <a:lstStyle/>
          <a:p>
            <a:r>
              <a:rPr lang="nb-NO" sz="1600" b="1"/>
              <a:t>Statusrapportering november 2019</a:t>
            </a:r>
          </a:p>
        </p:txBody>
      </p:sp>
    </p:spTree>
    <p:extLst>
      <p:ext uri="{BB962C8B-B14F-4D97-AF65-F5344CB8AC3E}">
        <p14:creationId xmlns:p14="http://schemas.microsoft.com/office/powerpoint/2010/main" val="7722933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Innhold</a:t>
            </a:r>
          </a:p>
        </p:txBody>
      </p:sp>
      <p:sp>
        <p:nvSpPr>
          <p:cNvPr id="3" name="Content Placeholder 2"/>
          <p:cNvSpPr>
            <a:spLocks noGrp="1"/>
          </p:cNvSpPr>
          <p:nvPr>
            <p:ph idx="1"/>
          </p:nvPr>
        </p:nvSpPr>
        <p:spPr/>
        <p:txBody>
          <a:bodyPr/>
          <a:lstStyle/>
          <a:p>
            <a:r>
              <a:rPr lang="nb-NO" sz="2800"/>
              <a:t>Formål med denne presentasjonen</a:t>
            </a:r>
          </a:p>
          <a:p>
            <a:r>
              <a:rPr lang="nb-NO" sz="2800"/>
              <a:t>Hva skjer rundt oss?</a:t>
            </a:r>
          </a:p>
          <a:p>
            <a:r>
              <a:rPr lang="nb-NO" sz="2800"/>
              <a:t>Program for administrativ forbedring og digitalisering</a:t>
            </a:r>
          </a:p>
          <a:p>
            <a:r>
              <a:rPr lang="nb-NO" sz="2800"/>
              <a:t>Status for programmets prosjekter</a:t>
            </a:r>
          </a:p>
          <a:p>
            <a:r>
              <a:rPr lang="nb-NO" sz="2800"/>
              <a:t>Endringer</a:t>
            </a:r>
          </a:p>
          <a:p>
            <a:pPr marL="0" indent="0">
              <a:buNone/>
            </a:pPr>
            <a:endParaRPr lang="nb-NO"/>
          </a:p>
        </p:txBody>
      </p:sp>
    </p:spTree>
    <p:extLst>
      <p:ext uri="{BB962C8B-B14F-4D97-AF65-F5344CB8AC3E}">
        <p14:creationId xmlns:p14="http://schemas.microsoft.com/office/powerpoint/2010/main" val="16789372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Formål med presentasjonen</a:t>
            </a:r>
          </a:p>
        </p:txBody>
      </p:sp>
      <p:sp>
        <p:nvSpPr>
          <p:cNvPr id="3" name="Content Placeholder 2"/>
          <p:cNvSpPr>
            <a:spLocks noGrp="1"/>
          </p:cNvSpPr>
          <p:nvPr>
            <p:ph idx="1"/>
          </p:nvPr>
        </p:nvSpPr>
        <p:spPr/>
        <p:txBody>
          <a:bodyPr vert="horz" lIns="91440" tIns="45720" rIns="91440" bIns="45720" rtlCol="0" anchor="t">
            <a:normAutofit/>
          </a:bodyPr>
          <a:lstStyle/>
          <a:p>
            <a:r>
              <a:rPr lang="nb-NO" dirty="0">
                <a:latin typeface="Arial"/>
                <a:cs typeface="Arial"/>
              </a:rPr>
              <a:t>Øke kunnskap om programmet og prosjektene</a:t>
            </a:r>
            <a:endParaRPr lang="nb-NO" dirty="0"/>
          </a:p>
          <a:p>
            <a:r>
              <a:rPr lang="nb-NO" dirty="0">
                <a:latin typeface="Arial"/>
                <a:cs typeface="Arial"/>
              </a:rPr>
              <a:t>Øke forståelse for hvorfor UiO digitaliserer</a:t>
            </a:r>
          </a:p>
          <a:p>
            <a:r>
              <a:rPr lang="nb-NO" dirty="0">
                <a:latin typeface="Arial"/>
                <a:cs typeface="Arial"/>
              </a:rPr>
              <a:t>Forbedre kommunikasjonen mellom organisatoriske nivåer og enheter</a:t>
            </a:r>
          </a:p>
          <a:p>
            <a:endParaRPr lang="nb-NO"/>
          </a:p>
          <a:p>
            <a:endParaRPr lang="nb-NO"/>
          </a:p>
          <a:p>
            <a:endParaRPr lang="nb-NO"/>
          </a:p>
        </p:txBody>
      </p:sp>
    </p:spTree>
    <p:extLst>
      <p:ext uri="{BB962C8B-B14F-4D97-AF65-F5344CB8AC3E}">
        <p14:creationId xmlns:p14="http://schemas.microsoft.com/office/powerpoint/2010/main" val="5945655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nb-NO"/>
              <a:t/>
            </a:r>
            <a:br>
              <a:rPr lang="nb-NO"/>
            </a:br>
            <a:r>
              <a:rPr lang="nb-NO"/>
              <a:t/>
            </a:r>
            <a:br>
              <a:rPr lang="nb-NO"/>
            </a:br>
            <a:r>
              <a:rPr lang="nb-NO"/>
              <a:t/>
            </a:r>
            <a:br>
              <a:rPr lang="nb-NO"/>
            </a:br>
            <a:r>
              <a:rPr lang="nb-NO"/>
              <a:t/>
            </a:r>
            <a:br>
              <a:rPr lang="nb-NO"/>
            </a:br>
            <a:r>
              <a:rPr lang="nb-NO"/>
              <a:t/>
            </a:r>
            <a:br>
              <a:rPr lang="nb-NO"/>
            </a:br>
            <a:r>
              <a:rPr lang="nb-NO"/>
              <a:t/>
            </a:r>
            <a:br>
              <a:rPr lang="nb-NO"/>
            </a:br>
            <a:r>
              <a:rPr lang="nb-NO"/>
              <a:t>Rammebetingelser og kontekst</a:t>
            </a:r>
          </a:p>
        </p:txBody>
      </p:sp>
      <p:sp>
        <p:nvSpPr>
          <p:cNvPr id="3" name="Content Placeholder 2"/>
          <p:cNvSpPr>
            <a:spLocks noGrp="1"/>
          </p:cNvSpPr>
          <p:nvPr>
            <p:ph idx="1"/>
          </p:nvPr>
        </p:nvSpPr>
        <p:spPr/>
        <p:txBody>
          <a:bodyPr/>
          <a:lstStyle/>
          <a:p>
            <a:pPr marL="0" indent="0">
              <a:buNone/>
            </a:pPr>
            <a:endParaRPr lang="nb-NO"/>
          </a:p>
        </p:txBody>
      </p:sp>
    </p:spTree>
    <p:extLst>
      <p:ext uri="{BB962C8B-B14F-4D97-AF65-F5344CB8AC3E}">
        <p14:creationId xmlns:p14="http://schemas.microsoft.com/office/powerpoint/2010/main" val="27014266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Store forventninger til UiO</a:t>
            </a:r>
          </a:p>
        </p:txBody>
      </p:sp>
      <p:sp>
        <p:nvSpPr>
          <p:cNvPr id="3" name="Content Placeholder 2"/>
          <p:cNvSpPr>
            <a:spLocks noGrp="1"/>
          </p:cNvSpPr>
          <p:nvPr>
            <p:ph idx="1"/>
          </p:nvPr>
        </p:nvSpPr>
        <p:spPr/>
        <p:txBody>
          <a:bodyPr/>
          <a:lstStyle/>
          <a:p>
            <a:endParaRPr lang="nb-NO"/>
          </a:p>
        </p:txBody>
      </p:sp>
      <p:pic>
        <p:nvPicPr>
          <p:cNvPr id="5" name="Picture 4"/>
          <p:cNvPicPr>
            <a:picLocks noChangeAspect="1"/>
          </p:cNvPicPr>
          <p:nvPr/>
        </p:nvPicPr>
        <p:blipFill>
          <a:blip r:embed="rId3"/>
          <a:stretch>
            <a:fillRect/>
          </a:stretch>
        </p:blipFill>
        <p:spPr>
          <a:xfrm>
            <a:off x="1843634" y="1345332"/>
            <a:ext cx="5637049" cy="3758033"/>
          </a:xfrm>
          <a:prstGeom prst="rect">
            <a:avLst/>
          </a:prstGeom>
        </p:spPr>
      </p:pic>
    </p:spTree>
    <p:extLst>
      <p:ext uri="{BB962C8B-B14F-4D97-AF65-F5344CB8AC3E}">
        <p14:creationId xmlns:p14="http://schemas.microsoft.com/office/powerpoint/2010/main" val="21115077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1640" y="1237320"/>
            <a:ext cx="4881853" cy="4018187"/>
          </a:xfrm>
          <a:prstGeom prst="rect">
            <a:avLst/>
          </a:prstGeom>
        </p:spPr>
      </p:pic>
      <p:pic>
        <p:nvPicPr>
          <p:cNvPr id="3" name="Picture 2"/>
          <p:cNvPicPr>
            <a:picLocks noChangeAspect="1"/>
          </p:cNvPicPr>
          <p:nvPr/>
        </p:nvPicPr>
        <p:blipFill>
          <a:blip r:embed="rId4"/>
          <a:stretch>
            <a:fillRect/>
          </a:stretch>
        </p:blipFill>
        <p:spPr>
          <a:xfrm>
            <a:off x="6239806" y="757267"/>
            <a:ext cx="1783234" cy="4765453"/>
          </a:xfrm>
          <a:prstGeom prst="rect">
            <a:avLst/>
          </a:prstGeom>
        </p:spPr>
      </p:pic>
    </p:spTree>
    <p:extLst>
      <p:ext uri="{BB962C8B-B14F-4D97-AF65-F5344CB8AC3E}">
        <p14:creationId xmlns:p14="http://schemas.microsoft.com/office/powerpoint/2010/main" val="9515385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nb-NO"/>
              <a:t>Fra skoleeksamen med penn og gjennomslagspapir…</a:t>
            </a:r>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782431" y="1448202"/>
            <a:ext cx="5784229" cy="3817591"/>
          </a:xfrm>
          <a:prstGeom prst="rect">
            <a:avLst/>
          </a:prstGeom>
        </p:spPr>
      </p:pic>
    </p:spTree>
    <p:extLst>
      <p:ext uri="{BB962C8B-B14F-4D97-AF65-F5344CB8AC3E}">
        <p14:creationId xmlns:p14="http://schemas.microsoft.com/office/powerpoint/2010/main" val="21054415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…til digital eksamen</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08633" y="1199198"/>
            <a:ext cx="6526734" cy="4029170"/>
          </a:xfrm>
          <a:prstGeom prst="rect">
            <a:avLst/>
          </a:prstGeom>
        </p:spPr>
      </p:pic>
    </p:spTree>
    <p:extLst>
      <p:ext uri="{BB962C8B-B14F-4D97-AF65-F5344CB8AC3E}">
        <p14:creationId xmlns:p14="http://schemas.microsoft.com/office/powerpoint/2010/main" val="9413706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b-NO" dirty="0"/>
              <a:t>Fra papirfakturaer…</a:t>
            </a:r>
          </a:p>
        </p:txBody>
      </p:sp>
      <p:pic>
        <p:nvPicPr>
          <p:cNvPr id="6" name="Content Placeholder 5"/>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425858" y="1633538"/>
            <a:ext cx="6292283" cy="3471862"/>
          </a:xfrm>
        </p:spPr>
      </p:pic>
    </p:spTree>
    <p:extLst>
      <p:ext uri="{BB962C8B-B14F-4D97-AF65-F5344CB8AC3E}">
        <p14:creationId xmlns:p14="http://schemas.microsoft.com/office/powerpoint/2010/main" val="31016425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nb-NO" dirty="0"/>
              <a:t>…til digital fakturabehandling knyttet til innkjøpssystemet</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753598" y="1633538"/>
            <a:ext cx="5636804" cy="3471862"/>
          </a:xfrm>
        </p:spPr>
      </p:pic>
    </p:spTree>
    <p:extLst>
      <p:ext uri="{BB962C8B-B14F-4D97-AF65-F5344CB8AC3E}">
        <p14:creationId xmlns:p14="http://schemas.microsoft.com/office/powerpoint/2010/main" val="15705007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31740" y="1237320"/>
            <a:ext cx="4870241" cy="3307705"/>
          </a:xfrm>
          <a:prstGeom prst="rect">
            <a:avLst/>
          </a:prstGeom>
        </p:spPr>
      </p:pic>
    </p:spTree>
    <p:extLst>
      <p:ext uri="{BB962C8B-B14F-4D97-AF65-F5344CB8AC3E}">
        <p14:creationId xmlns:p14="http://schemas.microsoft.com/office/powerpoint/2010/main" val="30422011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33103" y="0"/>
            <a:ext cx="2010897" cy="1713452"/>
          </a:xfrm>
          <a:prstGeom prst="rect">
            <a:avLst/>
          </a:prstGeom>
        </p:spPr>
      </p:pic>
      <p:sp>
        <p:nvSpPr>
          <p:cNvPr id="2" name="Title 1"/>
          <p:cNvSpPr>
            <a:spLocks noGrp="1"/>
          </p:cNvSpPr>
          <p:nvPr>
            <p:ph type="title"/>
          </p:nvPr>
        </p:nvSpPr>
        <p:spPr>
          <a:xfrm>
            <a:off x="99152" y="481236"/>
            <a:ext cx="8587648" cy="864096"/>
          </a:xfrm>
        </p:spPr>
        <p:txBody>
          <a:bodyPr/>
          <a:lstStyle/>
          <a:p>
            <a:pPr algn="l"/>
            <a:r>
              <a:rPr lang="nb-NO">
                <a:cs typeface="Calibri"/>
              </a:rPr>
              <a:t>BOTT-samarbeidet</a:t>
            </a:r>
            <a:endParaRPr lang="nb-NO"/>
          </a:p>
        </p:txBody>
      </p:sp>
      <p:sp>
        <p:nvSpPr>
          <p:cNvPr id="3" name="Content Placeholder 2"/>
          <p:cNvSpPr>
            <a:spLocks noGrp="1"/>
          </p:cNvSpPr>
          <p:nvPr>
            <p:ph idx="1"/>
          </p:nvPr>
        </p:nvSpPr>
        <p:spPr>
          <a:xfrm>
            <a:off x="0" y="1633363"/>
            <a:ext cx="9144000" cy="3621683"/>
          </a:xfrm>
        </p:spPr>
        <p:txBody>
          <a:bodyPr>
            <a:normAutofit lnSpcReduction="10000"/>
          </a:bodyPr>
          <a:lstStyle/>
          <a:p>
            <a:r>
              <a:rPr lang="nb-NO">
                <a:cs typeface="Calibri"/>
              </a:rPr>
              <a:t>Et samarbeid om store systemer, mellom universitetene i Bergen, Oslo, Trondheim og Tromsø</a:t>
            </a:r>
          </a:p>
          <a:p>
            <a:pPr lvl="1"/>
            <a:r>
              <a:rPr lang="nb-NO">
                <a:cs typeface="Calibri"/>
              </a:rPr>
              <a:t>bygger på lang tradisjon for samarbeid</a:t>
            </a:r>
          </a:p>
          <a:p>
            <a:pPr lvl="1"/>
            <a:r>
              <a:rPr lang="nb-NO">
                <a:cs typeface="Calibri"/>
              </a:rPr>
              <a:t>fordi vi har delvis sammenfallende interesser og behov, og kan få stordriftsfordeler på sikt</a:t>
            </a:r>
          </a:p>
          <a:p>
            <a:r>
              <a:rPr lang="nb-NO">
                <a:cs typeface="Calibri"/>
              </a:rPr>
              <a:t>Forventninger fra UNIT (</a:t>
            </a:r>
            <a:r>
              <a:rPr lang="nb-NO"/>
              <a:t>Direktoratet for IKT og fellestjenester i høyere utdanning og forskning)</a:t>
            </a:r>
            <a:r>
              <a:rPr lang="nb-NO">
                <a:cs typeface="Calibri"/>
              </a:rPr>
              <a:t> om at løsninger skal gjelde for sektoren</a:t>
            </a:r>
          </a:p>
          <a:p>
            <a:r>
              <a:rPr lang="nb-NO">
                <a:cs typeface="Calibri"/>
              </a:rPr>
              <a:t>To nasjonale BOTT-prosjekter har lokale mottaksprosjekter (UiO: Saksbehandling og arkiv, UiO: Økonomi og lønn)</a:t>
            </a:r>
            <a:endParaRPr lang="nb-NO"/>
          </a:p>
        </p:txBody>
      </p:sp>
    </p:spTree>
    <p:extLst>
      <p:ext uri="{BB962C8B-B14F-4D97-AF65-F5344CB8AC3E}">
        <p14:creationId xmlns:p14="http://schemas.microsoft.com/office/powerpoint/2010/main" val="36580655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81236"/>
            <a:ext cx="7825666" cy="690616"/>
          </a:xfrm>
        </p:spPr>
        <p:txBody>
          <a:bodyPr>
            <a:normAutofit fontScale="90000"/>
          </a:bodyPr>
          <a:lstStyle/>
          <a:p>
            <a:r>
              <a:rPr lang="nb-NO" dirty="0"/>
              <a:t>Hvorfor et program for administrativ forbedring og digitalisering?</a:t>
            </a:r>
          </a:p>
        </p:txBody>
      </p:sp>
      <p:sp>
        <p:nvSpPr>
          <p:cNvPr id="3" name="Content Placeholder 2"/>
          <p:cNvSpPr>
            <a:spLocks noGrp="1"/>
          </p:cNvSpPr>
          <p:nvPr>
            <p:ph idx="1"/>
          </p:nvPr>
        </p:nvSpPr>
        <p:spPr>
          <a:xfrm>
            <a:off x="457200" y="1500325"/>
            <a:ext cx="8229600" cy="3799643"/>
          </a:xfrm>
        </p:spPr>
        <p:txBody>
          <a:bodyPr vert="horz" lIns="68580" tIns="34290" rIns="68580" bIns="34290" rtlCol="0" anchor="t">
            <a:normAutofit fontScale="77500" lnSpcReduction="20000"/>
          </a:bodyPr>
          <a:lstStyle/>
          <a:p>
            <a:pPr fontAlgn="base"/>
            <a:r>
              <a:rPr lang="nb-NO" dirty="0">
                <a:latin typeface="Arial"/>
                <a:cs typeface="Arial"/>
              </a:rPr>
              <a:t>Programmet skal understøtte den overordnede strategien for UiO, og bidra til å videreutvikle en effektiv og profesjonell forvaltning og administrasjon</a:t>
            </a:r>
            <a:endParaRPr lang="nb-NO" dirty="0"/>
          </a:p>
          <a:p>
            <a:pPr marL="0" indent="0" fontAlgn="base">
              <a:buNone/>
            </a:pPr>
            <a:endParaRPr lang="nb-NO" dirty="0" smtClean="0"/>
          </a:p>
          <a:p>
            <a:pPr fontAlgn="base"/>
            <a:r>
              <a:rPr lang="nb-NO" dirty="0" smtClean="0"/>
              <a:t>UiO </a:t>
            </a:r>
            <a:r>
              <a:rPr lang="nb-NO" dirty="0"/>
              <a:t>skal forenkle, forbedre og fornye administrative arbeidsprosesser for å frigjøre ressurser til kjerneoppgavene. Dette skal skje gjennom å:</a:t>
            </a:r>
          </a:p>
          <a:p>
            <a:pPr lvl="1" fontAlgn="base"/>
            <a:r>
              <a:rPr lang="nb-NO" dirty="0"/>
              <a:t>Utnytte mulighetene i nye og eksisterende systemer</a:t>
            </a:r>
          </a:p>
          <a:p>
            <a:pPr lvl="1" fontAlgn="base"/>
            <a:r>
              <a:rPr lang="nb-NO" dirty="0"/>
              <a:t>Etablere "beste praksis ved" for å forbedre arbeidsprosesser og tjenester</a:t>
            </a:r>
            <a:endParaRPr lang="nb-NO" dirty="0">
              <a:cs typeface="Calibri"/>
            </a:endParaRPr>
          </a:p>
          <a:p>
            <a:pPr lvl="1" fontAlgn="base"/>
            <a:r>
              <a:rPr lang="nb-NO" dirty="0"/>
              <a:t>Utvikle fellesløsninger mellom enheter som bidrar til effektiv drift og robuste administrative tjenester</a:t>
            </a:r>
          </a:p>
          <a:p>
            <a:pPr lvl="1" fontAlgn="base"/>
            <a:r>
              <a:rPr lang="nb-NO" dirty="0"/>
              <a:t>Utvikle løsninger som gir brukerne bedre og mer tilgjengelige tjenester, og en enklere arbeidshverdag</a:t>
            </a:r>
          </a:p>
          <a:p>
            <a:pPr marL="0" indent="0" fontAlgn="base">
              <a:buNone/>
            </a:pPr>
            <a:endParaRPr lang="nb-NO" dirty="0"/>
          </a:p>
          <a:p>
            <a:pPr fontAlgn="base"/>
            <a:r>
              <a:rPr lang="nb-NO" dirty="0"/>
              <a:t>Program for administrativ forbedring og digitalisering skal sikre god koordinering og ressursutnyttelse i dette arbeidet</a:t>
            </a:r>
            <a:r>
              <a:rPr lang="nb-NO" dirty="0" smtClean="0"/>
              <a:t>.</a:t>
            </a:r>
          </a:p>
          <a:p>
            <a:pPr marL="0" indent="0" fontAlgn="base">
              <a:buNone/>
            </a:pPr>
            <a:endParaRPr lang="nb-NO" dirty="0"/>
          </a:p>
          <a:p>
            <a:endParaRPr lang="nb-NO" dirty="0"/>
          </a:p>
        </p:txBody>
      </p:sp>
    </p:spTree>
    <p:extLst>
      <p:ext uri="{BB962C8B-B14F-4D97-AF65-F5344CB8AC3E}">
        <p14:creationId xmlns:p14="http://schemas.microsoft.com/office/powerpoint/2010/main" val="19704139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nb-NO"/>
              <a:t>Programmets fire prosjekter </a:t>
            </a:r>
            <a:br>
              <a:rPr lang="nb-NO"/>
            </a:br>
            <a:endParaRPr lang="nb-NO"/>
          </a:p>
        </p:txBody>
      </p:sp>
      <p:sp>
        <p:nvSpPr>
          <p:cNvPr id="3" name="Content Placeholder 2"/>
          <p:cNvSpPr>
            <a:spLocks noGrp="1"/>
          </p:cNvSpPr>
          <p:nvPr>
            <p:ph idx="1"/>
          </p:nvPr>
        </p:nvSpPr>
        <p:spPr>
          <a:xfrm>
            <a:off x="457200" y="1345332"/>
            <a:ext cx="8229600" cy="3759804"/>
          </a:xfrm>
        </p:spPr>
        <p:txBody>
          <a:bodyPr vert="horz" lIns="91440" tIns="45720" rIns="91440" bIns="45720" rtlCol="0" anchor="t">
            <a:normAutofit fontScale="85000" lnSpcReduction="20000"/>
          </a:bodyPr>
          <a:lstStyle/>
          <a:p>
            <a:pPr marL="514350" indent="-457200">
              <a:buAutoNum type="arabicPeriod"/>
            </a:pPr>
            <a:r>
              <a:rPr lang="nb-NO" i="1">
                <a:latin typeface="Arial"/>
                <a:cs typeface="Arial"/>
              </a:rPr>
              <a:t>UiO Saksbehandling og arkiv</a:t>
            </a:r>
            <a:r>
              <a:rPr lang="nb-NO">
                <a:latin typeface="Arial"/>
                <a:cs typeface="Arial"/>
              </a:rPr>
              <a:t>: har som mål å forberede organisasjonen på å kunne ta i bruk de nye løsningene for saksbehandling og arkivering fra BOTT: Saksbehandling og arkiv.</a:t>
            </a:r>
          </a:p>
          <a:p>
            <a:pPr marL="514350" indent="-457200">
              <a:buAutoNum type="arabicPeriod"/>
            </a:pPr>
            <a:endParaRPr lang="nb-NO">
              <a:latin typeface="Arial"/>
              <a:cs typeface="Arial"/>
            </a:endParaRPr>
          </a:p>
          <a:p>
            <a:pPr marL="514350" indent="-457200">
              <a:buAutoNum type="arabicPeriod"/>
            </a:pPr>
            <a:r>
              <a:rPr lang="nb-NO" i="1">
                <a:latin typeface="Arial"/>
                <a:cs typeface="Arial"/>
              </a:rPr>
              <a:t>UiO Økonomi og lønn</a:t>
            </a:r>
            <a:r>
              <a:rPr lang="nb-NO">
                <a:latin typeface="Arial"/>
                <a:cs typeface="Arial"/>
              </a:rPr>
              <a:t>: har som mål å forberede og implementere leveransene fra BOTT: økonomi og lønn. </a:t>
            </a:r>
          </a:p>
          <a:p>
            <a:pPr marL="514350" indent="-457200">
              <a:buAutoNum type="arabicPeriod"/>
            </a:pPr>
            <a:endParaRPr lang="nb-NO">
              <a:latin typeface="Arial"/>
              <a:cs typeface="Arial"/>
            </a:endParaRPr>
          </a:p>
          <a:p>
            <a:pPr marL="514350" indent="-457200">
              <a:buAutoNum type="arabicPeriod"/>
            </a:pPr>
            <a:r>
              <a:rPr lang="nb-NO" i="1">
                <a:latin typeface="Arial"/>
                <a:cs typeface="Arial"/>
              </a:rPr>
              <a:t>IT-drift</a:t>
            </a:r>
            <a:r>
              <a:rPr lang="nb-NO">
                <a:latin typeface="Arial"/>
                <a:cs typeface="Arial"/>
              </a:rPr>
              <a:t>: Organiseres som et prosjekt med tre delprosjekter</a:t>
            </a:r>
          </a:p>
          <a:p>
            <a:pPr marL="514350" indent="-457200">
              <a:buAutoNum type="arabicPeriod"/>
            </a:pPr>
            <a:endParaRPr lang="nb-NO">
              <a:latin typeface="Arial"/>
              <a:cs typeface="Arial"/>
            </a:endParaRPr>
          </a:p>
          <a:p>
            <a:pPr marL="514350" indent="-457200" fontAlgn="base">
              <a:buAutoNum type="arabicPeriod"/>
            </a:pPr>
            <a:r>
              <a:rPr lang="nb-NO" i="1">
                <a:latin typeface="Arial"/>
                <a:cs typeface="Arial"/>
              </a:rPr>
              <a:t>Fellesløsninger</a:t>
            </a:r>
            <a:r>
              <a:rPr lang="nb-NO">
                <a:latin typeface="Arial"/>
                <a:cs typeface="Arial"/>
              </a:rPr>
              <a:t>: Vil i første omgang arbeide med forskerstøtte</a:t>
            </a:r>
          </a:p>
          <a:p>
            <a:pPr marL="0" indent="0">
              <a:buNone/>
            </a:pPr>
            <a:endParaRPr lang="nb-NO">
              <a:latin typeface="Arial"/>
              <a:cs typeface="Arial"/>
            </a:endParaRPr>
          </a:p>
          <a:p>
            <a:pPr marL="0" indent="0">
              <a:buNone/>
            </a:pPr>
            <a:r>
              <a:rPr lang="nb-NO">
                <a:latin typeface="Arial"/>
                <a:cs typeface="Arial"/>
              </a:rPr>
              <a:t>I tillegg har programmet etablert er konsept for å kunne gjennomføre små endringer i våre arbeidsprosesser på en smidig og effektiv måte.</a:t>
            </a:r>
          </a:p>
          <a:p>
            <a:endParaRPr lang="nb-NO"/>
          </a:p>
        </p:txBody>
      </p:sp>
    </p:spTree>
    <p:extLst>
      <p:ext uri="{BB962C8B-B14F-4D97-AF65-F5344CB8AC3E}">
        <p14:creationId xmlns:p14="http://schemas.microsoft.com/office/powerpoint/2010/main" val="37177426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9DCEA66-2F48-4D22-B251-3EB6C82A638D}"/>
              </a:ext>
            </a:extLst>
          </p:cNvPr>
          <p:cNvSpPr>
            <a:spLocks noGrp="1"/>
          </p:cNvSpPr>
          <p:nvPr>
            <p:ph type="title"/>
          </p:nvPr>
        </p:nvSpPr>
        <p:spPr/>
        <p:txBody>
          <a:bodyPr/>
          <a:lstStyle/>
          <a:p>
            <a:r>
              <a:rPr lang="nb-NO">
                <a:cs typeface="Calibri Light"/>
              </a:rPr>
              <a:t>Beste praksis</a:t>
            </a:r>
            <a:endParaRPr lang="nb-NO"/>
          </a:p>
        </p:txBody>
      </p:sp>
      <p:sp>
        <p:nvSpPr>
          <p:cNvPr id="3" name="Plassholder for innhold 2">
            <a:extLst>
              <a:ext uri="{FF2B5EF4-FFF2-40B4-BE49-F238E27FC236}">
                <a16:creationId xmlns:a16="http://schemas.microsoft.com/office/drawing/2014/main" id="{83B2060E-50FD-4407-97D3-91CEB075EB8C}"/>
              </a:ext>
            </a:extLst>
          </p:cNvPr>
          <p:cNvSpPr>
            <a:spLocks noGrp="1"/>
          </p:cNvSpPr>
          <p:nvPr>
            <p:ph idx="1"/>
          </p:nvPr>
        </p:nvSpPr>
        <p:spPr/>
        <p:txBody>
          <a:bodyPr vert="horz" lIns="68580" tIns="34290" rIns="68580" bIns="34290" rtlCol="0" anchor="t">
            <a:normAutofit fontScale="92500" lnSpcReduction="10000"/>
          </a:bodyPr>
          <a:lstStyle/>
          <a:p>
            <a:r>
              <a:rPr lang="nb-NO">
                <a:cs typeface="Calibri"/>
              </a:rPr>
              <a:t>Kartlegging har vist at vi har forskjellige måter å utføre arbeidsoppgaver ved UiO</a:t>
            </a:r>
          </a:p>
          <a:p>
            <a:r>
              <a:rPr lang="nb-NO">
                <a:cs typeface="Calibri"/>
              </a:rPr>
              <a:t>Ofte viser det seg at forskjellene ikke er begrunnet</a:t>
            </a:r>
          </a:p>
          <a:p>
            <a:pPr lvl="1"/>
            <a:r>
              <a:rPr lang="nb-NO">
                <a:ea typeface="+mn-lt"/>
                <a:cs typeface="+mn-lt"/>
              </a:rPr>
              <a:t>Må tilrettelegge for forskjeller nå det er forskjellige behov.</a:t>
            </a:r>
            <a:endParaRPr lang="en-US">
              <a:ea typeface="+mn-lt"/>
              <a:cs typeface="+mn-lt"/>
            </a:endParaRPr>
          </a:p>
          <a:p>
            <a:pPr lvl="1"/>
            <a:r>
              <a:rPr lang="nb-NO">
                <a:cs typeface="Calibri"/>
              </a:rPr>
              <a:t>Forskjeller har oppstått fordi man ikke har etablert "beste praksis"</a:t>
            </a:r>
            <a:endParaRPr lang="nb-NO"/>
          </a:p>
          <a:p>
            <a:r>
              <a:rPr lang="nb-NO">
                <a:cs typeface="Calibri"/>
              </a:rPr>
              <a:t>Økende grad av digitalisering, forutsetter at "beste praksis" er etablert. Prosesskartlegging er et verktøy for etablere dette.</a:t>
            </a:r>
          </a:p>
          <a:p>
            <a:pPr lvl="1"/>
            <a:r>
              <a:rPr lang="nb-NO">
                <a:cs typeface="Calibri"/>
              </a:rPr>
              <a:t>Gir oss mulighet til å tenke nytt</a:t>
            </a:r>
          </a:p>
          <a:p>
            <a:pPr lvl="1"/>
            <a:r>
              <a:rPr lang="nb-NO">
                <a:cs typeface="Calibri"/>
              </a:rPr>
              <a:t>Gir oss mulighet til å tenke helhet </a:t>
            </a:r>
          </a:p>
          <a:p>
            <a:pPr lvl="1"/>
            <a:r>
              <a:rPr lang="nb-NO">
                <a:cs typeface="Calibri"/>
              </a:rPr>
              <a:t>Gir oss mulighet til å tenke sluttbruker</a:t>
            </a:r>
          </a:p>
          <a:p>
            <a:pPr lvl="1"/>
            <a:endParaRPr lang="nb-NO">
              <a:cs typeface="Calibri"/>
            </a:endParaRPr>
          </a:p>
          <a:p>
            <a:pPr marL="342900" lvl="1" indent="0">
              <a:buNone/>
            </a:pPr>
            <a:endParaRPr lang="nb-NO">
              <a:cs typeface="Calibri"/>
            </a:endParaRPr>
          </a:p>
        </p:txBody>
      </p:sp>
    </p:spTree>
    <p:extLst>
      <p:ext uri="{BB962C8B-B14F-4D97-AF65-F5344CB8AC3E}">
        <p14:creationId xmlns:p14="http://schemas.microsoft.com/office/powerpoint/2010/main" val="24945678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bwMode="auto">
          <a:xfrm>
            <a:off x="3371867" y="877280"/>
            <a:ext cx="2340261" cy="600067"/>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p:spPr>
        <p:txBody>
          <a:bodyPr vert="horz" wrap="square" lIns="76200" tIns="38100" rIns="76200" bIns="38100" numCol="1" rtlCol="0" anchor="t" anchorCtr="0" compatLnSpc="1">
            <a:prstTxWarp prst="textNoShape">
              <a:avLst/>
            </a:prstTxWarp>
          </a:bodyPr>
          <a:lstStyle/>
          <a:p>
            <a:pPr algn="ctr" defTabSz="761970" eaLnBrk="0" fontAlgn="base" hangingPunct="0">
              <a:spcBef>
                <a:spcPct val="0"/>
              </a:spcBef>
              <a:spcAft>
                <a:spcPct val="0"/>
              </a:spcAft>
            </a:pPr>
            <a:r>
              <a:rPr lang="nb-NO" sz="1333" b="1">
                <a:latin typeface="Arial" charset="0"/>
                <a:ea typeface="ヒラギノ角ゴ Pro W3" charset="-128"/>
                <a:cs typeface="ヒラギノ角ゴ Pro W3" charset="-128"/>
              </a:rPr>
              <a:t>Programeier</a:t>
            </a:r>
            <a:br>
              <a:rPr lang="nb-NO" sz="1333" b="1">
                <a:latin typeface="Arial" charset="0"/>
                <a:ea typeface="ヒラギノ角ゴ Pro W3" charset="-128"/>
                <a:cs typeface="ヒラギノ角ゴ Pro W3" charset="-128"/>
              </a:rPr>
            </a:br>
            <a:r>
              <a:rPr lang="nb-NO" sz="1333" b="1">
                <a:latin typeface="Arial" charset="0"/>
                <a:ea typeface="ヒラギノ角ゴ Pro W3" charset="-128"/>
                <a:cs typeface="ヒラギノ角ゴ Pro W3" charset="-128"/>
              </a:rPr>
              <a:t>Universitetsdirektør</a:t>
            </a:r>
          </a:p>
        </p:txBody>
      </p:sp>
      <p:sp>
        <p:nvSpPr>
          <p:cNvPr id="6" name="Rectangle 5"/>
          <p:cNvSpPr/>
          <p:nvPr/>
        </p:nvSpPr>
        <p:spPr bwMode="auto">
          <a:xfrm>
            <a:off x="1440541" y="1774226"/>
            <a:ext cx="6120680" cy="420047"/>
          </a:xfrm>
          <a:prstGeom prst="rect">
            <a:avLst/>
          </a:prstGeom>
          <a:solidFill>
            <a:schemeClr val="bg2">
              <a:lumMod val="20000"/>
              <a:lumOff val="80000"/>
            </a:schemeClr>
          </a:solidFill>
          <a:ln w="9525" cap="flat" cmpd="sng" algn="ctr">
            <a:solidFill>
              <a:schemeClr val="tx1"/>
            </a:solidFill>
            <a:prstDash val="solid"/>
            <a:round/>
            <a:headEnd type="none" w="med" len="med"/>
            <a:tailEnd type="none" w="med" len="med"/>
          </a:ln>
          <a:effectLst/>
        </p:spPr>
        <p:txBody>
          <a:bodyPr vert="horz" wrap="square" lIns="76200" tIns="38100" rIns="76200" bIns="38100" numCol="1" rtlCol="0" anchor="t" anchorCtr="0" compatLnSpc="1">
            <a:prstTxWarp prst="textNoShape">
              <a:avLst/>
            </a:prstTxWarp>
          </a:bodyPr>
          <a:lstStyle/>
          <a:p>
            <a:pPr algn="ctr" defTabSz="761970" eaLnBrk="0" fontAlgn="base" hangingPunct="0">
              <a:spcBef>
                <a:spcPct val="0"/>
              </a:spcBef>
              <a:spcAft>
                <a:spcPct val="0"/>
              </a:spcAft>
            </a:pPr>
            <a:r>
              <a:rPr lang="nb-NO" sz="1667" b="1">
                <a:latin typeface="Arial" charset="0"/>
                <a:ea typeface="ヒラギノ角ゴ Pro W3" charset="-128"/>
                <a:cs typeface="ヒラギノ角ゴ Pro W3" charset="-128"/>
              </a:rPr>
              <a:t>Programstyre</a:t>
            </a:r>
          </a:p>
        </p:txBody>
      </p:sp>
      <p:sp>
        <p:nvSpPr>
          <p:cNvPr id="8" name="Rounded Rectangle 7"/>
          <p:cNvSpPr/>
          <p:nvPr/>
        </p:nvSpPr>
        <p:spPr bwMode="auto">
          <a:xfrm>
            <a:off x="1343564" y="3380951"/>
            <a:ext cx="1555233" cy="907453"/>
          </a:xfrm>
          <a:prstGeom prst="round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p:spPr>
        <p:txBody>
          <a:bodyPr vert="horz" wrap="square" lIns="76200" tIns="38100" rIns="76200" bIns="38100" numCol="1" rtlCol="0" anchor="ctr" anchorCtr="0" compatLnSpc="1">
            <a:prstTxWarp prst="textNoShape">
              <a:avLst/>
            </a:prstTxWarp>
          </a:bodyPr>
          <a:lstStyle/>
          <a:p>
            <a:pPr algn="ctr" defTabSz="761970" eaLnBrk="0" fontAlgn="base" hangingPunct="0">
              <a:spcBef>
                <a:spcPct val="0"/>
              </a:spcBef>
              <a:spcAft>
                <a:spcPct val="0"/>
              </a:spcAft>
            </a:pPr>
            <a:endParaRPr lang="nb-NO" sz="1500" b="1">
              <a:latin typeface="Arial" charset="0"/>
              <a:ea typeface="ヒラギノ角ゴ Pro W3" charset="-128"/>
              <a:cs typeface="ヒラギノ角ゴ Pro W3" charset="-128"/>
            </a:endParaRPr>
          </a:p>
          <a:p>
            <a:pPr algn="ctr" defTabSz="761970" eaLnBrk="0" fontAlgn="base" hangingPunct="0">
              <a:spcBef>
                <a:spcPct val="0"/>
              </a:spcBef>
              <a:spcAft>
                <a:spcPct val="0"/>
              </a:spcAft>
            </a:pPr>
            <a:r>
              <a:rPr lang="nb-NO" sz="1500" b="1">
                <a:latin typeface="Arial" charset="0"/>
                <a:ea typeface="ヒラギノ角ゴ Pro W3" charset="-128"/>
                <a:cs typeface="ヒラギノ角ゴ Pro W3" charset="-128"/>
              </a:rPr>
              <a:t>UiO: Saks-</a:t>
            </a:r>
          </a:p>
          <a:p>
            <a:pPr algn="ctr" defTabSz="761970" eaLnBrk="0" fontAlgn="base" hangingPunct="0">
              <a:spcBef>
                <a:spcPct val="0"/>
              </a:spcBef>
              <a:spcAft>
                <a:spcPct val="0"/>
              </a:spcAft>
            </a:pPr>
            <a:r>
              <a:rPr lang="nb-NO" sz="1500" b="1">
                <a:latin typeface="Arial" charset="0"/>
                <a:ea typeface="ヒラギノ角ゴ Pro W3" charset="-128"/>
                <a:cs typeface="ヒラギノ角ゴ Pro W3" charset="-128"/>
              </a:rPr>
              <a:t>behandling og arkiv</a:t>
            </a:r>
          </a:p>
          <a:p>
            <a:pPr defTabSz="761970" eaLnBrk="0" fontAlgn="base" hangingPunct="0">
              <a:spcBef>
                <a:spcPct val="0"/>
              </a:spcBef>
              <a:spcAft>
                <a:spcPct val="0"/>
              </a:spcAft>
            </a:pPr>
            <a:endParaRPr lang="nb-NO" sz="1667">
              <a:latin typeface="Arial" charset="0"/>
              <a:ea typeface="ヒラギノ角ゴ Pro W3" charset="-128"/>
              <a:cs typeface="ヒラギノ角ゴ Pro W3" charset="-128"/>
            </a:endParaRPr>
          </a:p>
        </p:txBody>
      </p:sp>
      <p:sp>
        <p:nvSpPr>
          <p:cNvPr id="12" name="Rectangle 11"/>
          <p:cNvSpPr/>
          <p:nvPr/>
        </p:nvSpPr>
        <p:spPr bwMode="auto">
          <a:xfrm>
            <a:off x="1337628" y="4481172"/>
            <a:ext cx="6459291" cy="600067"/>
          </a:xfrm>
          <a:prstGeom prst="rect">
            <a:avLst/>
          </a:prstGeom>
          <a:solidFill>
            <a:schemeClr val="tx2">
              <a:lumMod val="60000"/>
              <a:lumOff val="40000"/>
            </a:schemeClr>
          </a:solidFill>
          <a:ln w="9525" cap="flat" cmpd="sng" algn="ctr">
            <a:solidFill>
              <a:schemeClr val="tx1"/>
            </a:solidFill>
            <a:prstDash val="solid"/>
            <a:round/>
            <a:headEnd type="none" w="med" len="med"/>
            <a:tailEnd type="none" w="med" len="med"/>
          </a:ln>
          <a:effectLst/>
        </p:spPr>
        <p:txBody>
          <a:bodyPr vert="horz" wrap="square" lIns="76200" tIns="38100" rIns="76200" bIns="38100" numCol="1" rtlCol="0" anchor="t" anchorCtr="0" compatLnSpc="1">
            <a:prstTxWarp prst="textNoShape">
              <a:avLst/>
            </a:prstTxWarp>
          </a:bodyPr>
          <a:lstStyle/>
          <a:p>
            <a:pPr algn="ctr" defTabSz="761970" eaLnBrk="0" fontAlgn="base" hangingPunct="0">
              <a:spcBef>
                <a:spcPct val="0"/>
              </a:spcBef>
              <a:spcAft>
                <a:spcPct val="0"/>
              </a:spcAft>
            </a:pPr>
            <a:r>
              <a:rPr lang="nb-NO" sz="1167" b="1">
                <a:latin typeface="Arial" charset="0"/>
                <a:ea typeface="ヒラギノ角ゴ Pro W3" charset="-128"/>
                <a:cs typeface="ヒラギノ角ゴ Pro W3" charset="-128"/>
              </a:rPr>
              <a:t>Involvering:</a:t>
            </a:r>
            <a:r>
              <a:rPr lang="nb-NO" sz="1167">
                <a:latin typeface="Arial" charset="0"/>
                <a:ea typeface="ヒラギノ角ゴ Pro W3" charset="-128"/>
                <a:cs typeface="ヒラギノ角ゴ Pro W3" charset="-128"/>
              </a:rPr>
              <a:t> Lokale enheter, fagforeninger og verneorganisasjonen</a:t>
            </a:r>
          </a:p>
        </p:txBody>
      </p:sp>
      <p:sp>
        <p:nvSpPr>
          <p:cNvPr id="18" name="Rounded Rectangle 17"/>
          <p:cNvSpPr/>
          <p:nvPr/>
        </p:nvSpPr>
        <p:spPr bwMode="auto">
          <a:xfrm>
            <a:off x="6247623" y="3387053"/>
            <a:ext cx="1555233" cy="907453"/>
          </a:xfrm>
          <a:prstGeom prst="round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p:spPr>
        <p:txBody>
          <a:bodyPr vert="horz" wrap="square" lIns="76200" tIns="38100" rIns="76200" bIns="38100" numCol="1" rtlCol="0" anchor="t" anchorCtr="0" compatLnSpc="1">
            <a:prstTxWarp prst="textNoShape">
              <a:avLst/>
            </a:prstTxWarp>
          </a:bodyPr>
          <a:lstStyle/>
          <a:p>
            <a:pPr algn="ctr"/>
            <a:r>
              <a:rPr lang="nb-NO" sz="1500" b="1"/>
              <a:t> </a:t>
            </a:r>
          </a:p>
          <a:p>
            <a:pPr algn="ctr"/>
            <a:r>
              <a:rPr lang="nb-NO" sz="1500" b="1"/>
              <a:t>IT-drift</a:t>
            </a:r>
          </a:p>
          <a:p>
            <a:pPr algn="ctr"/>
            <a:endParaRPr lang="nb-NO" sz="1500"/>
          </a:p>
        </p:txBody>
      </p:sp>
      <p:sp>
        <p:nvSpPr>
          <p:cNvPr id="19" name="Rounded Rectangle 18"/>
          <p:cNvSpPr/>
          <p:nvPr/>
        </p:nvSpPr>
        <p:spPr bwMode="auto">
          <a:xfrm>
            <a:off x="4605839" y="3387053"/>
            <a:ext cx="1555233" cy="907453"/>
          </a:xfrm>
          <a:prstGeom prst="round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p:spPr>
        <p:txBody>
          <a:bodyPr vert="horz" wrap="square" lIns="76200" tIns="38100" rIns="76200" bIns="38100" numCol="1" rtlCol="0" anchor="t" anchorCtr="0" compatLnSpc="1">
            <a:prstTxWarp prst="textNoShape">
              <a:avLst/>
            </a:prstTxWarp>
          </a:bodyPr>
          <a:lstStyle/>
          <a:p>
            <a:pPr algn="ctr"/>
            <a:endParaRPr lang="nb-NO" sz="1333" b="1"/>
          </a:p>
          <a:p>
            <a:pPr algn="ctr"/>
            <a:r>
              <a:rPr lang="nb-NO" sz="1333" b="1"/>
              <a:t>Fellesløsninger</a:t>
            </a:r>
          </a:p>
          <a:p>
            <a:endParaRPr lang="nb-NO" sz="1500"/>
          </a:p>
        </p:txBody>
      </p:sp>
      <p:sp>
        <p:nvSpPr>
          <p:cNvPr id="20" name="Rounded Rectangle 19"/>
          <p:cNvSpPr/>
          <p:nvPr/>
        </p:nvSpPr>
        <p:spPr bwMode="auto">
          <a:xfrm>
            <a:off x="2964054" y="3373782"/>
            <a:ext cx="1555233" cy="903908"/>
          </a:xfrm>
          <a:prstGeom prst="round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p:spPr>
        <p:txBody>
          <a:bodyPr vert="horz" wrap="square" lIns="76200" tIns="38100" rIns="76200" bIns="38100" numCol="1" rtlCol="0" anchor="t" anchorCtr="0" compatLnSpc="1">
            <a:prstTxWarp prst="textNoShape">
              <a:avLst/>
            </a:prstTxWarp>
          </a:bodyPr>
          <a:lstStyle/>
          <a:p>
            <a:pPr algn="ctr"/>
            <a:r>
              <a:rPr lang="nb-NO" sz="1500" b="1"/>
              <a:t>UiO: Økonomi/lønn</a:t>
            </a:r>
          </a:p>
        </p:txBody>
      </p:sp>
      <p:sp>
        <p:nvSpPr>
          <p:cNvPr id="28" name="Rectangle 27"/>
          <p:cNvSpPr/>
          <p:nvPr/>
        </p:nvSpPr>
        <p:spPr bwMode="auto">
          <a:xfrm>
            <a:off x="3779694" y="2361776"/>
            <a:ext cx="1530538" cy="274741"/>
          </a:xfrm>
          <a:prstGeom prst="rect">
            <a:avLst/>
          </a:prstGeom>
          <a:solidFill>
            <a:schemeClr val="tx2">
              <a:lumMod val="60000"/>
              <a:lumOff val="40000"/>
            </a:schemeClr>
          </a:solidFill>
          <a:ln w="9525" cap="flat" cmpd="sng" algn="ctr">
            <a:solidFill>
              <a:schemeClr val="tx1"/>
            </a:solidFill>
            <a:prstDash val="solid"/>
            <a:round/>
            <a:headEnd type="none" w="med" len="med"/>
            <a:tailEnd type="none" w="med" len="med"/>
          </a:ln>
          <a:effectLst/>
        </p:spPr>
        <p:txBody>
          <a:bodyPr vert="horz" wrap="square" lIns="76200" tIns="38100" rIns="76200" bIns="38100" numCol="1" rtlCol="0" anchor="t" anchorCtr="0" compatLnSpc="1">
            <a:prstTxWarp prst="textNoShape">
              <a:avLst/>
            </a:prstTxWarp>
          </a:bodyPr>
          <a:lstStyle/>
          <a:p>
            <a:pPr algn="ctr" defTabSz="761970" eaLnBrk="0" fontAlgn="base" hangingPunct="0">
              <a:spcBef>
                <a:spcPct val="0"/>
              </a:spcBef>
              <a:spcAft>
                <a:spcPct val="0"/>
              </a:spcAft>
            </a:pPr>
            <a:r>
              <a:rPr lang="nb-NO" sz="1500">
                <a:latin typeface="Arial" charset="0"/>
                <a:ea typeface="ヒラギノ角ゴ Pro W3" charset="-128"/>
                <a:cs typeface="ヒラギノ角ゴ Pro W3" charset="-128"/>
              </a:rPr>
              <a:t>Programkontor</a:t>
            </a:r>
          </a:p>
        </p:txBody>
      </p:sp>
      <p:cxnSp>
        <p:nvCxnSpPr>
          <p:cNvPr id="34" name="Straight Arrow Connector 33"/>
          <p:cNvCxnSpPr>
            <a:stCxn id="8" idx="0"/>
          </p:cNvCxnSpPr>
          <p:nvPr/>
        </p:nvCxnSpPr>
        <p:spPr bwMode="auto">
          <a:xfrm flipH="1" flipV="1">
            <a:off x="2121180" y="2194273"/>
            <a:ext cx="1" cy="1186678"/>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35" name="Straight Arrow Connector 34"/>
          <p:cNvCxnSpPr/>
          <p:nvPr/>
        </p:nvCxnSpPr>
        <p:spPr bwMode="auto">
          <a:xfrm flipH="1" flipV="1">
            <a:off x="3740644" y="2200374"/>
            <a:ext cx="1" cy="1186678"/>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40" name="Straight Arrow Connector 39"/>
          <p:cNvCxnSpPr/>
          <p:nvPr/>
        </p:nvCxnSpPr>
        <p:spPr bwMode="auto">
          <a:xfrm flipH="1" flipV="1">
            <a:off x="5367437" y="2196298"/>
            <a:ext cx="1" cy="1186678"/>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41" name="Straight Arrow Connector 40"/>
          <p:cNvCxnSpPr/>
          <p:nvPr/>
        </p:nvCxnSpPr>
        <p:spPr bwMode="auto">
          <a:xfrm flipH="1" flipV="1">
            <a:off x="7020382" y="2226259"/>
            <a:ext cx="1" cy="1186678"/>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61" name="Straight Arrow Connector 60"/>
          <p:cNvCxnSpPr>
            <a:stCxn id="6" idx="0"/>
          </p:cNvCxnSpPr>
          <p:nvPr/>
        </p:nvCxnSpPr>
        <p:spPr bwMode="auto">
          <a:xfrm flipV="1">
            <a:off x="4500881" y="1477347"/>
            <a:ext cx="0" cy="296879"/>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Tree>
    <p:extLst>
      <p:ext uri="{BB962C8B-B14F-4D97-AF65-F5344CB8AC3E}">
        <p14:creationId xmlns:p14="http://schemas.microsoft.com/office/powerpoint/2010/main" val="10918823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nvPr>
        </p:nvGraphicFramePr>
        <p:xfrm>
          <a:off x="174521" y="1585178"/>
          <a:ext cx="8571794" cy="3078417"/>
        </p:xfrm>
        <a:graphic>
          <a:graphicData uri="http://schemas.openxmlformats.org/drawingml/2006/table">
            <a:tbl>
              <a:tblPr/>
              <a:tblGrid>
                <a:gridCol w="1302998">
                  <a:extLst>
                    <a:ext uri="{9D8B030D-6E8A-4147-A177-3AD203B41FA5}">
                      <a16:colId xmlns:a16="http://schemas.microsoft.com/office/drawing/2014/main" val="1415960385"/>
                    </a:ext>
                  </a:extLst>
                </a:gridCol>
                <a:gridCol w="201911">
                  <a:extLst>
                    <a:ext uri="{9D8B030D-6E8A-4147-A177-3AD203B41FA5}">
                      <a16:colId xmlns:a16="http://schemas.microsoft.com/office/drawing/2014/main" val="636984267"/>
                    </a:ext>
                  </a:extLst>
                </a:gridCol>
                <a:gridCol w="201911">
                  <a:extLst>
                    <a:ext uri="{9D8B030D-6E8A-4147-A177-3AD203B41FA5}">
                      <a16:colId xmlns:a16="http://schemas.microsoft.com/office/drawing/2014/main" val="2906716391"/>
                    </a:ext>
                  </a:extLst>
                </a:gridCol>
                <a:gridCol w="201911">
                  <a:extLst>
                    <a:ext uri="{9D8B030D-6E8A-4147-A177-3AD203B41FA5}">
                      <a16:colId xmlns:a16="http://schemas.microsoft.com/office/drawing/2014/main" val="3161240802"/>
                    </a:ext>
                  </a:extLst>
                </a:gridCol>
                <a:gridCol w="201911">
                  <a:extLst>
                    <a:ext uri="{9D8B030D-6E8A-4147-A177-3AD203B41FA5}">
                      <a16:colId xmlns:a16="http://schemas.microsoft.com/office/drawing/2014/main" val="2160403861"/>
                    </a:ext>
                  </a:extLst>
                </a:gridCol>
                <a:gridCol w="201911">
                  <a:extLst>
                    <a:ext uri="{9D8B030D-6E8A-4147-A177-3AD203B41FA5}">
                      <a16:colId xmlns:a16="http://schemas.microsoft.com/office/drawing/2014/main" val="568202334"/>
                    </a:ext>
                  </a:extLst>
                </a:gridCol>
                <a:gridCol w="201911">
                  <a:extLst>
                    <a:ext uri="{9D8B030D-6E8A-4147-A177-3AD203B41FA5}">
                      <a16:colId xmlns:a16="http://schemas.microsoft.com/office/drawing/2014/main" val="734190974"/>
                    </a:ext>
                  </a:extLst>
                </a:gridCol>
                <a:gridCol w="201911">
                  <a:extLst>
                    <a:ext uri="{9D8B030D-6E8A-4147-A177-3AD203B41FA5}">
                      <a16:colId xmlns:a16="http://schemas.microsoft.com/office/drawing/2014/main" val="663723370"/>
                    </a:ext>
                  </a:extLst>
                </a:gridCol>
                <a:gridCol w="201911">
                  <a:extLst>
                    <a:ext uri="{9D8B030D-6E8A-4147-A177-3AD203B41FA5}">
                      <a16:colId xmlns:a16="http://schemas.microsoft.com/office/drawing/2014/main" val="422027898"/>
                    </a:ext>
                  </a:extLst>
                </a:gridCol>
                <a:gridCol w="201911">
                  <a:extLst>
                    <a:ext uri="{9D8B030D-6E8A-4147-A177-3AD203B41FA5}">
                      <a16:colId xmlns:a16="http://schemas.microsoft.com/office/drawing/2014/main" val="1161712303"/>
                    </a:ext>
                  </a:extLst>
                </a:gridCol>
                <a:gridCol w="201911">
                  <a:extLst>
                    <a:ext uri="{9D8B030D-6E8A-4147-A177-3AD203B41FA5}">
                      <a16:colId xmlns:a16="http://schemas.microsoft.com/office/drawing/2014/main" val="1655722075"/>
                    </a:ext>
                  </a:extLst>
                </a:gridCol>
                <a:gridCol w="201911">
                  <a:extLst>
                    <a:ext uri="{9D8B030D-6E8A-4147-A177-3AD203B41FA5}">
                      <a16:colId xmlns:a16="http://schemas.microsoft.com/office/drawing/2014/main" val="119451433"/>
                    </a:ext>
                  </a:extLst>
                </a:gridCol>
                <a:gridCol w="201911">
                  <a:extLst>
                    <a:ext uri="{9D8B030D-6E8A-4147-A177-3AD203B41FA5}">
                      <a16:colId xmlns:a16="http://schemas.microsoft.com/office/drawing/2014/main" val="3515658288"/>
                    </a:ext>
                  </a:extLst>
                </a:gridCol>
                <a:gridCol w="201911">
                  <a:extLst>
                    <a:ext uri="{9D8B030D-6E8A-4147-A177-3AD203B41FA5}">
                      <a16:colId xmlns:a16="http://schemas.microsoft.com/office/drawing/2014/main" val="511177314"/>
                    </a:ext>
                  </a:extLst>
                </a:gridCol>
                <a:gridCol w="201911">
                  <a:extLst>
                    <a:ext uri="{9D8B030D-6E8A-4147-A177-3AD203B41FA5}">
                      <a16:colId xmlns:a16="http://schemas.microsoft.com/office/drawing/2014/main" val="979852435"/>
                    </a:ext>
                  </a:extLst>
                </a:gridCol>
                <a:gridCol w="201911">
                  <a:extLst>
                    <a:ext uri="{9D8B030D-6E8A-4147-A177-3AD203B41FA5}">
                      <a16:colId xmlns:a16="http://schemas.microsoft.com/office/drawing/2014/main" val="1795447407"/>
                    </a:ext>
                  </a:extLst>
                </a:gridCol>
                <a:gridCol w="201911">
                  <a:extLst>
                    <a:ext uri="{9D8B030D-6E8A-4147-A177-3AD203B41FA5}">
                      <a16:colId xmlns:a16="http://schemas.microsoft.com/office/drawing/2014/main" val="1543305476"/>
                    </a:ext>
                  </a:extLst>
                </a:gridCol>
                <a:gridCol w="201911">
                  <a:extLst>
                    <a:ext uri="{9D8B030D-6E8A-4147-A177-3AD203B41FA5}">
                      <a16:colId xmlns:a16="http://schemas.microsoft.com/office/drawing/2014/main" val="1006947575"/>
                    </a:ext>
                  </a:extLst>
                </a:gridCol>
                <a:gridCol w="201911">
                  <a:extLst>
                    <a:ext uri="{9D8B030D-6E8A-4147-A177-3AD203B41FA5}">
                      <a16:colId xmlns:a16="http://schemas.microsoft.com/office/drawing/2014/main" val="3808370702"/>
                    </a:ext>
                  </a:extLst>
                </a:gridCol>
                <a:gridCol w="201911">
                  <a:extLst>
                    <a:ext uri="{9D8B030D-6E8A-4147-A177-3AD203B41FA5}">
                      <a16:colId xmlns:a16="http://schemas.microsoft.com/office/drawing/2014/main" val="3635056635"/>
                    </a:ext>
                  </a:extLst>
                </a:gridCol>
                <a:gridCol w="201911">
                  <a:extLst>
                    <a:ext uri="{9D8B030D-6E8A-4147-A177-3AD203B41FA5}">
                      <a16:colId xmlns:a16="http://schemas.microsoft.com/office/drawing/2014/main" val="1609661667"/>
                    </a:ext>
                  </a:extLst>
                </a:gridCol>
                <a:gridCol w="201911">
                  <a:extLst>
                    <a:ext uri="{9D8B030D-6E8A-4147-A177-3AD203B41FA5}">
                      <a16:colId xmlns:a16="http://schemas.microsoft.com/office/drawing/2014/main" val="2557076626"/>
                    </a:ext>
                  </a:extLst>
                </a:gridCol>
                <a:gridCol w="201911">
                  <a:extLst>
                    <a:ext uri="{9D8B030D-6E8A-4147-A177-3AD203B41FA5}">
                      <a16:colId xmlns:a16="http://schemas.microsoft.com/office/drawing/2014/main" val="2353973702"/>
                    </a:ext>
                  </a:extLst>
                </a:gridCol>
                <a:gridCol w="201911">
                  <a:extLst>
                    <a:ext uri="{9D8B030D-6E8A-4147-A177-3AD203B41FA5}">
                      <a16:colId xmlns:a16="http://schemas.microsoft.com/office/drawing/2014/main" val="3061514093"/>
                    </a:ext>
                  </a:extLst>
                </a:gridCol>
                <a:gridCol w="201911">
                  <a:extLst>
                    <a:ext uri="{9D8B030D-6E8A-4147-A177-3AD203B41FA5}">
                      <a16:colId xmlns:a16="http://schemas.microsoft.com/office/drawing/2014/main" val="4151527304"/>
                    </a:ext>
                  </a:extLst>
                </a:gridCol>
                <a:gridCol w="201911">
                  <a:extLst>
                    <a:ext uri="{9D8B030D-6E8A-4147-A177-3AD203B41FA5}">
                      <a16:colId xmlns:a16="http://schemas.microsoft.com/office/drawing/2014/main" val="238697763"/>
                    </a:ext>
                  </a:extLst>
                </a:gridCol>
                <a:gridCol w="201911">
                  <a:extLst>
                    <a:ext uri="{9D8B030D-6E8A-4147-A177-3AD203B41FA5}">
                      <a16:colId xmlns:a16="http://schemas.microsoft.com/office/drawing/2014/main" val="4017940903"/>
                    </a:ext>
                  </a:extLst>
                </a:gridCol>
                <a:gridCol w="201911">
                  <a:extLst>
                    <a:ext uri="{9D8B030D-6E8A-4147-A177-3AD203B41FA5}">
                      <a16:colId xmlns:a16="http://schemas.microsoft.com/office/drawing/2014/main" val="3465824170"/>
                    </a:ext>
                  </a:extLst>
                </a:gridCol>
                <a:gridCol w="201911">
                  <a:extLst>
                    <a:ext uri="{9D8B030D-6E8A-4147-A177-3AD203B41FA5}">
                      <a16:colId xmlns:a16="http://schemas.microsoft.com/office/drawing/2014/main" val="2204346856"/>
                    </a:ext>
                  </a:extLst>
                </a:gridCol>
                <a:gridCol w="201911">
                  <a:extLst>
                    <a:ext uri="{9D8B030D-6E8A-4147-A177-3AD203B41FA5}">
                      <a16:colId xmlns:a16="http://schemas.microsoft.com/office/drawing/2014/main" val="2703397459"/>
                    </a:ext>
                  </a:extLst>
                </a:gridCol>
                <a:gridCol w="201911">
                  <a:extLst>
                    <a:ext uri="{9D8B030D-6E8A-4147-A177-3AD203B41FA5}">
                      <a16:colId xmlns:a16="http://schemas.microsoft.com/office/drawing/2014/main" val="4099986556"/>
                    </a:ext>
                  </a:extLst>
                </a:gridCol>
                <a:gridCol w="201911">
                  <a:extLst>
                    <a:ext uri="{9D8B030D-6E8A-4147-A177-3AD203B41FA5}">
                      <a16:colId xmlns:a16="http://schemas.microsoft.com/office/drawing/2014/main" val="492168172"/>
                    </a:ext>
                  </a:extLst>
                </a:gridCol>
                <a:gridCol w="201911">
                  <a:extLst>
                    <a:ext uri="{9D8B030D-6E8A-4147-A177-3AD203B41FA5}">
                      <a16:colId xmlns:a16="http://schemas.microsoft.com/office/drawing/2014/main" val="1574466278"/>
                    </a:ext>
                  </a:extLst>
                </a:gridCol>
                <a:gridCol w="201911">
                  <a:extLst>
                    <a:ext uri="{9D8B030D-6E8A-4147-A177-3AD203B41FA5}">
                      <a16:colId xmlns:a16="http://schemas.microsoft.com/office/drawing/2014/main" val="573508414"/>
                    </a:ext>
                  </a:extLst>
                </a:gridCol>
                <a:gridCol w="201911">
                  <a:extLst>
                    <a:ext uri="{9D8B030D-6E8A-4147-A177-3AD203B41FA5}">
                      <a16:colId xmlns:a16="http://schemas.microsoft.com/office/drawing/2014/main" val="107880460"/>
                    </a:ext>
                  </a:extLst>
                </a:gridCol>
                <a:gridCol w="201911">
                  <a:extLst>
                    <a:ext uri="{9D8B030D-6E8A-4147-A177-3AD203B41FA5}">
                      <a16:colId xmlns:a16="http://schemas.microsoft.com/office/drawing/2014/main" val="2458002486"/>
                    </a:ext>
                  </a:extLst>
                </a:gridCol>
                <a:gridCol w="201911">
                  <a:extLst>
                    <a:ext uri="{9D8B030D-6E8A-4147-A177-3AD203B41FA5}">
                      <a16:colId xmlns:a16="http://schemas.microsoft.com/office/drawing/2014/main" val="3096150687"/>
                    </a:ext>
                  </a:extLst>
                </a:gridCol>
              </a:tblGrid>
              <a:tr h="282239">
                <a:tc>
                  <a:txBody>
                    <a:bodyPr/>
                    <a:lstStyle/>
                    <a:p>
                      <a:pPr algn="l" fontAlgn="b"/>
                      <a:r>
                        <a:rPr lang="nb-NO" sz="800" b="1" i="0" u="none" strike="noStrike">
                          <a:solidFill>
                            <a:srgbClr val="000000"/>
                          </a:solidFill>
                          <a:effectLst/>
                          <a:latin typeface="Calibri" panose="020F0502020204030204" pitchFamily="34" charset="0"/>
                        </a:rPr>
                        <a:t> </a:t>
                      </a:r>
                    </a:p>
                  </a:txBody>
                  <a:tcPr marL="7144" marR="7144" marT="714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E7E6E6"/>
                    </a:solidFill>
                  </a:tcPr>
                </a:tc>
                <a:tc gridSpan="12">
                  <a:txBody>
                    <a:bodyPr/>
                    <a:lstStyle/>
                    <a:p>
                      <a:pPr algn="ctr" fontAlgn="b"/>
                      <a:r>
                        <a:rPr lang="nb-NO" sz="1100" b="1" i="0" u="none" strike="noStrike">
                          <a:solidFill>
                            <a:srgbClr val="000000"/>
                          </a:solidFill>
                          <a:effectLst/>
                          <a:latin typeface="Calibri" panose="020F0502020204030204" pitchFamily="34" charset="0"/>
                        </a:rPr>
                        <a:t>2019</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E7E6E6"/>
                    </a:solidFill>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gridSpan="12">
                  <a:txBody>
                    <a:bodyPr/>
                    <a:lstStyle/>
                    <a:p>
                      <a:pPr algn="ctr" fontAlgn="b"/>
                      <a:r>
                        <a:rPr lang="nb-NO" sz="1100" b="1" i="0" u="none" strike="noStrike">
                          <a:solidFill>
                            <a:srgbClr val="000000"/>
                          </a:solidFill>
                          <a:effectLst/>
                          <a:latin typeface="Calibri" panose="020F0502020204030204" pitchFamily="34" charset="0"/>
                        </a:rPr>
                        <a:t>2020</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E7E6E6"/>
                    </a:solidFill>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gridSpan="12">
                  <a:txBody>
                    <a:bodyPr/>
                    <a:lstStyle/>
                    <a:p>
                      <a:pPr algn="ctr" fontAlgn="b"/>
                      <a:r>
                        <a:rPr lang="nb-NO" sz="1100" b="1" i="0" u="none" strike="noStrike">
                          <a:solidFill>
                            <a:srgbClr val="000000"/>
                          </a:solidFill>
                          <a:effectLst/>
                          <a:latin typeface="Calibri" panose="020F0502020204030204" pitchFamily="34" charset="0"/>
                        </a:rPr>
                        <a:t>2021</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E7E6E6"/>
                    </a:solidFill>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extLst>
                  <a:ext uri="{0D108BD9-81ED-4DB2-BD59-A6C34878D82A}">
                    <a16:rowId xmlns:a16="http://schemas.microsoft.com/office/drawing/2014/main" val="3378720240"/>
                  </a:ext>
                </a:extLst>
              </a:tr>
              <a:tr h="237081">
                <a:tc>
                  <a:txBody>
                    <a:bodyPr/>
                    <a:lstStyle/>
                    <a:p>
                      <a:pPr algn="ctr" fontAlgn="b"/>
                      <a:r>
                        <a:rPr lang="nb-NO" sz="800" b="1" i="0" u="none" strike="noStrike">
                          <a:solidFill>
                            <a:srgbClr val="000000"/>
                          </a:solidFill>
                          <a:effectLst/>
                          <a:latin typeface="Calibri" panose="020F0502020204030204" pitchFamily="34" charset="0"/>
                        </a:rPr>
                        <a:t>PROSJEKT</a:t>
                      </a:r>
                    </a:p>
                  </a:txBody>
                  <a:tcPr marL="7144" marR="7144" marT="714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gridSpan="3">
                  <a:txBody>
                    <a:bodyPr/>
                    <a:lstStyle/>
                    <a:p>
                      <a:pPr algn="ctr" fontAlgn="b"/>
                      <a:r>
                        <a:rPr lang="nb-NO" sz="900" b="1" i="0" u="none" strike="noStrike">
                          <a:solidFill>
                            <a:srgbClr val="000000"/>
                          </a:solidFill>
                          <a:effectLst/>
                          <a:latin typeface="Calibri" panose="020F0502020204030204" pitchFamily="34" charset="0"/>
                        </a:rPr>
                        <a:t>Q1</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hMerge="1">
                  <a:txBody>
                    <a:bodyPr/>
                    <a:lstStyle/>
                    <a:p>
                      <a:endParaRPr lang="nb-NO"/>
                    </a:p>
                  </a:txBody>
                  <a:tcPr/>
                </a:tc>
                <a:tc hMerge="1">
                  <a:txBody>
                    <a:bodyPr/>
                    <a:lstStyle/>
                    <a:p>
                      <a:endParaRPr lang="nb-NO"/>
                    </a:p>
                  </a:txBody>
                  <a:tcPr/>
                </a:tc>
                <a:tc gridSpan="3">
                  <a:txBody>
                    <a:bodyPr/>
                    <a:lstStyle/>
                    <a:p>
                      <a:pPr algn="ctr" fontAlgn="b"/>
                      <a:r>
                        <a:rPr lang="nb-NO" sz="900" b="1" i="0" u="none" strike="noStrike">
                          <a:solidFill>
                            <a:srgbClr val="000000"/>
                          </a:solidFill>
                          <a:effectLst/>
                          <a:latin typeface="Calibri" panose="020F0502020204030204" pitchFamily="34" charset="0"/>
                        </a:rPr>
                        <a:t>Q2</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hMerge="1">
                  <a:txBody>
                    <a:bodyPr/>
                    <a:lstStyle/>
                    <a:p>
                      <a:endParaRPr lang="nb-NO"/>
                    </a:p>
                  </a:txBody>
                  <a:tcPr/>
                </a:tc>
                <a:tc hMerge="1">
                  <a:txBody>
                    <a:bodyPr/>
                    <a:lstStyle/>
                    <a:p>
                      <a:endParaRPr lang="nb-NO"/>
                    </a:p>
                  </a:txBody>
                  <a:tcPr/>
                </a:tc>
                <a:tc gridSpan="3">
                  <a:txBody>
                    <a:bodyPr/>
                    <a:lstStyle/>
                    <a:p>
                      <a:pPr algn="ctr" fontAlgn="b"/>
                      <a:r>
                        <a:rPr lang="nb-NO" sz="900" b="1" i="0" u="none" strike="noStrike">
                          <a:solidFill>
                            <a:srgbClr val="000000"/>
                          </a:solidFill>
                          <a:effectLst/>
                          <a:latin typeface="Calibri" panose="020F0502020204030204" pitchFamily="34" charset="0"/>
                        </a:rPr>
                        <a:t>Q3</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hMerge="1">
                  <a:txBody>
                    <a:bodyPr/>
                    <a:lstStyle/>
                    <a:p>
                      <a:endParaRPr lang="nb-NO"/>
                    </a:p>
                  </a:txBody>
                  <a:tcPr/>
                </a:tc>
                <a:tc hMerge="1">
                  <a:txBody>
                    <a:bodyPr/>
                    <a:lstStyle/>
                    <a:p>
                      <a:endParaRPr lang="nb-NO"/>
                    </a:p>
                  </a:txBody>
                  <a:tcPr/>
                </a:tc>
                <a:tc gridSpan="3">
                  <a:txBody>
                    <a:bodyPr/>
                    <a:lstStyle/>
                    <a:p>
                      <a:pPr algn="ctr" fontAlgn="b"/>
                      <a:r>
                        <a:rPr lang="nb-NO" sz="900" b="1" i="0" u="none" strike="noStrike">
                          <a:solidFill>
                            <a:srgbClr val="000000"/>
                          </a:solidFill>
                          <a:effectLst/>
                          <a:latin typeface="Calibri" panose="020F0502020204030204" pitchFamily="34" charset="0"/>
                        </a:rPr>
                        <a:t>Q4</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hMerge="1">
                  <a:txBody>
                    <a:bodyPr/>
                    <a:lstStyle/>
                    <a:p>
                      <a:endParaRPr lang="nb-NO"/>
                    </a:p>
                  </a:txBody>
                  <a:tcPr/>
                </a:tc>
                <a:tc hMerge="1">
                  <a:txBody>
                    <a:bodyPr/>
                    <a:lstStyle/>
                    <a:p>
                      <a:endParaRPr lang="nb-NO"/>
                    </a:p>
                  </a:txBody>
                  <a:tcPr/>
                </a:tc>
                <a:tc gridSpan="3">
                  <a:txBody>
                    <a:bodyPr/>
                    <a:lstStyle/>
                    <a:p>
                      <a:pPr algn="ctr" fontAlgn="b"/>
                      <a:r>
                        <a:rPr lang="nb-NO" sz="900" b="1" i="0" u="none" strike="noStrike">
                          <a:solidFill>
                            <a:srgbClr val="000000"/>
                          </a:solidFill>
                          <a:effectLst/>
                          <a:latin typeface="Calibri" panose="020F0502020204030204" pitchFamily="34" charset="0"/>
                        </a:rPr>
                        <a:t>Q1</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hMerge="1">
                  <a:txBody>
                    <a:bodyPr/>
                    <a:lstStyle/>
                    <a:p>
                      <a:endParaRPr lang="nb-NO"/>
                    </a:p>
                  </a:txBody>
                  <a:tcPr/>
                </a:tc>
                <a:tc hMerge="1">
                  <a:txBody>
                    <a:bodyPr/>
                    <a:lstStyle/>
                    <a:p>
                      <a:endParaRPr lang="nb-NO"/>
                    </a:p>
                  </a:txBody>
                  <a:tcPr/>
                </a:tc>
                <a:tc gridSpan="3">
                  <a:txBody>
                    <a:bodyPr/>
                    <a:lstStyle/>
                    <a:p>
                      <a:pPr algn="ctr" fontAlgn="b"/>
                      <a:r>
                        <a:rPr lang="nb-NO" sz="900" b="1" i="0" u="none" strike="noStrike">
                          <a:solidFill>
                            <a:srgbClr val="000000"/>
                          </a:solidFill>
                          <a:effectLst/>
                          <a:latin typeface="Calibri" panose="020F0502020204030204" pitchFamily="34" charset="0"/>
                        </a:rPr>
                        <a:t>Q2</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hMerge="1">
                  <a:txBody>
                    <a:bodyPr/>
                    <a:lstStyle/>
                    <a:p>
                      <a:endParaRPr lang="nb-NO"/>
                    </a:p>
                  </a:txBody>
                  <a:tcPr/>
                </a:tc>
                <a:tc hMerge="1">
                  <a:txBody>
                    <a:bodyPr/>
                    <a:lstStyle/>
                    <a:p>
                      <a:endParaRPr lang="nb-NO"/>
                    </a:p>
                  </a:txBody>
                  <a:tcPr/>
                </a:tc>
                <a:tc gridSpan="3">
                  <a:txBody>
                    <a:bodyPr/>
                    <a:lstStyle/>
                    <a:p>
                      <a:pPr algn="ctr" fontAlgn="b"/>
                      <a:r>
                        <a:rPr lang="nb-NO" sz="900" b="1" i="0" u="none" strike="noStrike">
                          <a:solidFill>
                            <a:srgbClr val="000000"/>
                          </a:solidFill>
                          <a:effectLst/>
                          <a:latin typeface="Calibri" panose="020F0502020204030204" pitchFamily="34" charset="0"/>
                        </a:rPr>
                        <a:t>Q3</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hMerge="1">
                  <a:txBody>
                    <a:bodyPr/>
                    <a:lstStyle/>
                    <a:p>
                      <a:endParaRPr lang="nb-NO"/>
                    </a:p>
                  </a:txBody>
                  <a:tcPr/>
                </a:tc>
                <a:tc hMerge="1">
                  <a:txBody>
                    <a:bodyPr/>
                    <a:lstStyle/>
                    <a:p>
                      <a:endParaRPr lang="nb-NO"/>
                    </a:p>
                  </a:txBody>
                  <a:tcPr/>
                </a:tc>
                <a:tc gridSpan="3">
                  <a:txBody>
                    <a:bodyPr/>
                    <a:lstStyle/>
                    <a:p>
                      <a:pPr algn="ctr" fontAlgn="b"/>
                      <a:r>
                        <a:rPr lang="nb-NO" sz="900" b="1" i="0" u="none" strike="noStrike">
                          <a:solidFill>
                            <a:srgbClr val="000000"/>
                          </a:solidFill>
                          <a:effectLst/>
                          <a:latin typeface="Calibri" panose="020F0502020204030204" pitchFamily="34" charset="0"/>
                        </a:rPr>
                        <a:t>Q4</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hMerge="1">
                  <a:txBody>
                    <a:bodyPr/>
                    <a:lstStyle/>
                    <a:p>
                      <a:endParaRPr lang="nb-NO"/>
                    </a:p>
                  </a:txBody>
                  <a:tcPr/>
                </a:tc>
                <a:tc hMerge="1">
                  <a:txBody>
                    <a:bodyPr/>
                    <a:lstStyle/>
                    <a:p>
                      <a:endParaRPr lang="nb-NO"/>
                    </a:p>
                  </a:txBody>
                  <a:tcPr/>
                </a:tc>
                <a:tc gridSpan="3">
                  <a:txBody>
                    <a:bodyPr/>
                    <a:lstStyle/>
                    <a:p>
                      <a:pPr algn="ctr" fontAlgn="b"/>
                      <a:r>
                        <a:rPr lang="nb-NO" sz="600" b="1" i="0" u="none" strike="noStrike">
                          <a:solidFill>
                            <a:srgbClr val="000000"/>
                          </a:solidFill>
                          <a:effectLst/>
                          <a:latin typeface="Calibri" panose="020F0502020204030204" pitchFamily="34" charset="0"/>
                        </a:rPr>
                        <a:t>Q1</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hMerge="1">
                  <a:txBody>
                    <a:bodyPr/>
                    <a:lstStyle/>
                    <a:p>
                      <a:endParaRPr lang="nb-NO"/>
                    </a:p>
                  </a:txBody>
                  <a:tcPr/>
                </a:tc>
                <a:tc hMerge="1">
                  <a:txBody>
                    <a:bodyPr/>
                    <a:lstStyle/>
                    <a:p>
                      <a:endParaRPr lang="nb-NO"/>
                    </a:p>
                  </a:txBody>
                  <a:tcPr/>
                </a:tc>
                <a:tc gridSpan="3">
                  <a:txBody>
                    <a:bodyPr/>
                    <a:lstStyle/>
                    <a:p>
                      <a:pPr algn="ctr" fontAlgn="b"/>
                      <a:r>
                        <a:rPr lang="nb-NO" sz="600" b="1" i="0" u="none" strike="noStrike">
                          <a:solidFill>
                            <a:srgbClr val="000000"/>
                          </a:solidFill>
                          <a:effectLst/>
                          <a:latin typeface="Calibri" panose="020F0502020204030204" pitchFamily="34" charset="0"/>
                        </a:rPr>
                        <a:t>Q2</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hMerge="1">
                  <a:txBody>
                    <a:bodyPr/>
                    <a:lstStyle/>
                    <a:p>
                      <a:endParaRPr lang="nb-NO"/>
                    </a:p>
                  </a:txBody>
                  <a:tcPr/>
                </a:tc>
                <a:tc hMerge="1">
                  <a:txBody>
                    <a:bodyPr/>
                    <a:lstStyle/>
                    <a:p>
                      <a:endParaRPr lang="nb-NO"/>
                    </a:p>
                  </a:txBody>
                  <a:tcPr/>
                </a:tc>
                <a:tc gridSpan="3">
                  <a:txBody>
                    <a:bodyPr/>
                    <a:lstStyle/>
                    <a:p>
                      <a:pPr algn="ctr" fontAlgn="b"/>
                      <a:r>
                        <a:rPr lang="nb-NO" sz="600" b="1" i="0" u="none" strike="noStrike">
                          <a:solidFill>
                            <a:srgbClr val="000000"/>
                          </a:solidFill>
                          <a:effectLst/>
                          <a:latin typeface="Calibri" panose="020F0502020204030204" pitchFamily="34" charset="0"/>
                        </a:rPr>
                        <a:t>Q3</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hMerge="1">
                  <a:txBody>
                    <a:bodyPr/>
                    <a:lstStyle/>
                    <a:p>
                      <a:endParaRPr lang="nb-NO"/>
                    </a:p>
                  </a:txBody>
                  <a:tcPr/>
                </a:tc>
                <a:tc hMerge="1">
                  <a:txBody>
                    <a:bodyPr/>
                    <a:lstStyle/>
                    <a:p>
                      <a:endParaRPr lang="nb-NO"/>
                    </a:p>
                  </a:txBody>
                  <a:tcPr/>
                </a:tc>
                <a:tc gridSpan="3">
                  <a:txBody>
                    <a:bodyPr/>
                    <a:lstStyle/>
                    <a:p>
                      <a:pPr algn="ctr" fontAlgn="b"/>
                      <a:r>
                        <a:rPr lang="nb-NO" sz="600" b="1" i="0" u="none" strike="noStrike">
                          <a:solidFill>
                            <a:srgbClr val="000000"/>
                          </a:solidFill>
                          <a:effectLst/>
                          <a:latin typeface="Calibri" panose="020F0502020204030204" pitchFamily="34" charset="0"/>
                        </a:rPr>
                        <a:t>Q4</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hMerge="1">
                  <a:txBody>
                    <a:bodyPr/>
                    <a:lstStyle/>
                    <a:p>
                      <a:endParaRPr lang="nb-NO"/>
                    </a:p>
                  </a:txBody>
                  <a:tcPr/>
                </a:tc>
                <a:tc hMerge="1">
                  <a:txBody>
                    <a:bodyPr/>
                    <a:lstStyle/>
                    <a:p>
                      <a:endParaRPr lang="nb-NO"/>
                    </a:p>
                  </a:txBody>
                  <a:tcPr/>
                </a:tc>
                <a:extLst>
                  <a:ext uri="{0D108BD9-81ED-4DB2-BD59-A6C34878D82A}">
                    <a16:rowId xmlns:a16="http://schemas.microsoft.com/office/drawing/2014/main" val="1616392833"/>
                  </a:ext>
                </a:extLst>
              </a:tr>
              <a:tr h="408682">
                <a:tc>
                  <a:txBody>
                    <a:bodyPr/>
                    <a:lstStyle/>
                    <a:p>
                      <a:pPr algn="ctr" fontAlgn="ctr"/>
                      <a:r>
                        <a:rPr lang="nb-NO" sz="1100" b="1" i="0" u="none" strike="noStrike" kern="1200" baseline="0" dirty="0" smtClean="0">
                          <a:solidFill>
                            <a:srgbClr val="000000"/>
                          </a:solidFill>
                          <a:effectLst/>
                          <a:latin typeface="Calibri" panose="020F0502020204030204" pitchFamily="34" charset="0"/>
                          <a:ea typeface="+mn-ea"/>
                          <a:cs typeface="+mn-cs"/>
                        </a:rPr>
                        <a:t>UiO/Økonomi og lønn</a:t>
                      </a:r>
                      <a:endParaRPr lang="nb-NO" sz="1100" b="1" i="0" u="none" strike="noStrike" kern="1200" baseline="0" dirty="0">
                        <a:solidFill>
                          <a:srgbClr val="000000"/>
                        </a:solidFill>
                        <a:effectLst/>
                        <a:latin typeface="Calibri" panose="020F0502020204030204" pitchFamily="34" charset="0"/>
                        <a:ea typeface="+mn-ea"/>
                        <a:cs typeface="+mn-cs"/>
                      </a:endParaRP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gridSpan="3">
                  <a:txBody>
                    <a:bodyPr/>
                    <a:lstStyle/>
                    <a:p>
                      <a:pPr algn="l" fontAlgn="ctr"/>
                      <a:r>
                        <a:rPr lang="nb-NO" sz="800" b="1" i="0" u="none" strike="noStrike" dirty="0">
                          <a:solidFill>
                            <a:srgbClr val="000000"/>
                          </a:solidFill>
                          <a:effectLst/>
                          <a:latin typeface="Calibri" panose="020F0502020204030204" pitchFamily="34" charset="0"/>
                        </a:rPr>
                        <a:t>Drift fra 01.01.2021</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nb-NO"/>
                    </a:p>
                  </a:txBody>
                  <a:tcPr/>
                </a:tc>
                <a:tc hMerge="1">
                  <a:txBody>
                    <a:bodyPr/>
                    <a:lstStyle/>
                    <a:p>
                      <a:endParaRPr lang="nb-NO"/>
                    </a:p>
                  </a:txBody>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51550559"/>
                  </a:ext>
                </a:extLst>
              </a:tr>
              <a:tr h="225791">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dirty="0">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95992556"/>
                  </a:ext>
                </a:extLst>
              </a:tr>
              <a:tr h="487204">
                <a:tc>
                  <a:txBody>
                    <a:bodyPr/>
                    <a:lstStyle/>
                    <a:p>
                      <a:pPr algn="ctr" fontAlgn="ctr"/>
                      <a:r>
                        <a:rPr lang="nb-NO" sz="1100" b="1" i="0" u="none" strike="noStrike" dirty="0" smtClean="0">
                          <a:solidFill>
                            <a:srgbClr val="000000"/>
                          </a:solidFill>
                          <a:effectLst/>
                          <a:latin typeface="Calibri" panose="020F0502020204030204" pitchFamily="34" charset="0"/>
                        </a:rPr>
                        <a:t>UiO/Saksbehandling</a:t>
                      </a:r>
                      <a:r>
                        <a:rPr lang="nb-NO" sz="1100" b="1" i="0" u="none" strike="noStrike" baseline="0" dirty="0" smtClean="0">
                          <a:solidFill>
                            <a:srgbClr val="000000"/>
                          </a:solidFill>
                          <a:effectLst/>
                          <a:latin typeface="Calibri" panose="020F0502020204030204" pitchFamily="34" charset="0"/>
                        </a:rPr>
                        <a:t> og arkiv</a:t>
                      </a:r>
                    </a:p>
                    <a:p>
                      <a:pPr algn="l" fontAlgn="ctr"/>
                      <a:r>
                        <a:rPr lang="nb-NO" sz="1100" b="1" i="0" u="none" strike="noStrike" baseline="0" dirty="0" smtClean="0">
                          <a:solidFill>
                            <a:srgbClr val="000000"/>
                          </a:solidFill>
                          <a:effectLst/>
                          <a:latin typeface="Calibri" panose="020F0502020204030204" pitchFamily="34" charset="0"/>
                        </a:rPr>
                        <a:t>- Fase 1 - </a:t>
                      </a:r>
                      <a:r>
                        <a:rPr lang="nb-NO" sz="1100" b="1" i="0" u="none" strike="noStrike" baseline="0" dirty="0" err="1" smtClean="0">
                          <a:solidFill>
                            <a:srgbClr val="000000"/>
                          </a:solidFill>
                          <a:effectLst/>
                          <a:latin typeface="Calibri" panose="020F0502020204030204" pitchFamily="34" charset="0"/>
                        </a:rPr>
                        <a:t>omorg</a:t>
                      </a:r>
                      <a:endParaRPr lang="nb-NO" sz="1100" b="1" i="0" u="none" strike="noStrike" dirty="0">
                        <a:solidFill>
                          <a:srgbClr val="000000"/>
                        </a:solidFill>
                        <a:effectLst/>
                        <a:latin typeface="Calibri" panose="020F0502020204030204" pitchFamily="34" charset="0"/>
                      </a:endParaRP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gridSpan="3">
                  <a:txBody>
                    <a:bodyPr/>
                    <a:lstStyle/>
                    <a:p>
                      <a:pPr algn="l" fontAlgn="ctr"/>
                      <a:r>
                        <a:rPr lang="nb-NO" sz="800" b="1" i="0" u="none" strike="noStrike" dirty="0" smtClean="0">
                          <a:solidFill>
                            <a:srgbClr val="000000"/>
                          </a:solidFill>
                          <a:effectLst/>
                          <a:latin typeface="Calibri" panose="020F0502020204030204" pitchFamily="34" charset="0"/>
                        </a:rPr>
                        <a:t>Styrevedtak </a:t>
                      </a:r>
                    </a:p>
                    <a:p>
                      <a:pPr algn="l" fontAlgn="ctr"/>
                      <a:r>
                        <a:rPr lang="nb-NO" sz="800" b="1" i="0" u="none" strike="noStrike" dirty="0" smtClean="0">
                          <a:solidFill>
                            <a:srgbClr val="000000"/>
                          </a:solidFill>
                          <a:effectLst/>
                          <a:latin typeface="Calibri" panose="020F0502020204030204" pitchFamily="34" charset="0"/>
                        </a:rPr>
                        <a:t>22.10.2019</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pPr algn="l" fontAlgn="b"/>
                      <a:endParaRPr lang="nb-NO" sz="1100" b="0" i="0" u="none" strike="noStrike" dirty="0">
                        <a:solidFill>
                          <a:srgbClr val="000000"/>
                        </a:solidFill>
                        <a:effectLst/>
                        <a:latin typeface="Calibri" panose="020F0502020204030204"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pPr algn="l" fontAlgn="b"/>
                      <a:endParaRPr lang="nb-NO" sz="1100" b="0" i="0" u="none" strike="noStrike" dirty="0">
                        <a:solidFill>
                          <a:srgbClr val="000000"/>
                        </a:solidFill>
                        <a:effectLst/>
                        <a:latin typeface="Calibri" panose="020F0502020204030204" pitchFamily="34" charset="0"/>
                      </a:endParaRP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gridSpan="3">
                  <a:txBody>
                    <a:bodyPr/>
                    <a:lstStyle/>
                    <a:p>
                      <a:pPr algn="l" fontAlgn="ctr"/>
                      <a:endParaRPr lang="nb-NO" sz="800" b="1" i="0" u="none" strike="noStrike" dirty="0">
                        <a:solidFill>
                          <a:srgbClr val="000000"/>
                        </a:solidFill>
                        <a:effectLst/>
                        <a:latin typeface="Calibri" panose="020F0502020204030204" pitchFamily="34" charset="0"/>
                      </a:endParaRP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nb-NO"/>
                    </a:p>
                  </a:txBody>
                  <a:tcPr/>
                </a:tc>
                <a:tc hMerge="1">
                  <a:txBody>
                    <a:bodyPr/>
                    <a:lstStyle/>
                    <a:p>
                      <a:endParaRPr lang="nb-NO"/>
                    </a:p>
                  </a:txBody>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3346075"/>
                  </a:ext>
                </a:extLst>
              </a:tr>
              <a:tr h="225791">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dirty="0">
                        <a:solidFill>
                          <a:srgbClr val="000000"/>
                        </a:solidFill>
                        <a:effectLst/>
                        <a:latin typeface="Calibri" panose="020F0502020204030204" pitchFamily="34" charset="0"/>
                      </a:endParaRP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dirty="0">
                        <a:solidFill>
                          <a:srgbClr val="000000"/>
                        </a:solidFill>
                        <a:effectLst/>
                        <a:latin typeface="Calibri" panose="020F0502020204030204" pitchFamily="34" charset="0"/>
                      </a:endParaRP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nb-NO" sz="800" b="0" i="0" u="none" strike="noStrike" dirty="0">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endParaRPr lang="nb-NO" sz="800" b="0" i="0" u="none" strike="noStrike" dirty="0">
                        <a:solidFill>
                          <a:srgbClr val="000000"/>
                        </a:solidFill>
                        <a:effectLst/>
                        <a:latin typeface="Calibri" panose="020F0502020204030204" pitchFamily="34" charset="0"/>
                      </a:endParaRP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nb-NO" sz="800" b="0" i="0" u="none" strike="noStrike" dirty="0">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endParaRPr lang="nb-NO" sz="800" b="0" i="0" u="none" strike="noStrike" dirty="0">
                        <a:solidFill>
                          <a:srgbClr val="000000"/>
                        </a:solidFill>
                        <a:effectLst/>
                        <a:latin typeface="Calibri" panose="020F0502020204030204" pitchFamily="34" charset="0"/>
                      </a:endParaRP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nb-NO" sz="800" b="0" i="0" u="none" strike="noStrike" dirty="0">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endParaRPr lang="nb-NO" sz="800" b="0" i="0" u="none" strike="noStrike" dirty="0">
                        <a:solidFill>
                          <a:srgbClr val="000000"/>
                        </a:solidFill>
                        <a:effectLst/>
                        <a:latin typeface="Calibri" panose="020F0502020204030204" pitchFamily="34" charset="0"/>
                      </a:endParaRP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nb-NO" sz="800" b="0" i="0" u="none" strike="noStrike" dirty="0">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276789875"/>
                  </a:ext>
                </a:extLst>
              </a:tr>
              <a:tr h="544354">
                <a:tc>
                  <a:txBody>
                    <a:bodyPr/>
                    <a:lstStyle/>
                    <a:p>
                      <a:pPr marL="0" algn="ctr" defTabSz="914400" rtl="0" eaLnBrk="1" fontAlgn="ctr" latinLnBrk="0" hangingPunct="1"/>
                      <a:r>
                        <a:rPr lang="nb-NO" sz="1100" b="1" i="0" u="none" strike="noStrike" kern="1200" baseline="0" dirty="0" smtClean="0">
                          <a:solidFill>
                            <a:srgbClr val="000000"/>
                          </a:solidFill>
                          <a:effectLst/>
                          <a:latin typeface="Calibri" panose="020F0502020204030204" pitchFamily="34" charset="0"/>
                          <a:ea typeface="+mn-ea"/>
                          <a:cs typeface="+mn-cs"/>
                        </a:rPr>
                        <a:t>IT-drift:</a:t>
                      </a:r>
                    </a:p>
                    <a:p>
                      <a:pPr marL="285750" indent="-285750" algn="l" defTabSz="914400" rtl="0" eaLnBrk="1" fontAlgn="ctr" latinLnBrk="0" hangingPunct="1">
                        <a:buFontTx/>
                        <a:buChar char="-"/>
                      </a:pPr>
                      <a:r>
                        <a:rPr lang="nb-NO" sz="800" b="1" i="0" u="none" strike="noStrike" kern="1200" baseline="0" dirty="0" smtClean="0">
                          <a:solidFill>
                            <a:srgbClr val="000000"/>
                          </a:solidFill>
                          <a:effectLst/>
                          <a:latin typeface="Calibri" panose="020F0502020204030204" pitchFamily="34" charset="0"/>
                          <a:ea typeface="+mn-ea"/>
                          <a:cs typeface="+mn-cs"/>
                        </a:rPr>
                        <a:t>Brukerstøtte</a:t>
                      </a:r>
                    </a:p>
                    <a:p>
                      <a:pPr marL="285750" indent="-285750" algn="l" defTabSz="914400" rtl="0" eaLnBrk="1" fontAlgn="ctr" latinLnBrk="0" hangingPunct="1">
                        <a:buFontTx/>
                        <a:buChar char="-"/>
                      </a:pPr>
                      <a:r>
                        <a:rPr lang="nb-NO" sz="800" b="1" i="0" u="none" strike="noStrike" kern="1200" baseline="0" dirty="0" smtClean="0">
                          <a:solidFill>
                            <a:srgbClr val="000000"/>
                          </a:solidFill>
                          <a:effectLst/>
                          <a:latin typeface="Calibri" panose="020F0502020204030204" pitchFamily="34" charset="0"/>
                          <a:ea typeface="+mn-ea"/>
                          <a:cs typeface="+mn-cs"/>
                        </a:rPr>
                        <a:t>Arbeidsstasjoner</a:t>
                      </a:r>
                    </a:p>
                    <a:p>
                      <a:pPr marL="285750" indent="-285750" algn="l" defTabSz="914400" rtl="0" eaLnBrk="1" fontAlgn="ctr" latinLnBrk="0" hangingPunct="1">
                        <a:buFontTx/>
                        <a:buChar char="-"/>
                      </a:pPr>
                      <a:r>
                        <a:rPr lang="nb-NO" sz="800" b="1" i="0" u="none" strike="noStrike" kern="1200" baseline="0" dirty="0" smtClean="0">
                          <a:solidFill>
                            <a:srgbClr val="000000"/>
                          </a:solidFill>
                          <a:effectLst/>
                          <a:latin typeface="Calibri" panose="020F0502020204030204" pitchFamily="34" charset="0"/>
                          <a:ea typeface="+mn-ea"/>
                          <a:cs typeface="+mn-cs"/>
                        </a:rPr>
                        <a:t>Innkjøp</a:t>
                      </a:r>
                      <a:endParaRPr lang="nb-NO" sz="800" b="1" i="0" u="none" strike="noStrike" kern="1200" baseline="0" dirty="0">
                        <a:solidFill>
                          <a:srgbClr val="000000"/>
                        </a:solidFill>
                        <a:effectLst/>
                        <a:latin typeface="Calibri" panose="020F0502020204030204" pitchFamily="34" charset="0"/>
                        <a:ea typeface="+mn-ea"/>
                        <a:cs typeface="+mn-cs"/>
                      </a:endParaRP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algn="l" defTabSz="914400" rtl="0" eaLnBrk="1" fontAlgn="ctr" latinLnBrk="0" hangingPunct="1"/>
                      <a:endParaRPr lang="nb-NO" sz="800" b="1" i="0" u="none" strike="noStrike" kern="1200" dirty="0">
                        <a:solidFill>
                          <a:srgbClr val="000000"/>
                        </a:solidFill>
                        <a:effectLst/>
                        <a:latin typeface="Calibri" panose="020F0502020204030204" pitchFamily="34" charset="0"/>
                        <a:ea typeface="+mn-ea"/>
                        <a:cs typeface="+mn-cs"/>
                      </a:endParaRP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nb-NO" sz="800" b="0" i="0" u="none" strike="noStrike" dirty="0">
                          <a:solidFill>
                            <a:srgbClr val="000000"/>
                          </a:solidFill>
                          <a:effectLst/>
                          <a:latin typeface="Calibri" panose="020F0502020204030204" pitchFamily="34" charset="0"/>
                        </a:rPr>
                        <a:t> </a:t>
                      </a:r>
                      <a:endParaRPr lang="nb-NO" sz="800" b="0" i="0" u="none" strike="noStrike" dirty="0" smtClean="0">
                        <a:solidFill>
                          <a:srgbClr val="000000"/>
                        </a:solidFill>
                        <a:effectLst/>
                        <a:latin typeface="Calibri" panose="020F0502020204030204" pitchFamily="34" charset="0"/>
                      </a:endParaRPr>
                    </a:p>
                    <a:p>
                      <a:pPr algn="l" fontAlgn="b"/>
                      <a:endParaRPr lang="nb-NO" sz="800" b="0" i="0" u="none" strike="noStrike" dirty="0">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gridSpan="3">
                  <a:txBody>
                    <a:bodyPr/>
                    <a:lstStyle/>
                    <a:p>
                      <a:pPr algn="l" fontAlgn="ctr"/>
                      <a:endParaRPr lang="nb-NO" sz="800" b="1" i="0" u="none" strike="noStrike" dirty="0">
                        <a:solidFill>
                          <a:srgbClr val="000000"/>
                        </a:solidFill>
                        <a:effectLst/>
                        <a:latin typeface="Calibri" panose="020F0502020204030204" pitchFamily="34" charset="0"/>
                      </a:endParaRPr>
                    </a:p>
                  </a:txBody>
                  <a:tcPr marL="7144" marR="7144" marT="7144" marB="0" anchor="ctr">
                    <a:lnL w="6350" cap="flat" cmpd="sng" algn="ctr">
                      <a:solidFill>
                        <a:srgbClr val="000000"/>
                      </a:solidFill>
                      <a:prstDash val="solid"/>
                      <a:round/>
                      <a:headEnd type="none" w="med" len="med"/>
                      <a:tailEnd type="none" w="med" len="med"/>
                    </a:lnL>
                    <a:lnR>
                      <a:noFill/>
                    </a:lnR>
                    <a:lnT>
                      <a:noFill/>
                    </a:lnT>
                    <a:lnB>
                      <a:noFill/>
                    </a:lnB>
                  </a:tcPr>
                </a:tc>
                <a:tc hMerge="1">
                  <a:txBody>
                    <a:bodyPr/>
                    <a:lstStyle/>
                    <a:p>
                      <a:endParaRPr lang="nb-NO"/>
                    </a:p>
                  </a:txBody>
                  <a:tcPr>
                    <a:lnL>
                      <a:noFill/>
                    </a:lnL>
                    <a:lnR>
                      <a:noFill/>
                    </a:lnR>
                    <a:lnT>
                      <a:noFill/>
                    </a:lnT>
                    <a:lnB>
                      <a:noFill/>
                    </a:lnB>
                  </a:tcPr>
                </a:tc>
                <a:tc hMerge="1">
                  <a:txBody>
                    <a:bodyPr/>
                    <a:lstStyle/>
                    <a:p>
                      <a:endParaRPr lang="nb-NO"/>
                    </a:p>
                  </a:txBody>
                  <a:tcPr>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w="6350" cap="flat" cmpd="sng" algn="ctr">
                      <a:noFill/>
                      <a:prstDash val="solid"/>
                      <a:round/>
                      <a:headEnd type="none" w="med" len="med"/>
                      <a:tailEnd type="none" w="med" len="med"/>
                    </a:lnL>
                    <a:lnR>
                      <a:noFill/>
                    </a:lnR>
                    <a:lnT>
                      <a:noFill/>
                    </a:lnT>
                    <a:lnB>
                      <a:noFill/>
                    </a:lnB>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a:noFill/>
                    </a:lnL>
                    <a:lnR>
                      <a:noFill/>
                    </a:lnR>
                    <a:lnT>
                      <a:noFill/>
                    </a:lnT>
                    <a:lnB>
                      <a:noFill/>
                    </a:lnB>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a:noFill/>
                    </a:lnL>
                    <a:lnR>
                      <a:noFill/>
                    </a:lnR>
                    <a:lnT>
                      <a:noFill/>
                    </a:lnT>
                    <a:lnB>
                      <a:noFill/>
                    </a:lnB>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a:noFill/>
                    </a:lnL>
                    <a:lnR>
                      <a:noFill/>
                    </a:lnR>
                    <a:lnT>
                      <a:noFill/>
                    </a:lnT>
                    <a:lnB>
                      <a:noFill/>
                    </a:lnB>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4077659055"/>
                  </a:ext>
                </a:extLst>
              </a:tr>
              <a:tr h="225791">
                <a:tc>
                  <a:txBody>
                    <a:bodyPr/>
                    <a:lstStyle/>
                    <a:p>
                      <a:pPr algn="l" fontAlgn="b"/>
                      <a:endParaRPr lang="nb-NO" sz="800" b="0" i="0" u="none" strike="noStrike" dirty="0">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dirty="0">
                        <a:solidFill>
                          <a:srgbClr val="000000"/>
                        </a:solidFill>
                        <a:effectLst/>
                        <a:latin typeface="Calibri" panose="020F0502020204030204" pitchFamily="34" charset="0"/>
                      </a:endParaRP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dirty="0">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dirty="0">
                        <a:solidFill>
                          <a:srgbClr val="000000"/>
                        </a:solidFill>
                        <a:effectLst/>
                        <a:latin typeface="Calibri" panose="020F0502020204030204" pitchFamily="34" charset="0"/>
                      </a:endParaRP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dirty="0">
                        <a:solidFill>
                          <a:srgbClr val="000000"/>
                        </a:solidFill>
                        <a:effectLst/>
                        <a:latin typeface="Calibri" panose="020F0502020204030204" pitchFamily="34" charset="0"/>
                      </a:endParaRP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nb-NO" sz="800" b="0" i="0" u="none" strike="noStrike" dirty="0">
                        <a:solidFill>
                          <a:srgbClr val="000000"/>
                        </a:solidFill>
                        <a:effectLst/>
                        <a:latin typeface="Calibri" panose="020F0502020204030204" pitchFamily="34" charset="0"/>
                      </a:endParaRPr>
                    </a:p>
                  </a:txBody>
                  <a:tcPr marL="7144" marR="7144" marT="7144" marB="0" anchor="b">
                    <a:lnL>
                      <a:noFill/>
                    </a:lnL>
                    <a:lnR>
                      <a:noFill/>
                    </a:lnR>
                    <a:lnT>
                      <a:noFill/>
                    </a:lnT>
                    <a:lnB>
                      <a:noFill/>
                    </a:lnB>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nb-NO" sz="800" b="0" i="0" u="none" strike="noStrike" dirty="0">
                        <a:solidFill>
                          <a:srgbClr val="000000"/>
                        </a:solidFill>
                        <a:effectLst/>
                        <a:latin typeface="Calibri" panose="020F0502020204030204" pitchFamily="34" charset="0"/>
                      </a:endParaRPr>
                    </a:p>
                  </a:txBody>
                  <a:tcPr marL="7144" marR="7144" marT="7144" marB="0" anchor="b">
                    <a:lnL>
                      <a:noFill/>
                    </a:lnL>
                    <a:lnR>
                      <a:noFill/>
                    </a:lnR>
                    <a:lnT>
                      <a:noFill/>
                    </a:lnT>
                    <a:lnB>
                      <a:noFill/>
                    </a:lnB>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nb-NO" sz="800" b="0" i="0" u="none" strike="noStrike" dirty="0">
                        <a:solidFill>
                          <a:srgbClr val="000000"/>
                        </a:solidFill>
                        <a:effectLst/>
                        <a:latin typeface="Calibri" panose="020F0502020204030204" pitchFamily="34" charset="0"/>
                      </a:endParaRPr>
                    </a:p>
                  </a:txBody>
                  <a:tcPr marL="7144" marR="7144" marT="7144" marB="0" anchor="b">
                    <a:lnL>
                      <a:noFill/>
                    </a:lnL>
                    <a:lnR>
                      <a:noFill/>
                    </a:lnR>
                    <a:lnT>
                      <a:noFill/>
                    </a:lnT>
                    <a:lnB>
                      <a:noFill/>
                    </a:lnB>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endParaRPr lang="nb-NO" sz="800" b="0" i="0" u="none" strike="noStrike" dirty="0">
                        <a:solidFill>
                          <a:srgbClr val="000000"/>
                        </a:solidFill>
                        <a:effectLst/>
                        <a:latin typeface="Calibri" panose="020F0502020204030204" pitchFamily="34" charset="0"/>
                      </a:endParaRPr>
                    </a:p>
                  </a:txBody>
                  <a:tcPr marL="7144" marR="7144" marT="7144"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nb-NO" sz="800" b="0" i="0" u="none" strike="noStrike" dirty="0">
                        <a:solidFill>
                          <a:srgbClr val="000000"/>
                        </a:solidFill>
                        <a:effectLst/>
                        <a:latin typeface="Calibri" panose="020F0502020204030204" pitchFamily="34" charset="0"/>
                      </a:endParaRPr>
                    </a:p>
                  </a:txBody>
                  <a:tcPr marL="7144" marR="7144" marT="7144" marB="0" anchor="b">
                    <a:lnL>
                      <a:noFill/>
                    </a:lnL>
                    <a:lnR>
                      <a:noFill/>
                    </a:lnR>
                    <a:lnT>
                      <a:noFill/>
                    </a:lnT>
                    <a:lnB>
                      <a:noFill/>
                    </a:lnB>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688418481"/>
                  </a:ext>
                </a:extLst>
              </a:tr>
              <a:tr h="418624">
                <a:tc>
                  <a:txBody>
                    <a:bodyPr/>
                    <a:lstStyle/>
                    <a:p>
                      <a:pPr marL="0" algn="ctr" defTabSz="914400" rtl="0" eaLnBrk="1" fontAlgn="ctr" latinLnBrk="0" hangingPunct="1"/>
                      <a:r>
                        <a:rPr lang="nb-NO" sz="1100" b="1" i="0" u="none" strike="noStrike" kern="1200" baseline="0" dirty="0" smtClean="0">
                          <a:solidFill>
                            <a:srgbClr val="000000"/>
                          </a:solidFill>
                          <a:effectLst/>
                          <a:latin typeface="Calibri" panose="020F0502020204030204" pitchFamily="34" charset="0"/>
                          <a:ea typeface="+mn-ea"/>
                          <a:cs typeface="+mn-cs"/>
                        </a:rPr>
                        <a:t>Fellesløsninger:</a:t>
                      </a:r>
                    </a:p>
                    <a:p>
                      <a:pPr marL="285750" indent="-285750" algn="l" defTabSz="914400" rtl="0" eaLnBrk="1" fontAlgn="ctr" latinLnBrk="0" hangingPunct="1">
                        <a:buFontTx/>
                        <a:buChar char="-"/>
                      </a:pPr>
                      <a:r>
                        <a:rPr lang="nb-NO" sz="800" b="1" i="0" u="none" strike="noStrike" kern="1200" baseline="0" dirty="0" smtClean="0">
                          <a:solidFill>
                            <a:srgbClr val="000000"/>
                          </a:solidFill>
                          <a:effectLst/>
                          <a:latin typeface="Calibri" panose="020F0502020204030204" pitchFamily="34" charset="0"/>
                          <a:ea typeface="+mn-ea"/>
                          <a:cs typeface="+mn-cs"/>
                        </a:rPr>
                        <a:t>Delprosjekt forskerstøtte</a:t>
                      </a:r>
                      <a:endParaRPr lang="nb-NO" sz="800" b="1" i="0" u="none" strike="noStrike" kern="1200" baseline="0" dirty="0">
                        <a:solidFill>
                          <a:srgbClr val="000000"/>
                        </a:solidFill>
                        <a:effectLst/>
                        <a:latin typeface="Calibri" panose="020F0502020204030204" pitchFamily="34" charset="0"/>
                        <a:ea typeface="+mn-ea"/>
                        <a:cs typeface="+mn-cs"/>
                      </a:endParaRP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gridSpan="3">
                  <a:txBody>
                    <a:bodyPr/>
                    <a:lstStyle/>
                    <a:p>
                      <a:pPr algn="l" fontAlgn="ctr"/>
                      <a:endParaRPr lang="nb-NO" sz="800" b="1" i="0" u="none" strike="noStrike" dirty="0">
                        <a:solidFill>
                          <a:srgbClr val="000000"/>
                        </a:solidFill>
                        <a:effectLst/>
                        <a:latin typeface="Calibri" panose="020F0502020204030204" pitchFamily="34" charset="0"/>
                      </a:endParaRPr>
                    </a:p>
                  </a:txBody>
                  <a:tcPr marL="7144" marR="7144" marT="7144" marB="0" anchor="ctr">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hMerge="1">
                  <a:txBody>
                    <a:bodyPr/>
                    <a:lstStyle/>
                    <a:p>
                      <a:endParaRPr lang="nb-NO"/>
                    </a:p>
                  </a:txBody>
                  <a:tcP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nb-NO"/>
                    </a:p>
                  </a:txBody>
                  <a:tcP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w="6350" cap="flat" cmpd="sng" algn="ctr">
                      <a:no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21067758"/>
                  </a:ext>
                </a:extLst>
              </a:tr>
            </a:tbl>
          </a:graphicData>
        </a:graphic>
      </p:graphicFrame>
      <p:cxnSp>
        <p:nvCxnSpPr>
          <p:cNvPr id="4" name="Straight Arrow Connector 3"/>
          <p:cNvCxnSpPr/>
          <p:nvPr/>
        </p:nvCxnSpPr>
        <p:spPr>
          <a:xfrm>
            <a:off x="1482969" y="2302119"/>
            <a:ext cx="4824047"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5" name="Straight Arrow Connector 4"/>
          <p:cNvCxnSpPr/>
          <p:nvPr/>
        </p:nvCxnSpPr>
        <p:spPr>
          <a:xfrm flipV="1">
            <a:off x="2693376" y="4365107"/>
            <a:ext cx="4826978" cy="5706"/>
          </a:xfrm>
          <a:prstGeom prst="straightConnector1">
            <a:avLst/>
          </a:prstGeom>
          <a:ln w="762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a:off x="1482968" y="2880815"/>
            <a:ext cx="7263329" cy="40018"/>
          </a:xfrm>
          <a:prstGeom prst="straightConnector1">
            <a:avLst/>
          </a:prstGeom>
          <a:ln w="7620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3305907" y="3734536"/>
            <a:ext cx="3001108" cy="2930"/>
          </a:xfrm>
          <a:prstGeom prst="straightConnector1">
            <a:avLst/>
          </a:prstGeom>
          <a:ln w="76200">
            <a:solidFill>
              <a:srgbClr val="92D050"/>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2596661" y="926625"/>
            <a:ext cx="3489032" cy="323165"/>
          </a:xfrm>
          <a:prstGeom prst="rect">
            <a:avLst/>
          </a:prstGeom>
          <a:noFill/>
        </p:spPr>
        <p:txBody>
          <a:bodyPr wrap="none" rtlCol="0">
            <a:spAutoFit/>
          </a:bodyPr>
          <a:lstStyle/>
          <a:p>
            <a:r>
              <a:rPr lang="nb-NO" sz="1500" b="1" dirty="0"/>
              <a:t>Prosjektenes tidslinjer </a:t>
            </a:r>
            <a:r>
              <a:rPr lang="nb-NO" sz="1500" b="1"/>
              <a:t>pr 20.11.2019</a:t>
            </a:r>
            <a:endParaRPr lang="nb-NO" sz="1500" b="1" dirty="0"/>
          </a:p>
        </p:txBody>
      </p:sp>
      <p:cxnSp>
        <p:nvCxnSpPr>
          <p:cNvPr id="11" name="Straight Arrow Connector 10"/>
          <p:cNvCxnSpPr/>
          <p:nvPr/>
        </p:nvCxnSpPr>
        <p:spPr>
          <a:xfrm>
            <a:off x="1482969" y="4356315"/>
            <a:ext cx="1210408" cy="8792"/>
          </a:xfrm>
          <a:prstGeom prst="straightConnector1">
            <a:avLst/>
          </a:prstGeom>
          <a:ln w="38100">
            <a:solidFill>
              <a:schemeClr val="accent2">
                <a:lumMod val="7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1482969" y="3720250"/>
            <a:ext cx="1822939" cy="11474"/>
          </a:xfrm>
          <a:prstGeom prst="straightConnector1">
            <a:avLst/>
          </a:prstGeom>
          <a:ln w="38100">
            <a:solidFill>
              <a:srgbClr val="92D05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1482969" y="3118903"/>
            <a:ext cx="1822939" cy="11474"/>
          </a:xfrm>
          <a:prstGeom prst="straightConnector1">
            <a:avLst/>
          </a:prstGeom>
          <a:ln w="38100">
            <a:solidFill>
              <a:srgbClr val="FFC000"/>
            </a:solidFill>
            <a:prstDash val="sysDash"/>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997120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nb-NO"/>
              <a:t/>
            </a:r>
            <a:br>
              <a:rPr lang="nb-NO"/>
            </a:br>
            <a:r>
              <a:rPr lang="nb-NO"/>
              <a:t>Små, raske og freidige – digitaliseringsprosesser (</a:t>
            </a:r>
            <a:r>
              <a:rPr lang="nb-NO" err="1"/>
              <a:t>SRF’er</a:t>
            </a:r>
            <a:r>
              <a:rPr lang="nb-NO"/>
              <a:t>) </a:t>
            </a:r>
            <a:br>
              <a:rPr lang="nb-NO"/>
            </a:br>
            <a:endParaRPr lang="nb-NO"/>
          </a:p>
        </p:txBody>
      </p:sp>
      <p:sp>
        <p:nvSpPr>
          <p:cNvPr id="3" name="Content Placeholder 2"/>
          <p:cNvSpPr>
            <a:spLocks noGrp="1"/>
          </p:cNvSpPr>
          <p:nvPr>
            <p:ph idx="1"/>
          </p:nvPr>
        </p:nvSpPr>
        <p:spPr>
          <a:xfrm>
            <a:off x="457200" y="1597891"/>
            <a:ext cx="8229600" cy="3507245"/>
          </a:xfrm>
        </p:spPr>
        <p:txBody>
          <a:bodyPr>
            <a:normAutofit fontScale="92500" lnSpcReduction="20000"/>
          </a:bodyPr>
          <a:lstStyle/>
          <a:p>
            <a:r>
              <a:rPr lang="nb-NO"/>
              <a:t>Korte, avgrensede prosjekter som skal levere løsninger med merverdi og økt brukertilfredshet </a:t>
            </a:r>
          </a:p>
          <a:p>
            <a:r>
              <a:rPr lang="nb-NO"/>
              <a:t>Aktivitetene skal være korte, konsentrerte og «gode nok»</a:t>
            </a:r>
          </a:p>
          <a:p>
            <a:r>
              <a:rPr lang="nb-NO"/>
              <a:t>Løse konkrete utfordringer: Arbeidsprosessen kartlegges. Deretter velges verktøy eller metode.</a:t>
            </a:r>
          </a:p>
          <a:p>
            <a:r>
              <a:rPr lang="nb-NO"/>
              <a:t>Utfordres til å tenke nytt – ikke alt løses ved hjelp av teknologi</a:t>
            </a:r>
          </a:p>
          <a:p>
            <a:r>
              <a:rPr lang="nb-NO"/>
              <a:t>Det er lov å feile - vi stopper, vi skroter (både prosesser og teknologi)</a:t>
            </a:r>
          </a:p>
          <a:p>
            <a:r>
              <a:rPr lang="nb-NO"/>
              <a:t>Tilrettelegger for effektive tverrfaglige team – gjensidig avhengighet </a:t>
            </a:r>
          </a:p>
          <a:p>
            <a:r>
              <a:rPr lang="nb-NO"/>
              <a:t>Fokus: én organisasjon - UiO</a:t>
            </a:r>
          </a:p>
          <a:p>
            <a:pPr lvl="1"/>
            <a:endParaRPr lang="nb-NO"/>
          </a:p>
        </p:txBody>
      </p:sp>
    </p:spTree>
    <p:extLst>
      <p:ext uri="{BB962C8B-B14F-4D97-AF65-F5344CB8AC3E}">
        <p14:creationId xmlns:p14="http://schemas.microsoft.com/office/powerpoint/2010/main" val="26483479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1481" y="843337"/>
            <a:ext cx="3015011" cy="1800017"/>
          </a:xfrm>
        </p:spPr>
        <p:txBody>
          <a:bodyPr>
            <a:normAutofit/>
          </a:bodyPr>
          <a:lstStyle/>
          <a:p>
            <a:r>
              <a:rPr lang="nb-NO"/>
              <a:t>De ulike verktøyene</a:t>
            </a:r>
          </a:p>
        </p:txBody>
      </p:sp>
      <p:graphicFrame>
        <p:nvGraphicFramePr>
          <p:cNvPr id="20" name="Content Placeholder 2">
            <a:extLst>
              <a:ext uri="{FF2B5EF4-FFF2-40B4-BE49-F238E27FC236}">
                <a16:creationId xmlns:a16="http://schemas.microsoft.com/office/drawing/2014/main" id="{3B88F7CD-0D1D-4615-907F-0E5BC39ADC98}"/>
              </a:ext>
            </a:extLst>
          </p:cNvPr>
          <p:cNvGraphicFramePr>
            <a:graphicFrameLocks noGrp="1"/>
          </p:cNvGraphicFramePr>
          <p:nvPr>
            <p:ph idx="1"/>
          </p:nvPr>
        </p:nvGraphicFramePr>
        <p:xfrm>
          <a:off x="4008438" y="392437"/>
          <a:ext cx="5135562" cy="49045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2" name="TekstSylinder 31">
            <a:extLst>
              <a:ext uri="{FF2B5EF4-FFF2-40B4-BE49-F238E27FC236}">
                <a16:creationId xmlns:a16="http://schemas.microsoft.com/office/drawing/2014/main" id="{321F9B0D-98C7-4C77-A984-E5C2E4B7D3B6}"/>
              </a:ext>
            </a:extLst>
          </p:cNvPr>
          <p:cNvSpPr txBox="1"/>
          <p:nvPr/>
        </p:nvSpPr>
        <p:spPr>
          <a:xfrm>
            <a:off x="592931" y="2974795"/>
            <a:ext cx="2959185" cy="1923604"/>
          </a:xfrm>
          <a:prstGeom prst="rect">
            <a:avLst/>
          </a:prstGeom>
          <a:noFill/>
        </p:spPr>
        <p:txBody>
          <a:bodyPr rot="0" spcFirstLastPara="0" vertOverflow="overflow" horzOverflow="overflow" vert="horz" wrap="square" lIns="76200" tIns="38100" rIns="76200" bIns="38100" numCol="1" spcCol="0" rtlCol="0" fromWordArt="0" anchor="t" anchorCtr="0" forceAA="0" compatLnSpc="1">
            <a:prstTxWarp prst="textNoShape">
              <a:avLst/>
            </a:prstTxWarp>
            <a:spAutoFit/>
          </a:bodyPr>
          <a:lstStyle/>
          <a:p>
            <a:r>
              <a:rPr lang="nb-NO" sz="1500"/>
              <a:t>Sammen med verktøyene ligger en helhetlig prosesstankegang til grunn for å lykkes. </a:t>
            </a:r>
          </a:p>
          <a:p>
            <a:endParaRPr lang="nb-NO" sz="1500"/>
          </a:p>
          <a:p>
            <a:r>
              <a:rPr lang="nb-NO" sz="1500"/>
              <a:t>Vi tar alltid utgangspunktet i prosessforbedring – det er utviklet et rammeverk tilpasset UiO</a:t>
            </a:r>
            <a:endParaRPr lang="nb-NO" sz="1500">
              <a:cs typeface="Calibri"/>
            </a:endParaRPr>
          </a:p>
        </p:txBody>
      </p:sp>
      <p:sp>
        <p:nvSpPr>
          <p:cNvPr id="3" name="Rectangle 2"/>
          <p:cNvSpPr/>
          <p:nvPr/>
        </p:nvSpPr>
        <p:spPr>
          <a:xfrm>
            <a:off x="592931" y="5397568"/>
            <a:ext cx="6213764" cy="230832"/>
          </a:xfrm>
          <a:prstGeom prst="rect">
            <a:avLst/>
          </a:prstGeom>
        </p:spPr>
        <p:txBody>
          <a:bodyPr wrap="square">
            <a:spAutoFit/>
          </a:bodyPr>
          <a:lstStyle/>
          <a:p>
            <a:r>
              <a:rPr lang="nb-NO" sz="900"/>
              <a:t>https://www.uio.no/for-ansatte/arbeidsstotte/prosjekter/adm-forbedring-digitalisering/srf/</a:t>
            </a:r>
          </a:p>
        </p:txBody>
      </p:sp>
    </p:spTree>
    <p:extLst>
      <p:ext uri="{BB962C8B-B14F-4D97-AF65-F5344CB8AC3E}">
        <p14:creationId xmlns:p14="http://schemas.microsoft.com/office/powerpoint/2010/main" val="25177039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47" y="643593"/>
            <a:ext cx="9291245" cy="709228"/>
          </a:xfrm>
        </p:spPr>
        <p:txBody>
          <a:bodyPr>
            <a:normAutofit fontScale="90000"/>
          </a:bodyPr>
          <a:lstStyle/>
          <a:p>
            <a:r>
              <a:rPr lang="nb-NO" sz="3100" dirty="0">
                <a:latin typeface="Arial"/>
                <a:cs typeface="Arial"/>
              </a:rPr>
              <a:t>Hva har UiO fått til med SRF og RPA  (robotisering)? </a:t>
            </a:r>
            <a:r>
              <a:rPr lang="nb-NO" dirty="0">
                <a:latin typeface="Arial"/>
                <a:cs typeface="Arial"/>
              </a:rPr>
              <a:t> </a:t>
            </a:r>
            <a:endParaRPr lang="nb-NO" dirty="0"/>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728800" y="1537744"/>
            <a:ext cx="4058101" cy="3471862"/>
          </a:xfrm>
        </p:spPr>
      </p:pic>
      <p:sp>
        <p:nvSpPr>
          <p:cNvPr id="7" name="Rectangle 6"/>
          <p:cNvSpPr/>
          <p:nvPr/>
        </p:nvSpPr>
        <p:spPr>
          <a:xfrm>
            <a:off x="156800" y="1348974"/>
            <a:ext cx="4572000" cy="3985706"/>
          </a:xfrm>
          <a:prstGeom prst="rect">
            <a:avLst/>
          </a:prstGeom>
        </p:spPr>
        <p:txBody>
          <a:bodyPr>
            <a:spAutoFit/>
          </a:bodyPr>
          <a:lstStyle/>
          <a:p>
            <a:r>
              <a:rPr lang="nb-NO" sz="1100" b="1"/>
              <a:t>Studieområdet:</a:t>
            </a:r>
            <a:r>
              <a:rPr lang="nb-NO" sz="1100"/>
              <a:t>	</a:t>
            </a:r>
          </a:p>
          <a:p>
            <a:pPr marL="171450" indent="-171450">
              <a:buFont typeface="Arial" panose="020B0604020202020204" pitchFamily="34" charset="0"/>
              <a:buChar char="•"/>
            </a:pPr>
            <a:r>
              <a:rPr lang="nb-NO" sz="1100"/>
              <a:t>Klage på karakter/formell feil på eksamen</a:t>
            </a:r>
          </a:p>
          <a:p>
            <a:pPr marL="171450" indent="-171450">
              <a:buFont typeface="Arial" panose="020B0604020202020204" pitchFamily="34" charset="0"/>
              <a:buChar char="•"/>
            </a:pPr>
            <a:r>
              <a:rPr lang="nb-NO" sz="1100"/>
              <a:t>Politiattest</a:t>
            </a:r>
          </a:p>
          <a:p>
            <a:pPr marL="171450" indent="-171450">
              <a:buFont typeface="Arial" panose="020B0604020202020204" pitchFamily="34" charset="0"/>
              <a:buChar char="•"/>
            </a:pPr>
            <a:r>
              <a:rPr lang="nb-NO" sz="1100"/>
              <a:t>Si fra</a:t>
            </a:r>
          </a:p>
          <a:p>
            <a:pPr marL="171450" indent="-171450">
              <a:buFont typeface="Arial" panose="020B0604020202020204" pitchFamily="34" charset="0"/>
              <a:buChar char="•"/>
            </a:pPr>
            <a:r>
              <a:rPr lang="nb-NO" sz="1100"/>
              <a:t>Taushetserklæring – studenter gir samtykke via </a:t>
            </a:r>
            <a:r>
              <a:rPr lang="nb-NO" sz="1100" err="1"/>
              <a:t>Studentweb</a:t>
            </a:r>
            <a:endParaRPr lang="nb-NO" sz="1100"/>
          </a:p>
          <a:p>
            <a:r>
              <a:rPr lang="nb-NO" sz="1100" b="1"/>
              <a:t>Lønn og personalområdet</a:t>
            </a:r>
          </a:p>
          <a:p>
            <a:pPr marL="171450" indent="-171450">
              <a:buFont typeface="Arial" panose="020B0604020202020204" pitchFamily="34" charset="0"/>
              <a:buChar char="•"/>
            </a:pPr>
            <a:r>
              <a:rPr lang="nb-NO" sz="1100"/>
              <a:t>Prosessen for hvordan ledere får riktige tilganger er endret</a:t>
            </a:r>
          </a:p>
          <a:p>
            <a:pPr marL="171450" indent="-171450">
              <a:buFont typeface="Arial" panose="020B0604020202020204" pitchFamily="34" charset="0"/>
              <a:buChar char="•"/>
            </a:pPr>
            <a:r>
              <a:rPr lang="nb-NO" sz="1100"/>
              <a:t>Digital Sykemelding – ingen manuell flytting av dokumenter fra NAV til UiOs lønnssystem, oppdatering av ledere i NAV sitt system gjøres automatisk </a:t>
            </a:r>
          </a:p>
          <a:p>
            <a:r>
              <a:rPr lang="nb-NO" sz="1100" b="1"/>
              <a:t>Innkjøpsområdet</a:t>
            </a:r>
          </a:p>
          <a:p>
            <a:pPr marL="171450" indent="-171450">
              <a:buFont typeface="Arial" panose="020B0604020202020204" pitchFamily="34" charset="0"/>
              <a:buChar char="•"/>
            </a:pPr>
            <a:r>
              <a:rPr lang="nb-NO" sz="1100"/>
              <a:t>Leverandørene UiO kjøper tjenester av skal sjekkes mot </a:t>
            </a:r>
            <a:r>
              <a:rPr lang="nb-NO" sz="1100" err="1"/>
              <a:t>Brønøysundsregistrene</a:t>
            </a:r>
            <a:r>
              <a:rPr lang="nb-NO" sz="1100"/>
              <a:t> og data oppdateres og legges inn i UiOs systemer – helautomatisk oppdatering</a:t>
            </a:r>
          </a:p>
          <a:p>
            <a:pPr marL="171450" indent="-171450">
              <a:buFont typeface="Arial" panose="020B0604020202020204" pitchFamily="34" charset="0"/>
              <a:buChar char="•"/>
            </a:pPr>
            <a:r>
              <a:rPr lang="nb-NO" sz="1100"/>
              <a:t>Prosjektopprettelse</a:t>
            </a:r>
          </a:p>
          <a:p>
            <a:r>
              <a:rPr lang="nb-NO" sz="1100" b="1"/>
              <a:t>Bibliotek</a:t>
            </a:r>
          </a:p>
          <a:p>
            <a:pPr marL="171450" indent="-171450">
              <a:buFont typeface="Arial" panose="020B0604020202020204" pitchFamily="34" charset="0"/>
              <a:buChar char="•"/>
            </a:pPr>
            <a:r>
              <a:rPr lang="nb-NO" sz="1100"/>
              <a:t>Automatisk publisering I </a:t>
            </a:r>
            <a:r>
              <a:rPr lang="nb-NO" sz="1100" err="1"/>
              <a:t>DuO</a:t>
            </a:r>
            <a:r>
              <a:rPr lang="nb-NO" sz="1100"/>
              <a:t> Vitenarkiv</a:t>
            </a:r>
          </a:p>
          <a:p>
            <a:pPr marL="171450" indent="-171450">
              <a:buFont typeface="Arial" panose="020B0604020202020204" pitchFamily="34" charset="0"/>
              <a:buChar char="•"/>
            </a:pPr>
            <a:r>
              <a:rPr lang="nb-NO" sz="1100"/>
              <a:t>Sjekker </a:t>
            </a:r>
            <a:r>
              <a:rPr lang="nb-NO" sz="1100" err="1"/>
              <a:t>DuO</a:t>
            </a:r>
            <a:r>
              <a:rPr lang="nb-NO" sz="1100"/>
              <a:t> for duplikater </a:t>
            </a:r>
          </a:p>
          <a:p>
            <a:r>
              <a:rPr lang="nb-NO" sz="1100" b="1"/>
              <a:t>Felleskomponenter som er utviklet </a:t>
            </a:r>
          </a:p>
          <a:p>
            <a:pPr marL="171450" indent="-171450">
              <a:buFont typeface="Arial" panose="020B0604020202020204" pitchFamily="34" charset="0"/>
              <a:buChar char="•"/>
            </a:pPr>
            <a:r>
              <a:rPr lang="nb-NO" sz="1100"/>
              <a:t>Import av nettskjemasvar til </a:t>
            </a:r>
            <a:r>
              <a:rPr lang="nb-NO" sz="1100" err="1"/>
              <a:t>ePhorte</a:t>
            </a:r>
            <a:endParaRPr lang="nb-NO" sz="1100"/>
          </a:p>
          <a:p>
            <a:pPr marL="171450" indent="-171450">
              <a:buFont typeface="Arial" panose="020B0604020202020204" pitchFamily="34" charset="0"/>
              <a:buChar char="•"/>
            </a:pPr>
            <a:r>
              <a:rPr lang="nb-NO" sz="1100"/>
              <a:t>Felles varslingsprosess for manuell håndtering når ting feiler med RPA</a:t>
            </a:r>
          </a:p>
          <a:p>
            <a:pPr marL="171450" indent="-171450">
              <a:buFont typeface="Arial" panose="020B0604020202020204" pitchFamily="34" charset="0"/>
              <a:buChar char="•"/>
            </a:pPr>
            <a:r>
              <a:rPr lang="nb-NO" sz="1100"/>
              <a:t>Videreutvikling av Nettskjema for å kunne kryptere henvendelser </a:t>
            </a:r>
          </a:p>
        </p:txBody>
      </p:sp>
      <p:sp>
        <p:nvSpPr>
          <p:cNvPr id="8" name="TextBox 7"/>
          <p:cNvSpPr txBox="1"/>
          <p:nvPr/>
        </p:nvSpPr>
        <p:spPr>
          <a:xfrm>
            <a:off x="4659085" y="5041338"/>
            <a:ext cx="4127816" cy="261610"/>
          </a:xfrm>
          <a:prstGeom prst="rect">
            <a:avLst/>
          </a:prstGeom>
          <a:noFill/>
        </p:spPr>
        <p:txBody>
          <a:bodyPr wrap="square" rtlCol="0" anchor="t">
            <a:spAutoFit/>
          </a:bodyPr>
          <a:lstStyle/>
          <a:p>
            <a:pPr algn="ctr"/>
            <a:r>
              <a:rPr lang="nb-NO" sz="1100"/>
              <a:t>Deler av det tverrfaglige teamet som har jobbet med RPA</a:t>
            </a:r>
          </a:p>
        </p:txBody>
      </p:sp>
    </p:spTree>
    <p:extLst>
      <p:ext uri="{BB962C8B-B14F-4D97-AF65-F5344CB8AC3E}">
        <p14:creationId xmlns:p14="http://schemas.microsoft.com/office/powerpoint/2010/main" val="166375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Hva jobbes det med framover?</a:t>
            </a:r>
          </a:p>
        </p:txBody>
      </p:sp>
      <p:sp>
        <p:nvSpPr>
          <p:cNvPr id="3" name="Content Placeholder 2"/>
          <p:cNvSpPr>
            <a:spLocks noGrp="1"/>
          </p:cNvSpPr>
          <p:nvPr>
            <p:ph idx="1"/>
          </p:nvPr>
        </p:nvSpPr>
        <p:spPr>
          <a:xfrm>
            <a:off x="457200" y="1345332"/>
            <a:ext cx="8229600" cy="3759804"/>
          </a:xfrm>
        </p:spPr>
        <p:txBody>
          <a:bodyPr vert="horz" lIns="91440" tIns="45720" rIns="91440" bIns="45720" rtlCol="0" anchor="t">
            <a:normAutofit fontScale="70000" lnSpcReduction="20000"/>
          </a:bodyPr>
          <a:lstStyle/>
          <a:p>
            <a:r>
              <a:rPr lang="nb-NO" dirty="0">
                <a:latin typeface="Arial"/>
                <a:cs typeface="Arial"/>
              </a:rPr>
              <a:t>Prosesser som kartlegges for mulig RPA er: </a:t>
            </a:r>
            <a:endParaRPr lang="nb-NO"/>
          </a:p>
          <a:p>
            <a:pPr lvl="1"/>
            <a:r>
              <a:rPr lang="nb-NO" dirty="0">
                <a:latin typeface="Arial"/>
                <a:cs typeface="Arial"/>
              </a:rPr>
              <a:t>Søknad om tilrettelegging på eksamen</a:t>
            </a:r>
            <a:endParaRPr lang="en-US" dirty="0">
              <a:latin typeface="Arial"/>
              <a:cs typeface="Arial"/>
            </a:endParaRPr>
          </a:p>
          <a:p>
            <a:pPr lvl="1"/>
            <a:r>
              <a:rPr lang="nb-NO" dirty="0">
                <a:latin typeface="Arial"/>
                <a:cs typeface="Arial"/>
              </a:rPr>
              <a:t>Søknad om studiepermisjon</a:t>
            </a:r>
            <a:endParaRPr lang="en-US" dirty="0">
              <a:latin typeface="Arial"/>
              <a:cs typeface="Arial"/>
            </a:endParaRPr>
          </a:p>
          <a:p>
            <a:pPr lvl="1"/>
            <a:r>
              <a:rPr lang="nb-NO" dirty="0">
                <a:latin typeface="Arial"/>
                <a:cs typeface="Arial"/>
              </a:rPr>
              <a:t>UB/</a:t>
            </a:r>
            <a:r>
              <a:rPr lang="nb-NO" dirty="0" err="1">
                <a:latin typeface="Arial"/>
                <a:cs typeface="Arial"/>
              </a:rPr>
              <a:t>Digit</a:t>
            </a:r>
            <a:r>
              <a:rPr lang="nb-NO" dirty="0">
                <a:latin typeface="Arial"/>
                <a:cs typeface="Arial"/>
              </a:rPr>
              <a:t>  </a:t>
            </a:r>
            <a:endParaRPr lang="en-US"/>
          </a:p>
          <a:p>
            <a:pPr lvl="1"/>
            <a:r>
              <a:rPr lang="en-US" dirty="0" err="1">
                <a:latin typeface="Arial"/>
                <a:cs typeface="Arial"/>
              </a:rPr>
              <a:t>Utsending</a:t>
            </a:r>
            <a:r>
              <a:rPr lang="en-US" dirty="0">
                <a:latin typeface="Arial"/>
                <a:cs typeface="Arial"/>
              </a:rPr>
              <a:t> </a:t>
            </a:r>
            <a:r>
              <a:rPr lang="en-US" dirty="0" err="1">
                <a:latin typeface="Arial"/>
                <a:cs typeface="Arial"/>
              </a:rPr>
              <a:t>brev</a:t>
            </a:r>
            <a:r>
              <a:rPr lang="en-US" dirty="0">
                <a:latin typeface="Arial"/>
                <a:cs typeface="Arial"/>
              </a:rPr>
              <a:t> </a:t>
            </a:r>
            <a:r>
              <a:rPr lang="en-US" dirty="0" err="1">
                <a:latin typeface="Arial"/>
                <a:cs typeface="Arial"/>
              </a:rPr>
              <a:t>og</a:t>
            </a:r>
            <a:r>
              <a:rPr lang="en-US" dirty="0">
                <a:latin typeface="Arial"/>
                <a:cs typeface="Arial"/>
              </a:rPr>
              <a:t> </a:t>
            </a:r>
            <a:r>
              <a:rPr lang="en-US" dirty="0" err="1">
                <a:latin typeface="Arial"/>
                <a:cs typeface="Arial"/>
              </a:rPr>
              <a:t>Arkiv</a:t>
            </a:r>
            <a:r>
              <a:rPr lang="en-US" dirty="0">
                <a:latin typeface="Arial"/>
                <a:cs typeface="Arial"/>
              </a:rPr>
              <a:t>: </a:t>
            </a:r>
            <a:r>
              <a:rPr lang="en-US" dirty="0" err="1">
                <a:latin typeface="Arial"/>
                <a:cs typeface="Arial"/>
              </a:rPr>
              <a:t>Lokale</a:t>
            </a:r>
            <a:r>
              <a:rPr lang="en-US" dirty="0">
                <a:latin typeface="Arial"/>
                <a:cs typeface="Arial"/>
              </a:rPr>
              <a:t> </a:t>
            </a:r>
            <a:r>
              <a:rPr lang="en-US" dirty="0" err="1">
                <a:latin typeface="Arial"/>
                <a:cs typeface="Arial"/>
              </a:rPr>
              <a:t>lønnsforhandlinger</a:t>
            </a:r>
            <a:endParaRPr lang="en-US" dirty="0">
              <a:latin typeface="Arial"/>
              <a:cs typeface="Arial"/>
            </a:endParaRPr>
          </a:p>
          <a:p>
            <a:pPr lvl="1"/>
            <a:r>
              <a:rPr lang="en-US" dirty="0">
                <a:latin typeface="Arial"/>
                <a:cs typeface="Arial"/>
              </a:rPr>
              <a:t>Fra </a:t>
            </a:r>
            <a:r>
              <a:rPr lang="en-US" dirty="0" err="1">
                <a:latin typeface="Arial"/>
                <a:cs typeface="Arial"/>
              </a:rPr>
              <a:t>Jobb</a:t>
            </a:r>
            <a:r>
              <a:rPr lang="en-US" dirty="0">
                <a:latin typeface="Arial"/>
                <a:cs typeface="Arial"/>
              </a:rPr>
              <a:t>-Norge </a:t>
            </a:r>
            <a:r>
              <a:rPr lang="en-US" dirty="0" err="1">
                <a:latin typeface="Arial"/>
                <a:cs typeface="Arial"/>
              </a:rPr>
              <a:t>til</a:t>
            </a:r>
            <a:r>
              <a:rPr lang="en-US" dirty="0">
                <a:latin typeface="Arial"/>
                <a:cs typeface="Arial"/>
              </a:rPr>
              <a:t> </a:t>
            </a:r>
            <a:r>
              <a:rPr lang="en-US" dirty="0" err="1">
                <a:latin typeface="Arial"/>
                <a:cs typeface="Arial"/>
              </a:rPr>
              <a:t>ePhorte</a:t>
            </a:r>
          </a:p>
          <a:p>
            <a:pPr marL="457200" lvl="1" indent="0">
              <a:buNone/>
            </a:pPr>
            <a:endParaRPr lang="en-US" dirty="0">
              <a:latin typeface="Arial"/>
              <a:cs typeface="Arial"/>
            </a:endParaRPr>
          </a:p>
          <a:p>
            <a:r>
              <a:rPr lang="en-US" dirty="0">
                <a:latin typeface="Arial"/>
                <a:cs typeface="Arial"/>
              </a:rPr>
              <a:t>Det </a:t>
            </a:r>
            <a:r>
              <a:rPr lang="en-US" dirty="0" err="1">
                <a:latin typeface="Arial"/>
                <a:cs typeface="Arial"/>
              </a:rPr>
              <a:t>pågår</a:t>
            </a:r>
            <a:r>
              <a:rPr lang="en-US" dirty="0">
                <a:latin typeface="Arial"/>
                <a:cs typeface="Arial"/>
              </a:rPr>
              <a:t> en </a:t>
            </a:r>
            <a:r>
              <a:rPr lang="en-US" dirty="0" err="1">
                <a:latin typeface="Arial"/>
                <a:cs typeface="Arial"/>
              </a:rPr>
              <a:t>labratorietest</a:t>
            </a:r>
            <a:r>
              <a:rPr lang="en-US" dirty="0">
                <a:latin typeface="Arial"/>
                <a:cs typeface="Arial"/>
              </a:rPr>
              <a:t> av Chatbot </a:t>
            </a:r>
            <a:endParaRPr lang="en-US" dirty="0"/>
          </a:p>
          <a:p>
            <a:pPr lvl="1"/>
            <a:r>
              <a:rPr lang="en-US" dirty="0">
                <a:latin typeface="Arial"/>
                <a:cs typeface="Arial"/>
              </a:rPr>
              <a:t>Det </a:t>
            </a:r>
            <a:r>
              <a:rPr lang="en-US" dirty="0" err="1">
                <a:latin typeface="Arial"/>
                <a:cs typeface="Arial"/>
              </a:rPr>
              <a:t>er</a:t>
            </a:r>
            <a:r>
              <a:rPr lang="en-US" dirty="0">
                <a:latin typeface="Arial"/>
                <a:cs typeface="Arial"/>
              </a:rPr>
              <a:t> </a:t>
            </a:r>
            <a:r>
              <a:rPr lang="en-US" dirty="0" err="1">
                <a:latin typeface="Arial"/>
                <a:cs typeface="Arial"/>
              </a:rPr>
              <a:t>kartlagt</a:t>
            </a:r>
            <a:r>
              <a:rPr lang="en-US" dirty="0">
                <a:latin typeface="Arial"/>
                <a:cs typeface="Arial"/>
              </a:rPr>
              <a:t> </a:t>
            </a:r>
            <a:r>
              <a:rPr lang="en-US" dirty="0" err="1">
                <a:latin typeface="Arial"/>
                <a:cs typeface="Arial"/>
              </a:rPr>
              <a:t>noen</a:t>
            </a:r>
            <a:r>
              <a:rPr lang="en-US" dirty="0">
                <a:latin typeface="Arial"/>
                <a:cs typeface="Arial"/>
              </a:rPr>
              <a:t> </a:t>
            </a:r>
            <a:r>
              <a:rPr lang="en-US" dirty="0" err="1">
                <a:latin typeface="Arial"/>
                <a:cs typeface="Arial"/>
              </a:rPr>
              <a:t>områder</a:t>
            </a:r>
            <a:r>
              <a:rPr lang="en-US" dirty="0">
                <a:latin typeface="Arial"/>
                <a:cs typeface="Arial"/>
              </a:rPr>
              <a:t> </a:t>
            </a:r>
            <a:r>
              <a:rPr lang="en-US" dirty="0" err="1">
                <a:latin typeface="Arial"/>
                <a:cs typeface="Arial"/>
              </a:rPr>
              <a:t>hvor</a:t>
            </a:r>
            <a:r>
              <a:rPr lang="en-US" dirty="0">
                <a:latin typeface="Arial"/>
                <a:cs typeface="Arial"/>
              </a:rPr>
              <a:t> </a:t>
            </a:r>
            <a:r>
              <a:rPr lang="en-US" dirty="0" err="1">
                <a:latin typeface="Arial"/>
                <a:cs typeface="Arial"/>
              </a:rPr>
              <a:t>UiO</a:t>
            </a:r>
            <a:r>
              <a:rPr lang="en-US" dirty="0">
                <a:latin typeface="Arial"/>
                <a:cs typeface="Arial"/>
              </a:rPr>
              <a:t> </a:t>
            </a:r>
            <a:r>
              <a:rPr lang="en-US" dirty="0" err="1">
                <a:latin typeface="Arial"/>
                <a:cs typeface="Arial"/>
              </a:rPr>
              <a:t>får</a:t>
            </a:r>
            <a:r>
              <a:rPr lang="en-US" dirty="0">
                <a:latin typeface="Arial"/>
                <a:cs typeface="Arial"/>
              </a:rPr>
              <a:t> mange like </a:t>
            </a:r>
            <a:r>
              <a:rPr lang="en-US" dirty="0" err="1">
                <a:latin typeface="Arial"/>
                <a:cs typeface="Arial"/>
              </a:rPr>
              <a:t>henvendelser</a:t>
            </a:r>
            <a:r>
              <a:rPr lang="en-US" dirty="0">
                <a:latin typeface="Arial"/>
                <a:cs typeface="Arial"/>
              </a:rPr>
              <a:t> – </a:t>
            </a:r>
            <a:r>
              <a:rPr lang="en-US" dirty="0" err="1">
                <a:latin typeface="Arial"/>
                <a:cs typeface="Arial"/>
              </a:rPr>
              <a:t>disse</a:t>
            </a:r>
            <a:r>
              <a:rPr lang="en-US" dirty="0">
                <a:latin typeface="Arial"/>
                <a:cs typeface="Arial"/>
              </a:rPr>
              <a:t> </a:t>
            </a:r>
            <a:r>
              <a:rPr lang="en-US" dirty="0" err="1">
                <a:latin typeface="Arial"/>
                <a:cs typeface="Arial"/>
              </a:rPr>
              <a:t>brukes</a:t>
            </a:r>
            <a:r>
              <a:rPr lang="en-US" dirty="0">
                <a:latin typeface="Arial"/>
                <a:cs typeface="Arial"/>
              </a:rPr>
              <a:t> </a:t>
            </a:r>
            <a:r>
              <a:rPr lang="en-US" dirty="0" err="1">
                <a:latin typeface="Arial"/>
                <a:cs typeface="Arial"/>
              </a:rPr>
              <a:t>i</a:t>
            </a:r>
            <a:r>
              <a:rPr lang="en-US" dirty="0">
                <a:latin typeface="Arial"/>
                <a:cs typeface="Arial"/>
              </a:rPr>
              <a:t> </a:t>
            </a:r>
            <a:r>
              <a:rPr lang="en-US" dirty="0" err="1">
                <a:latin typeface="Arial"/>
                <a:cs typeface="Arial"/>
              </a:rPr>
              <a:t>piloten</a:t>
            </a:r>
            <a:r>
              <a:rPr lang="en-US" dirty="0">
                <a:latin typeface="Arial"/>
                <a:cs typeface="Arial"/>
              </a:rPr>
              <a:t>  </a:t>
            </a:r>
            <a:endParaRPr lang="en-US" dirty="0"/>
          </a:p>
          <a:p>
            <a:pPr lvl="1"/>
            <a:r>
              <a:rPr lang="en-US" dirty="0" err="1">
                <a:latin typeface="Arial"/>
                <a:cs typeface="Arial"/>
              </a:rPr>
              <a:t>Opplæring</a:t>
            </a:r>
            <a:r>
              <a:rPr lang="en-US" dirty="0">
                <a:latin typeface="Arial"/>
                <a:cs typeface="Arial"/>
              </a:rPr>
              <a:t> </a:t>
            </a:r>
            <a:r>
              <a:rPr lang="en-US" dirty="0" err="1">
                <a:latin typeface="Arial"/>
                <a:cs typeface="Arial"/>
              </a:rPr>
              <a:t>gis</a:t>
            </a:r>
            <a:r>
              <a:rPr lang="en-US" dirty="0">
                <a:latin typeface="Arial"/>
                <a:cs typeface="Arial"/>
              </a:rPr>
              <a:t> </a:t>
            </a:r>
            <a:r>
              <a:rPr lang="en-US" dirty="0" err="1">
                <a:latin typeface="Arial"/>
                <a:cs typeface="Arial"/>
              </a:rPr>
              <a:t>til</a:t>
            </a:r>
            <a:r>
              <a:rPr lang="en-US" dirty="0">
                <a:latin typeface="Arial"/>
                <a:cs typeface="Arial"/>
              </a:rPr>
              <a:t> </a:t>
            </a:r>
            <a:r>
              <a:rPr lang="en-US" dirty="0" err="1">
                <a:latin typeface="Arial"/>
                <a:cs typeface="Arial"/>
              </a:rPr>
              <a:t>ett</a:t>
            </a:r>
            <a:r>
              <a:rPr lang="en-US" dirty="0">
                <a:latin typeface="Arial"/>
                <a:cs typeface="Arial"/>
              </a:rPr>
              <a:t> </a:t>
            </a:r>
            <a:r>
              <a:rPr lang="en-US" dirty="0" err="1">
                <a:latin typeface="Arial"/>
                <a:cs typeface="Arial"/>
              </a:rPr>
              <a:t>tverrfagligteam</a:t>
            </a:r>
            <a:r>
              <a:rPr lang="en-US" dirty="0">
                <a:latin typeface="Arial"/>
                <a:cs typeface="Arial"/>
              </a:rPr>
              <a:t> </a:t>
            </a:r>
            <a:r>
              <a:rPr lang="en-US" dirty="0" err="1">
                <a:latin typeface="Arial"/>
                <a:cs typeface="Arial"/>
              </a:rPr>
              <a:t>som</a:t>
            </a:r>
            <a:r>
              <a:rPr lang="en-US" dirty="0">
                <a:latin typeface="Arial"/>
                <a:cs typeface="Arial"/>
              </a:rPr>
              <a:t> </a:t>
            </a:r>
            <a:r>
              <a:rPr lang="en-US" dirty="0" err="1">
                <a:latin typeface="Arial"/>
                <a:cs typeface="Arial"/>
              </a:rPr>
              <a:t>lærer</a:t>
            </a:r>
            <a:r>
              <a:rPr lang="en-US" dirty="0">
                <a:latin typeface="Arial"/>
                <a:cs typeface="Arial"/>
              </a:rPr>
              <a:t> </a:t>
            </a:r>
            <a:r>
              <a:rPr lang="en-US" dirty="0" err="1">
                <a:latin typeface="Arial"/>
                <a:cs typeface="Arial"/>
              </a:rPr>
              <a:t>opp</a:t>
            </a:r>
            <a:r>
              <a:rPr lang="en-US" dirty="0">
                <a:latin typeface="Arial"/>
                <a:cs typeface="Arial"/>
              </a:rPr>
              <a:t> </a:t>
            </a:r>
            <a:r>
              <a:rPr lang="en-US" dirty="0" err="1">
                <a:latin typeface="Arial"/>
                <a:cs typeface="Arial"/>
              </a:rPr>
              <a:t>Chatboten</a:t>
            </a:r>
            <a:r>
              <a:rPr lang="en-US" dirty="0">
                <a:latin typeface="Arial"/>
                <a:cs typeface="Arial"/>
              </a:rPr>
              <a:t> </a:t>
            </a:r>
            <a:r>
              <a:rPr lang="en-US" dirty="0" err="1">
                <a:latin typeface="Arial"/>
                <a:cs typeface="Arial"/>
              </a:rPr>
              <a:t>til</a:t>
            </a:r>
            <a:r>
              <a:rPr lang="en-US" dirty="0">
                <a:latin typeface="Arial"/>
                <a:cs typeface="Arial"/>
              </a:rPr>
              <a:t> å </a:t>
            </a:r>
            <a:r>
              <a:rPr lang="en-US" dirty="0" err="1">
                <a:latin typeface="Arial"/>
                <a:cs typeface="Arial"/>
              </a:rPr>
              <a:t>svare</a:t>
            </a:r>
            <a:r>
              <a:rPr lang="en-US" dirty="0">
                <a:latin typeface="Arial"/>
                <a:cs typeface="Arial"/>
              </a:rPr>
              <a:t> </a:t>
            </a:r>
            <a:r>
              <a:rPr lang="en-US" dirty="0" err="1">
                <a:latin typeface="Arial"/>
                <a:cs typeface="Arial"/>
              </a:rPr>
              <a:t>på</a:t>
            </a:r>
            <a:r>
              <a:rPr lang="en-US" dirty="0">
                <a:latin typeface="Arial"/>
                <a:cs typeface="Arial"/>
              </a:rPr>
              <a:t> </a:t>
            </a:r>
            <a:r>
              <a:rPr lang="en-US" dirty="0" err="1">
                <a:latin typeface="Arial"/>
                <a:cs typeface="Arial"/>
              </a:rPr>
              <a:t>spørsmål</a:t>
            </a:r>
            <a:r>
              <a:rPr lang="en-US" dirty="0">
                <a:latin typeface="Arial"/>
                <a:cs typeface="Arial"/>
              </a:rPr>
              <a:t> om </a:t>
            </a:r>
            <a:r>
              <a:rPr lang="en-US" dirty="0" err="1">
                <a:latin typeface="Arial"/>
                <a:cs typeface="Arial"/>
              </a:rPr>
              <a:t>følgende</a:t>
            </a:r>
            <a:r>
              <a:rPr lang="en-US" dirty="0">
                <a:latin typeface="Arial"/>
                <a:cs typeface="Arial"/>
              </a:rPr>
              <a:t> </a:t>
            </a:r>
            <a:r>
              <a:rPr lang="en-US" dirty="0" err="1">
                <a:latin typeface="Arial"/>
                <a:cs typeface="Arial"/>
              </a:rPr>
              <a:t>tema</a:t>
            </a:r>
            <a:r>
              <a:rPr lang="en-US" dirty="0">
                <a:latin typeface="Arial"/>
                <a:cs typeface="Arial"/>
              </a:rPr>
              <a:t>: </a:t>
            </a:r>
            <a:endParaRPr lang="en-US" dirty="0"/>
          </a:p>
          <a:p>
            <a:pPr lvl="2"/>
            <a:r>
              <a:rPr lang="en-US" dirty="0" err="1">
                <a:latin typeface="Arial"/>
                <a:cs typeface="Arial"/>
              </a:rPr>
              <a:t>Opptak</a:t>
            </a:r>
            <a:r>
              <a:rPr lang="en-US" dirty="0">
                <a:latin typeface="Arial"/>
                <a:cs typeface="Arial"/>
              </a:rPr>
              <a:t> – </a:t>
            </a:r>
            <a:r>
              <a:rPr lang="en-US" dirty="0" err="1">
                <a:latin typeface="Arial"/>
                <a:cs typeface="Arial"/>
              </a:rPr>
              <a:t>fra</a:t>
            </a:r>
            <a:r>
              <a:rPr lang="en-US" dirty="0">
                <a:latin typeface="Arial"/>
                <a:cs typeface="Arial"/>
              </a:rPr>
              <a:t> </a:t>
            </a:r>
            <a:r>
              <a:rPr lang="en-US" dirty="0" err="1">
                <a:latin typeface="Arial"/>
                <a:cs typeface="Arial"/>
              </a:rPr>
              <a:t>Knutepunktet</a:t>
            </a:r>
            <a:endParaRPr lang="en-US" dirty="0">
              <a:latin typeface="Arial"/>
              <a:cs typeface="Arial"/>
            </a:endParaRPr>
          </a:p>
          <a:p>
            <a:pPr lvl="2"/>
            <a:r>
              <a:rPr lang="nb-NO" dirty="0">
                <a:latin typeface="Arial"/>
                <a:cs typeface="Arial"/>
              </a:rPr>
              <a:t>Tjeneste for sensitive data (TSD) og Nettskjema – fra Houston</a:t>
            </a:r>
          </a:p>
          <a:p>
            <a:pPr lvl="2"/>
            <a:r>
              <a:rPr lang="en-US" dirty="0" err="1">
                <a:latin typeface="Arial"/>
                <a:cs typeface="Arial"/>
              </a:rPr>
              <a:t>Lånespørsmål</a:t>
            </a:r>
            <a:r>
              <a:rPr lang="en-US" dirty="0">
                <a:latin typeface="Arial"/>
                <a:cs typeface="Arial"/>
              </a:rPr>
              <a:t> </a:t>
            </a:r>
            <a:r>
              <a:rPr lang="en-US" dirty="0" err="1">
                <a:latin typeface="Arial"/>
                <a:cs typeface="Arial"/>
              </a:rPr>
              <a:t>og</a:t>
            </a:r>
            <a:r>
              <a:rPr lang="en-US" dirty="0">
                <a:latin typeface="Arial"/>
                <a:cs typeface="Arial"/>
              </a:rPr>
              <a:t> </a:t>
            </a:r>
            <a:r>
              <a:rPr lang="en-US" dirty="0" err="1">
                <a:latin typeface="Arial"/>
                <a:cs typeface="Arial"/>
              </a:rPr>
              <a:t>Åpningstider</a:t>
            </a:r>
            <a:r>
              <a:rPr lang="en-US" dirty="0">
                <a:latin typeface="Arial"/>
                <a:cs typeface="Arial"/>
              </a:rPr>
              <a:t> - UB</a:t>
            </a:r>
          </a:p>
          <a:p>
            <a:pPr lvl="2"/>
            <a:r>
              <a:rPr lang="en-US" dirty="0" err="1">
                <a:latin typeface="Arial"/>
                <a:cs typeface="Arial"/>
              </a:rPr>
              <a:t>Enkeltemneopptak</a:t>
            </a:r>
            <a:r>
              <a:rPr lang="en-US" dirty="0">
                <a:latin typeface="Arial"/>
                <a:cs typeface="Arial"/>
              </a:rPr>
              <a:t> </a:t>
            </a:r>
            <a:r>
              <a:rPr lang="en-US" dirty="0" err="1">
                <a:latin typeface="Arial"/>
                <a:cs typeface="Arial"/>
              </a:rPr>
              <a:t>på</a:t>
            </a:r>
            <a:r>
              <a:rPr lang="en-US" dirty="0">
                <a:latin typeface="Arial"/>
                <a:cs typeface="Arial"/>
              </a:rPr>
              <a:t> Jus</a:t>
            </a:r>
          </a:p>
          <a:p>
            <a:pPr lvl="1"/>
            <a:r>
              <a:rPr lang="en-US" dirty="0" err="1">
                <a:latin typeface="Arial"/>
                <a:cs typeface="Arial"/>
              </a:rPr>
              <a:t>Testperioden</a:t>
            </a:r>
            <a:r>
              <a:rPr lang="en-US" dirty="0">
                <a:latin typeface="Arial"/>
                <a:cs typeface="Arial"/>
              </a:rPr>
              <a:t> for </a:t>
            </a:r>
            <a:r>
              <a:rPr lang="en-US" dirty="0" err="1">
                <a:latin typeface="Arial"/>
                <a:cs typeface="Arial"/>
              </a:rPr>
              <a:t>Chatboten</a:t>
            </a:r>
            <a:r>
              <a:rPr lang="en-US" dirty="0">
                <a:latin typeface="Arial"/>
                <a:cs typeface="Arial"/>
              </a:rPr>
              <a:t> </a:t>
            </a:r>
            <a:r>
              <a:rPr lang="en-US" dirty="0" err="1">
                <a:latin typeface="Arial"/>
                <a:cs typeface="Arial"/>
              </a:rPr>
              <a:t>er</a:t>
            </a:r>
            <a:r>
              <a:rPr lang="en-US" dirty="0">
                <a:latin typeface="Arial"/>
                <a:cs typeface="Arial"/>
              </a:rPr>
              <a:t> </a:t>
            </a:r>
            <a:r>
              <a:rPr lang="en-US" dirty="0" err="1">
                <a:latin typeface="Arial"/>
                <a:cs typeface="Arial"/>
              </a:rPr>
              <a:t>fram</a:t>
            </a:r>
            <a:r>
              <a:rPr lang="en-US" dirty="0">
                <a:latin typeface="Arial"/>
                <a:cs typeface="Arial"/>
              </a:rPr>
              <a:t> </a:t>
            </a:r>
            <a:r>
              <a:rPr lang="en-US" dirty="0" err="1">
                <a:latin typeface="Arial"/>
                <a:cs typeface="Arial"/>
              </a:rPr>
              <a:t>til</a:t>
            </a:r>
            <a:r>
              <a:rPr lang="en-US" dirty="0">
                <a:latin typeface="Arial"/>
                <a:cs typeface="Arial"/>
              </a:rPr>
              <a:t> </a:t>
            </a:r>
            <a:r>
              <a:rPr lang="en-US" dirty="0" err="1">
                <a:latin typeface="Arial"/>
                <a:cs typeface="Arial"/>
              </a:rPr>
              <a:t>juni</a:t>
            </a:r>
            <a:r>
              <a:rPr lang="en-US" dirty="0">
                <a:latin typeface="Arial"/>
                <a:cs typeface="Arial"/>
              </a:rPr>
              <a:t> 2020</a:t>
            </a:r>
            <a:r>
              <a:rPr lang="en-US" dirty="0"/>
              <a:t/>
            </a:r>
            <a:br>
              <a:rPr lang="en-US" dirty="0"/>
            </a:br>
            <a:endParaRPr lang="en-US"/>
          </a:p>
          <a:p>
            <a:r>
              <a:rPr lang="nb-NO" dirty="0">
                <a:latin typeface="Arial"/>
                <a:cs typeface="Arial"/>
              </a:rPr>
              <a:t>Andre verktøy testes og vurderes kontinuerlig </a:t>
            </a:r>
            <a:endParaRPr lang="nb-NO" dirty="0"/>
          </a:p>
        </p:txBody>
      </p:sp>
    </p:spTree>
    <p:extLst>
      <p:ext uri="{BB962C8B-B14F-4D97-AF65-F5344CB8AC3E}">
        <p14:creationId xmlns:p14="http://schemas.microsoft.com/office/powerpoint/2010/main" val="2973122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nb-NO"/>
              <a:t/>
            </a:r>
            <a:br>
              <a:rPr lang="nb-NO"/>
            </a:br>
            <a:r>
              <a:rPr lang="nb-NO"/>
              <a:t/>
            </a:r>
            <a:br>
              <a:rPr lang="nb-NO"/>
            </a:br>
            <a:r>
              <a:rPr lang="nb-NO"/>
              <a:t/>
            </a:r>
            <a:br>
              <a:rPr lang="nb-NO"/>
            </a:br>
            <a:r>
              <a:rPr lang="nb-NO"/>
              <a:t/>
            </a:r>
            <a:br>
              <a:rPr lang="nb-NO"/>
            </a:br>
            <a:r>
              <a:rPr lang="nb-NO"/>
              <a:t/>
            </a:r>
            <a:br>
              <a:rPr lang="nb-NO"/>
            </a:br>
            <a:r>
              <a:rPr lang="nb-NO"/>
              <a:t/>
            </a:r>
            <a:br>
              <a:rPr lang="nb-NO"/>
            </a:br>
            <a:r>
              <a:rPr lang="nb-NO"/>
              <a:t/>
            </a:r>
            <a:br>
              <a:rPr lang="nb-NO"/>
            </a:br>
            <a:r>
              <a:rPr lang="nb-NO"/>
              <a:t>Status for de ulike prosjektene</a:t>
            </a:r>
          </a:p>
        </p:txBody>
      </p:sp>
      <p:sp>
        <p:nvSpPr>
          <p:cNvPr id="3" name="Content Placeholder 2"/>
          <p:cNvSpPr>
            <a:spLocks noGrp="1"/>
          </p:cNvSpPr>
          <p:nvPr>
            <p:ph idx="1"/>
          </p:nvPr>
        </p:nvSpPr>
        <p:spPr/>
        <p:txBody>
          <a:bodyPr/>
          <a:lstStyle/>
          <a:p>
            <a:pPr marL="0" indent="0">
              <a:buNone/>
            </a:pPr>
            <a:endParaRPr lang="nb-NO"/>
          </a:p>
        </p:txBody>
      </p:sp>
    </p:spTree>
    <p:extLst>
      <p:ext uri="{BB962C8B-B14F-4D97-AF65-F5344CB8AC3E}">
        <p14:creationId xmlns:p14="http://schemas.microsoft.com/office/powerpoint/2010/main" val="23566352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BOTT: Saksbehandling og arkiv</a:t>
            </a:r>
          </a:p>
        </p:txBody>
      </p:sp>
      <p:sp>
        <p:nvSpPr>
          <p:cNvPr id="3" name="Content Placeholder 2"/>
          <p:cNvSpPr>
            <a:spLocks noGrp="1"/>
          </p:cNvSpPr>
          <p:nvPr>
            <p:ph idx="1"/>
          </p:nvPr>
        </p:nvSpPr>
        <p:spPr/>
        <p:txBody>
          <a:bodyPr>
            <a:normAutofit/>
          </a:bodyPr>
          <a:lstStyle/>
          <a:p>
            <a:r>
              <a:rPr lang="nb-NO"/>
              <a:t>Det nasjonale prosjektet BOTT:SA er forsinket</a:t>
            </a:r>
          </a:p>
          <a:p>
            <a:pPr lvl="1"/>
            <a:r>
              <a:rPr lang="nb-NO"/>
              <a:t>BOTT:SA løsning for hele sektoren, komplekst juridisk arbeid knyttet til innkjøpsprosess</a:t>
            </a:r>
          </a:p>
          <a:p>
            <a:pPr lvl="1"/>
            <a:r>
              <a:rPr lang="nb-NO"/>
              <a:t>Utlysning av konkurranse i markedet utsatt til over nyttår</a:t>
            </a:r>
          </a:p>
          <a:p>
            <a:pPr lvl="1"/>
            <a:r>
              <a:rPr lang="nb-NO"/>
              <a:t> </a:t>
            </a:r>
            <a:r>
              <a:rPr lang="nb-NO" err="1"/>
              <a:t>Replanlegging</a:t>
            </a:r>
            <a:r>
              <a:rPr lang="nb-NO"/>
              <a:t> av tidslinjer:</a:t>
            </a:r>
          </a:p>
          <a:p>
            <a:pPr lvl="2"/>
            <a:r>
              <a:rPr lang="nb-NO"/>
              <a:t>Viktig for å se på avhengigheter og for å vurdere kapasitet ved hver institusjon</a:t>
            </a:r>
          </a:p>
          <a:p>
            <a:pPr lvl="1"/>
            <a:endParaRPr lang="nb-NO"/>
          </a:p>
          <a:p>
            <a:pPr marL="457200" lvl="1" indent="0">
              <a:buNone/>
            </a:pPr>
            <a:endParaRPr lang="nb-NO"/>
          </a:p>
        </p:txBody>
      </p:sp>
    </p:spTree>
    <p:extLst>
      <p:ext uri="{BB962C8B-B14F-4D97-AF65-F5344CB8AC3E}">
        <p14:creationId xmlns:p14="http://schemas.microsoft.com/office/powerpoint/2010/main" val="24392259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UiO: Saksbehandling og arkiv</a:t>
            </a:r>
          </a:p>
        </p:txBody>
      </p:sp>
      <p:sp>
        <p:nvSpPr>
          <p:cNvPr id="3" name="Content Placeholder 2"/>
          <p:cNvSpPr>
            <a:spLocks noGrp="1"/>
          </p:cNvSpPr>
          <p:nvPr>
            <p:ph idx="1"/>
          </p:nvPr>
        </p:nvSpPr>
        <p:spPr/>
        <p:txBody>
          <a:bodyPr vert="horz" lIns="91440" tIns="45720" rIns="91440" bIns="45720" rtlCol="0" anchor="t">
            <a:normAutofit fontScale="85000" lnSpcReduction="20000"/>
          </a:bodyPr>
          <a:lstStyle/>
          <a:p>
            <a:r>
              <a:rPr lang="nb-NO">
                <a:latin typeface="Arial"/>
                <a:cs typeface="Arial"/>
              </a:rPr>
              <a:t>I fase 1 ble det foreslått en omorganisering av arkivtjenesten, som ble vedtatt i Universitetsstyret 22. oktober 2019</a:t>
            </a:r>
          </a:p>
          <a:p>
            <a:r>
              <a:rPr lang="nb-NO">
                <a:latin typeface="Arial"/>
                <a:cs typeface="Arial"/>
              </a:rPr>
              <a:t>Fase 2 – Forenkling og digitalisering av arbeidsprosesser</a:t>
            </a:r>
            <a:r>
              <a:rPr lang="nb-NO" b="1">
                <a:latin typeface="Arial"/>
                <a:cs typeface="Arial"/>
              </a:rPr>
              <a:t> </a:t>
            </a:r>
            <a:r>
              <a:rPr lang="nb-NO">
                <a:latin typeface="Arial"/>
                <a:cs typeface="Arial"/>
              </a:rPr>
              <a:t>pågår</a:t>
            </a:r>
          </a:p>
          <a:p>
            <a:pPr lvl="1"/>
            <a:r>
              <a:rPr lang="nb-NO">
                <a:latin typeface="Arial"/>
                <a:cs typeface="Arial"/>
              </a:rPr>
              <a:t>Studier: </a:t>
            </a:r>
            <a:endParaRPr lang="nb-NO"/>
          </a:p>
          <a:p>
            <a:pPr lvl="2"/>
            <a:r>
              <a:rPr lang="nb-NO">
                <a:latin typeface="Arial"/>
                <a:cs typeface="Arial"/>
              </a:rPr>
              <a:t>Prosessene «Si fra-systemet» og «mottak av politiattest» har ny løsning på plass med bruk av RPA </a:t>
            </a:r>
          </a:p>
          <a:p>
            <a:pPr lvl="2"/>
            <a:r>
              <a:rPr lang="nb-NO">
                <a:latin typeface="Arial"/>
                <a:cs typeface="Arial"/>
              </a:rPr>
              <a:t>Prosessene «tilrettelegging til skoleeksamen» og «søknad om studiepermisjon» er prosesskartlagt, regelverk gjennomgått og aktuelle verktøy vurderes</a:t>
            </a:r>
            <a:endParaRPr lang="nb-NO"/>
          </a:p>
          <a:p>
            <a:pPr lvl="2"/>
            <a:r>
              <a:rPr lang="nb-NO">
                <a:latin typeface="Arial"/>
                <a:cs typeface="Arial"/>
              </a:rPr>
              <a:t>Prosessen «innlevering av </a:t>
            </a:r>
            <a:r>
              <a:rPr lang="nb-NO" err="1">
                <a:latin typeface="Arial"/>
                <a:cs typeface="Arial"/>
              </a:rPr>
              <a:t>phd</a:t>
            </a:r>
            <a:r>
              <a:rPr lang="nb-NO">
                <a:latin typeface="Arial"/>
                <a:cs typeface="Arial"/>
              </a:rPr>
              <a:t>-avhandling» er prosesskartlagt og muligheter vurderes</a:t>
            </a:r>
          </a:p>
          <a:p>
            <a:pPr lvl="2"/>
            <a:endParaRPr lang="nb-NO"/>
          </a:p>
          <a:p>
            <a:pPr lvl="1"/>
            <a:r>
              <a:rPr lang="nb-NO">
                <a:latin typeface="Arial"/>
                <a:cs typeface="Arial"/>
              </a:rPr>
              <a:t>Det jobbes videre med prosesskartlegging innen ulike tjenesteområder/administrative fagfelt</a:t>
            </a:r>
          </a:p>
          <a:p>
            <a:pPr lvl="2"/>
            <a:endParaRPr lang="nb-NO"/>
          </a:p>
          <a:p>
            <a:r>
              <a:rPr lang="nb-NO">
                <a:latin typeface="Arial"/>
                <a:cs typeface="Arial"/>
              </a:rPr>
              <a:t>Fase 3 – Mottaksprosjekt UiO – for leveransene fra BOTT SA</a:t>
            </a:r>
            <a:endParaRPr lang="nb-NO"/>
          </a:p>
          <a:p>
            <a:endParaRPr lang="nb-NO"/>
          </a:p>
          <a:p>
            <a:pPr marL="0" indent="0">
              <a:buNone/>
            </a:pPr>
            <a:endParaRPr lang="nb-NO" sz="1667"/>
          </a:p>
        </p:txBody>
      </p:sp>
    </p:spTree>
    <p:extLst>
      <p:ext uri="{BB962C8B-B14F-4D97-AF65-F5344CB8AC3E}">
        <p14:creationId xmlns:p14="http://schemas.microsoft.com/office/powerpoint/2010/main" val="11392142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1198D-A825-4583-A1B9-F1115F4CDABC}"/>
              </a:ext>
            </a:extLst>
          </p:cNvPr>
          <p:cNvSpPr>
            <a:spLocks noGrp="1"/>
          </p:cNvSpPr>
          <p:nvPr>
            <p:ph type="title"/>
          </p:nvPr>
        </p:nvSpPr>
        <p:spPr/>
        <p:txBody>
          <a:bodyPr/>
          <a:lstStyle/>
          <a:p>
            <a:r>
              <a:rPr lang="en-US">
                <a:latin typeface="Arial"/>
                <a:cs typeface="Arial"/>
              </a:rPr>
              <a:t>BOTT: </a:t>
            </a:r>
            <a:r>
              <a:rPr lang="en-US" err="1">
                <a:latin typeface="Arial"/>
                <a:cs typeface="Arial"/>
              </a:rPr>
              <a:t>Økonomi</a:t>
            </a:r>
            <a:r>
              <a:rPr lang="en-US">
                <a:latin typeface="Arial"/>
                <a:cs typeface="Arial"/>
              </a:rPr>
              <a:t> </a:t>
            </a:r>
            <a:r>
              <a:rPr lang="en-US" err="1">
                <a:latin typeface="Arial"/>
                <a:cs typeface="Arial"/>
              </a:rPr>
              <a:t>og</a:t>
            </a:r>
            <a:r>
              <a:rPr lang="en-US">
                <a:latin typeface="Arial"/>
                <a:cs typeface="Arial"/>
              </a:rPr>
              <a:t> </a:t>
            </a:r>
            <a:r>
              <a:rPr lang="en-US" err="1">
                <a:latin typeface="Arial"/>
                <a:cs typeface="Arial"/>
              </a:rPr>
              <a:t>lønn</a:t>
            </a:r>
            <a:endParaRPr lang="en-US" err="1"/>
          </a:p>
        </p:txBody>
      </p:sp>
      <p:sp>
        <p:nvSpPr>
          <p:cNvPr id="3" name="Content Placeholder 2">
            <a:extLst>
              <a:ext uri="{FF2B5EF4-FFF2-40B4-BE49-F238E27FC236}">
                <a16:creationId xmlns:a16="http://schemas.microsoft.com/office/drawing/2014/main" id="{A8DB5A41-61C1-4F79-8C79-2CF5ABCDE13B}"/>
              </a:ext>
            </a:extLst>
          </p:cNvPr>
          <p:cNvSpPr>
            <a:spLocks noGrp="1"/>
          </p:cNvSpPr>
          <p:nvPr>
            <p:ph idx="1"/>
          </p:nvPr>
        </p:nvSpPr>
        <p:spPr/>
        <p:txBody>
          <a:bodyPr vert="horz" lIns="91440" tIns="45720" rIns="91440" bIns="45720" rtlCol="0" anchor="t">
            <a:normAutofit/>
          </a:bodyPr>
          <a:lstStyle/>
          <a:p>
            <a:pPr marL="0" indent="0">
              <a:buNone/>
            </a:pPr>
            <a:r>
              <a:rPr lang="en-US" dirty="0">
                <a:latin typeface="Arial"/>
                <a:cs typeface="Arial"/>
              </a:rPr>
              <a:t>Det </a:t>
            </a:r>
            <a:r>
              <a:rPr lang="en-US" dirty="0" err="1">
                <a:latin typeface="Arial"/>
                <a:cs typeface="Arial"/>
              </a:rPr>
              <a:t>nasjonale</a:t>
            </a:r>
            <a:r>
              <a:rPr lang="en-US" dirty="0">
                <a:latin typeface="Arial"/>
                <a:cs typeface="Arial"/>
              </a:rPr>
              <a:t> </a:t>
            </a:r>
            <a:r>
              <a:rPr lang="en-US" dirty="0" err="1">
                <a:latin typeface="Arial"/>
                <a:cs typeface="Arial"/>
              </a:rPr>
              <a:t>prosjektet</a:t>
            </a:r>
            <a:r>
              <a:rPr lang="en-US" dirty="0">
                <a:latin typeface="Arial"/>
                <a:cs typeface="Arial"/>
              </a:rPr>
              <a:t> </a:t>
            </a:r>
            <a:r>
              <a:rPr lang="en-US" dirty="0" smtClean="0">
                <a:latin typeface="Arial"/>
                <a:cs typeface="Arial"/>
              </a:rPr>
              <a:t>jobber med:</a:t>
            </a:r>
          </a:p>
          <a:p>
            <a:r>
              <a:rPr lang="en-US" dirty="0" err="1" smtClean="0">
                <a:latin typeface="Arial"/>
                <a:cs typeface="Arial"/>
              </a:rPr>
              <a:t>utvikling</a:t>
            </a:r>
            <a:r>
              <a:rPr lang="en-US" dirty="0" smtClean="0">
                <a:latin typeface="Arial"/>
                <a:cs typeface="Arial"/>
              </a:rPr>
              <a:t> </a:t>
            </a:r>
            <a:r>
              <a:rPr lang="en-US" dirty="0" err="1" smtClean="0">
                <a:latin typeface="Arial"/>
                <a:cs typeface="Arial"/>
              </a:rPr>
              <a:t>av</a:t>
            </a:r>
            <a:r>
              <a:rPr lang="en-US" dirty="0" smtClean="0">
                <a:latin typeface="Arial"/>
                <a:cs typeface="Arial"/>
              </a:rPr>
              <a:t> </a:t>
            </a:r>
            <a:r>
              <a:rPr lang="en-US" dirty="0" err="1" smtClean="0">
                <a:latin typeface="Arial"/>
                <a:cs typeface="Arial"/>
              </a:rPr>
              <a:t>sektortilpasset</a:t>
            </a:r>
            <a:r>
              <a:rPr lang="en-US" dirty="0" smtClean="0">
                <a:latin typeface="Arial"/>
                <a:cs typeface="Arial"/>
              </a:rPr>
              <a:t> </a:t>
            </a:r>
            <a:r>
              <a:rPr lang="en-US" dirty="0" err="1" smtClean="0">
                <a:latin typeface="Arial"/>
                <a:cs typeface="Arial"/>
              </a:rPr>
              <a:t>løsning</a:t>
            </a:r>
            <a:r>
              <a:rPr lang="en-US" dirty="0" smtClean="0">
                <a:latin typeface="Arial"/>
                <a:cs typeface="Arial"/>
              </a:rPr>
              <a:t> for </a:t>
            </a:r>
            <a:r>
              <a:rPr lang="en-US" dirty="0" err="1" smtClean="0">
                <a:latin typeface="Arial"/>
                <a:cs typeface="Arial"/>
              </a:rPr>
              <a:t>økonomi</a:t>
            </a:r>
            <a:r>
              <a:rPr lang="en-US" dirty="0" smtClean="0">
                <a:latin typeface="Arial"/>
                <a:cs typeface="Arial"/>
              </a:rPr>
              <a:t> </a:t>
            </a:r>
            <a:r>
              <a:rPr lang="en-US" dirty="0" err="1" smtClean="0">
                <a:latin typeface="Arial"/>
                <a:cs typeface="Arial"/>
              </a:rPr>
              <a:t>og</a:t>
            </a:r>
            <a:r>
              <a:rPr lang="en-US" dirty="0" smtClean="0">
                <a:latin typeface="Arial"/>
                <a:cs typeface="Arial"/>
              </a:rPr>
              <a:t> </a:t>
            </a:r>
            <a:r>
              <a:rPr lang="en-US" dirty="0" err="1" smtClean="0">
                <a:latin typeface="Arial"/>
                <a:cs typeface="Arial"/>
              </a:rPr>
              <a:t>lønn</a:t>
            </a:r>
            <a:r>
              <a:rPr lang="en-US" dirty="0" smtClean="0">
                <a:latin typeface="Arial"/>
                <a:cs typeface="Arial"/>
              </a:rPr>
              <a:t>, </a:t>
            </a:r>
            <a:r>
              <a:rPr lang="en-US" dirty="0" err="1" smtClean="0">
                <a:latin typeface="Arial"/>
                <a:cs typeface="Arial"/>
              </a:rPr>
              <a:t>som</a:t>
            </a:r>
            <a:r>
              <a:rPr lang="en-US" dirty="0" smtClean="0">
                <a:latin typeface="Arial"/>
                <a:cs typeface="Arial"/>
              </a:rPr>
              <a:t> </a:t>
            </a:r>
            <a:r>
              <a:rPr lang="en-US" dirty="0" err="1" smtClean="0">
                <a:latin typeface="Arial"/>
                <a:cs typeface="Arial"/>
              </a:rPr>
              <a:t>skal</a:t>
            </a:r>
            <a:r>
              <a:rPr lang="en-US" dirty="0" smtClean="0">
                <a:latin typeface="Arial"/>
                <a:cs typeface="Arial"/>
              </a:rPr>
              <a:t> </a:t>
            </a:r>
            <a:r>
              <a:rPr lang="en-US" dirty="0" err="1" smtClean="0">
                <a:latin typeface="Arial"/>
                <a:cs typeface="Arial"/>
              </a:rPr>
              <a:t>leveres</a:t>
            </a:r>
            <a:r>
              <a:rPr lang="en-US" dirty="0" smtClean="0">
                <a:latin typeface="Arial"/>
                <a:cs typeface="Arial"/>
              </a:rPr>
              <a:t> </a:t>
            </a:r>
            <a:r>
              <a:rPr lang="en-US" dirty="0" err="1" smtClean="0">
                <a:latin typeface="Arial"/>
                <a:cs typeface="Arial"/>
              </a:rPr>
              <a:t>fra</a:t>
            </a:r>
            <a:r>
              <a:rPr lang="en-US" dirty="0" smtClean="0">
                <a:latin typeface="Arial"/>
                <a:cs typeface="Arial"/>
              </a:rPr>
              <a:t> </a:t>
            </a:r>
            <a:r>
              <a:rPr lang="en-US" dirty="0" err="1" smtClean="0">
                <a:latin typeface="Arial"/>
                <a:cs typeface="Arial"/>
              </a:rPr>
              <a:t>Direktoratet</a:t>
            </a:r>
            <a:r>
              <a:rPr lang="en-US" dirty="0" smtClean="0">
                <a:latin typeface="Arial"/>
                <a:cs typeface="Arial"/>
              </a:rPr>
              <a:t> for </a:t>
            </a:r>
            <a:r>
              <a:rPr lang="en-US" dirty="0" err="1" smtClean="0">
                <a:latin typeface="Arial"/>
                <a:cs typeface="Arial"/>
              </a:rPr>
              <a:t>økonomiforvaltning</a:t>
            </a:r>
            <a:r>
              <a:rPr lang="en-US" dirty="0" smtClean="0">
                <a:latin typeface="Arial"/>
                <a:cs typeface="Arial"/>
              </a:rPr>
              <a:t> (DFØ)</a:t>
            </a:r>
          </a:p>
          <a:p>
            <a:r>
              <a:rPr lang="en-US" dirty="0">
                <a:latin typeface="Arial"/>
                <a:cs typeface="Arial"/>
              </a:rPr>
              <a:t>å</a:t>
            </a:r>
            <a:r>
              <a:rPr lang="en-US" dirty="0" smtClean="0">
                <a:latin typeface="Arial"/>
                <a:cs typeface="Arial"/>
              </a:rPr>
              <a:t> </a:t>
            </a:r>
            <a:r>
              <a:rPr lang="en-US" dirty="0" err="1" smtClean="0">
                <a:latin typeface="Arial"/>
                <a:cs typeface="Arial"/>
              </a:rPr>
              <a:t>etablere</a:t>
            </a:r>
            <a:r>
              <a:rPr lang="en-US" dirty="0" smtClean="0">
                <a:latin typeface="Arial"/>
                <a:cs typeface="Arial"/>
              </a:rPr>
              <a:t> </a:t>
            </a:r>
            <a:r>
              <a:rPr lang="en-US" dirty="0" err="1" smtClean="0">
                <a:latin typeface="Arial"/>
                <a:cs typeface="Arial"/>
              </a:rPr>
              <a:t>felles</a:t>
            </a:r>
            <a:r>
              <a:rPr lang="en-US" dirty="0" smtClean="0">
                <a:latin typeface="Arial"/>
                <a:cs typeface="Arial"/>
              </a:rPr>
              <a:t> </a:t>
            </a:r>
            <a:r>
              <a:rPr lang="en-US" dirty="0" err="1">
                <a:latin typeface="Arial"/>
                <a:cs typeface="Arial"/>
              </a:rPr>
              <a:t>praksis</a:t>
            </a:r>
            <a:r>
              <a:rPr lang="en-US" dirty="0">
                <a:latin typeface="Arial"/>
                <a:cs typeface="Arial"/>
              </a:rPr>
              <a:t>, </a:t>
            </a:r>
            <a:r>
              <a:rPr lang="en-US" dirty="0" err="1">
                <a:latin typeface="Arial"/>
                <a:cs typeface="Arial"/>
              </a:rPr>
              <a:t>løsninger</a:t>
            </a:r>
            <a:r>
              <a:rPr lang="en-US" dirty="0">
                <a:latin typeface="Arial"/>
                <a:cs typeface="Arial"/>
              </a:rPr>
              <a:t> </a:t>
            </a:r>
            <a:r>
              <a:rPr lang="en-US" dirty="0" err="1">
                <a:latin typeface="Arial"/>
                <a:cs typeface="Arial"/>
              </a:rPr>
              <a:t>og</a:t>
            </a:r>
            <a:r>
              <a:rPr lang="en-US" dirty="0">
                <a:latin typeface="Arial"/>
                <a:cs typeface="Arial"/>
              </a:rPr>
              <a:t> </a:t>
            </a:r>
            <a:r>
              <a:rPr lang="en-US" dirty="0" err="1">
                <a:latin typeface="Arial"/>
                <a:cs typeface="Arial"/>
              </a:rPr>
              <a:t>tjenester</a:t>
            </a:r>
            <a:r>
              <a:rPr lang="en-US" dirty="0">
                <a:latin typeface="Arial"/>
                <a:cs typeface="Arial"/>
              </a:rPr>
              <a:t> </a:t>
            </a:r>
            <a:endParaRPr lang="en-US" dirty="0" smtClean="0">
              <a:latin typeface="Arial"/>
              <a:cs typeface="Arial"/>
            </a:endParaRPr>
          </a:p>
          <a:p>
            <a:pPr marL="0" indent="0">
              <a:buNone/>
            </a:pPr>
            <a:endParaRPr lang="en-US" dirty="0"/>
          </a:p>
        </p:txBody>
      </p:sp>
    </p:spTree>
    <p:extLst>
      <p:ext uri="{BB962C8B-B14F-4D97-AF65-F5344CB8AC3E}">
        <p14:creationId xmlns:p14="http://schemas.microsoft.com/office/powerpoint/2010/main" val="41070536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UiO: Økonomi og lønn</a:t>
            </a:r>
          </a:p>
        </p:txBody>
      </p:sp>
      <p:sp>
        <p:nvSpPr>
          <p:cNvPr id="3" name="Content Placeholder 2"/>
          <p:cNvSpPr>
            <a:spLocks noGrp="1"/>
          </p:cNvSpPr>
          <p:nvPr>
            <p:ph idx="1"/>
          </p:nvPr>
        </p:nvSpPr>
        <p:spPr/>
        <p:txBody>
          <a:bodyPr>
            <a:normAutofit/>
          </a:bodyPr>
          <a:lstStyle/>
          <a:p>
            <a:r>
              <a:rPr lang="nb-NO"/>
              <a:t>UiO får nye verktøy, rutiner og prosesser for økonomi- og lønnsområdene fra 2021</a:t>
            </a:r>
          </a:p>
          <a:p>
            <a:r>
              <a:rPr lang="nb-NO"/>
              <a:t>Fokus på prosesskartlegging og planlegging av opplæring </a:t>
            </a:r>
          </a:p>
          <a:p>
            <a:r>
              <a:rPr lang="nb-NO"/>
              <a:t>Informasjonsaktiviteter i høst:</a:t>
            </a:r>
          </a:p>
          <a:p>
            <a:pPr lvl="1"/>
            <a:r>
              <a:rPr lang="nb-NO"/>
              <a:t>Informasjonsrunde for berørte ansatte på fakultetene</a:t>
            </a:r>
          </a:p>
          <a:p>
            <a:pPr lvl="1"/>
            <a:r>
              <a:rPr lang="nb-NO"/>
              <a:t>Åpen informasjonskafé </a:t>
            </a:r>
          </a:p>
          <a:p>
            <a:pPr lvl="1"/>
            <a:r>
              <a:rPr lang="nb-NO"/>
              <a:t>Informasjon i ulike nettverk og fora for de ulike rollene som blir berørt</a:t>
            </a:r>
          </a:p>
          <a:p>
            <a:endParaRPr lang="nb-NO"/>
          </a:p>
        </p:txBody>
      </p:sp>
    </p:spTree>
    <p:extLst>
      <p:ext uri="{BB962C8B-B14F-4D97-AF65-F5344CB8AC3E}">
        <p14:creationId xmlns:p14="http://schemas.microsoft.com/office/powerpoint/2010/main" val="9283982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481236"/>
            <a:ext cx="8605319" cy="867730"/>
          </a:xfrm>
        </p:spPr>
        <p:txBody>
          <a:bodyPr>
            <a:normAutofit/>
          </a:bodyPr>
          <a:lstStyle/>
          <a:p>
            <a:r>
              <a:rPr lang="nb-NO"/>
              <a:t>Fellesløsninger</a:t>
            </a:r>
          </a:p>
        </p:txBody>
      </p:sp>
      <p:sp>
        <p:nvSpPr>
          <p:cNvPr id="3" name="Content Placeholder 2"/>
          <p:cNvSpPr>
            <a:spLocks noGrp="1"/>
          </p:cNvSpPr>
          <p:nvPr>
            <p:ph idx="1"/>
          </p:nvPr>
        </p:nvSpPr>
        <p:spPr/>
        <p:txBody>
          <a:bodyPr>
            <a:normAutofit/>
          </a:bodyPr>
          <a:lstStyle/>
          <a:p>
            <a:r>
              <a:rPr lang="nb-NO"/>
              <a:t>Fellesløsninger betyr at to eller flere fakulteter, museer eller UB deler administrative funksjoner. Det kan også bety samarbeid om administrative prosesser mellom fakultetsnivået og sentralt nivå der dette er mest hensiktsmessig</a:t>
            </a:r>
          </a:p>
          <a:p>
            <a:r>
              <a:rPr lang="nb-NO"/>
              <a:t>Konseptfasen ga 50 forslag til fellesløsninger, hvor forskerstøtte ble høyest prioritert</a:t>
            </a:r>
          </a:p>
          <a:p>
            <a:endParaRPr lang="nb-NO"/>
          </a:p>
        </p:txBody>
      </p:sp>
    </p:spTree>
    <p:extLst>
      <p:ext uri="{BB962C8B-B14F-4D97-AF65-F5344CB8AC3E}">
        <p14:creationId xmlns:p14="http://schemas.microsoft.com/office/powerpoint/2010/main" val="8016076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481236"/>
            <a:ext cx="8605319" cy="867730"/>
          </a:xfrm>
        </p:spPr>
        <p:txBody>
          <a:bodyPr>
            <a:normAutofit fontScale="90000"/>
          </a:bodyPr>
          <a:lstStyle/>
          <a:p>
            <a:r>
              <a:rPr lang="nb-NO"/>
              <a:t>Fellesløsninger: Delprosjekt forskerstøtte</a:t>
            </a:r>
          </a:p>
        </p:txBody>
      </p:sp>
      <p:sp>
        <p:nvSpPr>
          <p:cNvPr id="3" name="Content Placeholder 2"/>
          <p:cNvSpPr>
            <a:spLocks noGrp="1"/>
          </p:cNvSpPr>
          <p:nvPr>
            <p:ph idx="1"/>
          </p:nvPr>
        </p:nvSpPr>
        <p:spPr/>
        <p:txBody>
          <a:bodyPr>
            <a:normAutofit/>
          </a:bodyPr>
          <a:lstStyle/>
          <a:p>
            <a:r>
              <a:rPr lang="nb-NO"/>
              <a:t>Høsten brukes til å etablere sekretariat, ekspertgrupper og styringsgruppe</a:t>
            </a:r>
          </a:p>
          <a:p>
            <a:pPr lvl="1"/>
            <a:r>
              <a:rPr lang="nb-NO"/>
              <a:t>Prosjektleder: Johannes Elgvin (seksjonssjef, forskning og kommunikasjon, SV)</a:t>
            </a:r>
          </a:p>
          <a:p>
            <a:pPr lvl="1"/>
            <a:r>
              <a:rPr lang="nb-NO"/>
              <a:t>Prosjekteier: Kristel Skorge (direktør, Avd. for forskningsadministrasjon)</a:t>
            </a:r>
          </a:p>
          <a:p>
            <a:pPr lvl="1"/>
            <a:r>
              <a:rPr lang="nb-NO"/>
              <a:t>Leder for styringsgruppen: Unn-Hilde Grasmo-Wendler (fakultetsdirektør, MED)</a:t>
            </a:r>
          </a:p>
          <a:p>
            <a:endParaRPr lang="nb-NO"/>
          </a:p>
        </p:txBody>
      </p:sp>
    </p:spTree>
    <p:extLst>
      <p:ext uri="{BB962C8B-B14F-4D97-AF65-F5344CB8AC3E}">
        <p14:creationId xmlns:p14="http://schemas.microsoft.com/office/powerpoint/2010/main" val="39706464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IT-drift</a:t>
            </a:r>
          </a:p>
        </p:txBody>
      </p:sp>
      <p:sp>
        <p:nvSpPr>
          <p:cNvPr id="3" name="Content Placeholder 2"/>
          <p:cNvSpPr>
            <a:spLocks noGrp="1"/>
          </p:cNvSpPr>
          <p:nvPr>
            <p:ph idx="1"/>
          </p:nvPr>
        </p:nvSpPr>
        <p:spPr/>
        <p:txBody>
          <a:bodyPr>
            <a:normAutofit/>
          </a:bodyPr>
          <a:lstStyle/>
          <a:p>
            <a:r>
              <a:rPr lang="nb-NO" dirty="0"/>
              <a:t>Fase 1: Gjennomgang prosesser, førte til:</a:t>
            </a:r>
          </a:p>
          <a:p>
            <a:r>
              <a:rPr lang="nb-NO" dirty="0"/>
              <a:t>Fase 2: Tre delprosjekter:</a:t>
            </a:r>
          </a:p>
          <a:p>
            <a:pPr lvl="1"/>
            <a:r>
              <a:rPr lang="nb-NO" dirty="0" smtClean="0"/>
              <a:t>Innkjøp av IT-utstyr</a:t>
            </a:r>
            <a:endParaRPr lang="nb-NO" dirty="0"/>
          </a:p>
          <a:p>
            <a:pPr lvl="1" fontAlgn="base"/>
            <a:r>
              <a:rPr lang="nb-NO" dirty="0"/>
              <a:t>Brukerstøtte </a:t>
            </a:r>
          </a:p>
          <a:p>
            <a:pPr lvl="1" fontAlgn="base"/>
            <a:r>
              <a:rPr lang="nb-NO" dirty="0"/>
              <a:t>Drift av arbeidsstasjoner</a:t>
            </a:r>
          </a:p>
          <a:p>
            <a:r>
              <a:rPr lang="nb-NO" dirty="0" smtClean="0"/>
              <a:t>Re-planlegging </a:t>
            </a:r>
            <a:r>
              <a:rPr lang="nb-NO" dirty="0"/>
              <a:t>og justeringer</a:t>
            </a:r>
          </a:p>
        </p:txBody>
      </p:sp>
    </p:spTree>
    <p:extLst>
      <p:ext uri="{BB962C8B-B14F-4D97-AF65-F5344CB8AC3E}">
        <p14:creationId xmlns:p14="http://schemas.microsoft.com/office/powerpoint/2010/main" val="22165840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Hvilke endringer kommer på UiO?</a:t>
            </a:r>
          </a:p>
        </p:txBody>
      </p:sp>
      <p:sp>
        <p:nvSpPr>
          <p:cNvPr id="3" name="Content Placeholder 2"/>
          <p:cNvSpPr>
            <a:spLocks noGrp="1"/>
          </p:cNvSpPr>
          <p:nvPr>
            <p:ph idx="1"/>
          </p:nvPr>
        </p:nvSpPr>
        <p:spPr/>
        <p:txBody>
          <a:bodyPr>
            <a:normAutofit/>
          </a:bodyPr>
          <a:lstStyle/>
          <a:p>
            <a:r>
              <a:rPr lang="nb-NO"/>
              <a:t>Endrede administrative arbeidsprosesser</a:t>
            </a:r>
          </a:p>
          <a:p>
            <a:r>
              <a:rPr lang="nb-NO"/>
              <a:t>Standardiserte, felles prosesser og tjenester</a:t>
            </a:r>
          </a:p>
          <a:p>
            <a:r>
              <a:rPr lang="nb-NO"/>
              <a:t>Økt digitalisering</a:t>
            </a:r>
            <a:endParaRPr lang="nb-NO">
              <a:cs typeface="Arial"/>
            </a:endParaRPr>
          </a:p>
          <a:p>
            <a:r>
              <a:rPr lang="nb-NO"/>
              <a:t>Økte krav til ledelse</a:t>
            </a:r>
          </a:p>
          <a:p>
            <a:pPr marL="0" indent="0">
              <a:buNone/>
            </a:pPr>
            <a:endParaRPr lang="nb-NO"/>
          </a:p>
          <a:p>
            <a:pPr marL="0" indent="0">
              <a:buNone/>
            </a:pPr>
            <a:endParaRPr lang="nb-NO"/>
          </a:p>
        </p:txBody>
      </p:sp>
    </p:spTree>
    <p:extLst>
      <p:ext uri="{BB962C8B-B14F-4D97-AF65-F5344CB8AC3E}">
        <p14:creationId xmlns:p14="http://schemas.microsoft.com/office/powerpoint/2010/main" val="8955501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Endringene kan gi</a:t>
            </a:r>
          </a:p>
        </p:txBody>
      </p:sp>
      <p:sp>
        <p:nvSpPr>
          <p:cNvPr id="3" name="Content Placeholder 2"/>
          <p:cNvSpPr>
            <a:spLocks noGrp="1"/>
          </p:cNvSpPr>
          <p:nvPr>
            <p:ph idx="1"/>
          </p:nvPr>
        </p:nvSpPr>
        <p:spPr/>
        <p:txBody>
          <a:bodyPr/>
          <a:lstStyle/>
          <a:p>
            <a:r>
              <a:rPr lang="nb-NO"/>
              <a:t>Mer tid til rådgivning og analyse</a:t>
            </a:r>
          </a:p>
          <a:p>
            <a:r>
              <a:rPr lang="nb-NO"/>
              <a:t>Mer tid til kontinuerlig forbedring</a:t>
            </a:r>
          </a:p>
          <a:p>
            <a:r>
              <a:rPr lang="nb-NO"/>
              <a:t>Mer profesjonell og økt støtte til kjernevirksomheten</a:t>
            </a:r>
          </a:p>
          <a:p>
            <a:r>
              <a:rPr lang="nb-NO"/>
              <a:t>Mer samhandling på tvers</a:t>
            </a:r>
            <a:endParaRPr lang="nb-NO">
              <a:cs typeface="Arial"/>
            </a:endParaRPr>
          </a:p>
        </p:txBody>
      </p:sp>
    </p:spTree>
    <p:extLst>
      <p:ext uri="{BB962C8B-B14F-4D97-AF65-F5344CB8AC3E}">
        <p14:creationId xmlns:p14="http://schemas.microsoft.com/office/powerpoint/2010/main" val="35361287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Det krever</a:t>
            </a:r>
          </a:p>
        </p:txBody>
      </p:sp>
      <p:sp>
        <p:nvSpPr>
          <p:cNvPr id="3" name="Content Placeholder 2"/>
          <p:cNvSpPr>
            <a:spLocks noGrp="1"/>
          </p:cNvSpPr>
          <p:nvPr>
            <p:ph idx="1"/>
          </p:nvPr>
        </p:nvSpPr>
        <p:spPr/>
        <p:txBody>
          <a:bodyPr/>
          <a:lstStyle/>
          <a:p>
            <a:r>
              <a:rPr lang="nb-NO"/>
              <a:t>Endret kompetanse hos de ansatte</a:t>
            </a:r>
          </a:p>
          <a:p>
            <a:r>
              <a:rPr lang="nb-NO"/>
              <a:t>Vilje til å jobbe annerledes</a:t>
            </a:r>
          </a:p>
          <a:p>
            <a:r>
              <a:rPr lang="nb-NO"/>
              <a:t>Ledelse</a:t>
            </a:r>
          </a:p>
          <a:p>
            <a:endParaRPr lang="nb-NO"/>
          </a:p>
        </p:txBody>
      </p:sp>
    </p:spTree>
    <p:extLst>
      <p:ext uri="{BB962C8B-B14F-4D97-AF65-F5344CB8AC3E}">
        <p14:creationId xmlns:p14="http://schemas.microsoft.com/office/powerpoint/2010/main" val="26373878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Hva betyr dette for dere?</a:t>
            </a:r>
          </a:p>
        </p:txBody>
      </p:sp>
      <p:sp>
        <p:nvSpPr>
          <p:cNvPr id="3" name="Content Placeholder 2"/>
          <p:cNvSpPr>
            <a:spLocks noGrp="1"/>
          </p:cNvSpPr>
          <p:nvPr>
            <p:ph idx="1"/>
          </p:nvPr>
        </p:nvSpPr>
        <p:spPr/>
        <p:txBody>
          <a:bodyPr/>
          <a:lstStyle/>
          <a:p>
            <a:r>
              <a:rPr lang="nb-NO"/>
              <a:t>Betydning for organisering?</a:t>
            </a:r>
          </a:p>
          <a:p>
            <a:pPr lvl="1"/>
            <a:r>
              <a:rPr lang="nb-NO"/>
              <a:t>Ved enheten</a:t>
            </a:r>
          </a:p>
          <a:p>
            <a:pPr lvl="1"/>
            <a:r>
              <a:rPr lang="nb-NO"/>
              <a:t>og samarbeid på tvers</a:t>
            </a:r>
          </a:p>
          <a:p>
            <a:r>
              <a:rPr lang="nb-NO"/>
              <a:t>Betydning for kompetanse?</a:t>
            </a:r>
          </a:p>
          <a:p>
            <a:r>
              <a:rPr lang="nb-NO"/>
              <a:t>Behovet for lokal ledelse</a:t>
            </a:r>
          </a:p>
          <a:p>
            <a:pPr lvl="1"/>
            <a:r>
              <a:rPr lang="nb-NO"/>
              <a:t>Det er der endringene i hovedsak vil skje</a:t>
            </a:r>
          </a:p>
          <a:p>
            <a:pPr lvl="1"/>
            <a:r>
              <a:rPr lang="nb-NO"/>
              <a:t>Det er der gevinstene skal tas ut </a:t>
            </a:r>
          </a:p>
        </p:txBody>
      </p:sp>
    </p:spTree>
    <p:extLst>
      <p:ext uri="{BB962C8B-B14F-4D97-AF65-F5344CB8AC3E}">
        <p14:creationId xmlns:p14="http://schemas.microsoft.com/office/powerpoint/2010/main" val="20195990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Vil du vite mer?</a:t>
            </a:r>
          </a:p>
        </p:txBody>
      </p:sp>
      <p:sp>
        <p:nvSpPr>
          <p:cNvPr id="3" name="Content Placeholder 2"/>
          <p:cNvSpPr>
            <a:spLocks noGrp="1"/>
          </p:cNvSpPr>
          <p:nvPr>
            <p:ph idx="1"/>
          </p:nvPr>
        </p:nvSpPr>
        <p:spPr/>
        <p:txBody>
          <a:bodyPr/>
          <a:lstStyle/>
          <a:p>
            <a:r>
              <a:rPr lang="nb-NO"/>
              <a:t>Mer informasjon og kontaktinfo på nettsidene til programmet:</a:t>
            </a:r>
          </a:p>
          <a:p>
            <a:r>
              <a:rPr lang="nb-NO">
                <a:hlinkClick r:id="rId3"/>
              </a:rPr>
              <a:t>https://www.uio.no/for-ansatte/arbeidsstotte/prosjekter/adm-forbedring-digitalisering/index.html</a:t>
            </a:r>
            <a:endParaRPr lang="nb-NO"/>
          </a:p>
        </p:txBody>
      </p:sp>
    </p:spTree>
    <p:extLst>
      <p:ext uri="{BB962C8B-B14F-4D97-AF65-F5344CB8AC3E}">
        <p14:creationId xmlns:p14="http://schemas.microsoft.com/office/powerpoint/2010/main" val="1350770163"/>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klassisk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07D2268E04C1F34D8EFE4A7B7259E1A4" ma:contentTypeVersion="9" ma:contentTypeDescription="Opprett et nytt dokument." ma:contentTypeScope="" ma:versionID="d75425cb8567ba3d188aa20214912cb9">
  <xsd:schema xmlns:xsd="http://www.w3.org/2001/XMLSchema" xmlns:xs="http://www.w3.org/2001/XMLSchema" xmlns:p="http://schemas.microsoft.com/office/2006/metadata/properties" xmlns:ns2="1d805a27-c621-4434-a408-4caca4023378" xmlns:ns3="0a7c0c5e-2b2d-497e-ae85-6fcde7e82f53" targetNamespace="http://schemas.microsoft.com/office/2006/metadata/properties" ma:root="true" ma:fieldsID="694b87b7631d63e40cee2d0d6bc31526" ns2:_="" ns3:_="">
    <xsd:import namespace="1d805a27-c621-4434-a408-4caca4023378"/>
    <xsd:import namespace="0a7c0c5e-2b2d-497e-ae85-6fcde7e82f53"/>
    <xsd:element name="properties">
      <xsd:complexType>
        <xsd:sequence>
          <xsd:element name="documentManagement">
            <xsd:complexType>
              <xsd:all>
                <xsd:element ref="ns2:MediaServiceMetadata" minOccurs="0"/>
                <xsd:element ref="ns2:MediaServiceFastMetadata" minOccurs="0"/>
                <xsd:element ref="ns2:MediaServiceEventHashCode" minOccurs="0"/>
                <xsd:element ref="ns2:MediaServiceGenerationTime" minOccurs="0"/>
                <xsd:element ref="ns3:SharedWithUsers" minOccurs="0"/>
                <xsd:element ref="ns3:SharedWithDetails" minOccurs="0"/>
                <xsd:element ref="ns2:MediaServiceDateTaken" minOccurs="0"/>
                <xsd:element ref="ns2:MediaServiceAutoTag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d805a27-c621-4434-a408-4caca402337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EventHashCode" ma:index="10" nillable="true" ma:displayName="MediaServiceEventHashCode" ma:hidden="true" ma:internalName="MediaServiceEventHashCode"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a7c0c5e-2b2d-497e-ae85-6fcde7e82f53" elementFormDefault="qualified">
    <xsd:import namespace="http://schemas.microsoft.com/office/2006/documentManagement/types"/>
    <xsd:import namespace="http://schemas.microsoft.com/office/infopath/2007/PartnerControls"/>
    <xsd:element name="SharedWithUsers" ma:index="12"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Delings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FB47CA6-73FC-4948-8148-39723F797BA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d805a27-c621-4434-a408-4caca4023378"/>
    <ds:schemaRef ds:uri="0a7c0c5e-2b2d-497e-ae85-6fcde7e82f5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CD1DF4B-AC2D-4368-8839-1B49ADE11A91}">
  <ds:schemaRefs>
    <ds:schemaRef ds:uri="http://schemas.microsoft.com/sharepoint/v3/contenttype/forms"/>
  </ds:schemaRefs>
</ds:datastoreItem>
</file>

<file path=customXml/itemProps3.xml><?xml version="1.0" encoding="utf-8"?>
<ds:datastoreItem xmlns:ds="http://schemas.openxmlformats.org/officeDocument/2006/customXml" ds:itemID="{19B867F7-0025-4D01-B085-AC7B6283D133}">
  <ds:schemaRefs>
    <ds:schemaRef ds:uri="http://purl.org/dc/term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documentManagement/types"/>
    <ds:schemaRef ds:uri="1d805a27-c621-4434-a408-4caca4023378"/>
    <ds:schemaRef ds:uri="0a7c0c5e-2b2d-497e-ae85-6fcde7e82f53"/>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73</TotalTime>
  <Words>1709</Words>
  <Application>Microsoft Office PowerPoint</Application>
  <PresentationFormat>Skjermfremvisning (16:10)</PresentationFormat>
  <Paragraphs>483</Paragraphs>
  <Slides>34</Slides>
  <Notes>26</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34</vt:i4>
      </vt:variant>
    </vt:vector>
  </HeadingPairs>
  <TitlesOfParts>
    <vt:vector size="39" baseType="lpstr">
      <vt:lpstr>Arial</vt:lpstr>
      <vt:lpstr>Calibri</vt:lpstr>
      <vt:lpstr>Calibri Light</vt:lpstr>
      <vt:lpstr>ヒラギノ角ゴ Pro W3</vt:lpstr>
      <vt:lpstr>Office-tema</vt:lpstr>
      <vt:lpstr>Program for  administrativ forbedring  og digitalisering</vt:lpstr>
      <vt:lpstr>Innhold</vt:lpstr>
      <vt:lpstr>Formål med presentasjonen</vt:lpstr>
      <vt:lpstr>      Rammebetingelser og kontekst</vt:lpstr>
      <vt:lpstr>Store forventninger til UiO</vt:lpstr>
      <vt:lpstr>PowerPoint-presentasjon</vt:lpstr>
      <vt:lpstr>Fra skoleeksamen med penn og gjennomslagspapir…</vt:lpstr>
      <vt:lpstr>…til digital eksamen</vt:lpstr>
      <vt:lpstr>Fra papirfakturaer…</vt:lpstr>
      <vt:lpstr>…til digital fakturabehandling knyttet til innkjøpssystemet</vt:lpstr>
      <vt:lpstr>PowerPoint-presentasjon</vt:lpstr>
      <vt:lpstr>BOTT-samarbeidet</vt:lpstr>
      <vt:lpstr>Hvorfor et program for administrativ forbedring og digitalisering?</vt:lpstr>
      <vt:lpstr>Programmets fire prosjekter  </vt:lpstr>
      <vt:lpstr>Beste praksis</vt:lpstr>
      <vt:lpstr>PowerPoint-presentasjon</vt:lpstr>
      <vt:lpstr>PowerPoint-presentasjon</vt:lpstr>
      <vt:lpstr> Små, raske og freidige – digitaliseringsprosesser (SRF’er)  </vt:lpstr>
      <vt:lpstr>De ulike verktøyene</vt:lpstr>
      <vt:lpstr>Hva har UiO fått til med SRF og RPA  (robotisering)?  </vt:lpstr>
      <vt:lpstr>Hva jobbes det med framover?</vt:lpstr>
      <vt:lpstr>       Status for de ulike prosjektene</vt:lpstr>
      <vt:lpstr>BOTT: Saksbehandling og arkiv</vt:lpstr>
      <vt:lpstr>UiO: Saksbehandling og arkiv</vt:lpstr>
      <vt:lpstr>BOTT: Økonomi og lønn</vt:lpstr>
      <vt:lpstr>UiO: Økonomi og lønn</vt:lpstr>
      <vt:lpstr>Fellesløsninger</vt:lpstr>
      <vt:lpstr>Fellesløsninger: Delprosjekt forskerstøtte</vt:lpstr>
      <vt:lpstr>IT-drift</vt:lpstr>
      <vt:lpstr>Hvilke endringer kommer på UiO?</vt:lpstr>
      <vt:lpstr>Endringene kan gi</vt:lpstr>
      <vt:lpstr>Det krever</vt:lpstr>
      <vt:lpstr>Hva betyr dette for dere?</vt:lpstr>
      <vt:lpstr>Vil du vite mer?</vt:lpstr>
    </vt:vector>
  </TitlesOfParts>
  <Company>Universitetet i Oslo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Anders Lien</dc:creator>
  <cp:lastModifiedBy>Jan Thorsen</cp:lastModifiedBy>
  <cp:revision>34</cp:revision>
  <cp:lastPrinted>2019-08-09T09:21:41Z</cp:lastPrinted>
  <dcterms:created xsi:type="dcterms:W3CDTF">2018-11-26T13:02:02Z</dcterms:created>
  <dcterms:modified xsi:type="dcterms:W3CDTF">2019-11-28T13:32:36Z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0x01010007D2268E04C1F34D8EFE4A7B7259E1A4</vt:lpwstr>
  </property>
  <property fmtid="{D5CDD505-2E9C-101B-9397-08002B2CF9AE}" pid="3" name="AuthorIds_UIVersion_1024">
    <vt:lpwstr>21</vt:lpwstr>
  </property>
  <property fmtid="{D5CDD505-2E9C-101B-9397-08002B2CF9AE}" pid="4" name="AuthorIds_UIVersion_1536">
    <vt:lpwstr>21</vt:lpwstr>
  </property>
</Properties>
</file>