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12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13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14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tags/tag15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tags/tag16.xml" ContentType="application/vnd.openxmlformats-officedocument.presentationml.tag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tags/tag17.xml" ContentType="application/vnd.openxmlformats-officedocument.presentationml.tag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9"/>
  </p:notesMasterIdLst>
  <p:sldIdLst>
    <p:sldId id="300" r:id="rId5"/>
    <p:sldId id="313" r:id="rId6"/>
    <p:sldId id="312" r:id="rId7"/>
    <p:sldId id="311" r:id="rId8"/>
    <p:sldId id="310" r:id="rId9"/>
    <p:sldId id="309" r:id="rId10"/>
    <p:sldId id="308" r:id="rId11"/>
    <p:sldId id="301" r:id="rId12"/>
    <p:sldId id="302" r:id="rId13"/>
    <p:sldId id="303" r:id="rId14"/>
    <p:sldId id="304" r:id="rId15"/>
    <p:sldId id="305" r:id="rId16"/>
    <p:sldId id="306" r:id="rId17"/>
    <p:sldId id="307" r:id="rId18"/>
  </p:sldIdLst>
  <p:sldSz cx="14630400" cy="8229600"/>
  <p:notesSz cx="6794500" cy="9931400"/>
  <p:custDataLst>
    <p:tags r:id="rId20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96" d="100"/>
          <a:sy n="96" d="100"/>
        </p:scale>
        <p:origin x="660" y="9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4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4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4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openxmlformats.org/officeDocument/2006/relationships/image" Target="../media/image24.png"/><Relationship Id="rId1" Type="http://schemas.openxmlformats.org/officeDocument/2006/relationships/themeOverride" Target="../theme/themeOverrid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4.xlsx"/><Relationship Id="rId2" Type="http://schemas.openxmlformats.org/officeDocument/2006/relationships/image" Target="../media/image24.png"/><Relationship Id="rId1" Type="http://schemas.openxmlformats.org/officeDocument/2006/relationships/themeOverride" Target="../theme/themeOverrid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5.xlsx"/><Relationship Id="rId2" Type="http://schemas.openxmlformats.org/officeDocument/2006/relationships/image" Target="../media/image24.png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6.xlsx"/><Relationship Id="rId2" Type="http://schemas.openxmlformats.org/officeDocument/2006/relationships/image" Target="../media/image24.png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07837737922285"/>
          <c:y val="0.16043200552643574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07837737922285"/>
          <c:y val="0.16043200552643574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0.84147</cdr:x>
      <cdr:y>0.3073</cdr:y>
    </cdr:from>
    <cdr:to>
      <cdr:x>0.92471</cdr:x>
      <cdr:y>0.4031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0594" y="984881"/>
          <a:ext cx="276044" cy="307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b-NO" sz="1800" b="1" dirty="0" smtClean="0">
              <a:solidFill>
                <a:schemeClr val="bg1"/>
              </a:solidFill>
            </a:rPr>
            <a:t>1</a:t>
          </a:r>
          <a:endParaRPr lang="nb-NO" sz="1800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0.84147</cdr:x>
      <cdr:y>0.3073</cdr:y>
    </cdr:from>
    <cdr:to>
      <cdr:x>0.92471</cdr:x>
      <cdr:y>0.4031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0594" y="984881"/>
          <a:ext cx="276044" cy="307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b-NO" sz="1800" b="1" dirty="0" smtClean="0">
              <a:solidFill>
                <a:schemeClr val="bg1"/>
              </a:solidFill>
            </a:rPr>
            <a:t>1</a:t>
          </a:r>
          <a:endParaRPr lang="nb-NO" sz="18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27.11.2019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27.11.2019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27.11.2019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27.11.2019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27.11.2019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27.11.2019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27.11.2019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27.11.2019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27.11.2019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27.11.2019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27.11.2019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27.11.2019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27.11.2019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27.11.2019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27.11.2019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5.vml"/><Relationship Id="rId6" Type="http://schemas.openxmlformats.org/officeDocument/2006/relationships/chart" Target="../charts/chart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6.vml"/><Relationship Id="rId6" Type="http://schemas.openxmlformats.org/officeDocument/2006/relationships/chart" Target="../charts/chart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3, gjennomførings-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Prosesskartlegging: Analysere forskjeller av </a:t>
              </a:r>
              <a:r>
                <a:rPr lang="nb-NO" sz="1400" b="0" dirty="0"/>
                <a:t>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 err="1" smtClean="0"/>
                <a:t>vs</a:t>
              </a:r>
              <a:r>
                <a:rPr lang="nb-NO" sz="1400" b="0" dirty="0" smtClean="0"/>
                <a:t> DFØ standard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Kommunikasjon: Fakultetsvise informasjonsmøter, Informasjonskafe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– gjennomføring integrasjoner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opplæringsaktiviteter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Rigging mottaksprosjekt og planlegging ressursbehov våren 2020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leveransene fra DFØ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</a:t>
              </a:r>
              <a:r>
                <a:rPr lang="nb-NO" sz="1400" b="0" smtClean="0"/>
                <a:t>Nasjonalt prosjekt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2.12.2019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46423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gjennomføringsfasen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ressursbehov til nasjonalt prosjekt har gjort at mottaksprosjekt har avgitt ressurser inn til nasjonalt prosjekt</a:t>
            </a:r>
          </a:p>
          <a:p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30422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391351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77808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M1/R1: </a:t>
            </a:r>
            <a:r>
              <a:rPr lang="nb-NO" b="0" dirty="0"/>
              <a:t>Manglende leveranser til mottaksprosjektet</a:t>
            </a:r>
            <a:endParaRPr lang="nb-NO" b="0" dirty="0" smtClean="0"/>
          </a:p>
          <a:p>
            <a:r>
              <a:rPr lang="nb-NO" b="0" dirty="0"/>
              <a:t>M1/R4: Mangel på helhetlig </a:t>
            </a:r>
            <a:r>
              <a:rPr lang="nb-NO" b="0" dirty="0" smtClean="0"/>
              <a:t>oversikt/arkitektur</a:t>
            </a:r>
          </a:p>
          <a:p>
            <a:r>
              <a:rPr lang="nb-NO" b="0" dirty="0" smtClean="0"/>
              <a:t>(Totalløsning)</a:t>
            </a:r>
          </a:p>
          <a:p>
            <a:r>
              <a:rPr lang="nb-NO" b="0" dirty="0" smtClean="0"/>
              <a:t>M3/R6:  Kapasitetsmangel </a:t>
            </a:r>
            <a:r>
              <a:rPr lang="nb-NO" b="0" dirty="0" err="1" smtClean="0"/>
              <a:t>ift</a:t>
            </a:r>
            <a:r>
              <a:rPr lang="nb-NO" b="0" dirty="0"/>
              <a:t> </a:t>
            </a:r>
            <a:r>
              <a:rPr lang="nb-NO" b="0" dirty="0" smtClean="0"/>
              <a:t>økt ressursbehov i</a:t>
            </a:r>
          </a:p>
          <a:p>
            <a:r>
              <a:rPr lang="nb-NO" b="0" dirty="0" smtClean="0"/>
              <a:t>overgang til nye løsninger 2021</a:t>
            </a:r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 smtClean="0"/>
              <a:t>M1/R1: Tiltaksmuligheter ligger i det nasjonale </a:t>
            </a:r>
          </a:p>
          <a:p>
            <a:r>
              <a:rPr lang="nb-NO" b="0" dirty="0" smtClean="0"/>
              <a:t>prosjektet. (</a:t>
            </a:r>
            <a:r>
              <a:rPr lang="nb-NO" b="0" dirty="0" err="1" smtClean="0"/>
              <a:t>nedscoping</a:t>
            </a:r>
            <a:r>
              <a:rPr lang="nb-NO" b="0" dirty="0" smtClean="0"/>
              <a:t>, </a:t>
            </a:r>
            <a:r>
              <a:rPr lang="nb-NO" b="0" dirty="0" err="1" smtClean="0"/>
              <a:t>replanlegging</a:t>
            </a:r>
            <a:r>
              <a:rPr lang="nb-NO" b="0" dirty="0" smtClean="0"/>
              <a:t> og innleide konsulenter)</a:t>
            </a:r>
            <a:endParaRPr lang="nb-NO" b="0" dirty="0"/>
          </a:p>
          <a:p>
            <a:r>
              <a:rPr lang="nb-NO" b="0" dirty="0" smtClean="0"/>
              <a:t>M1/R4:Få inn forretningsarkitekt både fra DFØ og</a:t>
            </a:r>
          </a:p>
          <a:p>
            <a:r>
              <a:rPr lang="nb-NO" b="0" dirty="0" smtClean="0"/>
              <a:t>BOTT.</a:t>
            </a:r>
          </a:p>
          <a:p>
            <a:r>
              <a:rPr lang="nb-NO" b="0" dirty="0" smtClean="0"/>
              <a:t>M3/R6: Driften på minimumsnivå. </a:t>
            </a:r>
          </a:p>
          <a:p>
            <a:r>
              <a:rPr lang="nb-NO" b="0" dirty="0" smtClean="0"/>
              <a:t>Frys i utvikling/endring på eksisterende løsninger.</a:t>
            </a:r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6093" y="4774186"/>
            <a:ext cx="3252223" cy="251119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14839" y="5476297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/>
              <a:t>M3/R6</a:t>
            </a:r>
            <a:endParaRPr lang="nb-NO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7225203" y="5483991"/>
            <a:ext cx="6267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/>
              <a:t>M1/R1</a:t>
            </a:r>
            <a:endParaRPr lang="nb-NO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6737301" y="5816251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/>
              <a:t>M1/R4</a:t>
            </a:r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3, gjennomførings-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Prosesskartlegging: Analysere forskjeller av </a:t>
              </a:r>
              <a:r>
                <a:rPr lang="nb-NO" sz="1400" b="0" dirty="0"/>
                <a:t>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 err="1" smtClean="0"/>
                <a:t>vs</a:t>
              </a:r>
              <a:r>
                <a:rPr lang="nb-NO" sz="1400" b="0" dirty="0" smtClean="0"/>
                <a:t> DFØ standard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Kommunikasjon: Fakultetsvise informasjonsmøter, Informasjonskafe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Avklaringer mot IPAS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integrasjoner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opplæringsaktiviteter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ressursbehov våren 2020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leveransene fra DFØ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ved UiO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8.11.2019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46423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gjennomføringsfasen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ressursbehov til nasjonalt prosjekt har gjort at mottaksprosjekt har avgitt ressurser inn til nasjonalt prosjekt</a:t>
            </a:r>
          </a:p>
          <a:p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411265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391351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77808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M1/R1: </a:t>
            </a:r>
            <a:r>
              <a:rPr lang="nb-NO" b="0" dirty="0"/>
              <a:t>Manglende leveranser til mottaksprosjektet</a:t>
            </a:r>
            <a:endParaRPr lang="nb-NO" b="0" dirty="0" smtClean="0"/>
          </a:p>
          <a:p>
            <a:r>
              <a:rPr lang="nb-NO" b="0" dirty="0"/>
              <a:t>M1/R4: Mangel på helhetlig </a:t>
            </a:r>
            <a:r>
              <a:rPr lang="nb-NO" b="0" dirty="0" smtClean="0"/>
              <a:t>oversikt/arkitektur</a:t>
            </a:r>
          </a:p>
          <a:p>
            <a:r>
              <a:rPr lang="nb-NO" b="0" dirty="0" smtClean="0"/>
              <a:t> (Totalløsning)</a:t>
            </a:r>
          </a:p>
          <a:p>
            <a:r>
              <a:rPr lang="nb-NO" b="0" dirty="0" smtClean="0"/>
              <a:t>M2/R1: Risiko for at ansvar for integrasjoner faller</a:t>
            </a:r>
          </a:p>
          <a:p>
            <a:r>
              <a:rPr lang="nb-NO" b="0" dirty="0"/>
              <a:t>m</a:t>
            </a:r>
            <a:r>
              <a:rPr lang="nb-NO" b="0" dirty="0" smtClean="0"/>
              <a:t>ellom to stoler.</a:t>
            </a:r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 smtClean="0"/>
              <a:t>M1/R1: </a:t>
            </a:r>
            <a:r>
              <a:rPr lang="nb-NO" b="0" dirty="0"/>
              <a:t>Denne ser vi </a:t>
            </a:r>
            <a:r>
              <a:rPr lang="nb-NO" b="0" dirty="0" smtClean="0"/>
              <a:t>kommer. Scope </a:t>
            </a:r>
            <a:r>
              <a:rPr lang="nb-NO" b="0" dirty="0"/>
              <a:t>er </a:t>
            </a:r>
            <a:r>
              <a:rPr lang="nb-NO" b="0" dirty="0" smtClean="0"/>
              <a:t>under</a:t>
            </a:r>
          </a:p>
          <a:p>
            <a:r>
              <a:rPr lang="nb-NO" b="0" dirty="0" smtClean="0"/>
              <a:t> revidering nasjonalt.</a:t>
            </a:r>
            <a:endParaRPr lang="nb-NO" b="0" dirty="0"/>
          </a:p>
          <a:p>
            <a:r>
              <a:rPr lang="nb-NO" b="0" dirty="0" smtClean="0"/>
              <a:t>M1/R4:Får inn forretningsarkitekt både fra DFØ og</a:t>
            </a:r>
          </a:p>
          <a:p>
            <a:r>
              <a:rPr lang="nb-NO" b="0" dirty="0" smtClean="0"/>
              <a:t> BOTT</a:t>
            </a:r>
          </a:p>
          <a:p>
            <a:r>
              <a:rPr lang="nb-NO" b="0" dirty="0" smtClean="0"/>
              <a:t>M2/R1:Kontinuerlige avklaringer mellom nasjonalt </a:t>
            </a:r>
          </a:p>
          <a:p>
            <a:r>
              <a:rPr lang="nb-NO" b="0" dirty="0" smtClean="0"/>
              <a:t>og mottak</a:t>
            </a:r>
            <a:endParaRPr lang="nb-NO" b="0" dirty="0"/>
          </a:p>
          <a:p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3066" y="4754539"/>
            <a:ext cx="3824894" cy="330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3, gjennomførings-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Prosesskartlegging: Analysere forskjeller av </a:t>
              </a:r>
              <a:r>
                <a:rPr lang="nb-NO" sz="1400" b="0" dirty="0"/>
                <a:t>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 err="1" smtClean="0"/>
                <a:t>vs</a:t>
              </a:r>
              <a:r>
                <a:rPr lang="nb-NO" sz="1400" b="0" dirty="0" smtClean="0"/>
                <a:t> DFØ standard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Kommunikasjon: Fakultetsvise informasjonsmøter.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innføringsaktiviteter mot DFØ: gjennomgang </a:t>
              </a:r>
              <a:r>
                <a:rPr lang="nb-NO" sz="1400" b="0" dirty="0" err="1" smtClean="0"/>
                <a:t>DFØs</a:t>
              </a:r>
              <a:r>
                <a:rPr lang="nb-NO" sz="1400" b="0" dirty="0" smtClean="0"/>
                <a:t> aktivitetsplan, avklaringer mot IPAS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integrasjoner samt planlegging </a:t>
              </a:r>
              <a:r>
                <a:rPr lang="nb-NO" sz="1400" b="0" smtClean="0"/>
                <a:t>av opplæring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leveransene fra DFØ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ved UiO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2.10.2019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46423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gjennomføringsfasen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ressursbehov til nasjonalt prosjekt har gjort at mottaksprosjekt </a:t>
            </a:r>
            <a:r>
              <a:rPr lang="nb-NO" sz="1400" b="0" smtClean="0"/>
              <a:t>har avgitt </a:t>
            </a:r>
            <a:r>
              <a:rPr lang="nb-NO" sz="1400" b="0" dirty="0" smtClean="0"/>
              <a:t>ressurser inn til nasjonalt prosjekt</a:t>
            </a:r>
          </a:p>
          <a:p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324212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391351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847089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M1/R1: </a:t>
            </a:r>
            <a:r>
              <a:rPr lang="nb-NO" b="0" dirty="0"/>
              <a:t>Manglende leveranser til mottaksprosjektet</a:t>
            </a:r>
            <a:endParaRPr lang="nb-NO" b="0" dirty="0" smtClean="0"/>
          </a:p>
          <a:p>
            <a:r>
              <a:rPr lang="nb-NO" b="0" dirty="0"/>
              <a:t>M1/R4: Mangel på helhetlig </a:t>
            </a:r>
            <a:r>
              <a:rPr lang="nb-NO" b="0" dirty="0" smtClean="0"/>
              <a:t>oversikt/arkitektur</a:t>
            </a:r>
          </a:p>
          <a:p>
            <a:r>
              <a:rPr lang="nb-NO" b="0" dirty="0" smtClean="0"/>
              <a:t> (Totalløsning)</a:t>
            </a:r>
          </a:p>
          <a:p>
            <a:r>
              <a:rPr lang="nb-NO" b="0" dirty="0" smtClean="0"/>
              <a:t>M2/R1: Risiko for at ansvar for integrasjoner faller</a:t>
            </a:r>
          </a:p>
          <a:p>
            <a:r>
              <a:rPr lang="nb-NO" b="0" dirty="0"/>
              <a:t>m</a:t>
            </a:r>
            <a:r>
              <a:rPr lang="nb-NO" b="0" dirty="0" smtClean="0"/>
              <a:t>ellom to stoler.</a:t>
            </a:r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 smtClean="0"/>
              <a:t>M1/R1: </a:t>
            </a:r>
            <a:r>
              <a:rPr lang="nb-NO" b="0" dirty="0"/>
              <a:t>Denne ser vi </a:t>
            </a:r>
            <a:r>
              <a:rPr lang="nb-NO" b="0" dirty="0" smtClean="0"/>
              <a:t>kommer. Scope </a:t>
            </a:r>
            <a:r>
              <a:rPr lang="nb-NO" b="0" dirty="0"/>
              <a:t>er </a:t>
            </a:r>
            <a:r>
              <a:rPr lang="nb-NO" b="0" dirty="0" smtClean="0"/>
              <a:t>under</a:t>
            </a:r>
          </a:p>
          <a:p>
            <a:r>
              <a:rPr lang="nb-NO" b="0" dirty="0" smtClean="0"/>
              <a:t> revidering nasjonalt.</a:t>
            </a:r>
            <a:endParaRPr lang="nb-NO" b="0" dirty="0"/>
          </a:p>
          <a:p>
            <a:r>
              <a:rPr lang="nb-NO" b="0" dirty="0" smtClean="0"/>
              <a:t>M1/R4:Får inn forretningsarkitekt både fra DFØ og</a:t>
            </a:r>
          </a:p>
          <a:p>
            <a:r>
              <a:rPr lang="nb-NO" b="0" dirty="0" smtClean="0"/>
              <a:t> BOTT</a:t>
            </a:r>
          </a:p>
          <a:p>
            <a:r>
              <a:rPr lang="nb-NO" b="0" dirty="0" smtClean="0"/>
              <a:t>M2/R1:Kontinuerlige avklaringer mellom nasjonalt </a:t>
            </a:r>
          </a:p>
          <a:p>
            <a:r>
              <a:rPr lang="nb-NO" b="0" dirty="0" smtClean="0"/>
              <a:t>og mottak</a:t>
            </a:r>
            <a:endParaRPr lang="nb-NO" b="0" dirty="0"/>
          </a:p>
          <a:p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3066" y="4754539"/>
            <a:ext cx="3824894" cy="330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2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3, gjennomførings-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Prosesskartlegging: Analysere forskjeller av </a:t>
              </a:r>
              <a:r>
                <a:rPr lang="nb-NO" sz="1400" b="0" dirty="0"/>
                <a:t>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 err="1" smtClean="0"/>
                <a:t>vs</a:t>
              </a:r>
              <a:r>
                <a:rPr lang="nb-NO" sz="1400" b="0" dirty="0" smtClean="0"/>
                <a:t> DFØ standard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Kommunikasjon: Fakultetsvise informasjonsmøter.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innføringsaktiviteter mot DFØ: gjennomgang </a:t>
              </a:r>
              <a:r>
                <a:rPr lang="nb-NO" sz="1400" b="0" dirty="0" err="1" smtClean="0"/>
                <a:t>DFØs</a:t>
              </a:r>
              <a:r>
                <a:rPr lang="nb-NO" sz="1400" b="0" dirty="0" smtClean="0"/>
                <a:t> aktivitetsplan, avklaringer mot IPAS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integrasjoner samt planlegging av opplæring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leveranseevne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ved UiO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6.9.2019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46423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gjennomføringsfasen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 tas ut av mottak til faggruppe nasjonalt</a:t>
            </a:r>
          </a:p>
          <a:p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324212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835591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50189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/>
              <a:t>R13: Manglende leveranser til mottaksprosjektet</a:t>
            </a:r>
            <a:endParaRPr lang="nb-NO" b="0" dirty="0" smtClean="0"/>
          </a:p>
          <a:p>
            <a:r>
              <a:rPr lang="nb-NO" b="0" dirty="0"/>
              <a:t>R19</a:t>
            </a:r>
            <a:r>
              <a:rPr lang="nb-NO" b="0" dirty="0" smtClean="0"/>
              <a:t>: Blir </a:t>
            </a:r>
            <a:r>
              <a:rPr lang="nb-NO" b="0" dirty="0"/>
              <a:t>for opptatt av egne (UIO) behov</a:t>
            </a:r>
            <a:endParaRPr lang="nb-NO" b="0" dirty="0" smtClean="0"/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R13 Denne ser vi </a:t>
            </a:r>
            <a:r>
              <a:rPr lang="nb-NO" b="0" dirty="0" smtClean="0"/>
              <a:t>kommer. Scope </a:t>
            </a:r>
            <a:r>
              <a:rPr lang="nb-NO" b="0" dirty="0"/>
              <a:t>er under </a:t>
            </a:r>
            <a:r>
              <a:rPr lang="nb-NO" b="0" dirty="0" smtClean="0"/>
              <a:t>revidering nasjonalt.</a:t>
            </a:r>
            <a:endParaRPr lang="nb-NO" b="0" dirty="0"/>
          </a:p>
          <a:p>
            <a:r>
              <a:rPr lang="nb-NO" b="0" dirty="0" smtClean="0"/>
              <a:t>R19:Jobbe </a:t>
            </a:r>
            <a:r>
              <a:rPr lang="nb-NO" b="0" dirty="0"/>
              <a:t>i egen organisasjon og faggruppene med å fremme </a:t>
            </a:r>
            <a:endParaRPr lang="nb-NO" b="0" dirty="0" smtClean="0"/>
          </a:p>
          <a:p>
            <a:r>
              <a:rPr lang="nb-NO" b="0" dirty="0" err="1"/>
              <a:t>B</a:t>
            </a:r>
            <a:r>
              <a:rPr lang="nb-NO" b="0" dirty="0" err="1" smtClean="0"/>
              <a:t>OTTsk</a:t>
            </a:r>
            <a:r>
              <a:rPr lang="nb-NO" b="0" dirty="0" smtClean="0"/>
              <a:t> </a:t>
            </a:r>
            <a:r>
              <a:rPr lang="nb-NO" b="0" dirty="0"/>
              <a:t>tankegang, skape felles eierskap</a:t>
            </a:r>
          </a:p>
          <a:p>
            <a:r>
              <a:rPr lang="nb-NO" b="0" dirty="0" smtClean="0"/>
              <a:t>R4</a:t>
            </a:r>
            <a:r>
              <a:rPr lang="nb-NO" b="0" dirty="0"/>
              <a:t>: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300" y="4713363"/>
            <a:ext cx="3207242" cy="329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83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Ferdigstille kartlegging </a:t>
              </a:r>
              <a:r>
                <a:rPr lang="nb-NO" sz="1400" b="0" dirty="0"/>
                <a:t>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veivalg, opprette ressursteam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leveranseevne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24.06.2019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 tas ut av mottak til faggruppe nasjonalt </a:t>
            </a:r>
            <a:r>
              <a:rPr lang="nb-NO" sz="1400" b="0" dirty="0" err="1" smtClean="0"/>
              <a:t>pgav</a:t>
            </a:r>
            <a:r>
              <a:rPr lang="nb-NO" sz="1400" b="0" dirty="0" smtClean="0"/>
              <a:t> sykefravær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/>
              <a:t>R13: Manglende leveranser til mottaksprosjektet</a:t>
            </a:r>
            <a:endParaRPr lang="nb-NO" b="0" dirty="0" smtClean="0"/>
          </a:p>
          <a:p>
            <a:r>
              <a:rPr lang="nb-NO" b="0" dirty="0"/>
              <a:t>R19</a:t>
            </a:r>
            <a:r>
              <a:rPr lang="nb-NO" b="0" dirty="0" smtClean="0"/>
              <a:t>: Blir </a:t>
            </a:r>
            <a:r>
              <a:rPr lang="nb-NO" b="0" dirty="0"/>
              <a:t>for opptatt av egne (UIO) behov</a:t>
            </a:r>
            <a:endParaRPr lang="nb-NO" b="0" dirty="0" smtClean="0"/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R13 Denne ser vi </a:t>
            </a:r>
            <a:r>
              <a:rPr lang="nb-NO" b="0" dirty="0" smtClean="0"/>
              <a:t>kommer. Scope </a:t>
            </a:r>
            <a:r>
              <a:rPr lang="nb-NO" b="0" dirty="0"/>
              <a:t>er under </a:t>
            </a:r>
            <a:r>
              <a:rPr lang="nb-NO" b="0" dirty="0" smtClean="0"/>
              <a:t>revidering nasjonalt.</a:t>
            </a:r>
            <a:endParaRPr lang="nb-NO" b="0" dirty="0"/>
          </a:p>
          <a:p>
            <a:r>
              <a:rPr lang="nb-NO" b="0" dirty="0" smtClean="0"/>
              <a:t>R19:Jobbe </a:t>
            </a:r>
            <a:r>
              <a:rPr lang="nb-NO" b="0" dirty="0"/>
              <a:t>i egen organisasjon og faggruppene med å fremme </a:t>
            </a:r>
            <a:endParaRPr lang="nb-NO" b="0" dirty="0" smtClean="0"/>
          </a:p>
          <a:p>
            <a:r>
              <a:rPr lang="nb-NO" b="0" dirty="0" err="1"/>
              <a:t>B</a:t>
            </a:r>
            <a:r>
              <a:rPr lang="nb-NO" b="0" dirty="0" err="1" smtClean="0"/>
              <a:t>OTTsk</a:t>
            </a:r>
            <a:r>
              <a:rPr lang="nb-NO" b="0" dirty="0" smtClean="0"/>
              <a:t> </a:t>
            </a:r>
            <a:r>
              <a:rPr lang="nb-NO" b="0" dirty="0"/>
              <a:t>tankegang, skape felles eierskap</a:t>
            </a:r>
          </a:p>
          <a:p>
            <a:r>
              <a:rPr lang="nb-NO" b="0" dirty="0" smtClean="0"/>
              <a:t>R4</a:t>
            </a:r>
            <a:r>
              <a:rPr lang="nb-NO" b="0"/>
              <a:t>:  </a:t>
            </a:r>
            <a:r>
              <a:rPr lang="nb-NO" b="0" smtClean="0"/>
              <a:t>Involvering </a:t>
            </a:r>
            <a:r>
              <a:rPr lang="nb-NO" b="0" dirty="0" smtClean="0"/>
              <a:t>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300" y="4713363"/>
            <a:ext cx="3207242" cy="329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3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6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Ferdigstille kartlegging </a:t>
              </a:r>
              <a:r>
                <a:rPr lang="nb-NO" sz="1400" b="0" dirty="0"/>
                <a:t>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veivalg, opprette ressursteam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for fase 3, gjennomføringsfasen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13.05.2019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</a:t>
            </a:r>
            <a:r>
              <a:rPr lang="nb-NO" sz="1400" b="0" dirty="0"/>
              <a:t>for 2019 </a:t>
            </a:r>
            <a:r>
              <a:rPr lang="nb-NO" sz="1400" b="0" dirty="0" smtClean="0"/>
              <a:t>for mottaksprosjektet er </a:t>
            </a:r>
            <a:r>
              <a:rPr lang="nb-NO" sz="1400" b="0" dirty="0"/>
              <a:t>på </a:t>
            </a:r>
            <a:r>
              <a:rPr lang="nb-NO" sz="1400" b="0" dirty="0" smtClean="0"/>
              <a:t>3,2 </a:t>
            </a:r>
            <a:r>
              <a:rPr lang="nb-NO" sz="1400" b="0" dirty="0" err="1"/>
              <a:t>mill</a:t>
            </a:r>
            <a:r>
              <a:rPr lang="nb-NO" sz="1400" b="0" dirty="0"/>
              <a:t> </a:t>
            </a:r>
            <a:r>
              <a:rPr lang="nb-NO" sz="1400" b="0" dirty="0" smtClean="0"/>
              <a:t>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Totalt budsjett for BOTT Økonomi og lønn for 2019, </a:t>
            </a:r>
            <a:r>
              <a:rPr lang="nb-NO" sz="1400" b="0" dirty="0" err="1" smtClean="0"/>
              <a:t>inkl</a:t>
            </a:r>
            <a:r>
              <a:rPr lang="nb-NO" sz="1400" b="0" dirty="0" smtClean="0"/>
              <a:t> investeringsavgift DFØ er på 19,5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for 2020 for mottaksprosjektet er utarbeidet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ADS avgir følgende ressurser inn i prosjektets nåværende fase: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Prosjektleder 80</a:t>
            </a:r>
            <a:r>
              <a:rPr lang="nb-NO" sz="1200" b="0" dirty="0"/>
              <a:t> </a:t>
            </a:r>
            <a:r>
              <a:rPr lang="nb-NO" sz="1200" b="0" dirty="0" smtClean="0"/>
              <a:t>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1 prosjektmedlem 80%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2 prosjektmedlemmer 60%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2 prosjektmedlemmer 40%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1 prosjektmedlem 10% </a:t>
            </a:r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R1:   Uklare rammebetingelser for UiOs mottaks</a:t>
            </a:r>
          </a:p>
          <a:p>
            <a:r>
              <a:rPr lang="nb-NO" b="0" dirty="0" smtClean="0"/>
              <a:t>         prosjekt (manglende overordnede milepæler/planer fra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det nasjonale prosjektet)</a:t>
            </a:r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b="0" dirty="0" smtClean="0"/>
              <a:t>R17: Komplisert prosjektorganisasjon</a:t>
            </a:r>
            <a:endParaRPr lang="nb-NO" b="0" dirty="0"/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R1:   </a:t>
            </a:r>
            <a:r>
              <a:rPr lang="nb-NO" b="0" dirty="0" smtClean="0"/>
              <a:t>Koordinering mot nasjonalt og program ved UiO, planer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må på plass.</a:t>
            </a:r>
            <a:endParaRPr lang="nb-NO" b="0" dirty="0"/>
          </a:p>
          <a:p>
            <a:r>
              <a:rPr lang="nb-NO" b="0" dirty="0"/>
              <a:t>R4: 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r>
              <a:rPr lang="nb-NO" b="0" dirty="0" smtClean="0"/>
              <a:t>R17: Kompleksiteten vil alltid være der, men planer og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beslutningslinjer er på plass og reduserer sannsynligheten.</a:t>
            </a:r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286" y="4802166"/>
            <a:ext cx="3071838" cy="31562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3354" y="6033265"/>
            <a:ext cx="50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R17</a:t>
            </a: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737301" y="6033264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</a:t>
            </a:r>
            <a:endParaRPr lang="nb-NO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7301" y="6417695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R4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40876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7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Prosesskartlegging 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for fase 3, gjennomføringsfasen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10.04.2019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63256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</a:t>
            </a:r>
            <a:r>
              <a:rPr lang="nb-NO" sz="1400" b="0" dirty="0"/>
              <a:t>for 2019 </a:t>
            </a:r>
            <a:r>
              <a:rPr lang="nb-NO" sz="1400" b="0" dirty="0" smtClean="0"/>
              <a:t>for mottaksprosjektet er </a:t>
            </a:r>
            <a:r>
              <a:rPr lang="nb-NO" sz="1400" b="0" dirty="0"/>
              <a:t>på </a:t>
            </a:r>
            <a:r>
              <a:rPr lang="nb-NO" sz="1400" b="0" dirty="0" smtClean="0"/>
              <a:t>3,2 </a:t>
            </a:r>
            <a:r>
              <a:rPr lang="nb-NO" sz="1400" b="0" dirty="0" err="1"/>
              <a:t>mill</a:t>
            </a:r>
            <a:r>
              <a:rPr lang="nb-NO" sz="1400" b="0" dirty="0"/>
              <a:t> </a:t>
            </a:r>
            <a:r>
              <a:rPr lang="nb-NO" sz="1400" b="0" dirty="0" smtClean="0"/>
              <a:t>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Totalt budsjett for BOTT Økonomi og lønn for 2019, </a:t>
            </a:r>
            <a:r>
              <a:rPr lang="nb-NO" sz="1400" b="0" dirty="0" err="1" smtClean="0"/>
              <a:t>inkl</a:t>
            </a:r>
            <a:r>
              <a:rPr lang="nb-NO" sz="1400" b="0" dirty="0" smtClean="0"/>
              <a:t> investeringsavgift DFØ er på 19,5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for 2020 for mottaksprosjektet er utarbeidet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ADS avgir følgende ressurser inn i prosjektets nåværende fase: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Prosjektleder 80</a:t>
            </a:r>
            <a:r>
              <a:rPr lang="nb-NO" sz="1200" b="0" dirty="0"/>
              <a:t> </a:t>
            </a:r>
            <a:r>
              <a:rPr lang="nb-NO" sz="1200" b="0" dirty="0" smtClean="0"/>
              <a:t>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1 prosjektmedlem 80%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2 prosjektmedlemmer 60%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2 prosjektmedlemmer 40%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1 prosjektmedlem 10% </a:t>
            </a:r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55114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979509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R1:   Uklare rammebetingelser for UiOs mottaks</a:t>
            </a:r>
          </a:p>
          <a:p>
            <a:r>
              <a:rPr lang="nb-NO" b="0" dirty="0" smtClean="0"/>
              <a:t>         prosjekt (manglende overordnede milepæler/planer fra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det nasjonale prosjektet)</a:t>
            </a:r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b="0" dirty="0" smtClean="0"/>
              <a:t>R17: Komplisert prosjektorganisasjon</a:t>
            </a:r>
            <a:endParaRPr lang="nb-NO" b="0" dirty="0"/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R1:   </a:t>
            </a:r>
            <a:r>
              <a:rPr lang="nb-NO" b="0" dirty="0" smtClean="0"/>
              <a:t>Koordinering mot nasjonalt og program ved UiO, planer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må på plass.</a:t>
            </a:r>
            <a:endParaRPr lang="nb-NO" b="0" dirty="0"/>
          </a:p>
          <a:p>
            <a:r>
              <a:rPr lang="nb-NO" b="0" dirty="0"/>
              <a:t>R4: 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r>
              <a:rPr lang="nb-NO" b="0" dirty="0" smtClean="0"/>
              <a:t>R17: Kompleksiteten vil alltid være der, men planer og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beslutningslinjer er på plass og reduserer sannsynligheten.</a:t>
            </a:r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286" y="4802166"/>
            <a:ext cx="3071838" cy="31562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3354" y="6033265"/>
            <a:ext cx="50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R17</a:t>
            </a: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737301" y="6033264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</a:t>
            </a:r>
            <a:endParaRPr lang="nb-NO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7301" y="6417695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R4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389119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8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Prosesskartlegging 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ved UiO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fagressurser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beslutninger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ved UiO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07.03.2019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80</a:t>
            </a:r>
            <a:r>
              <a:rPr lang="nb-NO" sz="1400" b="0" dirty="0"/>
              <a:t> </a:t>
            </a:r>
            <a:r>
              <a:rPr lang="nb-NO" sz="1400" b="0" dirty="0" smtClean="0"/>
              <a:t>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 </a:t>
            </a:r>
            <a:r>
              <a:rPr lang="nb-NO" sz="1400" b="0" dirty="0" smtClean="0"/>
              <a:t> 1 prosjektmedlem 80%</a:t>
            </a:r>
            <a:endParaRPr lang="nb-NO" sz="236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40 %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 </a:t>
            </a:r>
            <a:r>
              <a:rPr lang="nb-NO" sz="1400" b="0" dirty="0" smtClean="0"/>
              <a:t> 1 prosjektmedlem 10 %</a:t>
            </a:r>
            <a:endParaRPr lang="nb-NO" sz="1400" b="0" dirty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694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9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ved UiO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fagressurser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beslutninger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Workshop med BOTT Økonomidirektører og nasjonalt prosjekt i februar 2019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prosesskartlegging våren 2019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Workshops med nasjonalt prosjekt for å avklare mottaksprosjektets rolle/ansvar </a:t>
              </a:r>
              <a:r>
                <a:rPr lang="nb-NO" sz="1400" b="0" dirty="0" err="1" smtClean="0"/>
                <a:t>ifm</a:t>
              </a:r>
              <a:r>
                <a:rPr lang="nb-NO" sz="1400" b="0" dirty="0" smtClean="0"/>
                <a:t> standardiseringsjobb, innføring og testing.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ved UiO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01.02.2019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</a:t>
            </a:r>
            <a:r>
              <a:rPr lang="nb-NO" sz="1400" b="0" dirty="0"/>
              <a:t>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20 %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7370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10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Første styringsgruppemøte gjennomført 12/11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Utarbeidelse av interessentanalyse og kommunikasjonsplan</a:t>
              </a: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Informasjon om prosjektet i ulike nettverk i november/desember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</a:t>
              </a:r>
              <a:r>
                <a:rPr lang="nb-NO" sz="1400" b="0" dirty="0"/>
                <a:t>arbeid med </a:t>
              </a:r>
              <a:r>
                <a:rPr lang="nb-NO" sz="1400" b="0" dirty="0" smtClean="0"/>
                <a:t>Gevinstrealiseringsplaner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prosesskartlegging våren 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med DFØ/nasjonalt prosjekt i januar 2019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Workshops med DFØ og nasjonalt prosjekt for å avklare mottaksprosjektets rolle/ansvar </a:t>
              </a:r>
              <a:r>
                <a:rPr lang="nb-NO" sz="1400" b="0" dirty="0" err="1" smtClean="0"/>
                <a:t>ifm</a:t>
              </a:r>
              <a:r>
                <a:rPr lang="nb-NO" sz="1400" b="0" dirty="0" smtClean="0"/>
                <a:t> standardiseringsjobb, innføring og testing.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</a:t>
              </a:r>
              <a:r>
                <a:rPr lang="nb-NO" sz="1400" dirty="0" smtClean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Avklaringer budskap/kommunikasjon mot programkontoret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</a:t>
              </a:r>
              <a:r>
                <a:rPr lang="nb-NO" sz="1400" b="0" dirty="0" smtClean="0"/>
                <a:t>prosjekt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>
                <a:solidFill>
                  <a:prstClr val="black"/>
                </a:solidFill>
              </a:rPr>
              <a:t>18.12.2018</a:t>
            </a: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</a:t>
            </a:r>
            <a:r>
              <a:rPr lang="nb-NO" sz="1400" b="0" dirty="0"/>
              <a:t>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20 %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6870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30.11.2018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Første styringsgruppemøte gjennomført 12/11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/>
              <a:t>Utarbeidelse av interessentanalyse og kommunikasjonsplan</a:t>
            </a:r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Informasjon om prosjektet i ulike nettverk i </a:t>
            </a:r>
            <a:r>
              <a:rPr lang="nb-NO" sz="1400" b="0" dirty="0" smtClean="0"/>
              <a:t>november/desember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Direktørnettverk 3.desember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WS med nasjonalt prosjekt på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for 2019 er på </a:t>
            </a:r>
            <a:r>
              <a:rPr lang="nb-NO" sz="1400" b="0" dirty="0"/>
              <a:t>6</a:t>
            </a:r>
            <a:r>
              <a:rPr lang="nb-NO" sz="1400" b="0" dirty="0" smtClean="0"/>
              <a:t>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slik at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2556" y="5143494"/>
            <a:ext cx="3507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Risiko: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Uklare rammebetingelser for UiO mottaksprosjekt (hva skal vi gjøre og hva skal vi ikke gjøre</a:t>
            </a:r>
            <a:r>
              <a:rPr lang="nb-NO" sz="1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Komplisert prosjektorganisering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Tydeliggjøre roller og </a:t>
            </a:r>
            <a:r>
              <a:rPr lang="nb-NO" sz="1400" dirty="0" smtClean="0"/>
              <a:t>ansvar mellom lokalt og nasjonalt prosjekt, program og linja.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/>
              <a:t>Tydeliggjøre </a:t>
            </a:r>
            <a:r>
              <a:rPr lang="nb-NO" sz="1400" dirty="0"/>
              <a:t>roller og </a:t>
            </a:r>
            <a:r>
              <a:rPr lang="nb-NO" sz="1400" dirty="0" smtClean="0"/>
              <a:t>ansvar </a:t>
            </a:r>
            <a:r>
              <a:rPr lang="nb-NO" sz="1400" dirty="0" err="1" smtClean="0"/>
              <a:t>ift</a:t>
            </a:r>
            <a:r>
              <a:rPr lang="nb-NO" sz="1400" dirty="0" smtClean="0"/>
              <a:t> lokalt og nasjonalt </a:t>
            </a:r>
            <a:r>
              <a:rPr lang="nb-NO" sz="1400" dirty="0"/>
              <a:t>prosjekt</a:t>
            </a:r>
            <a:r>
              <a:rPr lang="nb-NO" sz="1400" dirty="0" smtClean="0"/>
              <a:t>, program og ulike Styringsgrupper.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177178" y="3961282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1</a:t>
            </a:r>
            <a:endParaRPr lang="nb-NO" sz="1800" b="1" dirty="0">
              <a:solidFill>
                <a:schemeClr val="bg1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061489" y="5767381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2</a:t>
            </a:r>
            <a:endParaRPr lang="nb-N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9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08.11.2018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styringsgruppemøte, mandag 12/11, og planlegge WS med styringsgruppe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WS med nasjonalt prosjekt på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gjennomfører WS med fagressurser og lokale prosjektledere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oppstart </a:t>
            </a:r>
            <a:r>
              <a:rPr lang="nb-NO" sz="1400" b="0" smtClean="0"/>
              <a:t>med produktbeskrivelser.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for 2019 er på 6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slik at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2556" y="5143494"/>
            <a:ext cx="3507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Risiko: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Uklare rammebetingelser for UiO mottaksprosjekt (hva skal vi gjøre og hva skal vi ikke gjøre</a:t>
            </a:r>
            <a:r>
              <a:rPr lang="nb-NO" sz="1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Komplisert prosjektorganisering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Tydeliggjøre roller og </a:t>
            </a:r>
            <a:r>
              <a:rPr lang="nb-NO" sz="1400" dirty="0" smtClean="0"/>
              <a:t>ansvar mellom lokalt og nasjonalt prosjekt, program og linja.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/>
              <a:t>Tydeliggjøre </a:t>
            </a:r>
            <a:r>
              <a:rPr lang="nb-NO" sz="1400" dirty="0"/>
              <a:t>roller og </a:t>
            </a:r>
            <a:r>
              <a:rPr lang="nb-NO" sz="1400" dirty="0" smtClean="0"/>
              <a:t>ansvar </a:t>
            </a:r>
            <a:r>
              <a:rPr lang="nb-NO" sz="1400" dirty="0" err="1" smtClean="0"/>
              <a:t>ift</a:t>
            </a:r>
            <a:r>
              <a:rPr lang="nb-NO" sz="1400" dirty="0" smtClean="0"/>
              <a:t> lokalt og nasjonalt </a:t>
            </a:r>
            <a:r>
              <a:rPr lang="nb-NO" sz="1400" dirty="0"/>
              <a:t>prosjekt</a:t>
            </a:r>
            <a:r>
              <a:rPr lang="nb-NO" sz="1400" dirty="0" smtClean="0"/>
              <a:t>, program og ulike Styringsgrupper.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177178" y="3961282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1</a:t>
            </a:r>
            <a:endParaRPr lang="nb-NO" sz="1800" b="1" dirty="0">
              <a:solidFill>
                <a:schemeClr val="bg1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061489" y="5767381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2</a:t>
            </a:r>
            <a:endParaRPr lang="nb-N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78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04.10.2018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 og planlegge WS med prosjektgruppe og styringsgruppe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besøker mottak økonomi 8/10, sentral linjeledelse inviteres til møtet.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så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Ressursestimater for 2019 under utarbeidelse.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7420" y="5295279"/>
            <a:ext cx="3507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Risiko for å ikke nå </a:t>
            </a:r>
            <a:r>
              <a:rPr lang="nb-NO" sz="14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/>
              <a:t>Under utarbeidelse</a:t>
            </a:r>
          </a:p>
          <a:p>
            <a:pPr marL="228600" indent="-228600">
              <a:buFont typeface="+mj-lt"/>
              <a:buAutoNum type="arabicPeriod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Under utarbeidelse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83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God tilbakemeldinger på oppstarts-workshop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31.8. 2018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Gjennomført oppstarts-workshop med nøkkelpersoner i LOS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Etablere styringsgruppe og gjennomføre første styringsgruppemøte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prosjektdokumentasjon (Plan for risikoanalyse, prosjektbeskrivelse og prosjektplaner).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Kick </a:t>
            </a:r>
            <a:r>
              <a:rPr lang="nb-NO" sz="1400" b="0" dirty="0" err="1" smtClean="0"/>
              <a:t>off</a:t>
            </a:r>
            <a:r>
              <a:rPr lang="nb-NO" sz="1400" b="0" dirty="0"/>
              <a:t> </a:t>
            </a:r>
            <a:r>
              <a:rPr lang="nb-NO" sz="1400" b="0" dirty="0" smtClean="0"/>
              <a:t>Nasjonalt prosjekt tirsdag 28/8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besøker mottak økonomi 8/10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oppstarten av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Splitt på lønn gjennomføres for prosjektmedlemmer over 40% </a:t>
            </a:r>
            <a:r>
              <a:rPr lang="nb-NO" sz="1400" b="0" smtClean="0"/>
              <a:t>3 mnd.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Oppfølging av det nasjonale mot det lokale må avklares mot programmet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7420" y="5295279"/>
            <a:ext cx="3507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Risiko for å ikke nå </a:t>
            </a:r>
            <a:r>
              <a:rPr lang="nb-NO" sz="14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/>
              <a:t>Under utarbeidelse</a:t>
            </a:r>
          </a:p>
          <a:p>
            <a:pPr marL="228600" indent="-228600">
              <a:buFont typeface="+mj-lt"/>
              <a:buAutoNum type="arabicPeriod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Under utarbeidelse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26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F385C3030C6A44BA4C38AC5C1CB8FC" ma:contentTypeVersion="6" ma:contentTypeDescription="Create a new document." ma:contentTypeScope="" ma:versionID="9920070aab57dcf99379d1cb05ea8c56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556a96a9b6723924e8c47fe33a8e688f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9e53b3df-7f6b-4bd7-ac4c-bde73eb5098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A9F5BA-8860-4466-B2E2-1EBB90E886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25221</TotalTime>
  <Words>3407</Words>
  <Application>Microsoft Office PowerPoint</Application>
  <PresentationFormat>Custom</PresentationFormat>
  <Paragraphs>1166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Tone Morken</cp:lastModifiedBy>
  <cp:revision>343</cp:revision>
  <cp:lastPrinted>2019-04-05T13:12:42Z</cp:lastPrinted>
  <dcterms:created xsi:type="dcterms:W3CDTF">2016-01-25T08:26:51Z</dcterms:created>
  <dcterms:modified xsi:type="dcterms:W3CDTF">2019-11-27T12:35:42Z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0x01010082F385C3030C6A44BA4C38AC5C1CB8FC</vt:lpwstr>
  </property>
</Properties>
</file>