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6" r:id="rId5"/>
    <p:sldId id="293" r:id="rId6"/>
    <p:sldId id="284" r:id="rId7"/>
    <p:sldId id="285" r:id="rId8"/>
    <p:sldId id="286" r:id="rId9"/>
    <p:sldId id="287" r:id="rId10"/>
    <p:sldId id="288" r:id="rId11"/>
    <p:sldId id="292" r:id="rId12"/>
    <p:sldId id="289" r:id="rId13"/>
    <p:sldId id="290" r:id="rId14"/>
    <p:sldId id="291" r:id="rId15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80" y="7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08.11.2019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08.11.2019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95600" y="4794738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Søknad om porteføljemidler 2020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sa vi 24.06.2019?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35" y="1212344"/>
            <a:ext cx="4666519" cy="3058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968" y="4270681"/>
            <a:ext cx="466994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0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5" y="478246"/>
            <a:ext cx="7704856" cy="954088"/>
          </a:xfrm>
        </p:spPr>
        <p:txBody>
          <a:bodyPr/>
          <a:lstStyle/>
          <a:p>
            <a:r>
              <a:rPr lang="nb-NO" sz="2400" b="1" dirty="0" smtClean="0"/>
              <a:t>EL: Program for administrativ forbedring- og digitalisering</a:t>
            </a:r>
            <a:endParaRPr lang="nb-NO" sz="2400" b="1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004039" y="1266026"/>
            <a:ext cx="74888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Søkt om 20 000 000,-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Internprosjekter: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000314 Saksbehandling og arkiv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000315 Økonomi og lønn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000316 Fellesløsninger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000317 Programkontor</a:t>
            </a:r>
            <a:endParaRPr lang="nb-NO" sz="1400" dirty="0"/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000318 IT-drift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endParaRPr lang="nb-NO" sz="1400" dirty="0" smtClean="0"/>
          </a:p>
          <a:p>
            <a:pPr marL="285750" indent="-285750">
              <a:buFont typeface="Arial" charset="0"/>
              <a:buChar char="•"/>
            </a:pPr>
            <a:r>
              <a:rPr lang="nb-NO" sz="1400" b="1" dirty="0" smtClean="0"/>
              <a:t>Konklusjon: Anbefales</a:t>
            </a:r>
            <a:endParaRPr lang="nb-NO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709216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Ikke avklart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98" y="987288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9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Budsjett: Saksbehandling og arkiv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063291"/>
              </p:ext>
            </p:extLst>
          </p:nvPr>
        </p:nvGraphicFramePr>
        <p:xfrm>
          <a:off x="457200" y="1503875"/>
          <a:ext cx="8128803" cy="2795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Regneark" r:id="rId3" imgW="7229475" imgH="2486025" progId="Excel.Sheet.12">
                  <p:embed/>
                </p:oleObj>
              </mc:Choice>
              <mc:Fallback>
                <p:oleObj name="Regneark" r:id="rId3" imgW="7229475" imgH="24860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503875"/>
                        <a:ext cx="8128803" cy="2795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4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Budsjett: Økonomi og lønn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59" y="1662112"/>
            <a:ext cx="8172899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9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Fellesløsninger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065412"/>
            <a:ext cx="749931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40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Programkontoret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1" y="1561356"/>
            <a:ext cx="8051205" cy="36004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21169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Reserve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På grunn av stor usikkerhet i tre av prosjektene anbefaler programleder at det settes av en reserve på 	4 100 000,-</a:t>
            </a:r>
          </a:p>
          <a:p>
            <a:r>
              <a:rPr lang="nb-NO" dirty="0" smtClean="0"/>
              <a:t>Beløpet er beregnet ut fra budsjettinnspillene og en prognose på ubrukte midler ved utgangen av 2019</a:t>
            </a:r>
          </a:p>
          <a:p>
            <a:r>
              <a:rPr lang="nb-NO" dirty="0" smtClean="0"/>
              <a:t>Reserven </a:t>
            </a:r>
            <a:r>
              <a:rPr lang="nb-NO" smtClean="0"/>
              <a:t>skal sikre midler for 2021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675583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IT-drift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169597"/>
              </p:ext>
            </p:extLst>
          </p:nvPr>
        </p:nvGraphicFramePr>
        <p:xfrm>
          <a:off x="759419" y="1651992"/>
          <a:ext cx="7825293" cy="1997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Regneark" r:id="rId3" imgW="4514732" imgH="1152457" progId="Excel.Sheet.12">
                  <p:embed/>
                </p:oleObj>
              </mc:Choice>
              <mc:Fallback>
                <p:oleObj name="Regneark" r:id="rId3" imgW="4514732" imgH="1152457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419" y="1651992"/>
                        <a:ext cx="7825293" cy="1997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414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Totalbudsjett Programmet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0">
              <a:buNone/>
            </a:pPr>
            <a:r>
              <a:rPr lang="nb-NO" sz="1700" b="1" dirty="0" smtClean="0"/>
              <a:t>Totalt behov = 56 200 000,- + reserve</a:t>
            </a:r>
          </a:p>
          <a:p>
            <a:pPr marL="330200" indent="-285750">
              <a:buFont typeface="Arial" panose="020B0604020202020204" pitchFamily="34" charset="0"/>
              <a:buChar char="•"/>
            </a:pPr>
            <a:r>
              <a:rPr lang="nb-NO" sz="1700" dirty="0" smtClean="0"/>
              <a:t>000314 </a:t>
            </a:r>
            <a:r>
              <a:rPr lang="nb-NO" sz="1700" dirty="0"/>
              <a:t>Saksbehandling og </a:t>
            </a:r>
            <a:r>
              <a:rPr lang="nb-NO" sz="1700" dirty="0" smtClean="0"/>
              <a:t>arkiv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13 700 000,-</a:t>
            </a:r>
            <a:endParaRPr lang="nb-NO" sz="1400" dirty="0"/>
          </a:p>
          <a:p>
            <a:pPr marL="330200" indent="-285750">
              <a:buFont typeface="Arial" panose="020B0604020202020204" pitchFamily="34" charset="0"/>
              <a:buChar char="•"/>
            </a:pPr>
            <a:r>
              <a:rPr lang="nb-NO" sz="1700" dirty="0"/>
              <a:t>000315 Økonomi og </a:t>
            </a:r>
            <a:r>
              <a:rPr lang="nb-NO" sz="1700" dirty="0" smtClean="0"/>
              <a:t>lønn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31 950 000,-</a:t>
            </a:r>
            <a:endParaRPr lang="nb-NO" sz="1400" dirty="0"/>
          </a:p>
          <a:p>
            <a:pPr marL="330200" indent="-285750">
              <a:buFont typeface="Arial" panose="020B0604020202020204" pitchFamily="34" charset="0"/>
              <a:buChar char="•"/>
            </a:pPr>
            <a:r>
              <a:rPr lang="nb-NO" sz="1700" dirty="0"/>
              <a:t>000316 </a:t>
            </a:r>
            <a:r>
              <a:rPr lang="nb-NO" sz="1700" dirty="0" smtClean="0"/>
              <a:t>Fellesløsninger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1 000 000,-</a:t>
            </a:r>
            <a:endParaRPr lang="nb-NO" sz="1400" dirty="0"/>
          </a:p>
          <a:p>
            <a:pPr marL="330200" indent="-285750">
              <a:buFont typeface="Arial" panose="020B0604020202020204" pitchFamily="34" charset="0"/>
              <a:buChar char="•"/>
            </a:pPr>
            <a:r>
              <a:rPr lang="nb-NO" sz="1700" dirty="0"/>
              <a:t>000317 </a:t>
            </a:r>
            <a:r>
              <a:rPr lang="nb-NO" sz="1700" dirty="0" smtClean="0"/>
              <a:t>Programkontor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5 800 000,-</a:t>
            </a:r>
            <a:endParaRPr lang="nb-NO" sz="1400" dirty="0"/>
          </a:p>
          <a:p>
            <a:pPr marL="330200" indent="-285750">
              <a:buFont typeface="Arial" panose="020B0604020202020204" pitchFamily="34" charset="0"/>
              <a:buChar char="•"/>
            </a:pPr>
            <a:r>
              <a:rPr lang="nb-NO" sz="1700" dirty="0"/>
              <a:t>000318 </a:t>
            </a:r>
            <a:r>
              <a:rPr lang="nb-NO" sz="1700" dirty="0" smtClean="0"/>
              <a:t>IT-drift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3 750 000,-</a:t>
            </a:r>
            <a:endParaRPr lang="nb-NO" sz="1400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91986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Programmets finansiering 2020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920431"/>
              </p:ext>
            </p:extLst>
          </p:nvPr>
        </p:nvGraphicFramePr>
        <p:xfrm>
          <a:off x="1300768" y="1580535"/>
          <a:ext cx="6542464" cy="334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Regneark" r:id="rId3" imgW="4619434" imgH="2362152" progId="Excel.Sheet.12">
                  <p:embed/>
                </p:oleObj>
              </mc:Choice>
              <mc:Fallback>
                <p:oleObj name="Regneark" r:id="rId3" imgW="4619434" imgH="2362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0768" y="1580535"/>
                        <a:ext cx="6542464" cy="334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2396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ba7dc617-a4f4-4409-9cad-af25c0d7619f"/>
    <ds:schemaRef ds:uri="9e53b3df-7f6b-4bd7-ac4c-bde73eb509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1152</TotalTime>
  <Words>174</Words>
  <Application>Microsoft Office PowerPoint</Application>
  <PresentationFormat>On-screen Show (16:10)</PresentationFormat>
  <Paragraphs>74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Office-tema</vt:lpstr>
      <vt:lpstr>Regneark</vt:lpstr>
      <vt:lpstr>Program for  administrativ forbedring  og digitalisering</vt:lpstr>
      <vt:lpstr>Hva sa vi 24.06.2019?</vt:lpstr>
      <vt:lpstr>EL: Program for administrativ forbedring- og digitalisering</vt:lpstr>
      <vt:lpstr>Budsjett: Saksbehandling og arkiv</vt:lpstr>
      <vt:lpstr>Budsjett: Økonomi og lønn</vt:lpstr>
      <vt:lpstr>Fellesløsninger</vt:lpstr>
      <vt:lpstr>Programkontoret</vt:lpstr>
      <vt:lpstr>Reserve</vt:lpstr>
      <vt:lpstr>IT-drift</vt:lpstr>
      <vt:lpstr>Totalbudsjett Programmet</vt:lpstr>
      <vt:lpstr>Programmets finansiering 2020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13</cp:revision>
  <cp:lastPrinted>2019-11-05T12:36:14Z</cp:lastPrinted>
  <dcterms:created xsi:type="dcterms:W3CDTF">2018-11-26T13:02:02Z</dcterms:created>
  <dcterms:modified xsi:type="dcterms:W3CDTF">2019-11-08T07:33:04Z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