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tags/tag9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tags/tag10.xml" ContentType="application/vnd.openxmlformats-officedocument.presentationml.tag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2"/>
  </p:notesMasterIdLst>
  <p:sldIdLst>
    <p:sldId id="302" r:id="rId5"/>
    <p:sldId id="306" r:id="rId6"/>
    <p:sldId id="305" r:id="rId7"/>
    <p:sldId id="304" r:id="rId8"/>
    <p:sldId id="303" r:id="rId9"/>
    <p:sldId id="301" r:id="rId10"/>
    <p:sldId id="300" r:id="rId11"/>
  </p:sldIdLst>
  <p:sldSz cx="14630400" cy="8229600"/>
  <p:notesSz cx="6794500" cy="9931400"/>
  <p:custDataLst>
    <p:tags r:id="rId13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6" y="20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5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6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9C0-419F-86C8-E7D7C148E63D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9C0-419F-86C8-E7D7C148E63D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89C0-419F-86C8-E7D7C148E63D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89C0-419F-86C8-E7D7C148E63D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89C0-419F-86C8-E7D7C148E63D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89C0-419F-86C8-E7D7C148E63D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89C0-419F-86C8-E7D7C148E63D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89C0-419F-86C8-E7D7C148E63D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89C0-419F-86C8-E7D7C148E63D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89C0-419F-86C8-E7D7C148E63D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89C0-419F-86C8-E7D7C148E63D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89C0-419F-86C8-E7D7C148E63D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89C0-419F-86C8-E7D7C148E63D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89C0-419F-86C8-E7D7C148E63D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89C0-419F-86C8-E7D7C148E63D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89C0-419F-86C8-E7D7C148E63D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89C0-419F-86C8-E7D7C148E63D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89C0-419F-86C8-E7D7C148E63D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89C0-419F-86C8-E7D7C148E63D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89C0-419F-86C8-E7D7C148E63D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89C0-419F-86C8-E7D7C148E63D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89C0-419F-86C8-E7D7C148E63D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89C0-419F-86C8-E7D7C148E63D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89C0-419F-86C8-E7D7C148E63D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89C0-419F-86C8-E7D7C148E63D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89C0-419F-86C8-E7D7C148E63D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89C0-419F-86C8-E7D7C148E63D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89C0-419F-86C8-E7D7C148E63D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89C0-419F-86C8-E7D7C148E63D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89C0-419F-86C8-E7D7C148E63D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89C0-419F-86C8-E7D7C148E63D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89C0-419F-86C8-E7D7C148E63D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89C0-419F-86C8-E7D7C148E63D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89C0-419F-86C8-E7D7C148E63D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89C0-419F-86C8-E7D7C148E63D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89C0-419F-86C8-E7D7C148E63D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89C0-419F-86C8-E7D7C148E63D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89C0-419F-86C8-E7D7C148E63D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89C0-419F-86C8-E7D7C148E63D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89C0-419F-86C8-E7D7C148E63D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89C0-419F-86C8-E7D7C148E63D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89C0-419F-86C8-E7D7C148E63D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89C0-419F-86C8-E7D7C148E63D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89C0-419F-86C8-E7D7C148E63D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89C0-419F-86C8-E7D7C148E63D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89C0-419F-86C8-E7D7C148E63D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89C0-419F-86C8-E7D7C148E63D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89C0-419F-86C8-E7D7C148E63D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89C0-419F-86C8-E7D7C148E63D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89C0-419F-86C8-E7D7C148E63D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89C0-419F-86C8-E7D7C148E63D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89C0-419F-86C8-E7D7C148E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08.11.2019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08.11.2019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08.11.2019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08.11.2019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Prosjektene har utfordringer med ressurssituasjonen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Prosjektene </a:t>
              </a:r>
              <a:r>
                <a:rPr lang="nb-NO" sz="1400" b="0" dirty="0" smtClean="0"/>
                <a:t>er i </a:t>
              </a:r>
              <a:r>
                <a:rPr lang="nb-NO" sz="1400" b="0" dirty="0" err="1" smtClean="0"/>
                <a:t>replanlegging</a:t>
              </a:r>
              <a:r>
                <a:rPr lang="nb-NO" sz="1400" b="0" dirty="0" smtClean="0"/>
                <a:t>, milepælsplaner i endring</a:t>
              </a:r>
              <a:endParaRPr lang="nb-NO" sz="14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Budsjett 2020 – tallene </a:t>
              </a:r>
              <a:r>
                <a:rPr lang="nb-NO" sz="1400" b="0" dirty="0" smtClean="0"/>
                <a:t>klare - </a:t>
              </a:r>
              <a:r>
                <a:rPr lang="nb-NO" sz="1400" b="0" dirty="0"/>
                <a:t>Tas opp i møtet 08.11.2019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Dreiebok for risikostyring </a:t>
              </a:r>
              <a:r>
                <a:rPr lang="nb-NO" sz="1400" b="0" dirty="0" smtClean="0"/>
                <a:t>er utarbeidet</a:t>
              </a:r>
              <a:endParaRPr lang="nb-NO" sz="1400" b="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Stedkoder – møter med enhetene</a:t>
              </a:r>
              <a:endParaRPr lang="nb-NO" sz="14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Oppstart av prosessgjennomgang – «Mottak av nyansatte» (On-</a:t>
              </a:r>
              <a:r>
                <a:rPr lang="nb-NO" sz="1400" b="0" dirty="0" err="1"/>
                <a:t>boarding</a:t>
              </a:r>
              <a:r>
                <a:rPr lang="nb-NO" sz="1400" b="0" dirty="0" smtClean="0"/>
                <a:t>)</a:t>
              </a:r>
              <a:endParaRPr lang="nb-NO" sz="1400" b="0" dirty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400" dirty="0"/>
                <a:t>Tiltak: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Møter med hvert prosjekt om milepælsplaner og </a:t>
              </a:r>
              <a:r>
                <a:rPr lang="nb-NO" sz="1400" b="0" dirty="0" smtClean="0"/>
                <a:t>IDF-møter =&gt; </a:t>
              </a:r>
              <a:r>
                <a:rPr lang="nb-NO" sz="1400" b="0" dirty="0" smtClean="0"/>
                <a:t>IDF-plan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Programmet vesentlig mer inn i </a:t>
              </a:r>
              <a:r>
                <a:rPr lang="nb-NO" sz="1400" b="0" smtClean="0"/>
                <a:t>UiO:SA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 – </a:t>
              </a:r>
              <a:r>
                <a:rPr lang="nb-NO" sz="1400" b="0" dirty="0" err="1" smtClean="0"/>
                <a:t>info.pakke</a:t>
              </a:r>
              <a:r>
                <a:rPr lang="nb-NO" sz="1400" b="0" dirty="0" smtClean="0"/>
                <a:t> til fag- og </a:t>
              </a:r>
              <a:r>
                <a:rPr lang="nb-NO" sz="1400" b="0" dirty="0" err="1" smtClean="0"/>
                <a:t>fak.direktører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Brukerreise – «Mottak av nyansatte»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Videre arbeid med stedkoder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SRF-konseptet</a:t>
              </a:r>
              <a:r>
                <a:rPr lang="nb-NO" sz="1400" b="0" dirty="0"/>
                <a:t> </a:t>
              </a:r>
              <a:r>
                <a:rPr lang="nb-NO" sz="1400" b="0" dirty="0" smtClean="0"/>
                <a:t>- </a:t>
              </a:r>
              <a:r>
                <a:rPr lang="nb-NO" sz="1400" dirty="0" smtClean="0">
                  <a:solidFill>
                    <a:prstClr val="black"/>
                  </a:solidFill>
                </a:rPr>
                <a:t>Utvidelse </a:t>
              </a:r>
              <a:r>
                <a:rPr lang="nb-NO" sz="1400" dirty="0">
                  <a:solidFill>
                    <a:prstClr val="black"/>
                  </a:solidFill>
                </a:rPr>
                <a:t>av verktøykassen (</a:t>
              </a:r>
              <a:r>
                <a:rPr lang="nb-NO" sz="1400" dirty="0" err="1">
                  <a:solidFill>
                    <a:prstClr val="black"/>
                  </a:solidFill>
                </a:rPr>
                <a:t>ChatBot</a:t>
              </a:r>
              <a:r>
                <a:rPr lang="nb-NO" sz="1400" dirty="0">
                  <a:solidFill>
                    <a:prstClr val="black"/>
                  </a:solidFill>
                </a:rPr>
                <a:t>)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 smtClean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Avhengig </a:t>
              </a:r>
              <a:r>
                <a:rPr lang="nb-NO" sz="1400" b="0" dirty="0"/>
                <a:t>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BOTT:SA forsinket –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err="1" smtClean="0"/>
                <a:t>BOTT:Økonomi</a:t>
              </a:r>
              <a:r>
                <a:rPr lang="nb-NO" sz="1400" b="0" dirty="0" smtClean="0"/>
                <a:t> og lønn – stort ressurspådrag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IT-drift: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</a:t>
              </a:r>
              <a:r>
                <a:rPr lang="nb-NO" sz="1400" b="0" dirty="0"/>
                <a:t>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midler </a:t>
              </a:r>
              <a:r>
                <a:rPr lang="nb-NO" sz="1200" dirty="0"/>
                <a:t>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04.11.2019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3881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Ressursfrafall i prosjektene, </a:t>
            </a:r>
            <a:r>
              <a:rPr lang="nb-NO" sz="1400" b="0" dirty="0" err="1" smtClean="0"/>
              <a:t>UiO:SA</a:t>
            </a:r>
            <a:r>
              <a:rPr lang="nb-NO" sz="1400" b="0" dirty="0" smtClean="0"/>
              <a:t> og IT-drift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pådrag i BOTT: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Ressursutfordringer ute i organisasjonen</a:t>
            </a:r>
            <a:r>
              <a:rPr lang="nb-NO" sz="1400" b="0" smtClean="0"/>
              <a:t>, vanskeligere </a:t>
            </a:r>
            <a:r>
              <a:rPr lang="nb-NO" sz="1400" b="0" dirty="0" smtClean="0"/>
              <a:t>å få tak i prosjektdeltakere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</a:t>
            </a:r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Ressursavtaler må inngås slik at ressursene ikke fjernes fra prosjektene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Vurdere ambisjonsnivå i planverk for prosjektene.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enhetene om behovet for involvering i prosjektene</a:t>
            </a:r>
          </a:p>
          <a:p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OK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247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64360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911854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Avhengig av at prosjektene ikke går i beina på hverandre,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 smtClean="0">
                <a:solidFill>
                  <a:prstClr val="black"/>
                </a:solidFill>
              </a:rPr>
              <a:t>Fokus </a:t>
            </a:r>
            <a:r>
              <a:rPr lang="nb-NO" sz="1400" dirty="0">
                <a:solidFill>
                  <a:prstClr val="black"/>
                </a:solidFill>
              </a:rPr>
              <a:t>på ressurser, 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S</a:t>
            </a:r>
            <a:r>
              <a:rPr lang="nb-NO" sz="1400" dirty="0" smtClean="0">
                <a:solidFill>
                  <a:prstClr val="black"/>
                </a:solidFill>
              </a:rPr>
              <a:t>amhandling </a:t>
            </a:r>
            <a:r>
              <a:rPr lang="nb-NO" sz="1400" dirty="0">
                <a:solidFill>
                  <a:prstClr val="black"/>
                </a:solidFill>
              </a:rPr>
              <a:t>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B</a:t>
            </a:r>
            <a:r>
              <a:rPr lang="nb-NO" sz="1400" dirty="0" smtClean="0">
                <a:solidFill>
                  <a:prstClr val="black"/>
                </a:solidFill>
              </a:rPr>
              <a:t>idra </a:t>
            </a:r>
            <a:r>
              <a:rPr lang="nb-NO" sz="1400" dirty="0">
                <a:solidFill>
                  <a:prstClr val="black"/>
                </a:solidFill>
              </a:rPr>
              <a:t>til å etablere god kommunikasjon mellom BOTT og mottaksprosjektene</a:t>
            </a:r>
          </a:p>
        </p:txBody>
      </p:sp>
      <p:sp>
        <p:nvSpPr>
          <p:cNvPr id="51" name="Ellipse 12"/>
          <p:cNvSpPr/>
          <p:nvPr/>
        </p:nvSpPr>
        <p:spPr>
          <a:xfrm>
            <a:off x="4930505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5491136" y="709783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91136" y="6220770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668558" y="6557264"/>
            <a:ext cx="0" cy="233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30300" y="677978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152184" y="722249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7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Prosjektene sliter med ressurssituasjonen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Prosjektene sliter med å få på plass milepælsplaner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 med mer brukerrettet informasjon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Med </a:t>
              </a:r>
              <a:r>
                <a:rPr lang="nb-NO" sz="1200" dirty="0" smtClean="0"/>
                <a:t>nyhetssaker fra </a:t>
              </a:r>
              <a:r>
                <a:rPr lang="nb-NO" sz="1200" dirty="0"/>
                <a:t>prosjektene og programmet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Justeres, tas opp i møtet 08.11.2019</a:t>
              </a:r>
              <a:endParaRPr lang="nb-NO" sz="120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Dreiebok for gevinstrealisering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Dreiebok for risikostyring under utarbeidelse</a:t>
              </a:r>
              <a:endParaRPr lang="nb-NO" sz="90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Møter med hvert prosjekt om milepælsplaner og IDF-møter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Budsjettmøter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SRF-konseptet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Utvidelse av </a:t>
              </a:r>
              <a:r>
                <a:rPr lang="nb-NO" sz="1200" dirty="0" smtClean="0"/>
                <a:t>verktøykassen (</a:t>
              </a:r>
              <a:r>
                <a:rPr lang="nb-NO" sz="1200" dirty="0" err="1" smtClean="0"/>
                <a:t>ChatBot</a:t>
              </a:r>
              <a:r>
                <a:rPr lang="nb-NO" sz="1200" dirty="0" smtClean="0"/>
                <a:t>)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Kommunikasjonsstrategi er utarbeidet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Kommunikasjonsplan for programmet </a:t>
              </a:r>
              <a:r>
                <a:rPr lang="nb-NO" sz="1200" dirty="0" smtClean="0"/>
                <a:t>og prosjektene under </a:t>
              </a:r>
              <a:r>
                <a:rPr lang="nb-NO" sz="1200" dirty="0"/>
                <a:t>utarbeidelse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 smtClean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Avhengig </a:t>
              </a:r>
              <a:r>
                <a:rPr lang="nb-NO" sz="1400" b="0" dirty="0"/>
                <a:t>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BOTT:SA forsinket –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err="1" smtClean="0"/>
                <a:t>BOTT:Økonomi</a:t>
              </a:r>
              <a:r>
                <a:rPr lang="nb-NO" sz="1400" b="0" dirty="0" smtClean="0"/>
                <a:t> og lønn – stort ressurspådrag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IT-drift: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</a:t>
              </a:r>
              <a:r>
                <a:rPr lang="nb-NO" sz="1400" b="0" dirty="0"/>
                <a:t>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midler </a:t>
              </a:r>
              <a:r>
                <a:rPr lang="nb-NO" sz="1200" dirty="0"/>
                <a:t>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02.10.2019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3881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Ressursfrafall i prosjektene, </a:t>
            </a:r>
            <a:r>
              <a:rPr lang="nb-NO" sz="1400" b="0" dirty="0" err="1" smtClean="0"/>
              <a:t>UiO:SA</a:t>
            </a:r>
            <a:r>
              <a:rPr lang="nb-NO" sz="1400" b="0" dirty="0" smtClean="0"/>
              <a:t> og IT-drift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pådrag i </a:t>
            </a:r>
            <a:r>
              <a:rPr lang="nb-NO" sz="1400" b="0" dirty="0" err="1" smtClean="0"/>
              <a:t>BOTT:Økonomi</a:t>
            </a:r>
            <a:r>
              <a:rPr lang="nb-NO" sz="1400" b="0" dirty="0" smtClean="0"/>
              <a:t>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Ressursutfordringer ute i organisasjonen, vanskelig å få tak i prosjektdeltakere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</a:t>
            </a:r>
            <a:r>
              <a:rPr lang="nb-NO" sz="1400" b="0" dirty="0" err="1" smtClean="0"/>
              <a:t>rebudsjetteres</a:t>
            </a:r>
            <a:r>
              <a:rPr lang="nb-NO" sz="1400" b="0" dirty="0" smtClean="0"/>
              <a:t>, endringer på IT-drift</a:t>
            </a:r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Ressursavtaler må inngås slik at ressursene ikke fjernes fra prosjektene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Vurdere ambisjonsnivå i planverk </a:t>
            </a:r>
            <a:r>
              <a:rPr lang="nb-NO" sz="1400" b="0" smtClean="0"/>
              <a:t>for prosjektene.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enhetene om behovet for involvering i prosjektene</a:t>
            </a:r>
          </a:p>
          <a:p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OK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247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191613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21735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930505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5491136" y="709783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91136" y="6220770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668558" y="6557264"/>
            <a:ext cx="0" cy="233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30300" y="677978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152184" y="722249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8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Med </a:t>
              </a:r>
              <a:r>
                <a:rPr lang="nb-NO" sz="1200" dirty="0" err="1"/>
                <a:t>aktueltsaker</a:t>
              </a:r>
              <a:r>
                <a:rPr lang="nb-NO" sz="1200" dirty="0"/>
                <a:t> fra prosjektene og programmet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Styrebehandles på styremøtet 19.06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Strategi for gevinstrealisering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Strategi for usikkerhetsstyring utarbeidet</a:t>
              </a:r>
              <a:endParaRPr lang="nb-NO" sz="90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</a:t>
              </a:r>
              <a:r>
                <a:rPr lang="nb-NO" b="0" dirty="0" smtClean="0"/>
                <a:t>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SRF-konseptet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Utvidelse av verktøykassen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Retningslinjer for når man benytter hvilket verktøy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 operasjonaliseres etter vedtak i programstyret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Strategi for </a:t>
              </a:r>
              <a:r>
                <a:rPr lang="nb-NO" b="0" smtClean="0"/>
                <a:t>usikkerhetsstyring operasjonaliseres </a:t>
              </a:r>
              <a:r>
                <a:rPr lang="nb-NO" b="0"/>
                <a:t>etter vedtak i programstyret</a:t>
              </a:r>
              <a:endParaRPr lang="nb-NO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Kommunikasjonsstrategi er utarbeidet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Kommunikasjonsplan for programmet under utarbeidelse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24.06.2019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</a:t>
            </a:r>
            <a:r>
              <a:rPr lang="nb-NO" sz="1400" b="0" dirty="0" smtClean="0"/>
              <a:t>er </a:t>
            </a:r>
            <a:r>
              <a:rPr lang="nb-NO" sz="1400" b="0" dirty="0"/>
              <a:t>på </a:t>
            </a:r>
            <a:r>
              <a:rPr lang="nb-NO" sz="1400" b="0" dirty="0" smtClean="0"/>
              <a:t>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HR – ennå litt uavklart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</a:t>
            </a:r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</a:t>
            </a:r>
            <a:r>
              <a:rPr lang="nb-NO" sz="1400" b="0" dirty="0"/>
              <a:t>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832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10407" y="7079477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75333" y="693988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271783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 smtClean="0"/>
                <a:t>fak</a:t>
              </a:r>
              <a:r>
                <a:rPr lang="nb-NO" sz="1100" b="0" dirty="0" smtClean="0"/>
                <a:t>/enheter gjennomført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SRF-konseptet </a:t>
              </a:r>
              <a:r>
                <a:rPr lang="nb-NO" sz="1100" b="0" dirty="0"/>
                <a:t>med verktøykasse er </a:t>
              </a:r>
              <a:r>
                <a:rPr lang="nb-NO" sz="1100" b="0" dirty="0" smtClean="0"/>
                <a:t>etablert</a:t>
              </a:r>
              <a:endParaRPr lang="nb-NO" sz="1100" b="0" dirty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sikker lagring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08.05.2019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</a:t>
            </a:r>
            <a:r>
              <a:rPr lang="nb-NO" sz="1400" b="0" dirty="0" smtClean="0"/>
              <a:t>er </a:t>
            </a:r>
            <a:r>
              <a:rPr lang="nb-NO" sz="1400" b="0" dirty="0"/>
              <a:t>på </a:t>
            </a:r>
            <a:r>
              <a:rPr lang="nb-NO" sz="1400" b="0" dirty="0" smtClean="0"/>
              <a:t>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HR – ennå litt uavklart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 estimert</a:t>
            </a: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</a:t>
            </a:r>
            <a:r>
              <a:rPr lang="nb-NO" sz="1400" b="0" dirty="0"/>
              <a:t>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for styret 7.mai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832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10407" y="7079477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75333" y="693988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118470" y="6320961"/>
            <a:ext cx="534285" cy="618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288901" y="6790508"/>
            <a:ext cx="0" cy="301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68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under revidering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er under bearbeiding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OD </a:t>
              </a:r>
              <a:r>
                <a:rPr lang="nb-NO" sz="900" dirty="0"/>
                <a:t>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</a:t>
              </a:r>
              <a:r>
                <a:rPr lang="nb-NO" sz="900" smtClean="0"/>
                <a:t>sikker lagring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10.04.2019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på styreseminaret i 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02656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8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Direktørnettverkssamlingene brukes til programmets aktiviteter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Utkast til gevinstrealiseringsstrategi og usikkerhetsstyring er utarbeidet og gjennomgås før presentasjon for programstyret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IDF-plan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Styresak til møtet 12.03.2019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/>
                <a:t>Kommunikasjonsturnè</a:t>
              </a:r>
              <a:r>
                <a:rPr lang="nb-NO" sz="1100" b="0" dirty="0"/>
                <a:t> 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Fem 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tre 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/>
                <a:t>produksjonssatt</a:t>
              </a:r>
              <a:endParaRPr lang="nb-NO" sz="900" dirty="0"/>
            </a:p>
            <a:p>
              <a:pPr lvl="1"/>
              <a:endParaRPr lang="nb-NO" sz="1000" dirty="0"/>
            </a:p>
            <a:p>
              <a:r>
                <a:rPr lang="nb-NO" sz="1100" dirty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gevinstrealisering/risikostyring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Budsjett 2020 må på plass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Etablere «</a:t>
              </a:r>
              <a:r>
                <a:rPr lang="nb-NO" sz="1100" b="0" dirty="0" err="1"/>
                <a:t>Task</a:t>
              </a:r>
              <a:r>
                <a:rPr lang="nb-NO" sz="1100" b="0" dirty="0"/>
                <a:t>-force» for robotisering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Nettsidene skal revideres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å få startet budsjettarbeidet 2020 tidlig, bør være på plass i løpet av mars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gevinstrealiseringsarbeidet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07.03.2019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9771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7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våren, for forankring og 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Kommunikasjonssturnè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34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Februar 2019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35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6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rute stort sett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Nettsidene under revidering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Utkast til gevinstrealiseringsstrategi og usikkerhetsstyring er utarbeidet og gjennomgås før presentasjon for programstyret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SRF-konseptet med verktøykasse er under organisering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900" dirty="0"/>
              <a:t>De to første </a:t>
            </a:r>
            <a:r>
              <a:rPr lang="nb-NO" sz="900" dirty="0" err="1"/>
              <a:t>roboter</a:t>
            </a:r>
            <a:r>
              <a:rPr lang="nb-NO" sz="900" dirty="0"/>
              <a:t> er </a:t>
            </a:r>
            <a:r>
              <a:rPr lang="nb-NO" sz="900" dirty="0" err="1" smtClean="0"/>
              <a:t>produksjonssatt</a:t>
            </a:r>
            <a:endParaRPr lang="nb-NO" sz="9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Styresak om status til UiO-styret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Planlegging av </a:t>
            </a:r>
            <a:r>
              <a:rPr lang="nb-NO" sz="1100" b="0" dirty="0" err="1" smtClean="0"/>
              <a:t>kommunikasjonsturnè</a:t>
            </a:r>
            <a:r>
              <a:rPr lang="nb-NO" sz="1100" b="0" dirty="0" smtClean="0"/>
              <a:t>, innhold og logistikk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Strategi for gevinstrealisering/risikostyring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2020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7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å få startet budsjettarbeidet 2020 tidlig, bør være på plass i løpet av mars 2020.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UiOs ambisjonsnivå på gevinstrealiseringsarbeidet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38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Gevinstrealiseringsstrategi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Usikkerhetsstyringsstrategi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Kommunikasjonsturen</a:t>
            </a:r>
          </a:p>
        </p:txBody>
      </p:sp>
      <p:graphicFrame>
        <p:nvGraphicFramePr>
          <p:cNvPr id="39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061460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Månedlige møter mellom programkontor og prosjektstøttekontoret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err="1" smtClean="0">
                          <a:solidFill>
                            <a:prstClr val="black"/>
                          </a:solidFill>
                        </a:rPr>
                        <a:t>Kommunikasjonsturnè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avtalt med alle 11 enheter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4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4004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3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369305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4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0001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78362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6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48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935581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9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50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362236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54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98726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6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7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26587</TotalTime>
  <Words>1992</Words>
  <Application>Microsoft Office PowerPoint</Application>
  <PresentationFormat>Custom</PresentationFormat>
  <Paragraphs>690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304</cp:revision>
  <cp:lastPrinted>2019-09-30T09:14:52Z</cp:lastPrinted>
  <dcterms:created xsi:type="dcterms:W3CDTF">2016-01-25T08:26:51Z</dcterms:created>
  <dcterms:modified xsi:type="dcterms:W3CDTF">2019-11-08T07:32:17Z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