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tags/tag9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tags/tag10.xml" ContentType="application/vnd.openxmlformats-officedocument.presentationml.tag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2"/>
  </p:notesMasterIdLst>
  <p:sldIdLst>
    <p:sldId id="306" r:id="rId5"/>
    <p:sldId id="307" r:id="rId6"/>
    <p:sldId id="305" r:id="rId7"/>
    <p:sldId id="303" r:id="rId8"/>
    <p:sldId id="302" r:id="rId9"/>
    <p:sldId id="301" r:id="rId10"/>
    <p:sldId id="300" r:id="rId11"/>
  </p:sldIdLst>
  <p:sldSz cx="14630400" cy="8229600"/>
  <p:notesSz cx="6794500" cy="9931400"/>
  <p:custDataLst>
    <p:tags r:id="rId13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29" autoAdjust="0"/>
    <p:restoredTop sz="93496" autoAdjust="0"/>
  </p:normalViewPr>
  <p:slideViewPr>
    <p:cSldViewPr snapToGrid="0">
      <p:cViewPr varScale="1">
        <p:scale>
          <a:sx n="103" d="100"/>
          <a:sy n="103" d="100"/>
        </p:scale>
        <p:origin x="432" y="10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5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6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  <c:pt idx="0">
                  <c:v>1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4.5</c:v>
                </c:pt>
                <c:pt idx="1">
                  <c:v>4.5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1.5</c:v>
                </c:pt>
                <c:pt idx="1">
                  <c:v>1.5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  <c:pt idx="0">
                  <c:v>2</c:v>
                </c:pt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4.5</c:v>
                </c:pt>
                <c:pt idx="1">
                  <c:v>4.5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0.51</c:v>
                </c:pt>
                <c:pt idx="1">
                  <c:v>0.51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  <c:pt idx="0">
                  <c:v>3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3.5</c:v>
                </c:pt>
                <c:pt idx="1">
                  <c:v>3.5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2.5</c:v>
                </c:pt>
                <c:pt idx="1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  <c:pt idx="0">
                  <c:v>4</c:v>
                </c:pt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2.5</c:v>
                </c:pt>
                <c:pt idx="1">
                  <c:v>2.5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1.5</c:v>
                </c:pt>
                <c:pt idx="1">
                  <c:v>1.5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05.11.2019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91EBB-80F8-43BC-BCC6-078EA46124D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211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05.11.2019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05.11.2019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05.11.2019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05.11.2019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05.11.2019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05.11.2019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05.11.2019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05.11.2019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05.11.2019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05.11.2019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05.11.2019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05.11.2019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05.11.2019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05.11.2019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chart" Target="../charts/chart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8" cy="98007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4" y="1211860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40" tIns="25714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300" dirty="0"/>
                <a:t>Fremdrift: </a:t>
              </a:r>
            </a:p>
            <a:p>
              <a:pPr marL="177793" indent="-177793"/>
              <a:endParaRPr lang="nb-NO" sz="1300" dirty="0"/>
            </a:p>
            <a:p>
              <a:pPr marL="177793" indent="-177793"/>
              <a:r>
                <a:rPr lang="nb-NO" sz="1300" dirty="0"/>
                <a:t>Status:</a:t>
              </a:r>
            </a:p>
            <a:p>
              <a:r>
                <a:rPr lang="nb-NO" sz="1300" b="0" dirty="0"/>
                <a:t>Lav bemanning. I tillegg har TOPdesk kommet til i fase 2. Prosjektet har derfor fremmet forslag om at delprosjektene </a:t>
              </a:r>
              <a:r>
                <a:rPr lang="nb-NO" sz="1300" b="0" dirty="0" err="1"/>
                <a:t>rescopes</a:t>
              </a:r>
              <a:r>
                <a:rPr lang="nb-NO" sz="1300" b="0" dirty="0"/>
                <a:t>. </a:t>
              </a:r>
              <a:br>
                <a:rPr lang="nb-NO" sz="1300" b="0" dirty="0"/>
              </a:br>
              <a:r>
                <a:rPr lang="nb-NO" sz="1300" b="0" dirty="0"/>
                <a:t>Brukerstøtteprosjektet begrenses til å pilotere et felles kontaktpunkt, TOPdesk, fjernassistanse og </a:t>
              </a:r>
              <a:r>
                <a:rPr lang="nb-NO" sz="1300" b="0" dirty="0" err="1"/>
                <a:t>asset</a:t>
              </a:r>
              <a:r>
                <a:rPr lang="nb-NO" sz="1300" b="0" dirty="0"/>
                <a:t> management. </a:t>
              </a:r>
              <a:br>
                <a:rPr lang="nb-NO" sz="1300" b="0" dirty="0"/>
              </a:br>
              <a:r>
                <a:rPr lang="nb-NO" sz="1300" b="0" dirty="0"/>
                <a:t>Drift av arbeidsstasjoner begrenses til oppsett og drift av Windows Autopilot-klienter, og mobile enheter. </a:t>
              </a:r>
              <a:br>
                <a:rPr lang="nb-NO" sz="1300" b="0" dirty="0"/>
              </a:br>
              <a:r>
                <a:rPr lang="nb-NO" sz="1300" b="0" dirty="0"/>
                <a:t>Innkjøp begrenses til prosesser for kjøp av standard arbeidsstasjon og programvare, samt avhending av utstyr.</a:t>
              </a:r>
            </a:p>
            <a:p>
              <a:endParaRPr lang="nb-NO" sz="1300" dirty="0"/>
            </a:p>
            <a:p>
              <a:r>
                <a:rPr lang="nb-NO" sz="1300" dirty="0"/>
                <a:t>Aktiviteter i nærmeste fremtid:</a:t>
              </a: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>
                  <a:solidFill>
                    <a:schemeClr val="tx1"/>
                  </a:solidFill>
                </a:rPr>
                <a:t>Overordnet: Sette ny tidsplan med milepæler i henhold til vedtatt nytt </a:t>
              </a:r>
              <a:r>
                <a:rPr lang="nb-NO" sz="1300" b="0" dirty="0" err="1">
                  <a:solidFill>
                    <a:schemeClr val="tx1"/>
                  </a:solidFill>
                </a:rPr>
                <a:t>scope</a:t>
              </a:r>
              <a:endParaRPr lang="nb-NO" sz="1300" b="0" dirty="0">
                <a:solidFill>
                  <a:schemeClr val="tx1"/>
                </a:solidFill>
              </a:endParaRP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/>
                <a:t>Brukerstøtte: Klargjøring til pilotering av TOPdesk</a:t>
              </a: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/>
                <a:t>Arbeidsstasjoner: Implementere nødvendig infrastruktur rundt drift av Windows Autopilot-maskiner</a:t>
              </a: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/>
                <a:t>Innkjøp: Klargjøre nettskjema-undersøkelse og undersøke trender </a:t>
              </a:r>
            </a:p>
            <a:p>
              <a:endParaRPr lang="nb-NO" sz="1300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40" tIns="25714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dirty="0"/>
                <a:t>Avhengigheter: </a:t>
              </a:r>
            </a:p>
            <a:p>
              <a:endParaRPr lang="nb-NO" dirty="0"/>
            </a:p>
            <a:p>
              <a:r>
                <a:rPr lang="nb-NO" dirty="0"/>
                <a:t>Status</a:t>
              </a:r>
              <a:r>
                <a:rPr lang="nb-NO" b="0" dirty="0"/>
                <a:t>:</a:t>
              </a:r>
            </a:p>
            <a:p>
              <a:r>
                <a:rPr lang="nb-NO" b="0" dirty="0"/>
                <a:t>Delprosjektet innkjøp har avhengigheter til UiOs nye bestillings- og fakturasystem, evt. avtale om avhending av utstyr. </a:t>
              </a:r>
            </a:p>
            <a:p>
              <a:endParaRPr lang="nb-NO" b="0" dirty="0"/>
            </a:p>
            <a:p>
              <a:r>
                <a:rPr lang="nb-NO" dirty="0"/>
                <a:t>Behov for avklaringer:</a:t>
              </a:r>
            </a:p>
            <a:p>
              <a:r>
                <a:rPr lang="nb-NO" b="0" dirty="0"/>
                <a:t>IT-drift prosjektet ønsker så raskt som mulig å få vite om hvilken funksjonalitet det nye innkjøps- og fakturasystemet kommer til å bli levert med.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1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29.10.2019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402158"/>
              </p:ext>
            </p:extLst>
          </p:nvPr>
        </p:nvGraphicFramePr>
        <p:xfrm>
          <a:off x="6897219" y="137580"/>
          <a:ext cx="7566563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47089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10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10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10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r>
              <a:rPr lang="nb-NO" sz="1300" b="0" dirty="0"/>
              <a:t>Gitt nytt </a:t>
            </a:r>
            <a:r>
              <a:rPr lang="nb-NO" sz="1300" b="0" dirty="0" err="1"/>
              <a:t>scope</a:t>
            </a:r>
            <a:r>
              <a:rPr lang="nb-NO" sz="1300" b="0" dirty="0"/>
              <a:t> for prosjektet anses bemanningssituasjonen å være tilstrekkelig (grønt). Prosjektet trenger å få de nødvendige sikkerhetsavklaringer, integrasjoner og infrastruktur på plass (gul). Overordnet status er nå derfor gul. </a:t>
            </a:r>
          </a:p>
          <a:p>
            <a:r>
              <a:rPr lang="nb-NO" sz="1300" b="0" dirty="0"/>
              <a:t>Tendens: Går mot grønn.</a:t>
            </a:r>
            <a:endParaRPr lang="nb-NO" sz="13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300" b="0" dirty="0">
                <a:solidFill>
                  <a:schemeClr val="tx1"/>
                </a:solidFill>
              </a:rPr>
              <a:t>Jobbe for å få informasjon om funksjonalitet i nytt </a:t>
            </a:r>
            <a:r>
              <a:rPr lang="nb-NO" sz="1300" b="0" dirty="0" err="1">
                <a:solidFill>
                  <a:schemeClr val="tx1"/>
                </a:solidFill>
              </a:rPr>
              <a:t>innkjøpssytem</a:t>
            </a:r>
            <a:r>
              <a:rPr lang="nb-NO" sz="1300" b="0" dirty="0">
                <a:solidFill>
                  <a:schemeClr val="tx1"/>
                </a:solidFill>
              </a:rPr>
              <a:t> av DFØ sammen med Innkjøpsseksjonen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300" b="0" dirty="0">
                <a:solidFill>
                  <a:schemeClr val="tx1"/>
                </a:solidFill>
              </a:rPr>
              <a:t>Fortsetter med å ikke ta inn nye ting i prosjektet, f. eks. innspill fra organisasjonen.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300" b="0" dirty="0">
                <a:solidFill>
                  <a:schemeClr val="tx1"/>
                </a:solidFill>
              </a:rPr>
              <a:t>Prosjektledelsen følger opp delprosjektene tett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300" b="0" dirty="0">
                <a:solidFill>
                  <a:schemeClr val="tx1"/>
                </a:solidFill>
              </a:rPr>
              <a:t>Prosjektet vil ha en tett dialog med IT-sikkerhet og juristene for å sikre framdrift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300" b="0" dirty="0">
                <a:solidFill>
                  <a:schemeClr val="tx1"/>
                </a:solidFill>
              </a:rPr>
              <a:t>Prosjektet jobber tett med ulike deler av USIT for å få nødvendig teknisk oppsett på plass </a:t>
            </a:r>
          </a:p>
          <a:p>
            <a:pPr lvl="0"/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753216"/>
              </p:ext>
            </p:extLst>
          </p:nvPr>
        </p:nvGraphicFramePr>
        <p:xfrm>
          <a:off x="6371936" y="1255950"/>
          <a:ext cx="9225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405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algn="ctr" defTabSz="914364">
              <a:defRPr/>
            </a:pPr>
            <a:endParaRPr lang="nb-NO" sz="10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 sz="1800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238716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5" y="4680430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300" dirty="0"/>
              <a:t>Risiko: Topp 3</a:t>
            </a:r>
          </a:p>
          <a:p>
            <a:endParaRPr lang="nb-NO" sz="1300" dirty="0"/>
          </a:p>
          <a:p>
            <a:r>
              <a:rPr lang="nb-NO" sz="1300" dirty="0"/>
              <a:t>Risiko for ikke å nå milepælene:</a:t>
            </a:r>
          </a:p>
          <a:p>
            <a:pPr marL="342887" indent="-342887">
              <a:buAutoNum type="arabicPeriod"/>
            </a:pPr>
            <a:r>
              <a:rPr lang="nb-NO" sz="1300" b="0" dirty="0"/>
              <a:t>Kapasitet hos juristene og IT-sikkerhet</a:t>
            </a:r>
          </a:p>
          <a:p>
            <a:pPr marL="342887" indent="-342887">
              <a:buAutoNum type="arabicPeriod"/>
            </a:pPr>
            <a:r>
              <a:rPr lang="nb-NO" sz="1300" b="0" dirty="0"/>
              <a:t>Teknisk løsningsforslag og </a:t>
            </a:r>
            <a:r>
              <a:rPr lang="nb-NO" sz="1300" b="0" dirty="0" err="1"/>
              <a:t>policier</a:t>
            </a:r>
            <a:r>
              <a:rPr lang="nb-NO" sz="1300" b="0" dirty="0"/>
              <a:t> </a:t>
            </a:r>
            <a:br>
              <a:rPr lang="nb-NO" sz="1300" b="0" dirty="0"/>
            </a:br>
            <a:r>
              <a:rPr lang="nb-NO" sz="1300" b="0" dirty="0"/>
              <a:t>underkjennes av IT-sikkerhet </a:t>
            </a:r>
          </a:p>
          <a:p>
            <a:pPr marL="342887" indent="-342887">
              <a:buAutoNum type="arabicPeriod"/>
            </a:pPr>
            <a:r>
              <a:rPr lang="nb-NO" sz="1300" b="0" dirty="0"/>
              <a:t>Teknisk oppsett kommer ikke på plass i </a:t>
            </a:r>
            <a:br>
              <a:rPr lang="nb-NO" sz="1300" b="0" dirty="0"/>
            </a:br>
            <a:r>
              <a:rPr lang="nb-NO" sz="1300" b="0" dirty="0"/>
              <a:t>tide på (Autopilot: VPN og Application </a:t>
            </a:r>
            <a:br>
              <a:rPr lang="nb-NO" sz="1300" b="0" dirty="0"/>
            </a:br>
            <a:r>
              <a:rPr lang="nb-NO" sz="1300" b="0" dirty="0"/>
              <a:t>Proxy - Innkjøp: SAM) </a:t>
            </a:r>
          </a:p>
          <a:p>
            <a:pPr marL="342887" indent="-342887">
              <a:buAutoNum type="arabicPeriod"/>
            </a:pPr>
            <a:r>
              <a:rPr lang="nb-NO" sz="1300" b="0" dirty="0"/>
              <a:t>Innkjøp: Ønsket funksjonalitet kommer ikke i</a:t>
            </a:r>
            <a:br>
              <a:rPr lang="nb-NO" sz="1300" b="0" dirty="0"/>
            </a:br>
            <a:r>
              <a:rPr lang="nb-NO" sz="1300" b="0" dirty="0"/>
              <a:t>nytt innkjøps- og fakturasystem, UiO inngår </a:t>
            </a:r>
            <a:br>
              <a:rPr lang="nb-NO" sz="1300" b="0" dirty="0"/>
            </a:br>
            <a:r>
              <a:rPr lang="nb-NO" sz="1300" b="0" dirty="0"/>
              <a:t>ikke avtale om kjøp av utfaset utstyr. (3-2)</a:t>
            </a:r>
            <a:endParaRPr lang="nb-NO" sz="1300" dirty="0"/>
          </a:p>
          <a:p>
            <a:r>
              <a:rPr lang="nb-NO" sz="1300" dirty="0"/>
              <a:t>Risikoreduserende tiltak:</a:t>
            </a:r>
            <a:endParaRPr lang="nb-NO" sz="1300" b="0" dirty="0"/>
          </a:p>
          <a:p>
            <a:pPr marL="285738" indent="-285738">
              <a:buFont typeface="Arial" panose="020B0604020202020204" pitchFamily="34" charset="0"/>
              <a:buChar char="•"/>
            </a:pPr>
            <a:r>
              <a:rPr lang="nb-NO" sz="1300" b="0" dirty="0"/>
              <a:t>Prioritert rekkefølge på aktiviteter</a:t>
            </a:r>
          </a:p>
          <a:p>
            <a:endParaRPr lang="nb-NO" sz="1300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2209753"/>
              </p:ext>
            </p:extLst>
          </p:nvPr>
        </p:nvGraphicFramePr>
        <p:xfrm>
          <a:off x="3830581" y="4782501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886359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8" cy="98007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4" y="1211860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40" tIns="25714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300" dirty="0"/>
                <a:t>Fremdrift: </a:t>
              </a:r>
            </a:p>
            <a:p>
              <a:pPr marL="177793" indent="-177793"/>
              <a:endParaRPr lang="nb-NO" sz="1300" dirty="0"/>
            </a:p>
            <a:p>
              <a:pPr marL="177793" indent="-177793"/>
              <a:r>
                <a:rPr lang="nb-NO" sz="1300" dirty="0"/>
                <a:t>Status:</a:t>
              </a:r>
            </a:p>
            <a:p>
              <a:r>
                <a:rPr lang="nb-NO" sz="1300" b="0" dirty="0"/>
                <a:t>Prosjektet sliter med bemanning av alle tre delprosjekter. Ønsket deltakelse var 40% av et årsverk. Vi mener at prosjektet kommer til å levere aktivitetene innenfor prosjektets utvidede levetid. Innkjøp: Deltakerne deltar med 20% og begynte først i august. Brukerstøtte: Delprosjektleder for brukerstøtte deltar som prosjektmedlem ut året og et prosjektmedlem sluttet på UiO. Drift av arbeidsstasjoner: Har prøvd å få flere fra enhetene med i prosjektet.</a:t>
              </a:r>
            </a:p>
            <a:p>
              <a:endParaRPr lang="nb-NO" sz="1300" dirty="0"/>
            </a:p>
            <a:p>
              <a:r>
                <a:rPr lang="nb-NO" sz="1300" dirty="0"/>
                <a:t>Aktiviteter i nærmeste fremtid:</a:t>
              </a: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/>
                <a:t>Brukerstøtte: AV-brukerstøtte i undervisnings- og møterom, framlegg av prosjektbeskrivelse for TOPdesk og klargjøring til pilot.</a:t>
              </a: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/>
                <a:t>Arbeidsstasjoner: I overkant av 100 maskiner installert med løsning og kjører i en begrenset pilot. Jobbes med infrastrukturvalgt rundt løsningen.</a:t>
              </a: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/>
                <a:t>Innkjøp: Ferdig med planlegging og begynner å jobbe de første prosessene.</a:t>
              </a:r>
            </a:p>
            <a:p>
              <a:endParaRPr lang="nb-NO" sz="1300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40" tIns="25714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dirty="0"/>
                <a:t>Avhengigheter: </a:t>
              </a:r>
            </a:p>
            <a:p>
              <a:endParaRPr lang="nb-NO" dirty="0"/>
            </a:p>
            <a:p>
              <a:r>
                <a:rPr lang="nb-NO" dirty="0"/>
                <a:t>Status</a:t>
              </a:r>
              <a:r>
                <a:rPr lang="nb-NO" b="0" dirty="0"/>
                <a:t>:</a:t>
              </a:r>
            </a:p>
            <a:p>
              <a:r>
                <a:rPr lang="nb-NO" b="0" dirty="0"/>
                <a:t>Delprosjektet innkjøp har avhengigheter til UiOs nye bestillings- og fakturasystem, evt. avtale om avhending av utstyr, samt autopilot som delprosjektet drift av arbeidsstasjoner jobber med.</a:t>
              </a:r>
            </a:p>
            <a:p>
              <a:endParaRPr lang="nb-NO" b="0" dirty="0"/>
            </a:p>
            <a:p>
              <a:r>
                <a:rPr lang="nb-NO" dirty="0"/>
                <a:t>Behov for avklaringer: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1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31.10.2019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9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10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10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10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lvl="0"/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algn="ctr" defTabSz="914364">
              <a:defRPr/>
            </a:pPr>
            <a:endParaRPr lang="nb-NO" sz="10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 sz="1800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5" y="4680430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300" dirty="0"/>
              <a:t>Risiko: Topp 3</a:t>
            </a:r>
          </a:p>
          <a:p>
            <a:endParaRPr lang="nb-NO" sz="1300" dirty="0"/>
          </a:p>
          <a:p>
            <a:r>
              <a:rPr lang="nb-NO" sz="1300" dirty="0"/>
              <a:t>Risiko for ikke å nå milepælene:</a:t>
            </a:r>
          </a:p>
          <a:p>
            <a:pPr marL="342887" indent="-342887">
              <a:buAutoNum type="arabicPeriod"/>
            </a:pPr>
            <a:r>
              <a:rPr lang="nb-NO" sz="1300" b="0" dirty="0"/>
              <a:t>Bemanningssituasjonen (gul)</a:t>
            </a:r>
          </a:p>
          <a:p>
            <a:pPr marL="342887" indent="-342887">
              <a:buAutoNum type="arabicPeriod"/>
            </a:pPr>
            <a:r>
              <a:rPr lang="nb-NO" sz="1300" b="0" dirty="0"/>
              <a:t>Drift av arbeidsstasjoner: UNIT jobber med </a:t>
            </a:r>
            <a:br>
              <a:rPr lang="nb-NO" sz="1300" b="0" dirty="0"/>
            </a:br>
            <a:r>
              <a:rPr lang="nb-NO" sz="1300" b="0" dirty="0"/>
              <a:t>et prosjekt for å se på mulighetsrommet for </a:t>
            </a:r>
            <a:br>
              <a:rPr lang="nb-NO" sz="1300" b="0" dirty="0"/>
            </a:br>
            <a:r>
              <a:rPr lang="nb-NO" sz="1300" b="0" dirty="0"/>
              <a:t>en nasjonal løsning – krever fokus fra </a:t>
            </a:r>
            <a:br>
              <a:rPr lang="nb-NO" sz="1300" b="0" dirty="0"/>
            </a:br>
            <a:r>
              <a:rPr lang="nb-NO" sz="1300" b="0" dirty="0"/>
              <a:t>delprosjektleder (gult)</a:t>
            </a:r>
          </a:p>
          <a:p>
            <a:pPr marL="342887" indent="-342887">
              <a:buAutoNum type="arabicPeriod"/>
            </a:pPr>
            <a:r>
              <a:rPr lang="nb-NO" sz="1300" b="0" dirty="0"/>
              <a:t>For TOPdesk må vi klare å sette fart, ellers</a:t>
            </a:r>
            <a:br>
              <a:rPr lang="nb-NO" sz="1300" b="0" dirty="0"/>
            </a:br>
            <a:r>
              <a:rPr lang="nb-NO" sz="1300" b="0" dirty="0"/>
              <a:t>er det en risiko for at prosjektet blir dyrere</a:t>
            </a:r>
            <a:br>
              <a:rPr lang="nb-NO" sz="1300" b="0" dirty="0"/>
            </a:br>
            <a:r>
              <a:rPr lang="nb-NO" sz="1300" b="0" dirty="0"/>
              <a:t>enn nødvendig (gult)</a:t>
            </a:r>
          </a:p>
          <a:p>
            <a:endParaRPr lang="nb-NO" sz="1300" dirty="0"/>
          </a:p>
          <a:p>
            <a:endParaRPr lang="nb-NO" sz="1300" dirty="0"/>
          </a:p>
          <a:p>
            <a:r>
              <a:rPr lang="nb-NO" sz="1300" dirty="0"/>
              <a:t>Risikoreduserende tiltak:</a:t>
            </a:r>
            <a:endParaRPr lang="nb-NO" sz="1300" b="0" dirty="0"/>
          </a:p>
          <a:p>
            <a:pPr marL="285738" indent="-285738">
              <a:buFont typeface="Arial" panose="020B0604020202020204" pitchFamily="34" charset="0"/>
              <a:buChar char="•"/>
            </a:pPr>
            <a:r>
              <a:rPr lang="nb-NO" sz="1300" b="0" dirty="0"/>
              <a:t>Prioritert rekkefølge på aktiviteter</a:t>
            </a:r>
          </a:p>
          <a:p>
            <a:endParaRPr lang="nb-NO" sz="1300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1" y="4782501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95138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300" dirty="0"/>
                <a:t>Fremdrift: </a:t>
              </a:r>
            </a:p>
            <a:p>
              <a:pPr marL="177800" indent="-177800"/>
              <a:endParaRPr lang="nb-NO" sz="1300" dirty="0"/>
            </a:p>
            <a:p>
              <a:pPr marL="177800" indent="-177800"/>
              <a:r>
                <a:rPr lang="nb-NO" sz="1300" dirty="0"/>
                <a:t>Status:</a:t>
              </a:r>
            </a:p>
            <a:p>
              <a:r>
                <a:rPr lang="nb-NO" sz="1300" b="0" dirty="0"/>
                <a:t>Prosjektet har den siste tiden jobbet med å bemanne delprosjektene innkjøp og brukerstøtte.</a:t>
              </a:r>
            </a:p>
            <a:p>
              <a:r>
                <a:rPr lang="nb-NO" sz="1300" b="0" dirty="0"/>
                <a:t>Bemanning av disse delprosjektene har vært vanskelig da vi har etterspurt 40% av et årsverk fra enhetene. Delprosjektlederne og -deltakerne har også brukt tid på å frigjøre seg fra arbeidsoppgaver for å kunne delta.</a:t>
              </a:r>
            </a:p>
            <a:p>
              <a:endParaRPr lang="nb-NO" sz="1300" b="0" dirty="0"/>
            </a:p>
            <a:p>
              <a:r>
                <a:rPr lang="nb-NO" sz="1300" b="0" dirty="0"/>
                <a:t>Ønsket bemanning er på plass for delprosjektene.</a:t>
              </a:r>
            </a:p>
            <a:p>
              <a:endParaRPr lang="en-US" sz="1300" b="0" dirty="0"/>
            </a:p>
            <a:p>
              <a:r>
                <a:rPr lang="en-US" sz="1300" b="0" dirty="0"/>
                <a:t>Autopilot </a:t>
              </a:r>
              <a:r>
                <a:rPr lang="en-US" sz="1300" b="0" dirty="0" err="1"/>
                <a:t>i</a:t>
              </a:r>
              <a:r>
                <a:rPr lang="en-US" sz="1300" b="0" dirty="0"/>
                <a:t> drift av </a:t>
              </a:r>
              <a:r>
                <a:rPr lang="en-US" sz="1300" b="0" dirty="0" err="1"/>
                <a:t>arbeidsstasjoner</a:t>
              </a:r>
              <a:r>
                <a:rPr lang="en-US" sz="1300" b="0" dirty="0"/>
                <a:t> </a:t>
              </a:r>
              <a:r>
                <a:rPr lang="en-US" sz="1300" b="0" dirty="0" err="1"/>
                <a:t>involverer</a:t>
              </a:r>
              <a:r>
                <a:rPr lang="en-US" sz="1300" b="0" dirty="0"/>
                <a:t> </a:t>
              </a:r>
              <a:r>
                <a:rPr lang="en-US" sz="1300" b="0" dirty="0" err="1"/>
                <a:t>Lokal</a:t>
              </a:r>
              <a:r>
                <a:rPr lang="en-US" sz="1300" b="0" dirty="0"/>
                <a:t> IT </a:t>
              </a:r>
              <a:r>
                <a:rPr lang="en-US" sz="1300" b="0" dirty="0" err="1"/>
                <a:t>gjennom</a:t>
              </a:r>
              <a:r>
                <a:rPr lang="en-US" sz="1300" b="0" dirty="0"/>
                <a:t> </a:t>
              </a:r>
              <a:r>
                <a:rPr lang="en-US" sz="1300" b="0" dirty="0" err="1"/>
                <a:t>flere</a:t>
              </a:r>
              <a:r>
                <a:rPr lang="en-US" sz="1300" b="0" dirty="0"/>
                <a:t> </a:t>
              </a:r>
              <a:r>
                <a:rPr lang="en-US" sz="1300" b="0" dirty="0" err="1"/>
                <a:t>workshoper</a:t>
              </a:r>
              <a:r>
                <a:rPr lang="en-US" sz="1300" b="0" dirty="0"/>
                <a:t> med </a:t>
              </a:r>
              <a:r>
                <a:rPr lang="en-US" sz="1300" b="0" dirty="0" err="1"/>
                <a:t>stor</a:t>
              </a:r>
              <a:r>
                <a:rPr lang="en-US" sz="1300" b="0" dirty="0"/>
                <a:t> </a:t>
              </a:r>
              <a:r>
                <a:rPr lang="en-US" sz="1300" b="0" dirty="0" err="1"/>
                <a:t>suksess</a:t>
              </a:r>
              <a:r>
                <a:rPr lang="en-US" sz="1300" b="0" dirty="0"/>
                <a:t>.</a:t>
              </a:r>
              <a:endParaRPr lang="nb-NO" sz="1300" b="0" dirty="0"/>
            </a:p>
            <a:p>
              <a:endParaRPr lang="nb-NO" sz="1300" dirty="0"/>
            </a:p>
            <a:p>
              <a:r>
                <a:rPr lang="nb-NO" sz="1300" dirty="0"/>
                <a:t>Aktiviteter i nærmeste fremtid:</a:t>
              </a:r>
            </a:p>
            <a:p>
              <a:r>
                <a:rPr lang="nb-NO" sz="1300" b="0" dirty="0"/>
                <a:t>Planlagte vedtak mai: Prosjektmandat og delprosjektbeskrivelser. </a:t>
              </a:r>
            </a:p>
            <a:p>
              <a:endParaRPr lang="nb-NO" sz="1300" b="0" dirty="0"/>
            </a:p>
            <a:p>
              <a:r>
                <a:rPr lang="nb-NO" sz="1300" b="0" dirty="0"/>
                <a:t>Planlagt vedtak i juni: Samlet tidsplan for prosjektet i fase 2, med detaljerte planer i delprosjektene. Kommunikasjonsaktiviteter for høsten 2019.</a:t>
              </a:r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dirty="0"/>
                <a:t>Avhengigheter: </a:t>
              </a:r>
            </a:p>
            <a:p>
              <a:endParaRPr lang="nb-NO" dirty="0"/>
            </a:p>
            <a:p>
              <a:r>
                <a:rPr lang="nb-NO" dirty="0"/>
                <a:t>Status</a:t>
              </a:r>
              <a:r>
                <a:rPr lang="nb-NO" b="0" dirty="0"/>
                <a:t>:</a:t>
              </a:r>
            </a:p>
            <a:p>
              <a:r>
                <a:rPr lang="nb-NO" b="0" dirty="0"/>
                <a:t>Delprosjektet brukerstøtte har avhengigheter til andre aktiviteter/prosjekter: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Tjenestekatalog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Utstyrsdatabase / CMDB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Erstatte dagens ticketingsystem (RT) med et mer moderne system (</a:t>
              </a:r>
              <a:r>
                <a:rPr lang="nb-NO" b="0" dirty="0" err="1"/>
                <a:t>TOPdesk</a:t>
              </a:r>
              <a:r>
                <a:rPr lang="nb-NO" b="0" dirty="0"/>
                <a:t>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r>
                <a:rPr lang="nb-NO" b="0" dirty="0"/>
                <a:t>Delprosjektet innkjøp har avhengigheter til nytt bestillings- og fakturasystem og evt. avtale om avhending av utstyr. </a:t>
              </a:r>
            </a:p>
            <a:p>
              <a:endParaRPr lang="nb-NO" b="0" dirty="0"/>
            </a:p>
            <a:p>
              <a:r>
                <a:rPr lang="nb-NO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Prosjektet har avklart at delprosjektet brukerstøtte ikke involveres i arbeidet med tjenestekatalog.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CMDB-prosjektet er satt på hold grunnet ressurssituasjon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Moderne ticketingsystem (TOPdesk) vil kunne gi tjenestekatalog, kunnskaps- og utstyrsbase (CMDB), samt være et system som setter brukere i stand til bedre å kunne hjelpe seg selv (</a:t>
              </a:r>
              <a:r>
                <a:rPr lang="nb-NO" b="0" dirty="0" err="1"/>
                <a:t>brukernært</a:t>
              </a:r>
              <a:r>
                <a:rPr lang="nb-NO" b="0" dirty="0"/>
                <a:t>).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19.06.2019 – samlet for mai og juni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r>
              <a:rPr lang="nb-NO" sz="1400" b="0" dirty="0"/>
              <a:t>Ønske om utvidet levetid for prosjektet til ut 2020.</a:t>
            </a:r>
          </a:p>
          <a:p>
            <a:pPr lvl="0"/>
            <a:endParaRPr lang="nb-NO" sz="1400" b="0" dirty="0"/>
          </a:p>
          <a:p>
            <a:pPr lvl="0"/>
            <a:r>
              <a:rPr lang="nb-NO" sz="1400" b="0" dirty="0"/>
              <a:t>TOPdesk har en større anskaffelseskostnad (lisens og konsulenter), samt interne implementeringskostnader. </a:t>
            </a:r>
          </a:p>
          <a:p>
            <a:pPr lvl="0"/>
            <a:endParaRPr lang="nb-NO" sz="1400" b="0" dirty="0"/>
          </a:p>
          <a:p>
            <a:pPr lvl="0"/>
            <a:r>
              <a:rPr lang="nb-NO" sz="1400" b="0" dirty="0"/>
              <a:t>Videre vil TOPdesk ha en årlig lisenskostnad og lisenskostnad. 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lvl="0"/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300" dirty="0"/>
              <a:t>Risiko: Topp 3</a:t>
            </a:r>
          </a:p>
          <a:p>
            <a:endParaRPr lang="nb-NO" sz="1300" dirty="0"/>
          </a:p>
          <a:p>
            <a:r>
              <a:rPr lang="nb-NO" sz="1300" dirty="0"/>
              <a:t>Risiko for ikke å nå milepælene:</a:t>
            </a:r>
          </a:p>
          <a:p>
            <a:r>
              <a:rPr lang="nb-NO" sz="1300" b="0" dirty="0"/>
              <a:t>Det å ikke få utvidet prosjektets tidsramme</a:t>
            </a:r>
          </a:p>
          <a:p>
            <a:r>
              <a:rPr lang="nb-NO" sz="1300" b="0" dirty="0"/>
              <a:t>(rødt)</a:t>
            </a:r>
            <a:br>
              <a:rPr lang="nb-NO" sz="1300" b="0" dirty="0"/>
            </a:br>
            <a:endParaRPr lang="nb-NO" sz="1300" b="0" dirty="0"/>
          </a:p>
          <a:p>
            <a:r>
              <a:rPr lang="nb-NO" sz="1300" b="0" dirty="0"/>
              <a:t>Budsjettkutt og at USIT har flere ubesatte </a:t>
            </a:r>
            <a:br>
              <a:rPr lang="nb-NO" sz="1300" b="0" dirty="0"/>
            </a:br>
            <a:r>
              <a:rPr lang="nb-NO" sz="1300" b="0" dirty="0"/>
              <a:t>stillinger representerer en usikkerhet for </a:t>
            </a:r>
            <a:br>
              <a:rPr lang="nb-NO" sz="1300" b="0" dirty="0"/>
            </a:br>
            <a:r>
              <a:rPr lang="nb-NO" sz="1300" b="0" dirty="0"/>
              <a:t>prosjektet (rødt)</a:t>
            </a:r>
            <a:br>
              <a:rPr lang="nb-NO" sz="1300" b="0" dirty="0"/>
            </a:br>
            <a:endParaRPr lang="nb-NO" sz="1300" b="0" dirty="0"/>
          </a:p>
          <a:p>
            <a:r>
              <a:rPr lang="nb-NO" sz="1300" b="0" dirty="0"/>
              <a:t>Prosjektet trenger ressurser fra</a:t>
            </a:r>
            <a:br>
              <a:rPr lang="nb-NO" sz="1300" b="0" dirty="0"/>
            </a:br>
            <a:r>
              <a:rPr lang="nb-NO" sz="1300" b="0" dirty="0"/>
              <a:t>IT-organisasjonen til planlagte </a:t>
            </a:r>
            <a:r>
              <a:rPr lang="nb-NO" sz="1300" b="0" dirty="0" err="1"/>
              <a:t>aktiviter</a:t>
            </a:r>
            <a:r>
              <a:rPr lang="nb-NO" sz="1300" b="0" dirty="0"/>
              <a:t> (gult)</a:t>
            </a:r>
            <a:endParaRPr lang="nb-NO" sz="1300" dirty="0"/>
          </a:p>
          <a:p>
            <a:endParaRPr lang="nb-NO" sz="1300" dirty="0"/>
          </a:p>
          <a:p>
            <a:r>
              <a:rPr lang="nb-NO" sz="1300" dirty="0"/>
              <a:t>Risikoreduserende tiltak:</a:t>
            </a:r>
            <a:endParaRPr lang="nb-NO" sz="1300" b="0" dirty="0"/>
          </a:p>
          <a:p>
            <a:endParaRPr lang="nb-NO" sz="13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300" b="0" dirty="0"/>
              <a:t>Prosjektet utvides til 31.12.2020</a:t>
            </a:r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2070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Universitetsdirektør har oppnevnt ny prosjekteier, Ivar Holm.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jobber med mandat for fase 2, og ny kommunikasjonsplan. Styringsgruppen ble 3. april forelagt for diskusjon gevinstplan og –kart. Delprosjektledere er oppnevnt og de jobber med delprosjektbeskrivelser. </a:t>
              </a:r>
            </a:p>
            <a:p>
              <a:endParaRPr lang="nb-NO" sz="1400" b="0" dirty="0"/>
            </a:p>
            <a:p>
              <a:r>
                <a:rPr lang="nb-NO" sz="1400" b="0" dirty="0"/>
                <a:t>Samtlige dokumenter er vedtakssaker på neste styringsgruppemøte 29. april. Nytt mandat sendes til programmet for endelig vedtak. Prosjektbeskrivelsene blir en informasjonssak.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 err="1"/>
                <a:t>Delprosjektetene</a:t>
              </a:r>
              <a:r>
                <a:rPr lang="nb-NO" sz="1400" b="0" dirty="0"/>
                <a:t> jobber med bemanning.</a:t>
              </a:r>
            </a:p>
            <a:p>
              <a:pPr fontAlgn="base"/>
              <a:r>
                <a:rPr lang="nb-NO" sz="1400" b="0" dirty="0"/>
                <a:t>–</a:t>
              </a: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r>
                <a:rPr lang="nb-NO" b="0" dirty="0"/>
                <a:t>Hvordan en gevinstplan skal formuleres slik at det blir likt alle prosjekter i programmet.</a:t>
              </a:r>
            </a:p>
            <a:p>
              <a:endParaRPr lang="nb-NO" b="0" dirty="0"/>
            </a:p>
            <a:p>
              <a:r>
                <a:rPr lang="nb-NO" b="0" dirty="0"/>
                <a:t>Prosjekts styringsgruppeleder og </a:t>
              </a:r>
              <a:r>
                <a:rPr lang="nb-NO" b="0" dirty="0" err="1"/>
                <a:t>avtroppede</a:t>
              </a:r>
              <a:r>
                <a:rPr lang="nb-NO" b="0" dirty="0"/>
                <a:t> prosjekteier foreslår for programmet at prosjektet skal løpe ut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04.04.2019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</a:p>
          <a:p>
            <a:endParaRPr lang="nb-NO" sz="1400" b="0" dirty="0"/>
          </a:p>
          <a:p>
            <a:r>
              <a:rPr lang="nb-NO" sz="1400" b="0" dirty="0"/>
              <a:t>IT-</a:t>
            </a:r>
            <a:r>
              <a:rPr lang="nb-NO" sz="1400" b="0" dirty="0" err="1"/>
              <a:t>driftprosjektet</a:t>
            </a:r>
            <a:r>
              <a:rPr lang="nb-NO" sz="1400" b="0" dirty="0"/>
              <a:t> møter alle IT-ansatte på </a:t>
            </a:r>
          </a:p>
          <a:p>
            <a:r>
              <a:rPr lang="nb-NO" sz="1400" b="0" dirty="0"/>
              <a:t>IT-konferansen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81061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vedtatt av programstyret. </a:t>
              </a:r>
            </a:p>
            <a:p>
              <a:r>
                <a:rPr lang="nb-NO" sz="1400" b="0" dirty="0"/>
                <a:t>Prosjektet med styringsgruppe har besøkt NTNU, UNIT og UNINETT.</a:t>
              </a:r>
            </a:p>
            <a:p>
              <a:pPr fontAlgn="base"/>
              <a:r>
                <a:rPr lang="nb-NO" sz="1400" b="0" dirty="0" err="1"/>
                <a:t>Prosjektsstyringsgruppe</a:t>
              </a:r>
              <a:r>
                <a:rPr lang="nb-NO" sz="1400" b="0" dirty="0"/>
                <a:t> anbefaler for programmet at det startes med følgende delprosjekter i Fase 2: Innkjøp, brukerstøtte og drift av arbeidsstasjoner. Nettdrift anbefales tatt i linjen.</a:t>
              </a:r>
            </a:p>
            <a:p>
              <a:r>
                <a:rPr lang="nb-NO" sz="1400" b="0" dirty="0"/>
                <a:t>Workshop har blitt i direktørnettverket med temaene innkjøp, brukerstøtte og klientdrift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/>
                <a:t>Prosjektet jobber med prosjektbeskrivelser for innkjøp (inkl. SAM), brukerstøtte og drift av arbeidsstasjoner. I tillegg skal muligheter/hindringer, fremdriftsplaner etc. beskrives for utskrift og AV-drift. Prosjektet jobber med gevinstprofiler og –kart. </a:t>
              </a:r>
            </a:p>
            <a:p>
              <a:pPr fontAlgn="base"/>
              <a:r>
                <a:rPr lang="nb-NO" sz="1400" b="0" dirty="0"/>
                <a:t>Prosjektet møter i IT-ledernettverket for å diskutere bemanning av delprosjektene.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For innkjøp er vi avhengig av et godt samarbeid med Innkjøpsseksjonen og muligens leverandører.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Brukerstøtte: Ressurstilgang og finansiering av underliggende systemer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Tjenestedesign av prosesser som skal gjøres brukernære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Kostnadsberegninger av </a:t>
              </a:r>
              <a:r>
                <a:rPr lang="nb-NO" sz="1400" b="0"/>
                <a:t>alternative prosesser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01.03.2018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har deltakere ut Fase 1. 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må få avklart fremtidig form og ressurser.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30147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Prosjektet har akkurat gjennomført en workshoprunde for prosessene innkjøp, utskrift, klientdrift, brukerstøtte, nett og AV, hvor målet har vært å designe en ønsket </a:t>
              </a:r>
              <a:r>
                <a:rPr lang="nb-NO" sz="1400" b="0" dirty="0" err="1"/>
                <a:t>fremtidssituasjon</a:t>
              </a:r>
              <a:r>
                <a:rPr lang="nb-NO" sz="1400" b="0" dirty="0"/>
                <a:t>. Prosjektet jobber nå med en rapport på bakgrunn av det som har kommet fram i workshopene.</a:t>
              </a:r>
            </a:p>
            <a:p>
              <a:r>
                <a:rPr lang="nb-NO" sz="1400" b="0" dirty="0"/>
                <a:t>SAM-prosjektet ble igangsatt med en workshop den 25. januar.</a:t>
              </a:r>
            </a:p>
            <a:p>
              <a:r>
                <a:rPr lang="nb-NO" sz="1400" b="0" dirty="0"/>
                <a:t>Prosjektene har jobbet med kostnadstall fra </a:t>
              </a:r>
              <a:r>
                <a:rPr lang="nb-NO" sz="1400" b="0" dirty="0" err="1"/>
                <a:t>BencHEIT</a:t>
              </a:r>
              <a:r>
                <a:rPr lang="nb-NO" sz="1400" b="0" dirty="0"/>
                <a:t> for hver prosess: For UiO og for enhetene.</a:t>
              </a:r>
            </a:p>
            <a:p>
              <a:r>
                <a:rPr lang="nb-NO" sz="1400" b="0" dirty="0"/>
                <a:t>Prosjektet forbereder studietur til NTNU, UNINETT og UNIT i Trondheim.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r>
                <a:rPr lang="nb-NO" b="0" dirty="0"/>
                <a:t>Prosjektet jobber med å forberede workshop med direktør- og IT-ledernettverket i februar med tema fremtidig organisering av innkjøp og brukerstøtte</a:t>
              </a:r>
            </a:p>
            <a:p>
              <a:r>
                <a:rPr lang="nb-NO" b="0" dirty="0"/>
                <a:t>Prosjektet vil jobbe med utsatt gevinstrealiseringsplan og usikkerhetsstyringsdokument, samt styringsdokument for fase 2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25.01.2019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72115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7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anbefalt vedtatt av prosjektstyret med små endringer. Endringene blir implementert denne uken.</a:t>
              </a:r>
            </a:p>
            <a:p>
              <a:r>
                <a:rPr lang="nb-NO" sz="1400" b="0" dirty="0"/>
                <a:t>Workshop med prosjektgruppe og styringsgruppe om gevinstrealisering og usikkerhetsstyring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lvl="0"/>
              <a:r>
                <a:rPr lang="nb-NO" b="0" dirty="0"/>
                <a:t>Kostnader for hver prosess: For UiO, for USIT og for enhetene</a:t>
              </a:r>
            </a:p>
            <a:p>
              <a:pPr lvl="0"/>
              <a:r>
                <a:rPr lang="nb-NO" b="0" dirty="0"/>
                <a:t>Kriterier for valg av prosesser må bearbeides</a:t>
              </a:r>
            </a:p>
            <a:p>
              <a:pPr lvl="0"/>
              <a:r>
                <a:rPr lang="nb-NO" b="0" dirty="0"/>
                <a:t>Gevinstrealiseringsplan</a:t>
              </a:r>
            </a:p>
            <a:p>
              <a:pPr lvl="0"/>
              <a:r>
                <a:rPr lang="nb-NO" b="0" dirty="0"/>
                <a:t>Usikkerhetsstyringsdokument</a:t>
              </a:r>
            </a:p>
            <a:p>
              <a:pPr lvl="0"/>
              <a:r>
                <a:rPr lang="nb-NO" b="0" dirty="0"/>
                <a:t>Styringsdokument for fase 2</a:t>
              </a:r>
            </a:p>
            <a:p>
              <a:pPr lvl="0"/>
              <a:r>
                <a:rPr lang="nb-NO" b="0" dirty="0"/>
                <a:t>I gangsettelse av SAM: Oppstartsmøte og grovinstallasjon i midten av januar</a:t>
              </a:r>
            </a:p>
            <a:p>
              <a:pPr lvl="0"/>
              <a:r>
                <a:rPr lang="nb-NO" b="0" dirty="0"/>
                <a:t>Foreberede besøket hos UNIT og NTNU (14. og 15. februar)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14.12.2018</a:t>
            </a:r>
            <a:endParaRPr lang="nb-NO" sz="120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40508826c6f5b27e46c67a6a793326e5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b9d65c1cdcf004a2b537eae7d2a5b7bb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74c262a-430f-4bc2-b17f-366f4fa129ce">
      <UserInfo>
        <DisplayName>Ivar Holm</DisplayName>
        <AccountId>60</AccountId>
        <AccountType/>
      </UserInfo>
      <UserInfo>
        <DisplayName>Hans Kristian Fjeld</DisplayName>
        <AccountId>47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7635AE-5008-433D-ACE9-2E5CA6A81D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schemas.microsoft.com/office/2006/metadata/properties"/>
    <ds:schemaRef ds:uri="http://schemas.microsoft.com/office/infopath/2007/PartnerControls"/>
    <ds:schemaRef ds:uri="174c262a-430f-4bc2-b17f-366f4fa129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2592</TotalTime>
  <Words>1675</Words>
  <Application>Microsoft Office PowerPoint</Application>
  <PresentationFormat>Custom</PresentationFormat>
  <Paragraphs>486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7</cp:revision>
  <cp:lastPrinted>2018-08-09T13:14:38Z</cp:lastPrinted>
  <dcterms:created xsi:type="dcterms:W3CDTF">2016-01-25T08:26:51Z</dcterms:created>
  <dcterms:modified xsi:type="dcterms:W3CDTF">2019-11-05T11:11:25Z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0x010100EACA171DCFB8CF4AA15F2F5BBE35616A</vt:lpwstr>
  </property>
  <property fmtid="{D5CDD505-2E9C-101B-9397-08002B2CF9AE}" pid="4" name="AuthorIds_UIVersion_512">
    <vt:lpwstr>6</vt:lpwstr>
  </property>
</Properties>
</file>