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76" r:id="rId5"/>
    <p:sldId id="327" r:id="rId6"/>
    <p:sldId id="297" r:id="rId7"/>
    <p:sldId id="325" r:id="rId8"/>
    <p:sldId id="324" r:id="rId9"/>
    <p:sldId id="323" r:id="rId10"/>
    <p:sldId id="329" r:id="rId11"/>
    <p:sldId id="328" r:id="rId12"/>
    <p:sldId id="338" r:id="rId13"/>
    <p:sldId id="298" r:id="rId14"/>
    <p:sldId id="339" r:id="rId15"/>
    <p:sldId id="340" r:id="rId16"/>
    <p:sldId id="341" r:id="rId17"/>
    <p:sldId id="342" r:id="rId18"/>
    <p:sldId id="343" r:id="rId19"/>
    <p:sldId id="344" r:id="rId20"/>
  </p:sldIdLst>
  <p:sldSz cx="9144000" cy="5715000" type="screen16x1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00"/>
    <a:srgbClr val="DE0000"/>
    <a:srgbClr val="D00000"/>
    <a:srgbClr val="0000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8F51D3-9062-40D9-B2E4-A805F0BFE8E3}" v="7" dt="2019-03-04T14:11:02.7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47" autoAdjust="0"/>
  </p:normalViewPr>
  <p:slideViewPr>
    <p:cSldViewPr snapToGrid="0">
      <p:cViewPr varScale="1">
        <p:scale>
          <a:sx n="129" d="100"/>
          <a:sy n="129" d="100"/>
        </p:scale>
        <p:origin x="294" y="114"/>
      </p:cViewPr>
      <p:guideLst>
        <p:guide orient="horz" pos="180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59"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e Paulsrud Mjørlund" userId="S::lisepm@uio.no::5daa7c22-82dc-4e59-a708-0e407567788a" providerId="AD" clId="Web-{E8BC1909-9D61-4993-B1BD-1C8C6006AE6E}"/>
    <pc:docChg chg="modSld">
      <pc:chgData name="Lise Paulsrud Mjørlund" userId="S::lisepm@uio.no::5daa7c22-82dc-4e59-a708-0e407567788a" providerId="AD" clId="Web-{E8BC1909-9D61-4993-B1BD-1C8C6006AE6E}" dt="2019-03-04T14:08:32.118" v="18" actId="20577"/>
      <pc:docMkLst>
        <pc:docMk/>
      </pc:docMkLst>
      <pc:sldChg chg="modSp">
        <pc:chgData name="Lise Paulsrud Mjørlund" userId="S::lisepm@uio.no::5daa7c22-82dc-4e59-a708-0e407567788a" providerId="AD" clId="Web-{E8BC1909-9D61-4993-B1BD-1C8C6006AE6E}" dt="2019-03-04T14:08:32.118" v="18" actId="20577"/>
        <pc:sldMkLst>
          <pc:docMk/>
          <pc:sldMk cId="56897238" sldId="281"/>
        </pc:sldMkLst>
        <pc:spChg chg="mod">
          <ac:chgData name="Lise Paulsrud Mjørlund" userId="S::lisepm@uio.no::5daa7c22-82dc-4e59-a708-0e407567788a" providerId="AD" clId="Web-{E8BC1909-9D61-4993-B1BD-1C8C6006AE6E}" dt="2019-03-04T14:08:16.539" v="9" actId="20577"/>
          <ac:spMkLst>
            <pc:docMk/>
            <pc:sldMk cId="56897238" sldId="281"/>
            <ac:spMk id="7" creationId="{00000000-0000-0000-0000-000000000000}"/>
          </ac:spMkLst>
        </pc:spChg>
        <pc:spChg chg="mod">
          <ac:chgData name="Lise Paulsrud Mjørlund" userId="S::lisepm@uio.no::5daa7c22-82dc-4e59-a708-0e407567788a" providerId="AD" clId="Web-{E8BC1909-9D61-4993-B1BD-1C8C6006AE6E}" dt="2019-03-04T14:07:59.960" v="1" actId="20577"/>
          <ac:spMkLst>
            <pc:docMk/>
            <pc:sldMk cId="56897238" sldId="281"/>
            <ac:spMk id="8" creationId="{00000000-0000-0000-0000-000000000000}"/>
          </ac:spMkLst>
        </pc:spChg>
        <pc:spChg chg="mod">
          <ac:chgData name="Lise Paulsrud Mjørlund" userId="S::lisepm@uio.no::5daa7c22-82dc-4e59-a708-0e407567788a" providerId="AD" clId="Web-{E8BC1909-9D61-4993-B1BD-1C8C6006AE6E}" dt="2019-03-04T14:08:05.632" v="2" actId="20577"/>
          <ac:spMkLst>
            <pc:docMk/>
            <pc:sldMk cId="56897238" sldId="281"/>
            <ac:spMk id="9" creationId="{00000000-0000-0000-0000-000000000000}"/>
          </ac:spMkLst>
        </pc:spChg>
        <pc:spChg chg="mod">
          <ac:chgData name="Lise Paulsrud Mjørlund" userId="S::lisepm@uio.no::5daa7c22-82dc-4e59-a708-0e407567788a" providerId="AD" clId="Web-{E8BC1909-9D61-4993-B1BD-1C8C6006AE6E}" dt="2019-03-04T14:08:32.118" v="18" actId="20577"/>
          <ac:spMkLst>
            <pc:docMk/>
            <pc:sldMk cId="56897238" sldId="281"/>
            <ac:spMk id="11" creationId="{00000000-0000-0000-0000-000000000000}"/>
          </ac:spMkLst>
        </pc:spChg>
      </pc:sldChg>
    </pc:docChg>
  </pc:docChgLst>
  <pc:docChgLst>
    <pc:chgData name="Lise Paulsrud Mjørlund" userId="S::lisepm@uio.no::5daa7c22-82dc-4e59-a708-0e407567788a" providerId="AD" clId="Web-{8D8F51D3-9062-40D9-B2E4-A805F0BFE8E3}"/>
    <pc:docChg chg="modSld">
      <pc:chgData name="Lise Paulsrud Mjørlund" userId="S::lisepm@uio.no::5daa7c22-82dc-4e59-a708-0e407567788a" providerId="AD" clId="Web-{8D8F51D3-9062-40D9-B2E4-A805F0BFE8E3}" dt="2019-03-04T14:11:05.972" v="9" actId="20577"/>
      <pc:docMkLst>
        <pc:docMk/>
      </pc:docMkLst>
      <pc:sldChg chg="modSp">
        <pc:chgData name="Lise Paulsrud Mjørlund" userId="S::lisepm@uio.no::5daa7c22-82dc-4e59-a708-0e407567788a" providerId="AD" clId="Web-{8D8F51D3-9062-40D9-B2E4-A805F0BFE8E3}" dt="2019-03-04T14:10:51.472" v="6" actId="14100"/>
        <pc:sldMkLst>
          <pc:docMk/>
          <pc:sldMk cId="56897238" sldId="281"/>
        </pc:sldMkLst>
        <pc:spChg chg="mod">
          <ac:chgData name="Lise Paulsrud Mjørlund" userId="S::lisepm@uio.no::5daa7c22-82dc-4e59-a708-0e407567788a" providerId="AD" clId="Web-{8D8F51D3-9062-40D9-B2E4-A805F0BFE8E3}" dt="2019-03-04T14:10:51.472" v="6" actId="14100"/>
          <ac:spMkLst>
            <pc:docMk/>
            <pc:sldMk cId="56897238" sldId="281"/>
            <ac:spMk id="22" creationId="{00000000-0000-0000-0000-000000000000}"/>
          </ac:spMkLst>
        </pc:spChg>
      </pc:sldChg>
      <pc:sldChg chg="modSp">
        <pc:chgData name="Lise Paulsrud Mjørlund" userId="S::lisepm@uio.no::5daa7c22-82dc-4e59-a708-0e407567788a" providerId="AD" clId="Web-{8D8F51D3-9062-40D9-B2E4-A805F0BFE8E3}" dt="2019-03-04T14:11:02.706" v="7" actId="20577"/>
        <pc:sldMkLst>
          <pc:docMk/>
          <pc:sldMk cId="22396719" sldId="283"/>
        </pc:sldMkLst>
        <pc:spChg chg="mod">
          <ac:chgData name="Lise Paulsrud Mjørlund" userId="S::lisepm@uio.no::5daa7c22-82dc-4e59-a708-0e407567788a" providerId="AD" clId="Web-{8D8F51D3-9062-40D9-B2E4-A805F0BFE8E3}" dt="2019-03-04T14:11:02.706" v="7" actId="20577"/>
          <ac:spMkLst>
            <pc:docMk/>
            <pc:sldMk cId="22396719" sldId="283"/>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6AA1E01-8CB3-4D53-90E8-9A4A2D7750FE}" type="datetimeFigureOut">
              <a:rPr lang="nb-NO" smtClean="0"/>
              <a:t>07.11.2019</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F6EED2C-CBD5-43F6-A48A-83A020742CD4}" type="slidenum">
              <a:rPr lang="nb-NO" smtClean="0"/>
              <a:t>‹#›</a:t>
            </a:fld>
            <a:endParaRPr lang="nb-NO"/>
          </a:p>
        </p:txBody>
      </p:sp>
    </p:spTree>
    <p:extLst>
      <p:ext uri="{BB962C8B-B14F-4D97-AF65-F5344CB8AC3E}">
        <p14:creationId xmlns:p14="http://schemas.microsoft.com/office/powerpoint/2010/main" val="928997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AD96F6-2701-4FA7-93D7-2234F8B8C5BF}" type="datetimeFigureOut">
              <a:rPr lang="nb-NO" smtClean="0"/>
              <a:t>07.11.2019</a:t>
            </a:fld>
            <a:endParaRPr lang="nb-NO"/>
          </a:p>
        </p:txBody>
      </p:sp>
      <p:sp>
        <p:nvSpPr>
          <p:cNvPr id="4" name="Plassholder for lysbilde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FE4793-8F41-48A4-AC3F-79AA8E367160}" type="slidenum">
              <a:rPr lang="nb-NO" smtClean="0"/>
              <a:t>‹#›</a:t>
            </a:fld>
            <a:endParaRPr lang="nb-NO"/>
          </a:p>
        </p:txBody>
      </p:sp>
    </p:spTree>
    <p:extLst>
      <p:ext uri="{BB962C8B-B14F-4D97-AF65-F5344CB8AC3E}">
        <p14:creationId xmlns:p14="http://schemas.microsoft.com/office/powerpoint/2010/main" val="3839832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dirty="0"/>
              <a:t>Anskaffelse av en digitalisert arbeidsflate, ikke et 'system' for saksbehandling og arkiv. </a:t>
            </a:r>
            <a:br>
              <a:rPr lang="nb-NO" sz="1200" dirty="0"/>
            </a:br>
            <a:endParaRPr lang="nb-NO" sz="1200" dirty="0"/>
          </a:p>
          <a:p>
            <a:r>
              <a:rPr lang="nb-NO" sz="1200" dirty="0"/>
              <a:t>Arbeidsprosessen avgjør hva som er hensiktsmessig arbeidsflate, kan være fagsystem. </a:t>
            </a:r>
          </a:p>
          <a:p>
            <a:endParaRPr lang="nb-NO" sz="1200" dirty="0"/>
          </a:p>
          <a:p>
            <a:r>
              <a:rPr lang="nb-NO" sz="1200" b="0" i="0" kern="1200" dirty="0" smtClean="0">
                <a:solidFill>
                  <a:schemeClr val="tx1"/>
                </a:solidFill>
                <a:effectLst/>
                <a:latin typeface="+mn-lt"/>
                <a:ea typeface="+mn-ea"/>
                <a:cs typeface="+mn-cs"/>
              </a:rPr>
              <a:t>Etablere en digitaliseringsplattform med et effektivt og hensiktsmessig grensesnitt mellom fagsystemer, generisk saksbehandlingssystem og arkivsystem. </a:t>
            </a:r>
            <a:endParaRPr lang="nb-NO" dirty="0"/>
          </a:p>
        </p:txBody>
      </p:sp>
      <p:sp>
        <p:nvSpPr>
          <p:cNvPr id="4" name="Slide Number Placeholder 3"/>
          <p:cNvSpPr>
            <a:spLocks noGrp="1"/>
          </p:cNvSpPr>
          <p:nvPr>
            <p:ph type="sldNum" sz="quarter" idx="10"/>
          </p:nvPr>
        </p:nvSpPr>
        <p:spPr/>
        <p:txBody>
          <a:bodyPr/>
          <a:lstStyle/>
          <a:p>
            <a:fld id="{0A2A9CEC-0772-4A6F-93E2-137E1333BB80}" type="slidenum">
              <a:rPr lang="nb-NO" smtClean="0"/>
              <a:t>3</a:t>
            </a:fld>
            <a:endParaRPr lang="nb-NO"/>
          </a:p>
        </p:txBody>
      </p:sp>
    </p:spTree>
    <p:extLst>
      <p:ext uri="{BB962C8B-B14F-4D97-AF65-F5344CB8AC3E}">
        <p14:creationId xmlns:p14="http://schemas.microsoft.com/office/powerpoint/2010/main" val="374662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8</a:t>
            </a:fld>
            <a:endParaRPr lang="en-US" altLang="nb-NO"/>
          </a:p>
        </p:txBody>
      </p:sp>
    </p:spTree>
    <p:extLst>
      <p:ext uri="{BB962C8B-B14F-4D97-AF65-F5344CB8AC3E}">
        <p14:creationId xmlns:p14="http://schemas.microsoft.com/office/powerpoint/2010/main" val="1705662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0A2A9CEC-0772-4A6F-93E2-137E1333BB80}" type="slidenum">
              <a:rPr lang="nb-NO" smtClean="0"/>
              <a:t>10</a:t>
            </a:fld>
            <a:endParaRPr lang="nb-NO"/>
          </a:p>
        </p:txBody>
      </p:sp>
    </p:spTree>
    <p:extLst>
      <p:ext uri="{BB962C8B-B14F-4D97-AF65-F5344CB8AC3E}">
        <p14:creationId xmlns:p14="http://schemas.microsoft.com/office/powerpoint/2010/main" val="1565507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CFF8E781-6431-4349-9DFB-1502890C915F}" type="slidenum">
              <a:rPr lang="en-US" altLang="nb-NO" smtClean="0"/>
              <a:pPr>
                <a:defRPr/>
              </a:pPr>
              <a:t>11</a:t>
            </a:fld>
            <a:endParaRPr lang="en-US" altLang="nb-NO"/>
          </a:p>
        </p:txBody>
      </p:sp>
    </p:spTree>
    <p:extLst>
      <p:ext uri="{BB962C8B-B14F-4D97-AF65-F5344CB8AC3E}">
        <p14:creationId xmlns:p14="http://schemas.microsoft.com/office/powerpoint/2010/main" val="4141051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b-NO" dirty="0" smtClean="0"/>
              <a:t>*Det er en stor fordel for omorganisering</a:t>
            </a:r>
            <a:r>
              <a:rPr lang="nb-NO" baseline="0" dirty="0" smtClean="0"/>
              <a:t>sprosjektet at man kan trekke veksler på viktige støttespillere i programmet i det videre arbeidet, blant annet ressurser som er drevne på å navigere i forhold til blant annet IDF med </a:t>
            </a:r>
            <a:r>
              <a:rPr lang="nb-NO" baseline="0" dirty="0" err="1" smtClean="0"/>
              <a:t>vernelinja</a:t>
            </a:r>
            <a:r>
              <a:rPr lang="nb-NO" baseline="0" dirty="0" smtClean="0"/>
              <a:t> som også fremover vil være en krevende bit for dette prosjektet. Det vil også være læring for programmet å ha et rent organiseringsprosjekt i sin portefølje; det kan jo oppstå behov for å flytte arbeidsoppgaver mellom enheter og nivåer på de andre administrative feltene også. </a:t>
            </a:r>
          </a:p>
          <a:p>
            <a:pPr marL="171450" indent="-171450">
              <a:buFont typeface="Arial" panose="020B0604020202020204" pitchFamily="34" charset="0"/>
              <a:buChar char="•"/>
            </a:pPr>
            <a:r>
              <a:rPr lang="nb-NO" baseline="0" dirty="0" smtClean="0"/>
              <a:t>** Prosjektet kan starte med substansen – planlegge aktivitetene og sikre den riktige kompetansen til å utføre den. Styringsgruppen har også vært med underveis i delprosjekt å man slipper å «lære» denne opp i «hva og hvorfor». </a:t>
            </a:r>
          </a:p>
          <a:p>
            <a:pPr marL="171450" indent="-171450">
              <a:buFont typeface="Arial" panose="020B0604020202020204" pitchFamily="34" charset="0"/>
              <a:buChar char="•"/>
            </a:pPr>
            <a:r>
              <a:rPr lang="nb-NO" baseline="0" dirty="0" smtClean="0"/>
              <a:t>*** Aktiviteter i delprosjekt 2 og 3 vil være viktig input til hvordan den nye arkivseksjonen skal organiseres i forhold til drift og utvikling av nye løsninger. Når prosjektene får en felles overbygning vil det forenkle kommunikasjonen / informasjonsflyten / forståelsen mellom prosjektene og mellom prosjektene og mottaket i linje. </a:t>
            </a:r>
            <a:endParaRPr lang="nb-NO" dirty="0"/>
          </a:p>
        </p:txBody>
      </p:sp>
      <p:sp>
        <p:nvSpPr>
          <p:cNvPr id="4" name="Slide Number Placeholder 3"/>
          <p:cNvSpPr>
            <a:spLocks noGrp="1"/>
          </p:cNvSpPr>
          <p:nvPr>
            <p:ph type="sldNum" sz="quarter" idx="10"/>
          </p:nvPr>
        </p:nvSpPr>
        <p:spPr/>
        <p:txBody>
          <a:bodyPr/>
          <a:lstStyle/>
          <a:p>
            <a:fld id="{D1FE4793-8F41-48A4-AC3F-79AA8E367160}" type="slidenum">
              <a:rPr lang="nb-NO" smtClean="0"/>
              <a:t>14</a:t>
            </a:fld>
            <a:endParaRPr lang="nb-NO"/>
          </a:p>
        </p:txBody>
      </p:sp>
    </p:spTree>
    <p:extLst>
      <p:ext uri="{BB962C8B-B14F-4D97-AF65-F5344CB8AC3E}">
        <p14:creationId xmlns:p14="http://schemas.microsoft.com/office/powerpoint/2010/main" val="2158131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a:t>
            </a:r>
            <a:r>
              <a:rPr lang="nb-NO" baseline="0" dirty="0" smtClean="0"/>
              <a:t>Det er en risiko at styringsgruppen ikke skiller godt nok mellom de to delprosjektene, at det ene vil ta / få for mye fokus på bekostning av det andre.  Men dette vil også avhenge av aktivitetsnivået i delprosjekt 2 i 2020</a:t>
            </a:r>
            <a:endParaRPr lang="nb-NO" dirty="0"/>
          </a:p>
        </p:txBody>
      </p:sp>
      <p:sp>
        <p:nvSpPr>
          <p:cNvPr id="4" name="Slide Number Placeholder 3"/>
          <p:cNvSpPr>
            <a:spLocks noGrp="1"/>
          </p:cNvSpPr>
          <p:nvPr>
            <p:ph type="sldNum" sz="quarter" idx="10"/>
          </p:nvPr>
        </p:nvSpPr>
        <p:spPr/>
        <p:txBody>
          <a:bodyPr/>
          <a:lstStyle/>
          <a:p>
            <a:fld id="{D1FE4793-8F41-48A4-AC3F-79AA8E367160}" type="slidenum">
              <a:rPr lang="nb-NO" smtClean="0"/>
              <a:t>15</a:t>
            </a:fld>
            <a:endParaRPr lang="nb-NO"/>
          </a:p>
        </p:txBody>
      </p:sp>
    </p:spTree>
    <p:extLst>
      <p:ext uri="{BB962C8B-B14F-4D97-AF65-F5344CB8AC3E}">
        <p14:creationId xmlns:p14="http://schemas.microsoft.com/office/powerpoint/2010/main" val="1938428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b-NO" baseline="0" dirty="0" smtClean="0"/>
              <a:t>For å redusere risiko i omfang og kompleksitet mener jeg at organiseringsprosjektet må være et delprosjekt med egen delprosjektleder, og ikke en aktivitet i UiO SA. </a:t>
            </a:r>
          </a:p>
          <a:p>
            <a:pPr marL="171450" indent="-171450">
              <a:buFont typeface="Arial" panose="020B0604020202020204" pitchFamily="34" charset="0"/>
              <a:buChar char="•"/>
            </a:pPr>
            <a:r>
              <a:rPr lang="nb-NO" baseline="0" dirty="0" smtClean="0"/>
              <a:t>For å redusere risikoen med for sterk tilknytning til system, må de arkivfaglige vurderingene som ligger til grunn for en omorganisering kommuniseres tydeligere enn det vi har gjort det siste året av frykt for å «såre» noen. </a:t>
            </a:r>
          </a:p>
          <a:p>
            <a:pPr marL="171450" indent="-171450">
              <a:buFont typeface="Arial" panose="020B0604020202020204" pitchFamily="34" charset="0"/>
              <a:buChar char="•"/>
            </a:pPr>
            <a:r>
              <a:rPr lang="nb-NO" baseline="0" dirty="0" smtClean="0"/>
              <a:t> </a:t>
            </a:r>
            <a:endParaRPr lang="nb-NO" dirty="0"/>
          </a:p>
        </p:txBody>
      </p:sp>
      <p:sp>
        <p:nvSpPr>
          <p:cNvPr id="4" name="Slide Number Placeholder 3"/>
          <p:cNvSpPr>
            <a:spLocks noGrp="1"/>
          </p:cNvSpPr>
          <p:nvPr>
            <p:ph type="sldNum" sz="quarter" idx="10"/>
          </p:nvPr>
        </p:nvSpPr>
        <p:spPr/>
        <p:txBody>
          <a:bodyPr/>
          <a:lstStyle/>
          <a:p>
            <a:fld id="{D1FE4793-8F41-48A4-AC3F-79AA8E367160}" type="slidenum">
              <a:rPr lang="nb-NO" smtClean="0"/>
              <a:t>16</a:t>
            </a:fld>
            <a:endParaRPr lang="nb-NO"/>
          </a:p>
        </p:txBody>
      </p:sp>
    </p:spTree>
    <p:extLst>
      <p:ext uri="{BB962C8B-B14F-4D97-AF65-F5344CB8AC3E}">
        <p14:creationId xmlns:p14="http://schemas.microsoft.com/office/powerpoint/2010/main" val="3831231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pic>
        <p:nvPicPr>
          <p:cNvPr id="7" name="Bilde 6"/>
          <p:cNvPicPr>
            <a:picLocks noChangeAspect="1"/>
          </p:cNvPicPr>
          <p:nvPr userDrawn="1"/>
        </p:nvPicPr>
        <p:blipFill rotWithShape="1">
          <a:blip r:embed="rId2" cstate="print">
            <a:extLst>
              <a:ext uri="{28A0092B-C50C-407E-A947-70E740481C1C}">
                <a14:useLocalDpi xmlns:a14="http://schemas.microsoft.com/office/drawing/2010/main" val="0"/>
              </a:ext>
            </a:extLst>
          </a:blip>
          <a:srcRect b="16276"/>
          <a:stretch/>
        </p:blipFill>
        <p:spPr>
          <a:xfrm>
            <a:off x="822664" y="337220"/>
            <a:ext cx="7781784" cy="5040560"/>
          </a:xfrm>
          <a:prstGeom prst="rect">
            <a:avLst/>
          </a:prstGeom>
        </p:spPr>
      </p:pic>
      <p:pic>
        <p:nvPicPr>
          <p:cNvPr id="8" name="Bil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4289011"/>
            <a:ext cx="852136" cy="852136"/>
          </a:xfrm>
          <a:prstGeom prst="rect">
            <a:avLst/>
          </a:prstGeom>
        </p:spPr>
      </p:pic>
      <p:sp>
        <p:nvSpPr>
          <p:cNvPr id="10" name="Rektangel 9"/>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
        <p:nvSpPr>
          <p:cNvPr id="15" name="Tittel 1"/>
          <p:cNvSpPr>
            <a:spLocks noGrp="1"/>
          </p:cNvSpPr>
          <p:nvPr>
            <p:ph type="title"/>
          </p:nvPr>
        </p:nvSpPr>
        <p:spPr>
          <a:xfrm>
            <a:off x="457200" y="481236"/>
            <a:ext cx="8229600" cy="864096"/>
          </a:xfrm>
        </p:spPr>
        <p:txBody>
          <a:bodyPr/>
          <a:lstStyle>
            <a:lvl1pPr>
              <a:defRPr>
                <a:latin typeface="Arial" panose="020B0604020202020204" pitchFamily="34" charset="0"/>
                <a:cs typeface="Arial" panose="020B0604020202020204" pitchFamily="34" charset="0"/>
              </a:defRPr>
            </a:lvl1pPr>
          </a:lstStyle>
          <a:p>
            <a:r>
              <a:rPr lang="nb-NO"/>
              <a:t>Klikk for å redigere tittelstil</a:t>
            </a:r>
          </a:p>
        </p:txBody>
      </p:sp>
    </p:spTree>
    <p:extLst>
      <p:ext uri="{BB962C8B-B14F-4D97-AF65-F5344CB8AC3E}">
        <p14:creationId xmlns:p14="http://schemas.microsoft.com/office/powerpoint/2010/main" val="4130398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57200" y="481236"/>
            <a:ext cx="8229600" cy="864096"/>
          </a:xfrm>
        </p:spPr>
        <p:txBody>
          <a:bodyPr/>
          <a:lstStyle>
            <a:lvl1pPr>
              <a:defRPr>
                <a:latin typeface="Arial" panose="020B0604020202020204" pitchFamily="34" charset="0"/>
                <a:cs typeface="Arial" panose="020B0604020202020204" pitchFamily="34" charset="0"/>
              </a:defRPr>
            </a:lvl1pPr>
          </a:lstStyle>
          <a:p>
            <a:r>
              <a:rPr lang="nb-NO"/>
              <a:t>Klikk for å redigere tittelstil</a:t>
            </a:r>
          </a:p>
        </p:txBody>
      </p:sp>
      <p:sp>
        <p:nvSpPr>
          <p:cNvPr id="3" name="Plassholder for innhold 2"/>
          <p:cNvSpPr>
            <a:spLocks noGrp="1"/>
          </p:cNvSpPr>
          <p:nvPr>
            <p:ph idx="1"/>
          </p:nvPr>
        </p:nvSpPr>
        <p:spPr>
          <a:xfrm>
            <a:off x="457200" y="1633364"/>
            <a:ext cx="8229600" cy="3471772"/>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00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Rektangel 10"/>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Tree>
    <p:extLst>
      <p:ext uri="{BB962C8B-B14F-4D97-AF65-F5344CB8AC3E}">
        <p14:creationId xmlns:p14="http://schemas.microsoft.com/office/powerpoint/2010/main" val="2481193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8" name="Rektangel 7"/>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Tree>
    <p:extLst>
      <p:ext uri="{BB962C8B-B14F-4D97-AF65-F5344CB8AC3E}">
        <p14:creationId xmlns:p14="http://schemas.microsoft.com/office/powerpoint/2010/main" val="30907373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481236"/>
            <a:ext cx="8229600" cy="864096"/>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633364"/>
            <a:ext cx="8229600" cy="347177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4217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251520" y="481236"/>
            <a:ext cx="8640960" cy="2016224"/>
          </a:xfrm>
        </p:spPr>
        <p:txBody>
          <a:bodyPr>
            <a:normAutofit/>
          </a:bodyPr>
          <a:lstStyle/>
          <a:p>
            <a:r>
              <a:rPr lang="nb-NO"/>
              <a:t>Program for </a:t>
            </a:r>
            <a:br>
              <a:rPr lang="nb-NO"/>
            </a:br>
            <a:r>
              <a:rPr lang="nb-NO"/>
              <a:t>administrativ forbedring </a:t>
            </a:r>
            <a:br>
              <a:rPr lang="nb-NO"/>
            </a:br>
            <a:r>
              <a:rPr lang="nb-NO"/>
              <a:t>og digitalisering</a:t>
            </a:r>
          </a:p>
        </p:txBody>
      </p:sp>
    </p:spTree>
    <p:extLst>
      <p:ext uri="{BB962C8B-B14F-4D97-AF65-F5344CB8AC3E}">
        <p14:creationId xmlns:p14="http://schemas.microsoft.com/office/powerpoint/2010/main" val="294996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BOTT: Saksbehandling og arkiv</a:t>
            </a:r>
          </a:p>
        </p:txBody>
      </p:sp>
      <p:sp>
        <p:nvSpPr>
          <p:cNvPr id="3" name="Content Placeholder 2"/>
          <p:cNvSpPr>
            <a:spLocks noGrp="1"/>
          </p:cNvSpPr>
          <p:nvPr>
            <p:ph idx="1"/>
          </p:nvPr>
        </p:nvSpPr>
        <p:spPr/>
        <p:txBody>
          <a:bodyPr/>
          <a:lstStyle/>
          <a:p>
            <a:endParaRPr lang="nb-NO"/>
          </a:p>
        </p:txBody>
      </p:sp>
    </p:spTree>
    <p:extLst>
      <p:ext uri="{BB962C8B-B14F-4D97-AF65-F5344CB8AC3E}">
        <p14:creationId xmlns:p14="http://schemas.microsoft.com/office/powerpoint/2010/main" val="35056600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Hva vil vi?</a:t>
            </a:r>
            <a:endParaRPr lang="nb-NO" dirty="0"/>
          </a:p>
        </p:txBody>
      </p:sp>
      <p:pic>
        <p:nvPicPr>
          <p:cNvPr id="4" name="Plassholder for innhold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70472" y="1777380"/>
            <a:ext cx="6096363" cy="3429000"/>
          </a:xfrm>
          <a:prstGeom prst="rect">
            <a:avLst/>
          </a:prstGeom>
        </p:spPr>
      </p:pic>
      <p:sp>
        <p:nvSpPr>
          <p:cNvPr id="3" name="TextBox 2"/>
          <p:cNvSpPr txBox="1"/>
          <p:nvPr/>
        </p:nvSpPr>
        <p:spPr>
          <a:xfrm>
            <a:off x="6312193" y="3097527"/>
            <a:ext cx="1440160" cy="553998"/>
          </a:xfrm>
          <a:prstGeom prst="rect">
            <a:avLst/>
          </a:prstGeom>
          <a:solidFill>
            <a:schemeClr val="bg1"/>
          </a:solidFill>
          <a:effectLst>
            <a:softEdge rad="12700"/>
          </a:effectLst>
        </p:spPr>
        <p:txBody>
          <a:bodyPr wrap="square" rtlCol="0">
            <a:spAutoFit/>
          </a:bodyPr>
          <a:lstStyle/>
          <a:p>
            <a:r>
              <a:rPr lang="nb-NO" sz="1500" b="1"/>
              <a:t>Økonomi og lønn</a:t>
            </a:r>
          </a:p>
        </p:txBody>
      </p:sp>
    </p:spTree>
    <p:extLst>
      <p:ext uri="{BB962C8B-B14F-4D97-AF65-F5344CB8AC3E}">
        <p14:creationId xmlns:p14="http://schemas.microsoft.com/office/powerpoint/2010/main" val="3920856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9910" cy="5715000"/>
          </a:xfrm>
          <a:prstGeom prst="rect">
            <a:avLst/>
          </a:prstGeom>
        </p:spPr>
      </p:pic>
    </p:spTree>
    <p:extLst>
      <p:ext uri="{BB962C8B-B14F-4D97-AF65-F5344CB8AC3E}">
        <p14:creationId xmlns:p14="http://schemas.microsoft.com/office/powerpoint/2010/main" val="18694454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776" y="0"/>
            <a:ext cx="9433775" cy="5715000"/>
          </a:xfrm>
          <a:prstGeom prst="rect">
            <a:avLst/>
          </a:prstGeom>
        </p:spPr>
      </p:pic>
    </p:spTree>
    <p:extLst>
      <p:ext uri="{BB962C8B-B14F-4D97-AF65-F5344CB8AC3E}">
        <p14:creationId xmlns:p14="http://schemas.microsoft.com/office/powerpoint/2010/main" val="16611894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955"/>
            <a:ext cx="9279228" cy="5715000"/>
          </a:xfrm>
          <a:prstGeom prst="rect">
            <a:avLst/>
          </a:prstGeom>
        </p:spPr>
      </p:pic>
    </p:spTree>
    <p:extLst>
      <p:ext uri="{BB962C8B-B14F-4D97-AF65-F5344CB8AC3E}">
        <p14:creationId xmlns:p14="http://schemas.microsoft.com/office/powerpoint/2010/main" val="230251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Aktiviteter nå</a:t>
            </a:r>
          </a:p>
        </p:txBody>
      </p:sp>
      <p:sp>
        <p:nvSpPr>
          <p:cNvPr id="3" name="Content Placeholder 2"/>
          <p:cNvSpPr>
            <a:spLocks noGrp="1"/>
          </p:cNvSpPr>
          <p:nvPr>
            <p:ph idx="1"/>
          </p:nvPr>
        </p:nvSpPr>
        <p:spPr/>
        <p:txBody>
          <a:bodyPr>
            <a:normAutofit fontScale="77500" lnSpcReduction="20000"/>
          </a:bodyPr>
          <a:lstStyle/>
          <a:p>
            <a:r>
              <a:rPr lang="nb-NO" dirty="0"/>
              <a:t>Grunnlag: konkurranseutlysning </a:t>
            </a:r>
          </a:p>
          <a:p>
            <a:pPr lvl="1"/>
            <a:r>
              <a:rPr lang="nb-NO" dirty="0"/>
              <a:t>Forsinket, grunnet utvidelse med resten av sektoren</a:t>
            </a:r>
          </a:p>
          <a:p>
            <a:pPr lvl="1"/>
            <a:r>
              <a:rPr lang="nb-NO" dirty="0"/>
              <a:t>Tilbyderkonferanse stor </a:t>
            </a:r>
            <a:r>
              <a:rPr lang="nb-NO" dirty="0" smtClean="0"/>
              <a:t>interesse</a:t>
            </a:r>
            <a:endParaRPr lang="nb-NO" dirty="0"/>
          </a:p>
          <a:p>
            <a:pPr lvl="1"/>
            <a:r>
              <a:rPr lang="nb-NO" dirty="0" smtClean="0"/>
              <a:t>Utlysning Januar 2020</a:t>
            </a:r>
          </a:p>
          <a:p>
            <a:pPr lvl="1"/>
            <a:r>
              <a:rPr lang="nb-NO" dirty="0" smtClean="0"/>
              <a:t>Kontrakt inngåelse antatt: Des 2020</a:t>
            </a:r>
          </a:p>
          <a:p>
            <a:pPr lvl="1"/>
            <a:r>
              <a:rPr lang="nb-NO" dirty="0" smtClean="0"/>
              <a:t>Plan  etter </a:t>
            </a:r>
            <a:r>
              <a:rPr lang="nb-NO" dirty="0"/>
              <a:t>kontraktsignering vil </a:t>
            </a:r>
            <a:r>
              <a:rPr lang="nb-NO" dirty="0" smtClean="0"/>
              <a:t> avhenge </a:t>
            </a:r>
            <a:r>
              <a:rPr lang="nb-NO" dirty="0"/>
              <a:t>av Leverandør. </a:t>
            </a:r>
          </a:p>
          <a:p>
            <a:pPr lvl="1"/>
            <a:r>
              <a:rPr lang="nb-NO" dirty="0"/>
              <a:t>Valget av pilotuniversitet og senere utrulling </a:t>
            </a:r>
            <a:r>
              <a:rPr lang="nb-NO" dirty="0" smtClean="0"/>
              <a:t> koordineres  med </a:t>
            </a:r>
            <a:r>
              <a:rPr lang="nb-NO" dirty="0"/>
              <a:t>utrullingen av BOTT </a:t>
            </a:r>
            <a:r>
              <a:rPr lang="nb-NO" dirty="0" smtClean="0"/>
              <a:t>Økonomi og Lønn</a:t>
            </a:r>
            <a:endParaRPr lang="nb-NO" dirty="0"/>
          </a:p>
          <a:p>
            <a:endParaRPr lang="nb-NO" dirty="0" smtClean="0"/>
          </a:p>
          <a:p>
            <a:r>
              <a:rPr lang="nb-NO" dirty="0" smtClean="0"/>
              <a:t>Funksjonsanalyse: UiB, NTNU, UiT</a:t>
            </a:r>
            <a:endParaRPr lang="nb-NO" dirty="0"/>
          </a:p>
          <a:p>
            <a:pPr lvl="1"/>
            <a:r>
              <a:rPr lang="nb-NO" dirty="0"/>
              <a:t>Ikke gjort hos de </a:t>
            </a:r>
            <a:r>
              <a:rPr lang="nb-NO" dirty="0" smtClean="0"/>
              <a:t>andre, «kopi» UiO</a:t>
            </a:r>
            <a:endParaRPr lang="nb-NO" dirty="0"/>
          </a:p>
          <a:p>
            <a:r>
              <a:rPr lang="nb-NO" dirty="0"/>
              <a:t>IPAS: Integrasjon, arkitektur og sikkerhet</a:t>
            </a:r>
          </a:p>
          <a:p>
            <a:r>
              <a:rPr lang="nb-NO" dirty="0"/>
              <a:t>Hvordan skal vi jobbe med «beste praksis»?</a:t>
            </a:r>
          </a:p>
        </p:txBody>
      </p:sp>
    </p:spTree>
    <p:extLst>
      <p:ext uri="{BB962C8B-B14F-4D97-AF65-F5344CB8AC3E}">
        <p14:creationId xmlns:p14="http://schemas.microsoft.com/office/powerpoint/2010/main" val="3106108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Mottaksprosjektet UiO SA </a:t>
            </a:r>
          </a:p>
        </p:txBody>
      </p:sp>
      <p:sp>
        <p:nvSpPr>
          <p:cNvPr id="3" name="Content Placeholder 2"/>
          <p:cNvSpPr>
            <a:spLocks noGrp="1"/>
          </p:cNvSpPr>
          <p:nvPr>
            <p:ph idx="1"/>
          </p:nvPr>
        </p:nvSpPr>
        <p:spPr/>
        <p:txBody>
          <a:bodyPr/>
          <a:lstStyle/>
          <a:p>
            <a:pPr marL="0" indent="0">
              <a:buNone/>
            </a:pPr>
            <a:r>
              <a:rPr lang="nb-NO" sz="2000" b="1" dirty="0">
                <a:solidFill>
                  <a:srgbClr val="00B050"/>
                </a:solidFill>
              </a:rPr>
              <a:t>Delprosjekt 1: </a:t>
            </a:r>
            <a:r>
              <a:rPr lang="nb-NO" sz="2000" dirty="0">
                <a:solidFill>
                  <a:srgbClr val="00B050"/>
                </a:solidFill>
              </a:rPr>
              <a:t>Vurdere organiseringen av UiOs arkivfunksjon </a:t>
            </a:r>
          </a:p>
          <a:p>
            <a:pPr marL="0" indent="0">
              <a:buNone/>
            </a:pPr>
            <a:endParaRPr lang="nb-NO" sz="2000" dirty="0"/>
          </a:p>
          <a:p>
            <a:pPr marL="0" indent="0">
              <a:buNone/>
            </a:pPr>
            <a:r>
              <a:rPr lang="nb-NO" sz="2000" b="1" dirty="0"/>
              <a:t>Delprosjekt 2: </a:t>
            </a:r>
            <a:r>
              <a:rPr lang="nb-NO" sz="2000" dirty="0"/>
              <a:t>Kartlegge arbeidsprosesser med mål om forenkling gjennom standardisering og automatisering. Hensikten er å klargjøre organisasjonen for implementering av nye løsninger.</a:t>
            </a:r>
          </a:p>
          <a:p>
            <a:pPr marL="0" indent="0">
              <a:buNone/>
            </a:pPr>
            <a:endParaRPr lang="nb-NO" sz="2000" dirty="0"/>
          </a:p>
          <a:p>
            <a:pPr marL="0" indent="0">
              <a:buNone/>
            </a:pPr>
            <a:r>
              <a:rPr lang="nb-NO" sz="2000" b="1" dirty="0"/>
              <a:t>Delprosjekt 3: </a:t>
            </a:r>
            <a:r>
              <a:rPr lang="nb-NO" sz="2000" dirty="0"/>
              <a:t>Mottak og implementering av ny </a:t>
            </a:r>
            <a:r>
              <a:rPr lang="nb-NO" sz="2000" dirty="0" smtClean="0"/>
              <a:t>løsning </a:t>
            </a:r>
            <a:r>
              <a:rPr lang="nb-NO" sz="2000" dirty="0"/>
              <a:t>levert av BOTT SA</a:t>
            </a:r>
          </a:p>
        </p:txBody>
      </p:sp>
      <p:sp>
        <p:nvSpPr>
          <p:cNvPr id="4" name="Date Placeholder 3"/>
          <p:cNvSpPr>
            <a:spLocks noGrp="1"/>
          </p:cNvSpPr>
          <p:nvPr>
            <p:ph type="dt" sz="half" idx="4294967295"/>
          </p:nvPr>
        </p:nvSpPr>
        <p:spPr/>
        <p:txBody>
          <a:bodyPr/>
          <a:lstStyle/>
          <a:p>
            <a:pPr>
              <a:defRPr/>
            </a:pPr>
            <a:fld id="{0C88CF92-FCC2-4FBB-9F8C-8ED429043180}" type="datetime1">
              <a:rPr lang="nb-NO" altLang="nb-NO" smtClean="0"/>
              <a:pPr>
                <a:defRPr/>
              </a:pPr>
              <a:t>07.11.2019</a:t>
            </a:fld>
            <a:endParaRPr lang="nb-NO" altLang="nb-NO"/>
          </a:p>
        </p:txBody>
      </p:sp>
      <p:sp>
        <p:nvSpPr>
          <p:cNvPr id="5" name="Slide Number Placeholder 4"/>
          <p:cNvSpPr>
            <a:spLocks noGrp="1"/>
          </p:cNvSpPr>
          <p:nvPr>
            <p:ph type="sldNum" sz="quarter" idx="4294967295"/>
          </p:nvPr>
        </p:nvSpPr>
        <p:spPr/>
        <p:txBody>
          <a:bodyPr/>
          <a:lstStyle/>
          <a:p>
            <a:pPr>
              <a:defRPr/>
            </a:pPr>
            <a:fld id="{AB35ACD5-0D42-42F7-B111-2AEA8F2C3631}" type="slidenum">
              <a:rPr lang="en-US" altLang="nb-NO" smtClean="0"/>
              <a:pPr>
                <a:defRPr/>
              </a:pPr>
              <a:t>8</a:t>
            </a:fld>
            <a:endParaRPr lang="en-US" altLang="nb-NO"/>
          </a:p>
        </p:txBody>
      </p:sp>
    </p:spTree>
    <p:extLst>
      <p:ext uri="{BB962C8B-B14F-4D97-AF65-F5344CB8AC3E}">
        <p14:creationId xmlns:p14="http://schemas.microsoft.com/office/powerpoint/2010/main" val="2685442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Endringer</a:t>
            </a:r>
            <a:endParaRPr lang="nb-NO" dirty="0"/>
          </a:p>
        </p:txBody>
      </p:sp>
      <p:sp>
        <p:nvSpPr>
          <p:cNvPr id="3" name="Content Placeholder 2"/>
          <p:cNvSpPr>
            <a:spLocks noGrp="1"/>
          </p:cNvSpPr>
          <p:nvPr>
            <p:ph idx="1"/>
          </p:nvPr>
        </p:nvSpPr>
        <p:spPr/>
        <p:txBody>
          <a:bodyPr/>
          <a:lstStyle/>
          <a:p>
            <a:r>
              <a:rPr lang="nb-NO" dirty="0" smtClean="0"/>
              <a:t>Prosjektleder Camilla Haugland, tatt av oppgaven grunnet tung belastning i drift.</a:t>
            </a:r>
          </a:p>
          <a:p>
            <a:r>
              <a:rPr lang="nb-NO" dirty="0" smtClean="0"/>
              <a:t>Programmet koordinerer prosjektet inntil Gry Anita er tilbake etter arbeidet med «Strategi 2030».</a:t>
            </a:r>
          </a:p>
          <a:p>
            <a:r>
              <a:rPr lang="nb-NO" dirty="0" smtClean="0"/>
              <a:t>Hovedoppgaver:</a:t>
            </a:r>
            <a:endParaRPr lang="nb-NO" dirty="0"/>
          </a:p>
          <a:p>
            <a:pPr lvl="1"/>
            <a:r>
              <a:rPr lang="nb-NO" dirty="0" smtClean="0"/>
              <a:t>Sikre innspill og forankring til BOTT:SA</a:t>
            </a:r>
          </a:p>
          <a:p>
            <a:pPr lvl="1"/>
            <a:r>
              <a:rPr lang="nb-NO" dirty="0" smtClean="0"/>
              <a:t>Ta ned aktivitetsnivå.</a:t>
            </a:r>
          </a:p>
          <a:p>
            <a:pPr lvl="1"/>
            <a:endParaRPr lang="nb-NO" dirty="0" smtClean="0"/>
          </a:p>
          <a:p>
            <a:endParaRPr lang="nb-NO" dirty="0" smtClean="0"/>
          </a:p>
          <a:p>
            <a:endParaRPr lang="nb-NO" dirty="0" smtClean="0"/>
          </a:p>
          <a:p>
            <a:endParaRPr lang="nb-NO" dirty="0"/>
          </a:p>
          <a:p>
            <a:endParaRPr lang="nb-NO" dirty="0" smtClean="0"/>
          </a:p>
        </p:txBody>
      </p:sp>
    </p:spTree>
    <p:extLst>
      <p:ext uri="{BB962C8B-B14F-4D97-AF65-F5344CB8AC3E}">
        <p14:creationId xmlns:p14="http://schemas.microsoft.com/office/powerpoint/2010/main" val="32913640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Dette skjer nå</a:t>
            </a:r>
          </a:p>
        </p:txBody>
      </p:sp>
      <p:sp>
        <p:nvSpPr>
          <p:cNvPr id="3" name="Content Placeholder 2"/>
          <p:cNvSpPr>
            <a:spLocks noGrp="1"/>
          </p:cNvSpPr>
          <p:nvPr>
            <p:ph idx="1"/>
          </p:nvPr>
        </p:nvSpPr>
        <p:spPr/>
        <p:txBody>
          <a:bodyPr>
            <a:normAutofit fontScale="70000" lnSpcReduction="20000"/>
          </a:bodyPr>
          <a:lstStyle/>
          <a:p>
            <a:r>
              <a:rPr lang="nb-NO" sz="2000" dirty="0"/>
              <a:t>Forenkling av studieadministrative </a:t>
            </a:r>
            <a:r>
              <a:rPr lang="nb-NO" sz="2000" dirty="0" smtClean="0"/>
              <a:t>arbeidsprosesser, ansvar flyttet til prosesseier: </a:t>
            </a:r>
            <a:endParaRPr lang="nb-NO" sz="1667" dirty="0">
              <a:cs typeface="Calibri" panose="020F0502020204030204"/>
            </a:endParaRPr>
          </a:p>
          <a:p>
            <a:pPr lvl="1">
              <a:buFont typeface="Courier New" panose="02070309020205020404" pitchFamily="49" charset="0"/>
              <a:buChar char="o"/>
            </a:pPr>
            <a:r>
              <a:rPr lang="nb-NO" dirty="0"/>
              <a:t>Tilrettelegging av eksamen</a:t>
            </a:r>
          </a:p>
          <a:p>
            <a:pPr lvl="1">
              <a:buFont typeface="Courier New" panose="02070309020205020404" pitchFamily="49" charset="0"/>
              <a:buChar char="o"/>
            </a:pPr>
            <a:r>
              <a:rPr lang="nb-NO" dirty="0"/>
              <a:t>Nettskjema til </a:t>
            </a:r>
            <a:r>
              <a:rPr lang="nb-NO" dirty="0" err="1"/>
              <a:t>ePhorte</a:t>
            </a:r>
            <a:endParaRPr lang="nb-NO" dirty="0"/>
          </a:p>
          <a:p>
            <a:pPr lvl="1">
              <a:buFont typeface="Courier New" panose="02070309020205020404" pitchFamily="49" charset="0"/>
              <a:buChar char="o"/>
            </a:pPr>
            <a:r>
              <a:rPr lang="nb-NO" dirty="0"/>
              <a:t>Permisjoner</a:t>
            </a:r>
          </a:p>
          <a:p>
            <a:pPr lvl="1">
              <a:buFont typeface="Courier New" panose="02070309020205020404" pitchFamily="49" charset="0"/>
              <a:buChar char="o"/>
            </a:pPr>
            <a:r>
              <a:rPr lang="nb-NO" dirty="0"/>
              <a:t>Søknad enkeltemnestudenter</a:t>
            </a:r>
          </a:p>
          <a:p>
            <a:pPr lvl="1">
              <a:buFont typeface="Courier New" panose="02070309020205020404" pitchFamily="49" charset="0"/>
              <a:buChar char="o"/>
            </a:pPr>
            <a:r>
              <a:rPr lang="nb-NO" dirty="0"/>
              <a:t>Utbetaling av Erasmus-stipender</a:t>
            </a:r>
          </a:p>
          <a:p>
            <a:pPr lvl="1">
              <a:buFont typeface="Courier New" panose="02070309020205020404" pitchFamily="49" charset="0"/>
              <a:buChar char="o"/>
            </a:pPr>
            <a:r>
              <a:rPr lang="nb-NO" dirty="0" err="1"/>
              <a:t>PhD</a:t>
            </a:r>
            <a:endParaRPr lang="nb-NO" dirty="0"/>
          </a:p>
          <a:p>
            <a:pPr marL="400050"/>
            <a:r>
              <a:rPr lang="nb-NO" dirty="0"/>
              <a:t>Gå igjennom fra rekruttering til første lønnsutbetaling</a:t>
            </a:r>
          </a:p>
          <a:p>
            <a:pPr marL="800100" lvl="1"/>
            <a:r>
              <a:rPr lang="nb-NO" dirty="0"/>
              <a:t>Mange nye løsninger som skal snakke sammen</a:t>
            </a:r>
          </a:p>
          <a:p>
            <a:pPr marL="800100" lvl="1"/>
            <a:r>
              <a:rPr lang="nb-NO" dirty="0"/>
              <a:t>Flere tidligere analyser, med antakelser</a:t>
            </a:r>
          </a:p>
          <a:p>
            <a:pPr marL="800100" lvl="1"/>
            <a:r>
              <a:rPr lang="nb-NO" dirty="0"/>
              <a:t>Saksbehandling og arkiv </a:t>
            </a:r>
            <a:r>
              <a:rPr lang="nb-NO" dirty="0" smtClean="0"/>
              <a:t>sentralt </a:t>
            </a:r>
            <a:r>
              <a:rPr lang="nb-NO" dirty="0"/>
              <a:t>i prosessen</a:t>
            </a:r>
          </a:p>
          <a:p>
            <a:pPr marL="400050"/>
            <a:r>
              <a:rPr lang="nb-NO" dirty="0" smtClean="0"/>
              <a:t>Funksjonsanalyse og BOTT:SA kartlegging</a:t>
            </a:r>
          </a:p>
          <a:p>
            <a:pPr marL="800100" lvl="1"/>
            <a:r>
              <a:rPr lang="nb-NO" dirty="0" smtClean="0"/>
              <a:t>Hensikt vite hvem som har behov for saksbehandler støtte, med arkivering.</a:t>
            </a:r>
            <a:endParaRPr lang="nb-NO" dirty="0">
              <a:solidFill>
                <a:srgbClr val="FF0000"/>
              </a:solidFill>
            </a:endParaRPr>
          </a:p>
          <a:p>
            <a:pPr marL="400050"/>
            <a:r>
              <a:rPr lang="nb-NO" dirty="0"/>
              <a:t>Bidra inn i SRF</a:t>
            </a:r>
          </a:p>
          <a:p>
            <a:pPr marL="800100" lvl="1"/>
            <a:r>
              <a:rPr lang="nb-NO" dirty="0"/>
              <a:t>Eks: </a:t>
            </a:r>
            <a:r>
              <a:rPr lang="nb-NO" dirty="0" err="1"/>
              <a:t>JobbNorge</a:t>
            </a:r>
            <a:r>
              <a:rPr lang="nb-NO" dirty="0"/>
              <a:t> til </a:t>
            </a:r>
            <a:r>
              <a:rPr lang="nb-NO" dirty="0" err="1"/>
              <a:t>ePhorte</a:t>
            </a:r>
            <a:endParaRPr lang="nb-NO" dirty="0"/>
          </a:p>
          <a:p>
            <a:pPr marL="400050"/>
            <a:endParaRPr lang="nb-NO" sz="2000" dirty="0">
              <a:cs typeface="Calibri" panose="020F0502020204030204"/>
            </a:endParaRPr>
          </a:p>
          <a:p>
            <a:pPr marL="57150" indent="0">
              <a:buNone/>
            </a:pPr>
            <a:endParaRPr lang="nb-NO" dirty="0"/>
          </a:p>
          <a:p>
            <a:endParaRPr lang="nb-NO" dirty="0"/>
          </a:p>
          <a:p>
            <a:endParaRPr lang="nb-NO" dirty="0"/>
          </a:p>
        </p:txBody>
      </p:sp>
    </p:spTree>
    <p:extLst>
      <p:ext uri="{BB962C8B-B14F-4D97-AF65-F5344CB8AC3E}">
        <p14:creationId xmlns:p14="http://schemas.microsoft.com/office/powerpoint/2010/main" val="41798384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Mottaksprosjektet UiO SA </a:t>
            </a:r>
          </a:p>
        </p:txBody>
      </p:sp>
      <p:sp>
        <p:nvSpPr>
          <p:cNvPr id="3" name="Content Placeholder 2"/>
          <p:cNvSpPr>
            <a:spLocks noGrp="1"/>
          </p:cNvSpPr>
          <p:nvPr>
            <p:ph idx="1"/>
          </p:nvPr>
        </p:nvSpPr>
        <p:spPr/>
        <p:txBody>
          <a:bodyPr/>
          <a:lstStyle/>
          <a:p>
            <a:pPr marL="0" indent="0">
              <a:buNone/>
            </a:pPr>
            <a:r>
              <a:rPr lang="nb-NO" sz="2000" b="1" dirty="0">
                <a:solidFill>
                  <a:srgbClr val="00B050"/>
                </a:solidFill>
              </a:rPr>
              <a:t>Delprosjekt 1: </a:t>
            </a:r>
            <a:r>
              <a:rPr lang="nb-NO" sz="2000" dirty="0">
                <a:solidFill>
                  <a:srgbClr val="00B050"/>
                </a:solidFill>
              </a:rPr>
              <a:t>Vurdere organiseringen av UiOs arkivfunksjon </a:t>
            </a:r>
            <a:endParaRPr lang="nb-NO" sz="2000" dirty="0" smtClean="0">
              <a:solidFill>
                <a:srgbClr val="00B050"/>
              </a:solidFill>
            </a:endParaRPr>
          </a:p>
          <a:p>
            <a:pPr marL="0" indent="0">
              <a:buNone/>
            </a:pPr>
            <a:endParaRPr lang="nb-NO" sz="2000" dirty="0" smtClean="0">
              <a:solidFill>
                <a:srgbClr val="00B050"/>
              </a:solidFill>
            </a:endParaRPr>
          </a:p>
          <a:p>
            <a:pPr marL="0" indent="0">
              <a:buNone/>
            </a:pPr>
            <a:r>
              <a:rPr lang="nb-NO" sz="2000" dirty="0" smtClean="0"/>
              <a:t>Delprosjekt 1-2: Etablering av ny arkivorganisering?</a:t>
            </a:r>
          </a:p>
          <a:p>
            <a:pPr marL="0" indent="0">
              <a:buNone/>
            </a:pPr>
            <a:endParaRPr lang="nb-NO" sz="2000" dirty="0"/>
          </a:p>
          <a:p>
            <a:pPr marL="0" indent="0">
              <a:buNone/>
            </a:pPr>
            <a:endParaRPr lang="nb-NO" sz="2000" dirty="0" smtClean="0"/>
          </a:p>
          <a:p>
            <a:pPr marL="0" indent="0">
              <a:buNone/>
            </a:pPr>
            <a:endParaRPr lang="nb-NO" sz="2000" dirty="0">
              <a:solidFill>
                <a:srgbClr val="00B050"/>
              </a:solidFill>
            </a:endParaRPr>
          </a:p>
          <a:p>
            <a:pPr marL="0" indent="0">
              <a:buNone/>
            </a:pPr>
            <a:endParaRPr lang="nb-NO" sz="2000" dirty="0">
              <a:solidFill>
                <a:srgbClr val="00B050"/>
              </a:solidFill>
            </a:endParaRPr>
          </a:p>
        </p:txBody>
      </p:sp>
      <p:sp>
        <p:nvSpPr>
          <p:cNvPr id="4" name="Date Placeholder 3"/>
          <p:cNvSpPr>
            <a:spLocks noGrp="1"/>
          </p:cNvSpPr>
          <p:nvPr>
            <p:ph type="dt" sz="half" idx="4294967295"/>
          </p:nvPr>
        </p:nvSpPr>
        <p:spPr/>
        <p:txBody>
          <a:bodyPr/>
          <a:lstStyle/>
          <a:p>
            <a:pPr>
              <a:defRPr/>
            </a:pPr>
            <a:fld id="{0C88CF92-FCC2-4FBB-9F8C-8ED429043180}" type="datetime1">
              <a:rPr lang="nb-NO" altLang="nb-NO" smtClean="0"/>
              <a:pPr>
                <a:defRPr/>
              </a:pPr>
              <a:t>07.11.2019</a:t>
            </a:fld>
            <a:endParaRPr lang="nb-NO" altLang="nb-NO"/>
          </a:p>
        </p:txBody>
      </p:sp>
      <p:sp>
        <p:nvSpPr>
          <p:cNvPr id="5" name="Slide Number Placeholder 4"/>
          <p:cNvSpPr>
            <a:spLocks noGrp="1"/>
          </p:cNvSpPr>
          <p:nvPr>
            <p:ph type="sldNum" sz="quarter" idx="4294967295"/>
          </p:nvPr>
        </p:nvSpPr>
        <p:spPr/>
        <p:txBody>
          <a:bodyPr/>
          <a:lstStyle/>
          <a:p>
            <a:pPr>
              <a:defRPr/>
            </a:pPr>
            <a:fld id="{AB35ACD5-0D42-42F7-B111-2AEA8F2C3631}" type="slidenum">
              <a:rPr lang="en-US" altLang="nb-NO" smtClean="0"/>
              <a:pPr>
                <a:defRPr/>
              </a:pPr>
              <a:t>11</a:t>
            </a:fld>
            <a:endParaRPr lang="en-US" altLang="nb-NO"/>
          </a:p>
        </p:txBody>
      </p:sp>
    </p:spTree>
    <p:extLst>
      <p:ext uri="{BB962C8B-B14F-4D97-AF65-F5344CB8AC3E}">
        <p14:creationId xmlns:p14="http://schemas.microsoft.com/office/powerpoint/2010/main" val="1281027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Hva var tenkt?</a:t>
            </a:r>
            <a:endParaRPr lang="nb-NO" dirty="0"/>
          </a:p>
        </p:txBody>
      </p:sp>
      <p:sp>
        <p:nvSpPr>
          <p:cNvPr id="3" name="Content Placeholder 2"/>
          <p:cNvSpPr>
            <a:spLocks noGrp="1"/>
          </p:cNvSpPr>
          <p:nvPr>
            <p:ph idx="1"/>
          </p:nvPr>
        </p:nvSpPr>
        <p:spPr/>
        <p:txBody>
          <a:bodyPr/>
          <a:lstStyle/>
          <a:p>
            <a:r>
              <a:rPr lang="nb-NO" dirty="0" smtClean="0"/>
              <a:t>Prosjekt BOTT:SA skulle begynne å rigge mottaksprosjektet for BOTT:SA.</a:t>
            </a:r>
          </a:p>
          <a:p>
            <a:r>
              <a:rPr lang="nb-NO" dirty="0"/>
              <a:t>Etablering av ny arkivorganisering </a:t>
            </a:r>
            <a:r>
              <a:rPr lang="nb-NO" dirty="0" smtClean="0"/>
              <a:t>i linja. Tydeliggjøre: </a:t>
            </a:r>
          </a:p>
          <a:p>
            <a:pPr lvl="1"/>
            <a:r>
              <a:rPr lang="nb-NO" dirty="0" smtClean="0"/>
              <a:t>at organisering er et linje ansvar.</a:t>
            </a:r>
          </a:p>
          <a:p>
            <a:pPr lvl="1"/>
            <a:r>
              <a:rPr lang="nb-NO" dirty="0" smtClean="0"/>
              <a:t>Sikre ressurser i mottaksprosjektet og drift ikke blandes (drift vinner alltid)</a:t>
            </a:r>
          </a:p>
          <a:p>
            <a:pPr lvl="1"/>
            <a:r>
              <a:rPr lang="nb-NO" dirty="0" smtClean="0"/>
              <a:t>At organisering spørsmålet er uavhengig av teknologi.</a:t>
            </a:r>
          </a:p>
          <a:p>
            <a:pPr lvl="1"/>
            <a:endParaRPr lang="nb-NO" dirty="0" smtClean="0"/>
          </a:p>
          <a:p>
            <a:pPr lvl="1"/>
            <a:endParaRPr lang="nb-NO" dirty="0" smtClean="0"/>
          </a:p>
          <a:p>
            <a:pPr lvl="1"/>
            <a:endParaRPr lang="nb-NO" dirty="0" smtClean="0"/>
          </a:p>
          <a:p>
            <a:endParaRPr lang="nb-NO" dirty="0"/>
          </a:p>
        </p:txBody>
      </p:sp>
    </p:spTree>
    <p:extLst>
      <p:ext uri="{BB962C8B-B14F-4D97-AF65-F5344CB8AC3E}">
        <p14:creationId xmlns:p14="http://schemas.microsoft.com/office/powerpoint/2010/main" val="1401990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Hva er endret?</a:t>
            </a:r>
            <a:endParaRPr lang="nb-NO" dirty="0"/>
          </a:p>
        </p:txBody>
      </p:sp>
      <p:sp>
        <p:nvSpPr>
          <p:cNvPr id="3" name="Content Placeholder 2"/>
          <p:cNvSpPr>
            <a:spLocks noGrp="1"/>
          </p:cNvSpPr>
          <p:nvPr>
            <p:ph idx="1"/>
          </p:nvPr>
        </p:nvSpPr>
        <p:spPr/>
        <p:txBody>
          <a:bodyPr/>
          <a:lstStyle/>
          <a:p>
            <a:r>
              <a:rPr lang="nb-NO" dirty="0" smtClean="0"/>
              <a:t>BOTT: SA forsinket, fører til utsatt oppstart mottaksaktiviteter</a:t>
            </a:r>
          </a:p>
          <a:p>
            <a:r>
              <a:rPr lang="nb-NO" dirty="0" smtClean="0"/>
              <a:t>Stort trøkk i ADS grunnet prosjekt økonomi/lønn, begrenset kapasitet.</a:t>
            </a:r>
            <a:r>
              <a:rPr lang="nb-NO" dirty="0" smtClean="0">
                <a:solidFill>
                  <a:srgbClr val="FF0000"/>
                </a:solidFill>
              </a:rPr>
              <a:t> </a:t>
            </a:r>
          </a:p>
          <a:p>
            <a:pPr marL="0" indent="0">
              <a:buNone/>
            </a:pPr>
            <a:endParaRPr lang="nb-NO" dirty="0" smtClean="0"/>
          </a:p>
          <a:p>
            <a:endParaRPr lang="nb-NO" dirty="0"/>
          </a:p>
        </p:txBody>
      </p:sp>
    </p:spTree>
    <p:extLst>
      <p:ext uri="{BB962C8B-B14F-4D97-AF65-F5344CB8AC3E}">
        <p14:creationId xmlns:p14="http://schemas.microsoft.com/office/powerpoint/2010/main" val="3930751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Fordeler</a:t>
            </a:r>
            <a:endParaRPr lang="nb-NO" dirty="0"/>
          </a:p>
        </p:txBody>
      </p:sp>
      <p:sp>
        <p:nvSpPr>
          <p:cNvPr id="3" name="Content Placeholder 2"/>
          <p:cNvSpPr>
            <a:spLocks noGrp="1"/>
          </p:cNvSpPr>
          <p:nvPr>
            <p:ph idx="1"/>
          </p:nvPr>
        </p:nvSpPr>
        <p:spPr/>
        <p:txBody>
          <a:bodyPr>
            <a:normAutofit lnSpcReduction="10000"/>
          </a:bodyPr>
          <a:lstStyle/>
          <a:p>
            <a:r>
              <a:rPr lang="nb-NO" dirty="0" smtClean="0"/>
              <a:t>Går inn i et program, som har kompetanse og ressurser til å drifte prosjekter med «omland» som IDF </a:t>
            </a:r>
          </a:p>
          <a:p>
            <a:r>
              <a:rPr lang="nb-NO" dirty="0" smtClean="0"/>
              <a:t>Sikrer helhet og styring av aktiviteter og prosjekter</a:t>
            </a:r>
          </a:p>
          <a:p>
            <a:r>
              <a:rPr lang="nb-NO" dirty="0" smtClean="0"/>
              <a:t>Forkorte </a:t>
            </a:r>
            <a:r>
              <a:rPr lang="nb-NO" dirty="0" smtClean="0"/>
              <a:t>oppstarts</a:t>
            </a:r>
            <a:r>
              <a:rPr lang="nb-NO" dirty="0" smtClean="0"/>
              <a:t>tiden </a:t>
            </a:r>
            <a:r>
              <a:rPr lang="nb-NO" dirty="0" smtClean="0"/>
              <a:t>fordi styringen og rollene er på  plass</a:t>
            </a:r>
          </a:p>
          <a:p>
            <a:r>
              <a:rPr lang="nb-NO" dirty="0" smtClean="0"/>
              <a:t>Gir linja en mulighet til «å ta i mot» leveranser, og justere forslag fra prosjektet.</a:t>
            </a:r>
          </a:p>
          <a:p>
            <a:r>
              <a:rPr lang="nb-NO" dirty="0" smtClean="0"/>
              <a:t>Enklere å kople aktiviteter i delprosjekt 2 og 3 sammen med etableringen av ny arkivseksjon</a:t>
            </a:r>
          </a:p>
          <a:p>
            <a:endParaRPr lang="nb-NO" dirty="0" smtClean="0"/>
          </a:p>
          <a:p>
            <a:endParaRPr lang="nb-NO" dirty="0"/>
          </a:p>
        </p:txBody>
      </p:sp>
    </p:spTree>
    <p:extLst>
      <p:ext uri="{BB962C8B-B14F-4D97-AF65-F5344CB8AC3E}">
        <p14:creationId xmlns:p14="http://schemas.microsoft.com/office/powerpoint/2010/main" val="3559261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Risiko</a:t>
            </a:r>
            <a:endParaRPr lang="nb-NO" dirty="0"/>
          </a:p>
        </p:txBody>
      </p:sp>
      <p:sp>
        <p:nvSpPr>
          <p:cNvPr id="3" name="Content Placeholder 2"/>
          <p:cNvSpPr>
            <a:spLocks noGrp="1"/>
          </p:cNvSpPr>
          <p:nvPr>
            <p:ph idx="1"/>
          </p:nvPr>
        </p:nvSpPr>
        <p:spPr/>
        <p:txBody>
          <a:bodyPr/>
          <a:lstStyle/>
          <a:p>
            <a:r>
              <a:rPr lang="nb-NO" dirty="0" smtClean="0"/>
              <a:t>Kan fortolkes som en sterkere kobling til system, </a:t>
            </a:r>
            <a:r>
              <a:rPr lang="nb-NO" dirty="0" err="1" smtClean="0"/>
              <a:t>jfr</a:t>
            </a:r>
            <a:r>
              <a:rPr lang="nb-NO" dirty="0" smtClean="0"/>
              <a:t> system forsinket, da venter vi med organisering. </a:t>
            </a:r>
          </a:p>
          <a:p>
            <a:r>
              <a:rPr lang="nb-NO" dirty="0" smtClean="0"/>
              <a:t>Vil fortsatt måtte ha ressurser som ikke er programmet, men det gir en mulighet til prioritering.</a:t>
            </a:r>
          </a:p>
          <a:p>
            <a:r>
              <a:rPr lang="nb-NO" dirty="0"/>
              <a:t>S</a:t>
            </a:r>
            <a:r>
              <a:rPr lang="nb-NO" dirty="0" smtClean="0"/>
              <a:t>tyringsgruppen ikke skiller godt nok mellom de to </a:t>
            </a:r>
            <a:r>
              <a:rPr lang="nb-NO" dirty="0" smtClean="0"/>
              <a:t>delprosjektene</a:t>
            </a:r>
            <a:endParaRPr lang="nb-NO" dirty="0" smtClean="0"/>
          </a:p>
          <a:p>
            <a:endParaRPr lang="nb-NO" dirty="0"/>
          </a:p>
        </p:txBody>
      </p:sp>
    </p:spTree>
    <p:extLst>
      <p:ext uri="{BB962C8B-B14F-4D97-AF65-F5344CB8AC3E}">
        <p14:creationId xmlns:p14="http://schemas.microsoft.com/office/powerpoint/2010/main" val="1027322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Anbefaling</a:t>
            </a:r>
            <a:endParaRPr lang="nb-NO" dirty="0"/>
          </a:p>
        </p:txBody>
      </p:sp>
      <p:sp>
        <p:nvSpPr>
          <p:cNvPr id="3" name="Content Placeholder 2"/>
          <p:cNvSpPr>
            <a:spLocks noGrp="1"/>
          </p:cNvSpPr>
          <p:nvPr>
            <p:ph idx="1"/>
          </p:nvPr>
        </p:nvSpPr>
        <p:spPr/>
        <p:txBody>
          <a:bodyPr>
            <a:normAutofit fontScale="92500" lnSpcReduction="20000"/>
          </a:bodyPr>
          <a:lstStyle/>
          <a:p>
            <a:r>
              <a:rPr lang="nb-NO" dirty="0" smtClean="0"/>
              <a:t>UDIR har </a:t>
            </a:r>
            <a:r>
              <a:rPr lang="nb-NO" dirty="0" smtClean="0"/>
              <a:t>som </a:t>
            </a:r>
            <a:r>
              <a:rPr lang="nb-NO" dirty="0" smtClean="0"/>
              <a:t>mandat å realisere styrebeslutningen av 22/10-19 om å organisere arkivtjenesten ved UiO</a:t>
            </a:r>
          </a:p>
          <a:p>
            <a:r>
              <a:rPr lang="nb-NO" dirty="0" smtClean="0"/>
              <a:t>Alternativer: </a:t>
            </a:r>
          </a:p>
          <a:p>
            <a:pPr marL="914400" lvl="1" indent="-457200">
              <a:buFont typeface="+mj-lt"/>
              <a:buAutoNum type="alphaUcPeriod"/>
            </a:pPr>
            <a:r>
              <a:rPr lang="nb-NO" dirty="0" smtClean="0"/>
              <a:t>Man </a:t>
            </a:r>
            <a:r>
              <a:rPr lang="nb-NO" dirty="0"/>
              <a:t>etablere et delprosjekt under </a:t>
            </a:r>
            <a:r>
              <a:rPr lang="nb-NO" dirty="0" err="1" smtClean="0"/>
              <a:t>UiO:SA</a:t>
            </a:r>
            <a:r>
              <a:rPr lang="nb-NO" dirty="0" smtClean="0"/>
              <a:t> </a:t>
            </a:r>
            <a:r>
              <a:rPr lang="nb-NO" dirty="0"/>
              <a:t>i Program for administrativ forbedring og digitalisering</a:t>
            </a:r>
            <a:r>
              <a:rPr lang="nb-NO" dirty="0" smtClean="0"/>
              <a:t>.</a:t>
            </a:r>
          </a:p>
          <a:p>
            <a:pPr marL="914400" lvl="1" indent="-457200">
              <a:buFont typeface="+mj-lt"/>
              <a:buAutoNum type="alphaUcPeriod"/>
            </a:pPr>
            <a:r>
              <a:rPr lang="nb-NO" dirty="0" err="1"/>
              <a:t>UiO:SA</a:t>
            </a:r>
            <a:r>
              <a:rPr lang="nb-NO" dirty="0"/>
              <a:t> i Program for administrativ forbedring og </a:t>
            </a:r>
            <a:r>
              <a:rPr lang="nb-NO" dirty="0" smtClean="0"/>
              <a:t>digitalisering og ESAK for i oppdrag å utarbeide et forslag til mandat og prosjektbeskrivelse. Beslutning om å inkludere dette inn som et </a:t>
            </a:r>
            <a:r>
              <a:rPr lang="nb-NO" smtClean="0"/>
              <a:t>delprosjekt </a:t>
            </a:r>
            <a:r>
              <a:rPr lang="nb-NO" smtClean="0"/>
              <a:t>tas </a:t>
            </a:r>
            <a:r>
              <a:rPr lang="nb-NO" dirty="0" smtClean="0"/>
              <a:t>etter at dette er utarbeidet.</a:t>
            </a:r>
            <a:endParaRPr lang="nb-NO" dirty="0"/>
          </a:p>
          <a:p>
            <a:endParaRPr lang="nb-NO" dirty="0" smtClean="0"/>
          </a:p>
          <a:p>
            <a:pPr marL="0" indent="0">
              <a:buNone/>
            </a:pPr>
            <a:r>
              <a:rPr lang="nb-NO" dirty="0" smtClean="0"/>
              <a:t> </a:t>
            </a:r>
            <a:endParaRPr lang="nb-NO" dirty="0"/>
          </a:p>
        </p:txBody>
      </p:sp>
    </p:spTree>
    <p:extLst>
      <p:ext uri="{BB962C8B-B14F-4D97-AF65-F5344CB8AC3E}">
        <p14:creationId xmlns:p14="http://schemas.microsoft.com/office/powerpoint/2010/main" val="197126727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C597D4671A2F440B86B59DB75CA13C1" ma:contentTypeVersion="2" ma:contentTypeDescription="Opprett et nytt dokument." ma:contentTypeScope="" ma:versionID="c76925593929732af38f10cbcae35015">
  <xsd:schema xmlns:xsd="http://www.w3.org/2001/XMLSchema" xmlns:xs="http://www.w3.org/2001/XMLSchema" xmlns:p="http://schemas.microsoft.com/office/2006/metadata/properties" xmlns:ns2="ff0503c2-0cce-4d15-9914-2b461f1f0781" targetNamespace="http://schemas.microsoft.com/office/2006/metadata/properties" ma:root="true" ma:fieldsID="6c3092d1f63ad65f00072968ad876511" ns2:_="">
    <xsd:import namespace="ff0503c2-0cce-4d15-9914-2b461f1f0781"/>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0503c2-0cce-4d15-9914-2b461f1f07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D1DF4B-AC2D-4368-8839-1B49ADE11A91}">
  <ds:schemaRefs>
    <ds:schemaRef ds:uri="http://schemas.microsoft.com/sharepoint/v3/contenttype/forms"/>
  </ds:schemaRefs>
</ds:datastoreItem>
</file>

<file path=customXml/itemProps2.xml><?xml version="1.0" encoding="utf-8"?>
<ds:datastoreItem xmlns:ds="http://schemas.openxmlformats.org/officeDocument/2006/customXml" ds:itemID="{19B867F7-0025-4D01-B085-AC7B6283D133}">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ff0503c2-0cce-4d15-9914-2b461f1f0781"/>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9213244A-852E-49BC-8E7D-DFF809955A8C}">
  <ds:schemaRefs>
    <ds:schemaRef ds:uri="ff0503c2-0cce-4d15-9914-2b461f1f078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248</TotalTime>
  <Words>870</Words>
  <Application>Microsoft Office PowerPoint</Application>
  <PresentationFormat>On-screen Show (16:10)</PresentationFormat>
  <Paragraphs>106</Paragraphs>
  <Slides>16</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Courier New</vt:lpstr>
      <vt:lpstr>Office-tema</vt:lpstr>
      <vt:lpstr>Program for  administrativ forbedring  og digitalisering</vt:lpstr>
      <vt:lpstr>BOTT: Saksbehandling og arkiv</vt:lpstr>
      <vt:lpstr>Hva vil vi?</vt:lpstr>
      <vt:lpstr>PowerPoint Presentation</vt:lpstr>
      <vt:lpstr>PowerPoint Presentation</vt:lpstr>
      <vt:lpstr>PowerPoint Presentation</vt:lpstr>
      <vt:lpstr>Aktiviteter nå</vt:lpstr>
      <vt:lpstr>Mottaksprosjektet UiO SA </vt:lpstr>
      <vt:lpstr>Endringer</vt:lpstr>
      <vt:lpstr>Dette skjer nå</vt:lpstr>
      <vt:lpstr>Mottaksprosjektet UiO SA </vt:lpstr>
      <vt:lpstr>Hva var tenkt?</vt:lpstr>
      <vt:lpstr>Hva er endret?</vt:lpstr>
      <vt:lpstr>Fordeler</vt:lpstr>
      <vt:lpstr>Risiko</vt:lpstr>
      <vt:lpstr>Anbefaling</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Anders Lien</dc:creator>
  <cp:lastModifiedBy>Johannes Falk Paulsen</cp:lastModifiedBy>
  <cp:revision>29</cp:revision>
  <dcterms:created xsi:type="dcterms:W3CDTF">2018-11-26T13:02:02Z</dcterms:created>
  <dcterms:modified xsi:type="dcterms:W3CDTF">2019-11-07T16:15:19Z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0x0101000C597D4671A2F440B86B59DB75CA13C1</vt:lpwstr>
  </property>
  <property fmtid="{D5CDD505-2E9C-101B-9397-08002B2CF9AE}" pid="3" name="AuthorIds_UIVersion_1024">
    <vt:lpwstr>21</vt:lpwstr>
  </property>
  <property fmtid="{D5CDD505-2E9C-101B-9397-08002B2CF9AE}" pid="4" name="AuthorIds_UIVersion_1536">
    <vt:lpwstr>21</vt:lpwstr>
  </property>
</Properties>
</file>