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7.xml" ContentType="application/vnd.openxmlformats-officedocument.presentationml.tag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tags/tag8.xml" ContentType="application/vnd.openxmlformats-officedocument.presentationml.tag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tags/tag9.xml" ContentType="application/vnd.openxmlformats-officedocument.presentationml.tag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11"/>
  </p:notesMasterIdLst>
  <p:sldIdLst>
    <p:sldId id="306" r:id="rId5"/>
    <p:sldId id="305" r:id="rId6"/>
    <p:sldId id="303" r:id="rId7"/>
    <p:sldId id="302" r:id="rId8"/>
    <p:sldId id="301" r:id="rId9"/>
    <p:sldId id="300" r:id="rId10"/>
  </p:sldIdLst>
  <p:sldSz cx="14630400" cy="8229600"/>
  <p:notesSz cx="6794500" cy="9931400"/>
  <p:custDataLst>
    <p:tags r:id="rId12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89AA3C-052A-42C5-9BC3-40C4F32BC563}" v="9" dt="2019-09-27T14:09:37.5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29" autoAdjust="0"/>
    <p:restoredTop sz="94660"/>
  </p:normalViewPr>
  <p:slideViewPr>
    <p:cSldViewPr snapToGrid="0">
      <p:cViewPr varScale="1">
        <p:scale>
          <a:sx n="89" d="100"/>
          <a:sy n="89" d="100"/>
        </p:scale>
        <p:origin x="108" y="40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gs" Target="tags/tag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2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3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4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5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01.10.2019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01.10.2019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01.10.2019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01.10.2019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01.10.2019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01.10.2019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01.10.2019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01.10.2019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01.10.2019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chart" Target="../charts/chart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chart" Target="../charts/chart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chart" Target="../charts/chart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8" cy="98007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40" tIns="25714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r>
              <a:rPr lang="nb-NO" sz="2000" b="1">
                <a:solidFill>
                  <a:prstClr val="black"/>
                </a:solidFill>
                <a:cs typeface="Arial"/>
              </a:rPr>
              <a:t/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4" y="1211860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40" tIns="25714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300" dirty="0"/>
                <a:t>Fremdrift: </a:t>
              </a:r>
            </a:p>
            <a:p>
              <a:pPr marL="177793" indent="-177793"/>
              <a:endParaRPr lang="nb-NO" sz="1300" dirty="0"/>
            </a:p>
            <a:p>
              <a:pPr marL="177793" indent="-177793"/>
              <a:r>
                <a:rPr lang="nb-NO" sz="1300" dirty="0"/>
                <a:t>Status:</a:t>
              </a:r>
            </a:p>
            <a:p>
              <a:r>
                <a:rPr lang="nb-NO" sz="1300" b="0" dirty="0"/>
                <a:t>Prosjektet sliter med bemanning av alle tre delprosjekter. Ønsket deltakelse var 40% av et årsverk. Vi mener at prosjektet kommer til å levere aktivitetene innenfor prosjektets utvidede levetid. Innkjøp: Deltakerne deltar med 20% og begynte først i august. Brukerstøtte: Delprosjektleder for brukerstøtte deltar som prosjektmedlem ut året og et prosjektmedlem sluttet på UiO. Drift av arbeidsstasjoner: Har prøvd å få flere fra enhetene med i prosjektet.</a:t>
              </a:r>
            </a:p>
            <a:p>
              <a:endParaRPr lang="nb-NO" sz="1300" dirty="0"/>
            </a:p>
            <a:p>
              <a:r>
                <a:rPr lang="nb-NO" sz="1300" dirty="0"/>
                <a:t>Aktiviteter i nærmeste fremtid:</a:t>
              </a:r>
            </a:p>
            <a:p>
              <a:pPr marL="285738" indent="-285738">
                <a:buFont typeface="Arial" panose="020B0604020202020204" pitchFamily="34" charset="0"/>
                <a:buChar char="•"/>
              </a:pPr>
              <a:r>
                <a:rPr lang="nb-NO" sz="1300" b="0" dirty="0"/>
                <a:t>Brukerstøtte: AV-brukerstøtte i undervisnings- og møterom, framlegg av prosjektbeskrivelse for TOPdesk og klargjøring til pilot.</a:t>
              </a:r>
            </a:p>
            <a:p>
              <a:pPr marL="285738" indent="-285738">
                <a:buFont typeface="Arial" panose="020B0604020202020204" pitchFamily="34" charset="0"/>
                <a:buChar char="•"/>
              </a:pPr>
              <a:r>
                <a:rPr lang="nb-NO" sz="1300" b="0" dirty="0"/>
                <a:t>Arbeidsstasjoner: I overkant av 100 maskiner installert med løsning og kjører i en begrenset pilot. Jobbes med infrastrukturvalgt rundt løsningen.</a:t>
              </a:r>
            </a:p>
            <a:p>
              <a:pPr marL="285738" indent="-285738">
                <a:buFont typeface="Arial" panose="020B0604020202020204" pitchFamily="34" charset="0"/>
                <a:buChar char="•"/>
              </a:pPr>
              <a:r>
                <a:rPr lang="nb-NO" sz="1300" b="0" dirty="0"/>
                <a:t>Innkjøp: Ferdig med planlegging og begynner å jobbe de første prosessene.</a:t>
              </a:r>
            </a:p>
            <a:p>
              <a:endParaRPr lang="nb-NO" sz="1300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40" tIns="25714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dirty="0"/>
                <a:t>Avhengigheter: </a:t>
              </a:r>
            </a:p>
            <a:p>
              <a:endParaRPr lang="nb-NO" dirty="0"/>
            </a:p>
            <a:p>
              <a:r>
                <a:rPr lang="nb-NO" dirty="0"/>
                <a:t>Status</a:t>
              </a:r>
              <a:r>
                <a:rPr lang="nb-NO" b="0" dirty="0"/>
                <a:t>:</a:t>
              </a:r>
            </a:p>
            <a:p>
              <a:r>
                <a:rPr lang="nb-NO" b="0" dirty="0"/>
                <a:t>Delprosjektet innkjøp har avhengigheter til UiOs nye bestillings- og fakturasystem, evt. avtale om avhending av utstyr, samt autopilot som delprosjektet drift av arbeidsstasjoner jobber med.</a:t>
              </a:r>
            </a:p>
            <a:p>
              <a:endParaRPr lang="nb-NO" b="0" dirty="0"/>
            </a:p>
            <a:p>
              <a:r>
                <a:rPr lang="nb-NO" dirty="0"/>
                <a:t>Behov for avklaringer: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1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40" tIns="25714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26.09.2019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561055"/>
              </p:ext>
            </p:extLst>
          </p:nvPr>
        </p:nvGraphicFramePr>
        <p:xfrm>
          <a:off x="6897219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10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10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10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40" tIns="25714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endParaRPr lang="nb-NO" sz="1400" b="0" dirty="0"/>
          </a:p>
          <a:p>
            <a:pPr lvl="0"/>
            <a:r>
              <a:rPr lang="nb-NO" sz="1400" b="0" dirty="0" smtClean="0"/>
              <a:t>På bakgrunn av risiko for å ikke nå milepæler, vi prosjektet gjennomføre en re planlegging.</a:t>
            </a:r>
            <a:endParaRPr lang="nb-NO" sz="1400" b="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</a:t>
            </a:r>
            <a:r>
              <a:rPr lang="nb-NO" sz="1400" dirty="0" smtClean="0"/>
              <a:t>: </a:t>
            </a:r>
          </a:p>
          <a:p>
            <a:pPr lvl="0"/>
            <a:r>
              <a:rPr lang="nb-NO" sz="1400" b="0" dirty="0" err="1" smtClean="0"/>
              <a:t>Replanlegging</a:t>
            </a:r>
            <a:r>
              <a:rPr lang="nb-NO" sz="1400" b="0" dirty="0" smtClean="0"/>
              <a:t> av prosjektplan</a:t>
            </a:r>
            <a:endParaRPr lang="nb-NO" sz="1400" b="0" dirty="0"/>
          </a:p>
          <a:p>
            <a:pPr lvl="0"/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algn="ctr" defTabSz="914364">
              <a:defRPr/>
            </a:pPr>
            <a:endParaRPr lang="nb-NO" sz="10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 sz="1800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5" y="4680430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40" tIns="25714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300" dirty="0"/>
              <a:t>Risiko: Topp 3</a:t>
            </a:r>
          </a:p>
          <a:p>
            <a:endParaRPr lang="nb-NO" sz="1300" dirty="0"/>
          </a:p>
          <a:p>
            <a:r>
              <a:rPr lang="nb-NO" sz="1300" dirty="0"/>
              <a:t>Risiko for ikke å nå milepælene:</a:t>
            </a:r>
          </a:p>
          <a:p>
            <a:pPr marL="342887" indent="-342887">
              <a:buAutoNum type="arabicPeriod"/>
            </a:pPr>
            <a:r>
              <a:rPr lang="nb-NO" sz="1300" b="0" dirty="0"/>
              <a:t>Bemanningssituasjonen (gul)</a:t>
            </a:r>
          </a:p>
          <a:p>
            <a:pPr marL="342887" indent="-342887">
              <a:buAutoNum type="arabicPeriod"/>
            </a:pPr>
            <a:r>
              <a:rPr lang="nb-NO" sz="1300" b="0" dirty="0"/>
              <a:t>Drift av arbeidsstasjoner: UNIT jobber med </a:t>
            </a:r>
            <a:br>
              <a:rPr lang="nb-NO" sz="1300" b="0" dirty="0"/>
            </a:br>
            <a:r>
              <a:rPr lang="nb-NO" sz="1300" b="0" dirty="0"/>
              <a:t>et prosjekt for å se på mulighetsrommet for </a:t>
            </a:r>
            <a:br>
              <a:rPr lang="nb-NO" sz="1300" b="0" dirty="0"/>
            </a:br>
            <a:r>
              <a:rPr lang="nb-NO" sz="1300" b="0" dirty="0"/>
              <a:t>en nasjonal løsning – krever fokus fra </a:t>
            </a:r>
            <a:br>
              <a:rPr lang="nb-NO" sz="1300" b="0" dirty="0"/>
            </a:br>
            <a:r>
              <a:rPr lang="nb-NO" sz="1300" b="0" dirty="0"/>
              <a:t>delprosjektleder (gult)</a:t>
            </a:r>
          </a:p>
          <a:p>
            <a:pPr marL="342887" indent="-342887">
              <a:buAutoNum type="arabicPeriod"/>
            </a:pPr>
            <a:r>
              <a:rPr lang="nb-NO" sz="1300" b="0" dirty="0"/>
              <a:t>For TOPdesk må vi klare å sette fart, ellers</a:t>
            </a:r>
            <a:br>
              <a:rPr lang="nb-NO" sz="1300" b="0" dirty="0"/>
            </a:br>
            <a:r>
              <a:rPr lang="nb-NO" sz="1300" b="0" dirty="0"/>
              <a:t>er det en risiko for at prosjektet blir dyrere</a:t>
            </a:r>
            <a:br>
              <a:rPr lang="nb-NO" sz="1300" b="0" dirty="0"/>
            </a:br>
            <a:r>
              <a:rPr lang="nb-NO" sz="1300" b="0" dirty="0"/>
              <a:t>enn nødvendig (gult)</a:t>
            </a:r>
          </a:p>
          <a:p>
            <a:endParaRPr lang="nb-NO" sz="1300" dirty="0"/>
          </a:p>
          <a:p>
            <a:endParaRPr lang="nb-NO" sz="1300" dirty="0"/>
          </a:p>
          <a:p>
            <a:r>
              <a:rPr lang="nb-NO" sz="1300" dirty="0"/>
              <a:t>Risikoreduserende tiltak:</a:t>
            </a:r>
            <a:endParaRPr lang="nb-NO" sz="1300" b="0" dirty="0"/>
          </a:p>
          <a:p>
            <a:pPr marL="285738" indent="-285738">
              <a:buFont typeface="Arial" panose="020B0604020202020204" pitchFamily="34" charset="0"/>
              <a:buChar char="•"/>
            </a:pPr>
            <a:r>
              <a:rPr lang="nb-NO" sz="1300" b="0" dirty="0"/>
              <a:t>Prioritert rekkefølge på aktiviteter</a:t>
            </a:r>
          </a:p>
          <a:p>
            <a:endParaRPr lang="nb-NO" sz="1300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1" y="4782501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 rot="1389236">
            <a:off x="5122088" y="6121729"/>
            <a:ext cx="1183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1, 2 3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886359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r>
              <a:rPr lang="nb-NO" sz="2000" b="1">
                <a:solidFill>
                  <a:prstClr val="black"/>
                </a:solidFill>
                <a:cs typeface="Arial"/>
              </a:rPr>
              <a:t/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300" dirty="0"/>
                <a:t>Fremdrift: </a:t>
              </a:r>
            </a:p>
            <a:p>
              <a:pPr marL="177800" indent="-177800"/>
              <a:endParaRPr lang="nb-NO" sz="1300" dirty="0"/>
            </a:p>
            <a:p>
              <a:pPr marL="177800" indent="-177800"/>
              <a:r>
                <a:rPr lang="nb-NO" sz="1300" dirty="0"/>
                <a:t>Status:</a:t>
              </a:r>
            </a:p>
            <a:p>
              <a:r>
                <a:rPr lang="nb-NO" sz="1300" b="0" dirty="0"/>
                <a:t>Prosjektet har den siste tiden jobbet med å bemanne delprosjektene innkjøp og brukerstøtte.</a:t>
              </a:r>
            </a:p>
            <a:p>
              <a:r>
                <a:rPr lang="nb-NO" sz="1300" b="0" dirty="0"/>
                <a:t>Bemanning av disse delprosjektene har vært vanskelig da vi har etterspurt 40% av et årsverk fra enhetene. Delprosjektlederne og -deltakerne har også brukt tid på å frigjøre seg fra arbeidsoppgaver for å kunne delta.</a:t>
              </a:r>
            </a:p>
            <a:p>
              <a:endParaRPr lang="nb-NO" sz="1300" b="0" dirty="0"/>
            </a:p>
            <a:p>
              <a:r>
                <a:rPr lang="nb-NO" sz="1300" b="0" dirty="0"/>
                <a:t>Ønsket bemanning er på plass for delprosjektene.</a:t>
              </a:r>
            </a:p>
            <a:p>
              <a:endParaRPr lang="en-US" sz="1300" b="0" dirty="0"/>
            </a:p>
            <a:p>
              <a:r>
                <a:rPr lang="en-US" sz="1300" b="0" dirty="0"/>
                <a:t>Autopilot </a:t>
              </a:r>
              <a:r>
                <a:rPr lang="en-US" sz="1300" b="0" dirty="0" err="1"/>
                <a:t>i</a:t>
              </a:r>
              <a:r>
                <a:rPr lang="en-US" sz="1300" b="0" dirty="0"/>
                <a:t> drift av </a:t>
              </a:r>
              <a:r>
                <a:rPr lang="en-US" sz="1300" b="0" dirty="0" err="1"/>
                <a:t>arbeidsstasjoner</a:t>
              </a:r>
              <a:r>
                <a:rPr lang="en-US" sz="1300" b="0" dirty="0"/>
                <a:t> </a:t>
              </a:r>
              <a:r>
                <a:rPr lang="en-US" sz="1300" b="0" dirty="0" err="1"/>
                <a:t>involverer</a:t>
              </a:r>
              <a:r>
                <a:rPr lang="en-US" sz="1300" b="0" dirty="0"/>
                <a:t> </a:t>
              </a:r>
              <a:r>
                <a:rPr lang="en-US" sz="1300" b="0" dirty="0" err="1"/>
                <a:t>Lokal</a:t>
              </a:r>
              <a:r>
                <a:rPr lang="en-US" sz="1300" b="0" dirty="0"/>
                <a:t> IT </a:t>
              </a:r>
              <a:r>
                <a:rPr lang="en-US" sz="1300" b="0" dirty="0" err="1"/>
                <a:t>gjennom</a:t>
              </a:r>
              <a:r>
                <a:rPr lang="en-US" sz="1300" b="0" dirty="0"/>
                <a:t> </a:t>
              </a:r>
              <a:r>
                <a:rPr lang="en-US" sz="1300" b="0" dirty="0" err="1"/>
                <a:t>flere</a:t>
              </a:r>
              <a:r>
                <a:rPr lang="en-US" sz="1300" b="0" dirty="0"/>
                <a:t> </a:t>
              </a:r>
              <a:r>
                <a:rPr lang="en-US" sz="1300" b="0" dirty="0" err="1"/>
                <a:t>workshoper</a:t>
              </a:r>
              <a:r>
                <a:rPr lang="en-US" sz="1300" b="0" dirty="0"/>
                <a:t> med </a:t>
              </a:r>
              <a:r>
                <a:rPr lang="en-US" sz="1300" b="0" dirty="0" err="1"/>
                <a:t>stor</a:t>
              </a:r>
              <a:r>
                <a:rPr lang="en-US" sz="1300" b="0" dirty="0"/>
                <a:t> </a:t>
              </a:r>
              <a:r>
                <a:rPr lang="en-US" sz="1300" b="0" dirty="0" err="1"/>
                <a:t>suksess</a:t>
              </a:r>
              <a:r>
                <a:rPr lang="en-US" sz="1300" b="0" dirty="0"/>
                <a:t>.</a:t>
              </a:r>
              <a:endParaRPr lang="nb-NO" sz="1300" b="0" dirty="0"/>
            </a:p>
            <a:p>
              <a:endParaRPr lang="nb-NO" sz="1300" dirty="0"/>
            </a:p>
            <a:p>
              <a:r>
                <a:rPr lang="nb-NO" sz="1300" dirty="0"/>
                <a:t>Aktiviteter i nærmeste fremtid:</a:t>
              </a:r>
            </a:p>
            <a:p>
              <a:r>
                <a:rPr lang="nb-NO" sz="1300" b="0" dirty="0"/>
                <a:t>Planlagte vedtak mai: Prosjektmandat og delprosjektbeskrivelser. </a:t>
              </a:r>
            </a:p>
            <a:p>
              <a:endParaRPr lang="nb-NO" sz="1300" b="0" dirty="0"/>
            </a:p>
            <a:p>
              <a:r>
                <a:rPr lang="nb-NO" sz="1300" b="0" dirty="0"/>
                <a:t>Planlagt vedtak i juni: Samlet tidsplan for prosjektet i fase 2, med detaljerte planer i delprosjektene. Kommunikasjonsaktiviteter for høsten 2019.</a:t>
              </a:r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dirty="0"/>
                <a:t>Avhengigheter: </a:t>
              </a:r>
            </a:p>
            <a:p>
              <a:endParaRPr lang="nb-NO" dirty="0"/>
            </a:p>
            <a:p>
              <a:r>
                <a:rPr lang="nb-NO" dirty="0"/>
                <a:t>Status</a:t>
              </a:r>
              <a:r>
                <a:rPr lang="nb-NO" b="0" dirty="0"/>
                <a:t>:</a:t>
              </a:r>
            </a:p>
            <a:p>
              <a:r>
                <a:rPr lang="nb-NO" b="0" dirty="0"/>
                <a:t>Delprosjektet brukerstøtte har avhengigheter til andre aktiviteter/prosjekter: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Tjenestekatalog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Utstyrsdatabase / CMDB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Erstatte dagens ticketingsystem (RT) med et mer moderne system (</a:t>
              </a:r>
              <a:r>
                <a:rPr lang="nb-NO" b="0" dirty="0" err="1"/>
                <a:t>TOPdesk</a:t>
              </a:r>
              <a:r>
                <a:rPr lang="nb-NO" b="0" dirty="0"/>
                <a:t>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r>
                <a:rPr lang="nb-NO" b="0" dirty="0"/>
                <a:t>Delprosjektet innkjøp har avhengigheter til nytt bestillings- og fakturasystem og evt. avtale om avhending av utstyr. </a:t>
              </a:r>
            </a:p>
            <a:p>
              <a:endParaRPr lang="nb-NO" b="0" dirty="0"/>
            </a:p>
            <a:p>
              <a:r>
                <a:rPr lang="nb-NO" dirty="0"/>
                <a:t>Behov for avklaringer: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Prosjektet har avklart at delprosjektet brukerstøtte ikke involveres i arbeidet med tjenestekatalog.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CMDB-prosjektet er satt på hold grunnet ressurssituasjon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Moderne ticketingsystem (TOPdesk) vil kunne gi tjenestekatalog, kunnskaps- og utstyrsbase (CMDB), samt være et system som setter brukere i stand til bedre å kunne hjelpe seg selv (</a:t>
              </a:r>
              <a:r>
                <a:rPr lang="nb-NO" b="0" dirty="0" err="1"/>
                <a:t>brukernært</a:t>
              </a:r>
              <a:r>
                <a:rPr lang="nb-NO" b="0" dirty="0"/>
                <a:t>).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19.06.2019 – samlet for mai og juni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r>
              <a:rPr lang="nb-NO" sz="1400" b="0" dirty="0"/>
              <a:t>Ønske om utvidet levetid for prosjektet til ut 2020.</a:t>
            </a:r>
          </a:p>
          <a:p>
            <a:pPr lvl="0"/>
            <a:endParaRPr lang="nb-NO" sz="1400" b="0" dirty="0"/>
          </a:p>
          <a:p>
            <a:pPr lvl="0"/>
            <a:r>
              <a:rPr lang="nb-NO" sz="1400" b="0" dirty="0"/>
              <a:t>TOPdesk har en større anskaffelseskostnad (lisens og konsulenter), samt interne implementeringskostnader. </a:t>
            </a:r>
          </a:p>
          <a:p>
            <a:pPr lvl="0"/>
            <a:endParaRPr lang="nb-NO" sz="1400" b="0" dirty="0"/>
          </a:p>
          <a:p>
            <a:pPr lvl="0"/>
            <a:r>
              <a:rPr lang="nb-NO" sz="1400" b="0" dirty="0"/>
              <a:t>Videre vil TOPdesk ha en årlig lisenskostnad og lisenskostnad. </a:t>
            </a:r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pPr lvl="0"/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300" dirty="0"/>
              <a:t>Risiko: Topp 3</a:t>
            </a:r>
          </a:p>
          <a:p>
            <a:endParaRPr lang="nb-NO" sz="1300" dirty="0"/>
          </a:p>
          <a:p>
            <a:r>
              <a:rPr lang="nb-NO" sz="1300" dirty="0"/>
              <a:t>Risiko for ikke å nå milepælene:</a:t>
            </a:r>
          </a:p>
          <a:p>
            <a:r>
              <a:rPr lang="nb-NO" sz="1300" b="0" dirty="0"/>
              <a:t>Det å ikke få utvidet prosjektets tidsramme</a:t>
            </a:r>
          </a:p>
          <a:p>
            <a:r>
              <a:rPr lang="nb-NO" sz="1300" b="0" dirty="0"/>
              <a:t>(rødt)</a:t>
            </a:r>
            <a:br>
              <a:rPr lang="nb-NO" sz="1300" b="0" dirty="0"/>
            </a:br>
            <a:endParaRPr lang="nb-NO" sz="1300" b="0" dirty="0"/>
          </a:p>
          <a:p>
            <a:r>
              <a:rPr lang="nb-NO" sz="1300" b="0" dirty="0"/>
              <a:t>Budsjettkutt og at USIT har flere ubesatte </a:t>
            </a:r>
            <a:br>
              <a:rPr lang="nb-NO" sz="1300" b="0" dirty="0"/>
            </a:br>
            <a:r>
              <a:rPr lang="nb-NO" sz="1300" b="0" dirty="0"/>
              <a:t>stillinger representerer en usikkerhet for </a:t>
            </a:r>
            <a:br>
              <a:rPr lang="nb-NO" sz="1300" b="0" dirty="0"/>
            </a:br>
            <a:r>
              <a:rPr lang="nb-NO" sz="1300" b="0" dirty="0"/>
              <a:t>prosjektet (rødt)</a:t>
            </a:r>
            <a:br>
              <a:rPr lang="nb-NO" sz="1300" b="0" dirty="0"/>
            </a:br>
            <a:endParaRPr lang="nb-NO" sz="1300" b="0" dirty="0"/>
          </a:p>
          <a:p>
            <a:r>
              <a:rPr lang="nb-NO" sz="1300" b="0" dirty="0"/>
              <a:t>Prosjektet trenger ressurser fra</a:t>
            </a:r>
            <a:br>
              <a:rPr lang="nb-NO" sz="1300" b="0" dirty="0"/>
            </a:br>
            <a:r>
              <a:rPr lang="nb-NO" sz="1300" b="0" dirty="0"/>
              <a:t>IT-organisasjonen til planlagte </a:t>
            </a:r>
            <a:r>
              <a:rPr lang="nb-NO" sz="1300" b="0" dirty="0" err="1"/>
              <a:t>aktiviter</a:t>
            </a:r>
            <a:r>
              <a:rPr lang="nb-NO" sz="1300" b="0" dirty="0"/>
              <a:t> (gult)</a:t>
            </a:r>
            <a:endParaRPr lang="nb-NO" sz="1300" dirty="0"/>
          </a:p>
          <a:p>
            <a:endParaRPr lang="nb-NO" sz="1300" dirty="0"/>
          </a:p>
          <a:p>
            <a:r>
              <a:rPr lang="nb-NO" sz="1300" dirty="0"/>
              <a:t>Risikoreduserende tiltak:</a:t>
            </a:r>
            <a:endParaRPr lang="nb-NO" sz="1300" b="0" dirty="0"/>
          </a:p>
          <a:p>
            <a:endParaRPr lang="nb-NO" sz="13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300" b="0" dirty="0"/>
              <a:t>Prosjektet utvides til 31.12.2020</a:t>
            </a:r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2070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r>
              <a:rPr lang="nb-NO" sz="2000" b="1">
                <a:solidFill>
                  <a:prstClr val="black"/>
                </a:solidFill>
                <a:cs typeface="Arial"/>
              </a:rPr>
              <a:t/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Universitetsdirektør har oppnevnt ny prosjekteier, Ivar Holm.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jobber med mandat for fase 2, og ny kommunikasjonsplan. Styringsgruppen ble 3. april forelagt for diskusjon gevinstplan og –kart. Delprosjektledere er oppnevnt og de jobber med delprosjektbeskrivelser. </a:t>
              </a:r>
            </a:p>
            <a:p>
              <a:endParaRPr lang="nb-NO" sz="1400" b="0" dirty="0"/>
            </a:p>
            <a:p>
              <a:r>
                <a:rPr lang="nb-NO" sz="1400" b="0" dirty="0"/>
                <a:t>Samtlige dokumenter er vedtakssaker på neste styringsgruppemøte 29. april. Nytt mandat sendes til programmet for endelig vedtak. Prosjektbeskrivelsene blir en informasjonssak.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pPr fontAlgn="base"/>
              <a:r>
                <a:rPr lang="nb-NO" sz="1400" b="0" dirty="0" err="1"/>
                <a:t>Delprosjektetene</a:t>
              </a:r>
              <a:r>
                <a:rPr lang="nb-NO" sz="1400" b="0" dirty="0"/>
                <a:t> jobber med bemanning.</a:t>
              </a:r>
            </a:p>
            <a:p>
              <a:pPr fontAlgn="base"/>
              <a:r>
                <a:rPr lang="nb-NO" sz="1400" b="0" dirty="0"/>
                <a:t>–</a:t>
              </a: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r>
                <a:rPr lang="nb-NO" b="0" dirty="0"/>
                <a:t>Hvordan en gevinstplan skal formuleres slik at det blir likt alle prosjekter i programmet.</a:t>
              </a:r>
            </a:p>
            <a:p>
              <a:endParaRPr lang="nb-NO" b="0" dirty="0"/>
            </a:p>
            <a:p>
              <a:r>
                <a:rPr lang="nb-NO" b="0" dirty="0"/>
                <a:t>Prosjekts styringsgruppeleder og </a:t>
              </a:r>
              <a:r>
                <a:rPr lang="nb-NO" b="0" dirty="0" err="1"/>
                <a:t>avtroppede</a:t>
              </a:r>
              <a:r>
                <a:rPr lang="nb-NO" b="0" dirty="0"/>
                <a:t> prosjekteier foreslår for programmet at prosjektet skal løpe ut 2020.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04.04.2019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</a:p>
          <a:p>
            <a:endParaRPr lang="nb-NO" sz="1400" b="0" dirty="0"/>
          </a:p>
          <a:p>
            <a:r>
              <a:rPr lang="nb-NO" sz="1400" b="0" dirty="0"/>
              <a:t>IT-</a:t>
            </a:r>
            <a:r>
              <a:rPr lang="nb-NO" sz="1400" b="0" dirty="0" err="1"/>
              <a:t>driftprosjektet</a:t>
            </a:r>
            <a:r>
              <a:rPr lang="nb-NO" sz="1400" b="0" dirty="0"/>
              <a:t> møter alle IT-ansatte på </a:t>
            </a:r>
          </a:p>
          <a:p>
            <a:r>
              <a:rPr lang="nb-NO" sz="1400" b="0" dirty="0"/>
              <a:t>IT-konferansen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881061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4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r>
              <a:rPr lang="nb-NO" sz="2000" b="1">
                <a:solidFill>
                  <a:prstClr val="black"/>
                </a:solidFill>
                <a:cs typeface="Arial"/>
              </a:rPr>
              <a:t/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Prosjektbeskrivelse og kommunikasjonsplan er vedtatt av programstyret. </a:t>
              </a:r>
            </a:p>
            <a:p>
              <a:r>
                <a:rPr lang="nb-NO" sz="1400" b="0" dirty="0"/>
                <a:t>Prosjektet med styringsgruppe har besøkt NTNU, UNIT og UNINETT.</a:t>
              </a:r>
            </a:p>
            <a:p>
              <a:pPr fontAlgn="base"/>
              <a:r>
                <a:rPr lang="nb-NO" sz="1400" b="0" dirty="0" err="1"/>
                <a:t>Prosjektsstyringsgruppe</a:t>
              </a:r>
              <a:r>
                <a:rPr lang="nb-NO" sz="1400" b="0" dirty="0"/>
                <a:t> anbefaler for programmet at det startes med følgende delprosjekter i Fase 2: Innkjøp, brukerstøtte og drift av arbeidsstasjoner. Nettdrift anbefales tatt i linjen.</a:t>
              </a:r>
            </a:p>
            <a:p>
              <a:r>
                <a:rPr lang="nb-NO" sz="1400" b="0" dirty="0"/>
                <a:t>Workshop har blitt i direktørnettverket med temaene innkjøp, brukerstøtte og klientdrift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pPr fontAlgn="base"/>
              <a:r>
                <a:rPr lang="nb-NO" sz="1400" b="0" dirty="0"/>
                <a:t>Prosjektet jobber med prosjektbeskrivelser for innkjøp (inkl. SAM), brukerstøtte og drift av arbeidsstasjoner. I tillegg skal muligheter/hindringer, fremdriftsplaner etc. beskrives for utskrift og AV-drift. Prosjektet jobber med gevinstprofiler og –kart. </a:t>
              </a:r>
            </a:p>
            <a:p>
              <a:pPr fontAlgn="base"/>
              <a:r>
                <a:rPr lang="nb-NO" sz="1400" b="0" dirty="0"/>
                <a:t>Prosjektet møter i IT-ledernettverket for å diskutere bemanning av delprosjektene.</a:t>
              </a: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For innkjøp er vi avhengig av et godt samarbeid med Innkjøpsseksjonen og muligens leverandører.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Brukerstøtte: Ressurstilgang og finansiering av underliggende systemer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Tjenestedesign av prosesser som skal gjøres brukernære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Kostnadsberegninger av </a:t>
              </a:r>
              <a:r>
                <a:rPr lang="nb-NO" sz="1400" b="0"/>
                <a:t>alternative prosesser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01.03.2018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endParaRPr lang="nb-NO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Prosjektet har deltakere ut Fase 1. 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Prosjektet må få avklart fremtidig form og ressurser.</a:t>
            </a:r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630147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5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r>
              <a:rPr lang="nb-NO" sz="2000" b="1">
                <a:solidFill>
                  <a:prstClr val="black"/>
                </a:solidFill>
                <a:cs typeface="Arial"/>
              </a:rPr>
              <a:t/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Prosjektet har akkurat gjennomført en workshoprunde for prosessene innkjøp, utskrift, klientdrift, brukerstøtte, nett og AV, hvor målet har vært å designe en ønsket </a:t>
              </a:r>
              <a:r>
                <a:rPr lang="nb-NO" sz="1400" b="0" dirty="0" err="1"/>
                <a:t>fremtidssituasjon</a:t>
              </a:r>
              <a:r>
                <a:rPr lang="nb-NO" sz="1400" b="0" dirty="0"/>
                <a:t>. Prosjektet jobber nå med en rapport på bakgrunn av det som har kommet fram i workshopene.</a:t>
              </a:r>
            </a:p>
            <a:p>
              <a:r>
                <a:rPr lang="nb-NO" sz="1400" b="0" dirty="0"/>
                <a:t>SAM-prosjektet ble igangsatt med en workshop den 25. januar.</a:t>
              </a:r>
            </a:p>
            <a:p>
              <a:r>
                <a:rPr lang="nb-NO" sz="1400" b="0" dirty="0"/>
                <a:t>Prosjektene har jobbet med kostnadstall fra </a:t>
              </a:r>
              <a:r>
                <a:rPr lang="nb-NO" sz="1400" b="0" dirty="0" err="1"/>
                <a:t>BencHEIT</a:t>
              </a:r>
              <a:r>
                <a:rPr lang="nb-NO" sz="1400" b="0" dirty="0"/>
                <a:t> for hver prosess: For UiO og for enhetene.</a:t>
              </a:r>
            </a:p>
            <a:p>
              <a:r>
                <a:rPr lang="nb-NO" sz="1400" b="0" dirty="0"/>
                <a:t>Prosjektet forbereder studietur til NTNU, UNINETT og UNIT i Trondheim.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r>
                <a:rPr lang="nb-NO" b="0" dirty="0"/>
                <a:t>Prosjektet jobber med å forberede workshop med direktør- og IT-ledernettverket i februar med tema fremtidig organisering av innkjøp og brukerstøtte</a:t>
              </a:r>
            </a:p>
            <a:p>
              <a:r>
                <a:rPr lang="nb-NO" b="0" dirty="0"/>
                <a:t>Prosjektet vil jobbe med utsatt gevinstrealiseringsplan og usikkerhetsstyringsdokument, samt styringsdokument for fase 2</a:t>
              </a:r>
            </a:p>
            <a:p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endParaRPr lang="nb-NO" sz="1400" b="0" dirty="0"/>
            </a:p>
            <a:p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25.01.2019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Ressurser og økonomi:</a:t>
            </a:r>
          </a:p>
          <a:p>
            <a:endParaRPr lang="nb-NO" sz="1100" b="0"/>
          </a:p>
          <a:p>
            <a:pPr lvl="0"/>
            <a:r>
              <a:rPr lang="nb-NO" sz="1400"/>
              <a:t>Status:</a:t>
            </a:r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r>
              <a:rPr lang="nb-NO" sz="1400"/>
              <a:t>Tiltak:</a:t>
            </a:r>
          </a:p>
          <a:p>
            <a:endParaRPr lang="nb-NO" sz="240" b="0"/>
          </a:p>
          <a:p>
            <a:endParaRPr lang="nb-NO" b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72115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6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r>
              <a:rPr lang="nb-NO" sz="2000" b="1">
                <a:solidFill>
                  <a:prstClr val="black"/>
                </a:solidFill>
                <a:cs typeface="Arial"/>
              </a:rPr>
              <a:t/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Prosjektbeskrivelse og kommunikasjonsplan er anbefalt vedtatt av prosjektstyret med små endringer. Endringene blir implementert denne uken.</a:t>
              </a:r>
            </a:p>
            <a:p>
              <a:r>
                <a:rPr lang="nb-NO" sz="1400" b="0" dirty="0"/>
                <a:t>Workshop med prosjektgruppe og styringsgruppe om gevinstrealisering og usikkerhetsstyring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  <a:endParaRPr lang="nb-NO" sz="1400" b="0" dirty="0"/>
            </a:p>
            <a:p>
              <a:pPr lvl="0"/>
              <a:r>
                <a:rPr lang="nb-NO" b="0" dirty="0"/>
                <a:t>Kostnader for hver prosess: For UiO, for USIT og for enhetene</a:t>
              </a:r>
            </a:p>
            <a:p>
              <a:pPr lvl="0"/>
              <a:r>
                <a:rPr lang="nb-NO" b="0" dirty="0"/>
                <a:t>Kriterier for valg av prosesser må bearbeides</a:t>
              </a:r>
            </a:p>
            <a:p>
              <a:pPr lvl="0"/>
              <a:r>
                <a:rPr lang="nb-NO" b="0" dirty="0"/>
                <a:t>Gevinstrealiseringsplan</a:t>
              </a:r>
            </a:p>
            <a:p>
              <a:pPr lvl="0"/>
              <a:r>
                <a:rPr lang="nb-NO" b="0" dirty="0"/>
                <a:t>Usikkerhetsstyringsdokument</a:t>
              </a:r>
            </a:p>
            <a:p>
              <a:pPr lvl="0"/>
              <a:r>
                <a:rPr lang="nb-NO" b="0" dirty="0"/>
                <a:t>Styringsdokument for fase 2</a:t>
              </a:r>
            </a:p>
            <a:p>
              <a:pPr lvl="0"/>
              <a:r>
                <a:rPr lang="nb-NO" b="0" dirty="0"/>
                <a:t>I gangsettelse av SAM: Oppstartsmøte og grovinstallasjon i midten av januar</a:t>
              </a:r>
            </a:p>
            <a:p>
              <a:pPr lvl="0"/>
              <a:r>
                <a:rPr lang="nb-NO" b="0" dirty="0"/>
                <a:t>Foreberede besøket hos UNIT og NTNU (14. og 15. februar)</a:t>
              </a:r>
            </a:p>
            <a:p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endParaRPr lang="nb-NO" sz="1400" b="0" dirty="0"/>
            </a:p>
            <a:p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>
                <a:solidFill>
                  <a:schemeClr val="tx1"/>
                </a:solidFill>
                <a:cs typeface="Arial"/>
              </a:rPr>
              <a:t>14.12.2018</a:t>
            </a:r>
            <a:endParaRPr lang="nb-NO" sz="120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Ressurser og økonomi:</a:t>
            </a:r>
          </a:p>
          <a:p>
            <a:endParaRPr lang="nb-NO" sz="1100" b="0"/>
          </a:p>
          <a:p>
            <a:pPr lvl="0"/>
            <a:r>
              <a:rPr lang="nb-NO" sz="1400"/>
              <a:t>Status:</a:t>
            </a:r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r>
              <a:rPr lang="nb-NO" sz="1400"/>
              <a:t>Tiltak:</a:t>
            </a:r>
          </a:p>
          <a:p>
            <a:endParaRPr lang="nb-NO" sz="240" b="0"/>
          </a:p>
          <a:p>
            <a:endParaRPr lang="nb-NO" b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CA171DCFB8CF4AA15F2F5BBE35616A" ma:contentTypeVersion="7" ma:contentTypeDescription="Opprett et nytt dokument." ma:contentTypeScope="" ma:versionID="40508826c6f5b27e46c67a6a793326e5">
  <xsd:schema xmlns:xsd="http://www.w3.org/2001/XMLSchema" xmlns:xs="http://www.w3.org/2001/XMLSchema" xmlns:p="http://schemas.microsoft.com/office/2006/metadata/properties" xmlns:ns2="1ea32e06-597e-4dfa-bbd8-3e0534c0d372" xmlns:ns3="174c262a-430f-4bc2-b17f-366f4fa129ce" targetNamespace="http://schemas.microsoft.com/office/2006/metadata/properties" ma:root="true" ma:fieldsID="b9d65c1cdcf004a2b537eae7d2a5b7bb" ns2:_="" ns3:_="">
    <xsd:import namespace="1ea32e06-597e-4dfa-bbd8-3e0534c0d372"/>
    <xsd:import namespace="174c262a-430f-4bc2-b17f-366f4fa129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a32e06-597e-4dfa-bbd8-3e0534c0d3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c262a-430f-4bc2-b17f-366f4fa129c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74c262a-430f-4bc2-b17f-366f4fa129ce"/>
    <ds:schemaRef ds:uri="1ea32e06-597e-4dfa-bbd8-3e0534c0d37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E7635AE-5008-433D-ACE9-2E5CA6A81D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a32e06-597e-4dfa-bbd8-3e0534c0d372"/>
    <ds:schemaRef ds:uri="174c262a-430f-4bc2-b17f-366f4fa129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2255</TotalTime>
  <Words>1469</Words>
  <Application>Microsoft Office PowerPoint</Application>
  <PresentationFormat>Custom</PresentationFormat>
  <Paragraphs>439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Johannes Falk Paulsen</cp:lastModifiedBy>
  <cp:revision>6</cp:revision>
  <cp:lastPrinted>2018-08-09T13:14:38Z</cp:lastPrinted>
  <dcterms:created xsi:type="dcterms:W3CDTF">2016-01-25T08:26:51Z</dcterms:created>
  <dcterms:modified xsi:type="dcterms:W3CDTF">2019-10-01T14:06:34Z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0x010100EACA171DCFB8CF4AA15F2F5BBE35616A</vt:lpwstr>
  </property>
  <property fmtid="{D5CDD505-2E9C-101B-9397-08002B2CF9AE}" pid="4" name="AuthorIds_UIVersion_512">
    <vt:lpwstr>6</vt:lpwstr>
  </property>
</Properties>
</file>