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6" r:id="rId5"/>
    <p:sldId id="277" r:id="rId6"/>
    <p:sldId id="278" r:id="rId7"/>
    <p:sldId id="282" r:id="rId8"/>
    <p:sldId id="283" r:id="rId9"/>
    <p:sldId id="284" r:id="rId10"/>
    <p:sldId id="280" r:id="rId11"/>
    <p:sldId id="279" r:id="rId12"/>
    <p:sldId id="281" r:id="rId13"/>
    <p:sldId id="286" r:id="rId14"/>
    <p:sldId id="285" r:id="rId15"/>
    <p:sldId id="291" r:id="rId16"/>
    <p:sldId id="289" r:id="rId17"/>
    <p:sldId id="290" r:id="rId18"/>
    <p:sldId id="288" r:id="rId19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Thorsen" initials="JT" lastIdx="2" clrIdx="0">
    <p:extLst>
      <p:ext uri="{19B8F6BF-5375-455C-9EA6-DF929625EA0E}">
        <p15:presenceInfo xmlns:p15="http://schemas.microsoft.com/office/powerpoint/2012/main" userId="S-1-5-21-1927809936-1189766144-1318725885-187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468" y="8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21T14:15:39.51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1" dt="2019-08-21T14:15:50.965" idx="2">
    <p:pos x="3651" y="381"/>
    <p:text>Burde denne komme til slutt - som start på diskusjonen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330C94-7936-4B01-B062-14C614EB74E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908C21-1C18-4920-8A7F-CF17C79E08CC}">
      <dgm:prSet phldrT="[Text]" custT="1"/>
      <dgm:spPr/>
      <dgm:t>
        <a:bodyPr/>
        <a:lstStyle/>
        <a:p>
          <a:r>
            <a:rPr lang="en-US" sz="1200" b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Årsverk</a:t>
          </a:r>
        </a:p>
      </dgm:t>
    </dgm:pt>
    <dgm:pt modelId="{E2F3E8A6-6D08-4B6C-88E0-5066719FA5CC}" type="parTrans" cxnId="{CEB79D94-7E09-4F3A-9FF8-3F4A2BFAA35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67F441E-B561-4693-B6A7-AC8DFDC8CDCE}" type="sibTrans" cxnId="{CEB79D94-7E09-4F3A-9FF8-3F4A2BFAA35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3247F81-708D-49B9-BF98-ECB8B10915C7}">
      <dgm:prSet phldrT="[Text]" custT="1"/>
      <dgm:spPr/>
      <dgm:t>
        <a:bodyPr/>
        <a:lstStyle/>
        <a:p>
          <a:r>
            <a:rPr lang="en-US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Datasett som følger utviklingen av årsverk iht. definisjon DBH</a:t>
          </a:r>
        </a:p>
      </dgm:t>
    </dgm:pt>
    <dgm:pt modelId="{61977759-F82E-4EFB-AD20-60FD3195F893}" type="parTrans" cxnId="{A4CC29A1-6F18-4506-BAEB-EAB1A8A2E34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6656B9C-0B92-453D-9542-28FE4DD40C96}" type="sibTrans" cxnId="{A4CC29A1-6F18-4506-BAEB-EAB1A8A2E34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F5E9427-AD1A-43BE-828F-FEDFF092AE21}">
      <dgm:prSet phldrT="[Text]" custT="1"/>
      <dgm:spPr/>
      <dgm:t>
        <a:bodyPr/>
        <a:lstStyle/>
        <a:p>
          <a:r>
            <a:rPr lang="en-US" sz="1200" b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Stillingsnivå</a:t>
          </a:r>
        </a:p>
      </dgm:t>
    </dgm:pt>
    <dgm:pt modelId="{7A2715FB-C532-4628-A12B-0666CB6DA214}" type="parTrans" cxnId="{C3E3FAB7-191C-411A-BB9A-A943D83EF1B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50ED64B-49AB-4C4B-82A8-943BD3845EB7}" type="sibTrans" cxnId="{C3E3FAB7-191C-411A-BB9A-A943D83EF1B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25933FC-09BD-482A-BC12-3DDCAF19F924}">
      <dgm:prSet phldrT="[Text]" custT="1"/>
      <dgm:spPr/>
      <dgm:t>
        <a:bodyPr/>
        <a:lstStyle/>
        <a:p>
          <a:r>
            <a:rPr lang="nb-NO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For å følge utviklingen på de ulike stillingskoder.</a:t>
          </a:r>
          <a:endParaRPr lang="en-US" sz="9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45612D0-E31C-49BE-A9A8-62B739D17A13}" type="parTrans" cxnId="{0B1BF998-9F9F-4BBE-A2DD-BA3C04166EB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BD1ECBF-32C7-4F8D-8476-D41BC3402562}" type="sibTrans" cxnId="{0B1BF998-9F9F-4BBE-A2DD-BA3C04166EB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F975B1-80B9-4149-AD9C-D37ADF30C980}">
      <dgm:prSet phldrT="[Text]" custT="1"/>
      <dgm:spPr/>
      <dgm:t>
        <a:bodyPr/>
        <a:lstStyle/>
        <a:p>
          <a:r>
            <a:rPr lang="en-US" sz="1200" b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Fagområde</a:t>
          </a:r>
        </a:p>
      </dgm:t>
    </dgm:pt>
    <dgm:pt modelId="{01525B74-3160-4143-81D8-5160E874855E}" type="parTrans" cxnId="{22121E24-11F3-4F16-8427-FA4BD371F91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34D78AE-9168-4673-94B3-034FF71ED8AA}" type="sibTrans" cxnId="{22121E24-11F3-4F16-8427-FA4BD371F91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9DCABC-8A9C-4173-A3F7-92971DF1775D}">
      <dgm:prSet phldrT="[Text]" custT="1"/>
      <dgm:spPr/>
      <dgm:t>
        <a:bodyPr/>
        <a:lstStyle/>
        <a:p>
          <a:r>
            <a:rPr lang="nb-NO" sz="900"/>
            <a:t> </a:t>
          </a:r>
          <a:r>
            <a:rPr lang="nb-NO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STYRK yrkeskode er en kode for klassifisering av yrker som bestemmes ut fra de konkrete arbeidsoppgavene.</a:t>
          </a:r>
          <a:endParaRPr lang="en-US" sz="9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6262D1A-7B30-46BF-89C4-65B5EB96EB6C}" type="parTrans" cxnId="{32159ED2-B368-4E73-A82E-7E9D0FCE31F0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303D428-DCFC-443B-9511-E98A2A804B16}" type="sibTrans" cxnId="{32159ED2-B368-4E73-A82E-7E9D0FCE31F0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3912E50-8BEA-467B-953E-5790BE8201C2}">
      <dgm:prSet phldrT="[Text]" custT="1"/>
      <dgm:spPr/>
      <dgm:t>
        <a:bodyPr/>
        <a:lstStyle/>
        <a:p>
          <a:r>
            <a:rPr lang="en-US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nb-N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Kategorier: </a:t>
          </a:r>
          <a:r>
            <a:rPr lang="nb-NO" sz="9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Undervisnings-, forsknings- og formidlingsstillinger (UN), Støttestillinger for undervisning, forskning og formidling (ST), Drifts- og vedlikeholdsstillinger (DR), Administrative stillinger (AD), o</a:t>
          </a:r>
          <a:r>
            <a:rPr lang="nb-N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g Andre stillinger (AN) </a:t>
          </a:r>
          <a:endParaRPr lang="en-US" sz="9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885262A-852C-4C3E-9F24-E4889E5AC428}" type="parTrans" cxnId="{FD5D7349-1D60-4BFE-BCE8-17571817B0D7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9DBDCEE-FDA5-4BB5-861A-8640139A2873}" type="sibTrans" cxnId="{FD5D7349-1D60-4BFE-BCE8-17571817B0D7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0DA4759-C712-44FA-9683-BCA1DC72BD3B}">
      <dgm:prSet phldrT="[Text]" custT="1"/>
      <dgm:spPr/>
      <dgm:t>
        <a:bodyPr/>
        <a:lstStyle/>
        <a:p>
          <a:r>
            <a:rPr lang="nb-NO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Gir mulighet til å se om på f.eks. forholdet mellom førstekonsulenter og rådgivere. Dette er en inndeling som universitetet er godt kjent med. </a:t>
          </a:r>
          <a:endParaRPr lang="en-US" sz="9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205E363-5B9C-4D06-B7FE-4D4399802844}" type="parTrans" cxnId="{D6F4A9FC-FC33-4351-B826-219DB40A7F83}">
      <dgm:prSet/>
      <dgm:spPr/>
      <dgm:t>
        <a:bodyPr/>
        <a:lstStyle/>
        <a:p>
          <a:endParaRPr lang="en-US"/>
        </a:p>
      </dgm:t>
    </dgm:pt>
    <dgm:pt modelId="{9D015DBF-B18B-4FDE-A59F-B3BEAAFE5CD6}" type="sibTrans" cxnId="{D6F4A9FC-FC33-4351-B826-219DB40A7F83}">
      <dgm:prSet/>
      <dgm:spPr/>
      <dgm:t>
        <a:bodyPr/>
        <a:lstStyle/>
        <a:p>
          <a:endParaRPr lang="en-US"/>
        </a:p>
      </dgm:t>
    </dgm:pt>
    <dgm:pt modelId="{9547A03A-E3EE-44B3-A34E-88C72F105818}">
      <dgm:prSet phldrT="[Text]" custT="1"/>
      <dgm:spPr/>
      <dgm:t>
        <a:bodyPr/>
        <a:lstStyle/>
        <a:p>
          <a:r>
            <a:rPr lang="nb-NO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Viser fagområde den ansatte tilhører (studie, økonomi, forskning, HR).  Benyttes ikke for vitenskapelige stillinger.</a:t>
          </a:r>
          <a:endParaRPr lang="en-US" sz="9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AD35920-33DC-48AD-BFF7-25C9B9FC768B}" type="parTrans" cxnId="{D4EF9BC3-76AE-4B1F-84D6-6BBA8A7A56C8}">
      <dgm:prSet/>
      <dgm:spPr/>
      <dgm:t>
        <a:bodyPr/>
        <a:lstStyle/>
        <a:p>
          <a:endParaRPr lang="en-US"/>
        </a:p>
      </dgm:t>
    </dgm:pt>
    <dgm:pt modelId="{B6A9E010-6096-4C05-A999-E0E1ECEBB96F}" type="sibTrans" cxnId="{D4EF9BC3-76AE-4B1F-84D6-6BBA8A7A56C8}">
      <dgm:prSet/>
      <dgm:spPr/>
      <dgm:t>
        <a:bodyPr/>
        <a:lstStyle/>
        <a:p>
          <a:endParaRPr lang="en-US"/>
        </a:p>
      </dgm:t>
    </dgm:pt>
    <dgm:pt modelId="{69A2D3F4-98C1-4777-8917-8DBABA31925E}">
      <dgm:prSet phldrT="[Text]" custT="1"/>
      <dgm:spPr/>
      <dgm:t>
        <a:bodyPr/>
        <a:lstStyle/>
        <a:p>
          <a:r>
            <a:rPr lang="en-US" sz="9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Endringer mellom ulike fagområder.</a:t>
          </a:r>
        </a:p>
      </dgm:t>
    </dgm:pt>
    <dgm:pt modelId="{A94282FC-1B43-44C4-B6F1-E9E735A3179D}" type="parTrans" cxnId="{3F25392B-5A9A-4474-8F8F-7213E6C2BC21}">
      <dgm:prSet/>
      <dgm:spPr/>
      <dgm:t>
        <a:bodyPr/>
        <a:lstStyle/>
        <a:p>
          <a:endParaRPr lang="en-US"/>
        </a:p>
      </dgm:t>
    </dgm:pt>
    <dgm:pt modelId="{647929D8-B278-48F4-9788-EBE9DDBB0C9B}" type="sibTrans" cxnId="{3F25392B-5A9A-4474-8F8F-7213E6C2BC21}">
      <dgm:prSet/>
      <dgm:spPr/>
      <dgm:t>
        <a:bodyPr/>
        <a:lstStyle/>
        <a:p>
          <a:endParaRPr lang="en-US"/>
        </a:p>
      </dgm:t>
    </dgm:pt>
    <dgm:pt modelId="{021657AC-F6E4-4771-B296-30D7FF8638E8}" type="pres">
      <dgm:prSet presAssocID="{E8330C94-7936-4B01-B062-14C614EB74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7ACC2DDB-1CC8-4BEE-A7DE-2ED1D8698613}" type="pres">
      <dgm:prSet presAssocID="{89908C21-1C18-4920-8A7F-CF17C79E08CC}" presName="linNode" presStyleCnt="0"/>
      <dgm:spPr/>
    </dgm:pt>
    <dgm:pt modelId="{0FEA90C6-FB06-417E-8F35-50CB8A71BE86}" type="pres">
      <dgm:prSet presAssocID="{89908C21-1C18-4920-8A7F-CF17C79E08CC}" presName="parentText" presStyleLbl="node1" presStyleIdx="0" presStyleCnt="3" custScaleX="5826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6594D-0297-4C0C-9B34-2FD90E2998B6}" type="pres">
      <dgm:prSet presAssocID="{89908C21-1C18-4920-8A7F-CF17C79E08CC}" presName="descendantText" presStyleLbl="alignAccFollowNode1" presStyleIdx="0" presStyleCnt="3" custScaleX="117201" custScaleY="1101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3840EE-9DF4-4F2E-A0C1-1827534AD2F4}" type="pres">
      <dgm:prSet presAssocID="{A67F441E-B561-4693-B6A7-AC8DFDC8CDCE}" presName="sp" presStyleCnt="0"/>
      <dgm:spPr/>
    </dgm:pt>
    <dgm:pt modelId="{E299A9E5-EE21-467C-B807-99862EBF3C25}" type="pres">
      <dgm:prSet presAssocID="{5F5E9427-AD1A-43BE-828F-FEDFF092AE21}" presName="linNode" presStyleCnt="0"/>
      <dgm:spPr/>
    </dgm:pt>
    <dgm:pt modelId="{25292DA5-A72A-43D3-980A-1B3C0D4641C7}" type="pres">
      <dgm:prSet presAssocID="{5F5E9427-AD1A-43BE-828F-FEDFF092AE21}" presName="parentText" presStyleLbl="node1" presStyleIdx="1" presStyleCnt="3" custScaleX="5826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AA52F-6191-4A12-9357-2649E3F5FF53}" type="pres">
      <dgm:prSet presAssocID="{5F5E9427-AD1A-43BE-828F-FEDFF092AE21}" presName="descendantText" presStyleLbl="alignAccFollowNode1" presStyleIdx="1" presStyleCnt="3" custScaleX="117201" custScaleY="1085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08B79-3C21-42CA-A22B-A6A8011FD62A}" type="pres">
      <dgm:prSet presAssocID="{A50ED64B-49AB-4C4B-82A8-943BD3845EB7}" presName="sp" presStyleCnt="0"/>
      <dgm:spPr/>
    </dgm:pt>
    <dgm:pt modelId="{2088D5B7-5099-4ECF-8789-08DC6C7BB4D9}" type="pres">
      <dgm:prSet presAssocID="{2BF975B1-80B9-4149-AD9C-D37ADF30C980}" presName="linNode" presStyleCnt="0"/>
      <dgm:spPr/>
    </dgm:pt>
    <dgm:pt modelId="{04F204D7-8A40-4D29-BD72-940352FBA012}" type="pres">
      <dgm:prSet presAssocID="{2BF975B1-80B9-4149-AD9C-D37ADF30C980}" presName="parentText" presStyleLbl="node1" presStyleIdx="2" presStyleCnt="3" custScaleX="58260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1B464A-05A8-47E2-A026-2D759E9DE1DB}" type="pres">
      <dgm:prSet presAssocID="{2BF975B1-80B9-4149-AD9C-D37ADF30C980}" presName="descendantText" presStyleLbl="alignAccFollowNode1" presStyleIdx="2" presStyleCnt="3" custScaleX="117201" custScaleY="1101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9E16D4-5F67-41DA-B473-3A1047BB2FBD}" type="presOf" srcId="{10DA4759-C712-44FA-9683-BCA1DC72BD3B}" destId="{670AA52F-6191-4A12-9357-2649E3F5FF53}" srcOrd="0" destOrd="1" presId="urn:microsoft.com/office/officeart/2005/8/layout/vList5"/>
    <dgm:cxn modelId="{3F25392B-5A9A-4474-8F8F-7213E6C2BC21}" srcId="{2BF975B1-80B9-4149-AD9C-D37ADF30C980}" destId="{69A2D3F4-98C1-4777-8917-8DBABA31925E}" srcOrd="0" destOrd="0" parTransId="{A94282FC-1B43-44C4-B6F1-E9E735A3179D}" sibTransId="{647929D8-B278-48F4-9788-EBE9DDBB0C9B}"/>
    <dgm:cxn modelId="{511870DC-ADA9-4F16-81C2-5686717A2D72}" type="presOf" srcId="{2BF975B1-80B9-4149-AD9C-D37ADF30C980}" destId="{04F204D7-8A40-4D29-BD72-940352FBA012}" srcOrd="0" destOrd="0" presId="urn:microsoft.com/office/officeart/2005/8/layout/vList5"/>
    <dgm:cxn modelId="{57C36BDB-04F9-49BE-B8C2-35830E62C6EB}" type="presOf" srcId="{13912E50-8BEA-467B-953E-5790BE8201C2}" destId="{E7E6594D-0297-4C0C-9B34-2FD90E2998B6}" srcOrd="0" destOrd="1" presId="urn:microsoft.com/office/officeart/2005/8/layout/vList5"/>
    <dgm:cxn modelId="{D4EF9BC3-76AE-4B1F-84D6-6BBA8A7A56C8}" srcId="{2BF975B1-80B9-4149-AD9C-D37ADF30C980}" destId="{9547A03A-E3EE-44B3-A34E-88C72F105818}" srcOrd="2" destOrd="0" parTransId="{8AD35920-33DC-48AD-BFF7-25C9B9FC768B}" sibTransId="{B6A9E010-6096-4C05-A999-E0E1ECEBB96F}"/>
    <dgm:cxn modelId="{D8A1F06E-6769-46D1-9E9A-EE462D50E01A}" type="presOf" srcId="{5F5E9427-AD1A-43BE-828F-FEDFF092AE21}" destId="{25292DA5-A72A-43D3-980A-1B3C0D4641C7}" srcOrd="0" destOrd="0" presId="urn:microsoft.com/office/officeart/2005/8/layout/vList5"/>
    <dgm:cxn modelId="{32159ED2-B368-4E73-A82E-7E9D0FCE31F0}" srcId="{2BF975B1-80B9-4149-AD9C-D37ADF30C980}" destId="{069DCABC-8A9C-4173-A3F7-92971DF1775D}" srcOrd="1" destOrd="0" parTransId="{F6262D1A-7B30-46BF-89C4-65B5EB96EB6C}" sibTransId="{B303D428-DCFC-443B-9511-E98A2A804B16}"/>
    <dgm:cxn modelId="{F08E0B8A-7854-4EF8-BD54-2517044FFE8B}" type="presOf" srcId="{93247F81-708D-49B9-BF98-ECB8B10915C7}" destId="{E7E6594D-0297-4C0C-9B34-2FD90E2998B6}" srcOrd="0" destOrd="0" presId="urn:microsoft.com/office/officeart/2005/8/layout/vList5"/>
    <dgm:cxn modelId="{A4CC29A1-6F18-4506-BAEB-EAB1A8A2E34B}" srcId="{89908C21-1C18-4920-8A7F-CF17C79E08CC}" destId="{93247F81-708D-49B9-BF98-ECB8B10915C7}" srcOrd="0" destOrd="0" parTransId="{61977759-F82E-4EFB-AD20-60FD3195F893}" sibTransId="{56656B9C-0B92-453D-9542-28FE4DD40C96}"/>
    <dgm:cxn modelId="{0B1BF998-9F9F-4BBE-A2DD-BA3C04166EBE}" srcId="{5F5E9427-AD1A-43BE-828F-FEDFF092AE21}" destId="{325933FC-09BD-482A-BC12-3DDCAF19F924}" srcOrd="0" destOrd="0" parTransId="{845612D0-E31C-49BE-A9A8-62B739D17A13}" sibTransId="{9BD1ECBF-32C7-4F8D-8476-D41BC3402562}"/>
    <dgm:cxn modelId="{C3E3FAB7-191C-411A-BB9A-A943D83EF1BB}" srcId="{E8330C94-7936-4B01-B062-14C614EB74EC}" destId="{5F5E9427-AD1A-43BE-828F-FEDFF092AE21}" srcOrd="1" destOrd="0" parTransId="{7A2715FB-C532-4628-A12B-0666CB6DA214}" sibTransId="{A50ED64B-49AB-4C4B-82A8-943BD3845EB7}"/>
    <dgm:cxn modelId="{53896A86-AA36-47F4-928B-77C4B5377F12}" type="presOf" srcId="{69A2D3F4-98C1-4777-8917-8DBABA31925E}" destId="{311B464A-05A8-47E2-A026-2D759E9DE1DB}" srcOrd="0" destOrd="0" presId="urn:microsoft.com/office/officeart/2005/8/layout/vList5"/>
    <dgm:cxn modelId="{FE457451-D4F0-475D-B1DC-1C5E03FA8CEA}" type="presOf" srcId="{325933FC-09BD-482A-BC12-3DDCAF19F924}" destId="{670AA52F-6191-4A12-9357-2649E3F5FF53}" srcOrd="0" destOrd="0" presId="urn:microsoft.com/office/officeart/2005/8/layout/vList5"/>
    <dgm:cxn modelId="{FC7E7868-1695-4F7D-B378-CBDF5BCD79DD}" type="presOf" srcId="{89908C21-1C18-4920-8A7F-CF17C79E08CC}" destId="{0FEA90C6-FB06-417E-8F35-50CB8A71BE86}" srcOrd="0" destOrd="0" presId="urn:microsoft.com/office/officeart/2005/8/layout/vList5"/>
    <dgm:cxn modelId="{22121E24-11F3-4F16-8427-FA4BD371F91D}" srcId="{E8330C94-7936-4B01-B062-14C614EB74EC}" destId="{2BF975B1-80B9-4149-AD9C-D37ADF30C980}" srcOrd="2" destOrd="0" parTransId="{01525B74-3160-4143-81D8-5160E874855E}" sibTransId="{134D78AE-9168-4673-94B3-034FF71ED8AA}"/>
    <dgm:cxn modelId="{E35F0B1E-9D1C-46F5-84B0-EBA2DBB011BD}" type="presOf" srcId="{069DCABC-8A9C-4173-A3F7-92971DF1775D}" destId="{311B464A-05A8-47E2-A026-2D759E9DE1DB}" srcOrd="0" destOrd="1" presId="urn:microsoft.com/office/officeart/2005/8/layout/vList5"/>
    <dgm:cxn modelId="{DF7770C0-4A86-437E-B0BC-AA74B638861A}" type="presOf" srcId="{E8330C94-7936-4B01-B062-14C614EB74EC}" destId="{021657AC-F6E4-4771-B296-30D7FF8638E8}" srcOrd="0" destOrd="0" presId="urn:microsoft.com/office/officeart/2005/8/layout/vList5"/>
    <dgm:cxn modelId="{CEB79D94-7E09-4F3A-9FF8-3F4A2BFAA35D}" srcId="{E8330C94-7936-4B01-B062-14C614EB74EC}" destId="{89908C21-1C18-4920-8A7F-CF17C79E08CC}" srcOrd="0" destOrd="0" parTransId="{E2F3E8A6-6D08-4B6C-88E0-5066719FA5CC}" sibTransId="{A67F441E-B561-4693-B6A7-AC8DFDC8CDCE}"/>
    <dgm:cxn modelId="{D6F4A9FC-FC33-4351-B826-219DB40A7F83}" srcId="{5F5E9427-AD1A-43BE-828F-FEDFF092AE21}" destId="{10DA4759-C712-44FA-9683-BCA1DC72BD3B}" srcOrd="1" destOrd="0" parTransId="{2205E363-5B9C-4D06-B7FE-4D4399802844}" sibTransId="{9D015DBF-B18B-4FDE-A59F-B3BEAAFE5CD6}"/>
    <dgm:cxn modelId="{46DE7F07-DB25-4006-9E31-A44D280A4041}" type="presOf" srcId="{9547A03A-E3EE-44B3-A34E-88C72F105818}" destId="{311B464A-05A8-47E2-A026-2D759E9DE1DB}" srcOrd="0" destOrd="2" presId="urn:microsoft.com/office/officeart/2005/8/layout/vList5"/>
    <dgm:cxn modelId="{FD5D7349-1D60-4BFE-BCE8-17571817B0D7}" srcId="{89908C21-1C18-4920-8A7F-CF17C79E08CC}" destId="{13912E50-8BEA-467B-953E-5790BE8201C2}" srcOrd="1" destOrd="0" parTransId="{5885262A-852C-4C3E-9F24-E4889E5AC428}" sibTransId="{09DBDCEE-FDA5-4BB5-861A-8640139A2873}"/>
    <dgm:cxn modelId="{D39BEFD4-0C48-454B-A240-0821BF2F4083}" type="presParOf" srcId="{021657AC-F6E4-4771-B296-30D7FF8638E8}" destId="{7ACC2DDB-1CC8-4BEE-A7DE-2ED1D8698613}" srcOrd="0" destOrd="0" presId="urn:microsoft.com/office/officeart/2005/8/layout/vList5"/>
    <dgm:cxn modelId="{AE0F02AA-4568-42AC-A887-3DE531178454}" type="presParOf" srcId="{7ACC2DDB-1CC8-4BEE-A7DE-2ED1D8698613}" destId="{0FEA90C6-FB06-417E-8F35-50CB8A71BE86}" srcOrd="0" destOrd="0" presId="urn:microsoft.com/office/officeart/2005/8/layout/vList5"/>
    <dgm:cxn modelId="{7822E419-DA5F-4815-8686-2C8702E8C881}" type="presParOf" srcId="{7ACC2DDB-1CC8-4BEE-A7DE-2ED1D8698613}" destId="{E7E6594D-0297-4C0C-9B34-2FD90E2998B6}" srcOrd="1" destOrd="0" presId="urn:microsoft.com/office/officeart/2005/8/layout/vList5"/>
    <dgm:cxn modelId="{AF83C7F5-82D1-4681-B671-BC9A55A72CF3}" type="presParOf" srcId="{021657AC-F6E4-4771-B296-30D7FF8638E8}" destId="{813840EE-9DF4-4F2E-A0C1-1827534AD2F4}" srcOrd="1" destOrd="0" presId="urn:microsoft.com/office/officeart/2005/8/layout/vList5"/>
    <dgm:cxn modelId="{1B5C85E4-DFB6-4DA7-A981-2B5F4CD442D0}" type="presParOf" srcId="{021657AC-F6E4-4771-B296-30D7FF8638E8}" destId="{E299A9E5-EE21-467C-B807-99862EBF3C25}" srcOrd="2" destOrd="0" presId="urn:microsoft.com/office/officeart/2005/8/layout/vList5"/>
    <dgm:cxn modelId="{B5E47829-E438-447C-9024-75330B8A2606}" type="presParOf" srcId="{E299A9E5-EE21-467C-B807-99862EBF3C25}" destId="{25292DA5-A72A-43D3-980A-1B3C0D4641C7}" srcOrd="0" destOrd="0" presId="urn:microsoft.com/office/officeart/2005/8/layout/vList5"/>
    <dgm:cxn modelId="{CC076F71-1093-4674-94E6-CF67841A6DD3}" type="presParOf" srcId="{E299A9E5-EE21-467C-B807-99862EBF3C25}" destId="{670AA52F-6191-4A12-9357-2649E3F5FF53}" srcOrd="1" destOrd="0" presId="urn:microsoft.com/office/officeart/2005/8/layout/vList5"/>
    <dgm:cxn modelId="{FCAC07E0-9FFD-43DA-B9D5-E1E6F6CD3E8E}" type="presParOf" srcId="{021657AC-F6E4-4771-B296-30D7FF8638E8}" destId="{3BF08B79-3C21-42CA-A22B-A6A8011FD62A}" srcOrd="3" destOrd="0" presId="urn:microsoft.com/office/officeart/2005/8/layout/vList5"/>
    <dgm:cxn modelId="{B37C4388-B371-4199-9FE7-B91CF6F01490}" type="presParOf" srcId="{021657AC-F6E4-4771-B296-30D7FF8638E8}" destId="{2088D5B7-5099-4ECF-8789-08DC6C7BB4D9}" srcOrd="4" destOrd="0" presId="urn:microsoft.com/office/officeart/2005/8/layout/vList5"/>
    <dgm:cxn modelId="{7B824955-CD55-4525-AACD-E28C4488CA6E}" type="presParOf" srcId="{2088D5B7-5099-4ECF-8789-08DC6C7BB4D9}" destId="{04F204D7-8A40-4D29-BD72-940352FBA012}" srcOrd="0" destOrd="0" presId="urn:microsoft.com/office/officeart/2005/8/layout/vList5"/>
    <dgm:cxn modelId="{0752255A-E17D-4AF9-A8FB-898174F6DD8D}" type="presParOf" srcId="{2088D5B7-5099-4ECF-8789-08DC6C7BB4D9}" destId="{311B464A-05A8-47E2-A026-2D759E9DE1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6594D-0297-4C0C-9B34-2FD90E2998B6}">
      <dsp:nvSpPr>
        <dsp:cNvPr id="0" name=""/>
        <dsp:cNvSpPr/>
      </dsp:nvSpPr>
      <dsp:spPr>
        <a:xfrm rot="5400000">
          <a:off x="3078015" y="-1720044"/>
          <a:ext cx="726882" cy="426769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Datasett som følger utviklingen av årsverk iht. definisjon DBH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nb-NO" sz="9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Kategorier: </a:t>
          </a:r>
          <a:r>
            <a:rPr lang="nb-NO" sz="900" b="1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Undervisnings-, forsknings- og formidlingsstillinger (UN), Støttestillinger for undervisning, forskning og formidling (ST), Drifts- og vedlikeholdsstillinger (DR), Administrative stillinger (AD), o</a:t>
          </a:r>
          <a:r>
            <a:rPr lang="nb-NO" sz="9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g Andre stillinger (AN) </a:t>
          </a:r>
          <a:endParaRPr lang="en-US" sz="900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307611" y="85843"/>
        <a:ext cx="4232208" cy="655916"/>
      </dsp:txXfrm>
    </dsp:sp>
    <dsp:sp modelId="{0FEA90C6-FB06-417E-8F35-50CB8A71BE86}">
      <dsp:nvSpPr>
        <dsp:cNvPr id="0" name=""/>
        <dsp:cNvSpPr/>
      </dsp:nvSpPr>
      <dsp:spPr>
        <a:xfrm>
          <a:off x="114297" y="1250"/>
          <a:ext cx="1193313" cy="8251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Årsverk</a:t>
          </a:r>
        </a:p>
      </dsp:txBody>
      <dsp:txXfrm>
        <a:off x="154575" y="41528"/>
        <a:ext cx="1112757" cy="744547"/>
      </dsp:txXfrm>
    </dsp:sp>
    <dsp:sp modelId="{670AA52F-6191-4A12-9357-2649E3F5FF53}">
      <dsp:nvSpPr>
        <dsp:cNvPr id="0" name=""/>
        <dsp:cNvSpPr/>
      </dsp:nvSpPr>
      <dsp:spPr>
        <a:xfrm rot="5400000">
          <a:off x="3083316" y="-853685"/>
          <a:ext cx="716281" cy="426769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For å følge utviklingen på de ulike stillingskoder.</a:t>
          </a:r>
          <a:endParaRPr lang="en-US" sz="9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Gir mulighet til å se om på f.eks. forholdet mellom førstekonsulenter og rådgivere. Dette er en inndeling som universitetet er godt kjent med. </a:t>
          </a:r>
          <a:endParaRPr lang="en-US" sz="9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307611" y="956986"/>
        <a:ext cx="4232725" cy="646349"/>
      </dsp:txXfrm>
    </dsp:sp>
    <dsp:sp modelId="{25292DA5-A72A-43D3-980A-1B3C0D4641C7}">
      <dsp:nvSpPr>
        <dsp:cNvPr id="0" name=""/>
        <dsp:cNvSpPr/>
      </dsp:nvSpPr>
      <dsp:spPr>
        <a:xfrm>
          <a:off x="114297" y="867608"/>
          <a:ext cx="1193313" cy="8251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Stillingsnivå</a:t>
          </a:r>
        </a:p>
      </dsp:txBody>
      <dsp:txXfrm>
        <a:off x="154575" y="907886"/>
        <a:ext cx="1112757" cy="744547"/>
      </dsp:txXfrm>
    </dsp:sp>
    <dsp:sp modelId="{311B464A-05A8-47E2-A026-2D759E9DE1DB}">
      <dsp:nvSpPr>
        <dsp:cNvPr id="0" name=""/>
        <dsp:cNvSpPr/>
      </dsp:nvSpPr>
      <dsp:spPr>
        <a:xfrm rot="5400000">
          <a:off x="3078022" y="12672"/>
          <a:ext cx="726869" cy="426769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Endringer mellom ulike fagområder.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900" kern="1200"/>
            <a:t> </a:t>
          </a:r>
          <a:r>
            <a:rPr lang="nb-NO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STYRK yrkeskode er en kode for klassifisering av yrker som bestemmes ut fra de konkrete arbeidsoppgavene.</a:t>
          </a:r>
          <a:endParaRPr lang="en-US" sz="9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9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Viser fagområde den ansatte tilhører (studie, økonomi, forskning, HR).  Benyttes ikke for vitenskapelige stillinger.</a:t>
          </a:r>
          <a:endParaRPr lang="en-US" sz="9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307612" y="1818566"/>
        <a:ext cx="4232208" cy="655903"/>
      </dsp:txXfrm>
    </dsp:sp>
    <dsp:sp modelId="{04F204D7-8A40-4D29-BD72-940352FBA012}">
      <dsp:nvSpPr>
        <dsp:cNvPr id="0" name=""/>
        <dsp:cNvSpPr/>
      </dsp:nvSpPr>
      <dsp:spPr>
        <a:xfrm>
          <a:off x="114297" y="1733966"/>
          <a:ext cx="1193313" cy="8251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Fagområde</a:t>
          </a:r>
        </a:p>
      </dsp:txBody>
      <dsp:txXfrm>
        <a:off x="154575" y="1774244"/>
        <a:ext cx="1112757" cy="744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22.08.2019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22.08.2019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101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1199154"/>
          </a:xfrm>
        </p:spPr>
        <p:txBody>
          <a:bodyPr>
            <a:normAutofit/>
          </a:bodyPr>
          <a:lstStyle/>
          <a:p>
            <a:r>
              <a:rPr lang="nb-NO" dirty="0" smtClean="0"/>
              <a:t>Gevinstrealiseringsstrategi</a:t>
            </a:r>
            <a:r>
              <a:rPr lang="nb-N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Historikk 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nb-NO" dirty="0" smtClean="0"/>
              <a:t>05.11.2018: seminar med alle fakultetsdirektører, med Morten Skodbo, Rambøll </a:t>
            </a:r>
            <a:r>
              <a:rPr lang="nb-NO" dirty="0" err="1" smtClean="0"/>
              <a:t>Consulting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Hvorfor? Hva er det? Metode og verktøy</a:t>
            </a:r>
          </a:p>
          <a:p>
            <a:pPr lvl="1"/>
            <a:r>
              <a:rPr lang="nb-NO" dirty="0" smtClean="0"/>
              <a:t>Gruppeoppgaver:</a:t>
            </a:r>
          </a:p>
          <a:p>
            <a:pPr lvl="2"/>
            <a:r>
              <a:rPr lang="nb-NO" dirty="0" smtClean="0"/>
              <a:t>Hvilke gevinster er identifisert i deres prosjekt, og hva skal til for at de blir realisert?</a:t>
            </a:r>
          </a:p>
          <a:p>
            <a:pPr lvl="2"/>
            <a:r>
              <a:rPr lang="nb-NO" dirty="0" smtClean="0"/>
              <a:t>Hvordan skal gevinstarbeidet organiseres i deres prosjekt?</a:t>
            </a:r>
          </a:p>
          <a:p>
            <a:r>
              <a:rPr lang="nb-NO" dirty="0" smtClean="0"/>
              <a:t>Styringsgruppemøte 24.06.19</a:t>
            </a:r>
          </a:p>
          <a:p>
            <a:pPr lvl="1"/>
            <a:r>
              <a:rPr lang="nb-NO" dirty="0" smtClean="0"/>
              <a:t>Forslag til gevinststrategi</a:t>
            </a:r>
          </a:p>
          <a:p>
            <a:pPr lvl="1"/>
            <a:r>
              <a:rPr lang="nb-NO" dirty="0" smtClean="0"/>
              <a:t>Diskusjon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838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 og rammeverk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1800" dirty="0"/>
              <a:t>Intensjon: </a:t>
            </a:r>
          </a:p>
          <a:p>
            <a:pPr lvl="1"/>
            <a:r>
              <a:rPr lang="nb-NO" sz="1400" dirty="0"/>
              <a:t>Tydeliggjøre roller og ansvar. </a:t>
            </a:r>
          </a:p>
          <a:p>
            <a:pPr lvl="1"/>
            <a:r>
              <a:rPr lang="nb-NO" sz="1400" dirty="0"/>
              <a:t>Bruke </a:t>
            </a:r>
            <a:r>
              <a:rPr lang="nb-NO" sz="1400" dirty="0" smtClean="0"/>
              <a:t>«beste praksis»</a:t>
            </a:r>
            <a:endParaRPr lang="nb-NO" sz="1400" dirty="0"/>
          </a:p>
          <a:p>
            <a:pPr lvl="1"/>
            <a:r>
              <a:rPr lang="nb-NO" sz="1400" dirty="0"/>
              <a:t>Skaper forutsigbarhet</a:t>
            </a:r>
          </a:p>
          <a:p>
            <a:pPr lvl="1"/>
            <a:r>
              <a:rPr lang="nb-NO" sz="1400" dirty="0"/>
              <a:t>Redusere risiko</a:t>
            </a:r>
          </a:p>
          <a:p>
            <a:pPr lvl="1"/>
            <a:endParaRPr lang="nb-NO" sz="1400" dirty="0"/>
          </a:p>
          <a:p>
            <a:r>
              <a:rPr lang="nb-NO" sz="1800" dirty="0"/>
              <a:t>Utfordring</a:t>
            </a:r>
          </a:p>
          <a:p>
            <a:pPr lvl="1"/>
            <a:r>
              <a:rPr lang="nb-NO" sz="1400" dirty="0"/>
              <a:t>Fremmed språk</a:t>
            </a:r>
          </a:p>
          <a:p>
            <a:pPr lvl="1"/>
            <a:r>
              <a:rPr lang="nb-NO" sz="1400" dirty="0"/>
              <a:t>Kan virke </a:t>
            </a:r>
            <a:r>
              <a:rPr lang="nb-NO" sz="1400" dirty="0" smtClean="0"/>
              <a:t>byråkratiserende</a:t>
            </a:r>
            <a:endParaRPr lang="nb-NO" sz="1400" dirty="0"/>
          </a:p>
          <a:p>
            <a:pPr lvl="1"/>
            <a:endParaRPr lang="nb-NO" sz="1400" dirty="0"/>
          </a:p>
          <a:p>
            <a:r>
              <a:rPr lang="nb-NO" sz="1800" dirty="0"/>
              <a:t>Tiltak:</a:t>
            </a:r>
          </a:p>
          <a:p>
            <a:pPr lvl="1"/>
            <a:r>
              <a:rPr lang="nb-NO" sz="1400" dirty="0"/>
              <a:t>Forenkling, opplæring og trening</a:t>
            </a:r>
          </a:p>
          <a:p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5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Gevinstrealiseringsstrategi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av «hovedbegrunnelsene for å organisere det i et program er for å sikre gevinstbildet», også for oss </a:t>
            </a:r>
            <a:r>
              <a:rPr lang="nb-NO" dirty="0" err="1" smtClean="0"/>
              <a:t>jfr</a:t>
            </a:r>
            <a:r>
              <a:rPr lang="nb-NO" dirty="0" smtClean="0"/>
              <a:t> programbeskrivelsen.</a:t>
            </a:r>
          </a:p>
          <a:p>
            <a:r>
              <a:rPr lang="nb-NO" dirty="0" smtClean="0"/>
              <a:t>UiO lite erfaringer med å jobbe med gevinster.</a:t>
            </a:r>
          </a:p>
          <a:p>
            <a:r>
              <a:rPr lang="nb-NO" dirty="0" smtClean="0"/>
              <a:t>Erfaring fra andre = krevende</a:t>
            </a:r>
          </a:p>
          <a:p>
            <a:endParaRPr lang="nb-NO" dirty="0" smtClean="0"/>
          </a:p>
          <a:p>
            <a:r>
              <a:rPr lang="nb-NO" dirty="0" smtClean="0"/>
              <a:t>Hvordan gjør vi det på UiO?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498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Uttak av </a:t>
            </a:r>
            <a:r>
              <a:rPr lang="nb-NO" dirty="0" smtClean="0"/>
              <a:t>gevinster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Hva har vi kommunisert? </a:t>
            </a:r>
          </a:p>
          <a:p>
            <a:pPr lvl="1"/>
            <a:r>
              <a:rPr lang="nb-NO" b="1" dirty="0" smtClean="0"/>
              <a:t>«Fornye</a:t>
            </a:r>
            <a:r>
              <a:rPr lang="nb-NO" b="1" dirty="0"/>
              <a:t>, forenkle og </a:t>
            </a:r>
            <a:r>
              <a:rPr lang="nb-NO" b="1" dirty="0" smtClean="0"/>
              <a:t>forbedre»</a:t>
            </a:r>
          </a:p>
          <a:p>
            <a:pPr lvl="0"/>
            <a:r>
              <a:rPr lang="nb-NO" dirty="0" smtClean="0"/>
              <a:t>Kutt som følge av ABE-reformen og </a:t>
            </a:r>
            <a:r>
              <a:rPr lang="nb-NO" dirty="0"/>
              <a:t>andre investeringsbehov skaper behov for </a:t>
            </a:r>
            <a:r>
              <a:rPr lang="nb-NO" dirty="0" smtClean="0"/>
              <a:t>mer </a:t>
            </a:r>
            <a:r>
              <a:rPr lang="nb-NO" dirty="0"/>
              <a:t>effektive administrative </a:t>
            </a:r>
            <a:r>
              <a:rPr lang="nb-NO" dirty="0" smtClean="0"/>
              <a:t>tjenester. Dette for </a:t>
            </a:r>
            <a:r>
              <a:rPr lang="nb-NO" dirty="0"/>
              <a:t>å skjerme </a:t>
            </a:r>
            <a:r>
              <a:rPr lang="nb-NO" dirty="0" smtClean="0"/>
              <a:t>kutt i forsknings- </a:t>
            </a:r>
            <a:r>
              <a:rPr lang="nb-NO" dirty="0"/>
              <a:t>og utdanningsvirksomheten.</a:t>
            </a:r>
          </a:p>
          <a:p>
            <a:pPr lvl="0"/>
            <a:r>
              <a:rPr lang="nb-NO" dirty="0"/>
              <a:t>Programmet har formidlet et budskap om effektivisering som hovedformål, budskapet er positivt mottatt på enhetene, og skapt en forventning om resultater.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650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Jobbe med gevinster, enighet?</a:t>
            </a:r>
          </a:p>
          <a:p>
            <a:endParaRPr lang="nb-NO" dirty="0"/>
          </a:p>
          <a:p>
            <a:r>
              <a:rPr lang="nb-NO" dirty="0" smtClean="0"/>
              <a:t>Hvis ja, hvordan?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951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for gevinster; styresak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«UiO </a:t>
            </a:r>
            <a:r>
              <a:rPr lang="nb-NO" dirty="0"/>
              <a:t>har som del av sin strategi å videreutvikle en effektiv og profesjonell forvaltning og administrasjon. Administrative arbeidsprosesser og brukergrensesnitt skal forbedres og effektiviseres gjennom standardisering og digitalisering. UiO må forvente fremtidige kutt i rammebevilgningene og legge til rette for at det pågår kontinuerlig administrativt forbedringsarbeid. Digitalisering er et sentralt virkemiddel, sammen med prosessforbedring, endring i organisering av tjenesteleveranser og utnyttelse av eksisterende teknologi</a:t>
            </a:r>
            <a:r>
              <a:rPr lang="nb-NO" dirty="0" smtClean="0"/>
              <a:t>.»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575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Budsjettkutt og programmet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Kuttene er alt vedtatt:</a:t>
            </a:r>
          </a:p>
          <a:p>
            <a:pPr lvl="1"/>
            <a:r>
              <a:rPr lang="nb-NO" dirty="0" smtClean="0"/>
              <a:t>ABE-reformen</a:t>
            </a:r>
            <a:endParaRPr lang="nb-NO" dirty="0"/>
          </a:p>
          <a:p>
            <a:pPr lvl="1"/>
            <a:r>
              <a:rPr lang="nb-NO" dirty="0"/>
              <a:t>Byggeprosjektet m.m</a:t>
            </a:r>
            <a:r>
              <a:rPr lang="nb-NO" dirty="0" smtClean="0"/>
              <a:t>.(som </a:t>
            </a:r>
            <a:r>
              <a:rPr lang="nb-NO" dirty="0" err="1" smtClean="0"/>
              <a:t>f.eks</a:t>
            </a:r>
            <a:r>
              <a:rPr lang="nb-NO" dirty="0" smtClean="0"/>
              <a:t> Livsvitenskapsbygget)</a:t>
            </a:r>
            <a:endParaRPr lang="nb-NO" dirty="0"/>
          </a:p>
          <a:p>
            <a:pPr lvl="1"/>
            <a:r>
              <a:rPr lang="nb-NO" dirty="0"/>
              <a:t>Kostnadene til </a:t>
            </a:r>
            <a:r>
              <a:rPr lang="nb-NO" dirty="0" smtClean="0"/>
              <a:t>prosjektene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 smtClean="0"/>
              <a:t>Prosjektene skal ikke identifisere gevinster som skal skape grunnlag for kutt i bevilgning, men legge til rette for effektivisering på enhetsnivå</a:t>
            </a:r>
          </a:p>
          <a:p>
            <a:r>
              <a:rPr lang="nb-NO" dirty="0" smtClean="0"/>
              <a:t>Budsjettprosessen er ikke del av programmet/prosjektene.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0649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Erfaringer: Uklart gevinstbilde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Påstander:</a:t>
            </a:r>
          </a:p>
          <a:p>
            <a:pPr lvl="1"/>
            <a:r>
              <a:rPr lang="nb-NO" dirty="0" smtClean="0"/>
              <a:t>Prosjekter som ikke styres:</a:t>
            </a:r>
          </a:p>
          <a:p>
            <a:pPr lvl="2"/>
            <a:r>
              <a:rPr lang="nb-NO" dirty="0" smtClean="0"/>
              <a:t>tenderer til å komme med forslag om hvordan vi kan øke kvalitet, ofte med medfølgende behov for økte ressurser.</a:t>
            </a:r>
          </a:p>
          <a:p>
            <a:pPr lvl="1"/>
            <a:r>
              <a:rPr lang="nb-NO" dirty="0"/>
              <a:t>Prosjekter som ikke </a:t>
            </a:r>
            <a:r>
              <a:rPr lang="nb-NO" dirty="0" smtClean="0"/>
              <a:t>styres:</a:t>
            </a:r>
          </a:p>
          <a:p>
            <a:pPr lvl="2"/>
            <a:r>
              <a:rPr lang="nb-NO" dirty="0" smtClean="0"/>
              <a:t>gjør det uklart for enhetene hvordan prosjektets forslag skal bidra til en effektivisering.</a:t>
            </a:r>
          </a:p>
          <a:p>
            <a:pPr lvl="1"/>
            <a:r>
              <a:rPr lang="nb-NO" dirty="0"/>
              <a:t>Prosjekter som ikke </a:t>
            </a:r>
            <a:r>
              <a:rPr lang="nb-NO" dirty="0" smtClean="0"/>
              <a:t>styres:</a:t>
            </a:r>
          </a:p>
          <a:p>
            <a:pPr lvl="2"/>
            <a:r>
              <a:rPr lang="nb-NO" dirty="0" smtClean="0"/>
              <a:t>gjør det vanskelig for enhetene å få eierskap til prosjektene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7421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Gevinstprofiler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Prosjektene utarbeider gevinstprofiler:</a:t>
            </a:r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722903" y="2600755"/>
            <a:ext cx="7908841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b="1" dirty="0" smtClean="0"/>
              <a:t>Gevinstprofil: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 smtClean="0"/>
              <a:t>En </a:t>
            </a:r>
            <a:r>
              <a:rPr lang="nb-NO" dirty="0"/>
              <a:t>beskrivelse av hva konkret gevinsten består av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En angivelse av hvordan man måler gevinsten og hva utgangsverdien 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Hvor vi antar at gevinsten vil oppstå og eierskapet og forpliktelsen for å realisere den. </a:t>
            </a:r>
          </a:p>
        </p:txBody>
      </p:sp>
    </p:spTree>
    <p:extLst>
      <p:ext uri="{BB962C8B-B14F-4D97-AF65-F5344CB8AC3E}">
        <p14:creationId xmlns:p14="http://schemas.microsoft.com/office/powerpoint/2010/main" val="320437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Gevinstrealiseringsplan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Beskriver og konkretisere hver av gevinstene eller områdene innen prosjektet omhandler og angir:</a:t>
            </a:r>
          </a:p>
          <a:p>
            <a:pPr lvl="1"/>
            <a:r>
              <a:rPr lang="nb-NO" dirty="0" smtClean="0"/>
              <a:t>Hvor gevinstene realiseres</a:t>
            </a:r>
          </a:p>
          <a:p>
            <a:pPr lvl="1"/>
            <a:r>
              <a:rPr lang="nb-NO" dirty="0" smtClean="0"/>
              <a:t>Hvem som realiserer gevinstene</a:t>
            </a:r>
          </a:p>
          <a:p>
            <a:pPr lvl="1"/>
            <a:r>
              <a:rPr lang="nb-NO" dirty="0" smtClean="0"/>
              <a:t>Og hvordan vi kan måle det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777959" y="3701865"/>
            <a:ext cx="7908841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 smtClean="0"/>
              <a:t>Et linjeansvar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 smtClean="0"/>
              <a:t>Skal vi dette?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483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Benytter etablert rammeverk, forenkles</a:t>
            </a:r>
          </a:p>
          <a:p>
            <a:r>
              <a:rPr lang="nb-NO" dirty="0" smtClean="0"/>
              <a:t>Lage «dreiebok»</a:t>
            </a:r>
          </a:p>
          <a:p>
            <a:r>
              <a:rPr lang="nb-NO" dirty="0" smtClean="0"/>
              <a:t>Opplæring i </a:t>
            </a:r>
            <a:r>
              <a:rPr lang="nb-NO" dirty="0" err="1" smtClean="0"/>
              <a:t>fasilitering</a:t>
            </a:r>
            <a:r>
              <a:rPr lang="nb-NO" dirty="0" smtClean="0"/>
              <a:t> av workshop</a:t>
            </a:r>
          </a:p>
          <a:p>
            <a:r>
              <a:rPr lang="nb-NO" dirty="0" smtClean="0"/>
              <a:t>Gjennomføre Workshop med </a:t>
            </a:r>
            <a:r>
              <a:rPr lang="nb-NO" dirty="0" err="1" smtClean="0"/>
              <a:t>fasilitering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016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12501" y="1860997"/>
            <a:ext cx="8029978" cy="1931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223237" y="3668323"/>
            <a:ext cx="8029978" cy="1931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12501" y="766938"/>
            <a:ext cx="753732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Program-</a:t>
            </a:r>
          </a:p>
          <a:p>
            <a:r>
              <a:rPr lang="nb-NO" sz="1000" b="1" dirty="0" smtClean="0"/>
              <a:t>nivå</a:t>
            </a:r>
            <a:endParaRPr lang="nb-NO" sz="1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6804" y="2503433"/>
            <a:ext cx="731290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Prosjekt-</a:t>
            </a:r>
          </a:p>
          <a:p>
            <a:r>
              <a:rPr lang="nb-NO" sz="1000" b="1" dirty="0" smtClean="0"/>
              <a:t>nivå</a:t>
            </a:r>
            <a:endParaRPr lang="nb-NO" sz="1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1091" y="4072501"/>
            <a:ext cx="654346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Enhets-</a:t>
            </a:r>
          </a:p>
          <a:p>
            <a:r>
              <a:rPr lang="nb-NO" sz="1000" b="1" dirty="0" smtClean="0"/>
              <a:t>nivå</a:t>
            </a:r>
            <a:endParaRPr lang="nb-NO" sz="1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02112" y="431607"/>
            <a:ext cx="1152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PROGRAMEIER</a:t>
            </a:r>
            <a:endParaRPr lang="nb-NO" sz="1000" b="1" dirty="0"/>
          </a:p>
        </p:txBody>
      </p:sp>
      <p:sp>
        <p:nvSpPr>
          <p:cNvPr id="9" name="5-Point Star 8"/>
          <p:cNvSpPr/>
          <p:nvPr/>
        </p:nvSpPr>
        <p:spPr>
          <a:xfrm>
            <a:off x="1352281" y="966993"/>
            <a:ext cx="1120462" cy="4883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dirty="0" smtClean="0"/>
              <a:t>Måle</a:t>
            </a:r>
            <a:endParaRPr lang="nb-NO" sz="800" b="1" dirty="0"/>
          </a:p>
        </p:txBody>
      </p:sp>
      <p:sp>
        <p:nvSpPr>
          <p:cNvPr id="10" name="5-Point Star 9"/>
          <p:cNvSpPr/>
          <p:nvPr/>
        </p:nvSpPr>
        <p:spPr>
          <a:xfrm>
            <a:off x="5181578" y="1009922"/>
            <a:ext cx="1120462" cy="4883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dirty="0" smtClean="0"/>
              <a:t>Måle</a:t>
            </a:r>
            <a:endParaRPr lang="nb-NO" sz="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47932" y="766938"/>
            <a:ext cx="704039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800" b="1" dirty="0" smtClean="0"/>
              <a:t>01.10.2018</a:t>
            </a:r>
            <a:endParaRPr lang="nb-NO" sz="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09437" y="771236"/>
            <a:ext cx="704039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800" b="1" dirty="0" smtClean="0"/>
              <a:t>01.10.2019</a:t>
            </a:r>
            <a:endParaRPr lang="nb-NO" sz="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20532" y="762653"/>
            <a:ext cx="704039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800" b="1" dirty="0" smtClean="0"/>
              <a:t>01.10.2020</a:t>
            </a:r>
            <a:endParaRPr lang="nb-NO" sz="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367252" y="766939"/>
            <a:ext cx="704039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800" b="1" dirty="0" smtClean="0"/>
              <a:t>01.10.2021</a:t>
            </a:r>
            <a:endParaRPr lang="nb-NO" sz="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24415" y="978097"/>
            <a:ext cx="1308275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79799" y="982382"/>
            <a:ext cx="1289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PROGRAMLEDER</a:t>
            </a:r>
            <a:endParaRPr lang="nb-NO" sz="1000" b="1" dirty="0"/>
          </a:p>
        </p:txBody>
      </p:sp>
      <p:cxnSp>
        <p:nvCxnSpPr>
          <p:cNvPr id="20" name="Straight Arrow Connector 19"/>
          <p:cNvCxnSpPr>
            <a:endCxn id="8" idx="2"/>
          </p:cNvCxnSpPr>
          <p:nvPr/>
        </p:nvCxnSpPr>
        <p:spPr>
          <a:xfrm flipH="1" flipV="1">
            <a:off x="3878552" y="677828"/>
            <a:ext cx="1" cy="311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54784" y="2503315"/>
            <a:ext cx="1034247" cy="40011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 smtClean="0"/>
              <a:t>UiO SA:</a:t>
            </a:r>
          </a:p>
          <a:p>
            <a:r>
              <a:rPr lang="nb-NO" sz="1000" b="1" dirty="0" smtClean="0"/>
              <a:t>Prosjektleder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34838" y="2507618"/>
            <a:ext cx="1034247" cy="40011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 smtClean="0"/>
              <a:t>IT-drift:</a:t>
            </a:r>
          </a:p>
          <a:p>
            <a:r>
              <a:rPr lang="nb-NO" sz="1000" b="1" dirty="0"/>
              <a:t>Prosjektleder</a:t>
            </a:r>
            <a:endParaRPr lang="nb-NO" sz="10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5310726" y="2511905"/>
            <a:ext cx="1204166" cy="40011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 smtClean="0"/>
              <a:t>Fellesløsninger:</a:t>
            </a:r>
          </a:p>
          <a:p>
            <a:r>
              <a:rPr lang="nb-NO" sz="1000" b="1" dirty="0"/>
              <a:t>Prosjektleder</a:t>
            </a:r>
            <a:endParaRPr lang="nb-NO" sz="10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23347" y="2503313"/>
            <a:ext cx="1053571" cy="40011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 smtClean="0"/>
              <a:t>UiO Økonomi:</a:t>
            </a:r>
          </a:p>
          <a:p>
            <a:r>
              <a:rPr lang="nb-NO" sz="1000" b="1" dirty="0"/>
              <a:t>Prosjektleder</a:t>
            </a:r>
            <a:endParaRPr lang="nb-NO" sz="1000" b="1" dirty="0" smtClean="0"/>
          </a:p>
        </p:txBody>
      </p:sp>
      <p:cxnSp>
        <p:nvCxnSpPr>
          <p:cNvPr id="26" name="Straight Arrow Connector 25"/>
          <p:cNvCxnSpPr>
            <a:stCxn id="21" idx="0"/>
          </p:cNvCxnSpPr>
          <p:nvPr/>
        </p:nvCxnSpPr>
        <p:spPr>
          <a:xfrm flipV="1">
            <a:off x="1871908" y="1232888"/>
            <a:ext cx="1548418" cy="12704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4" idx="0"/>
          </p:cNvCxnSpPr>
          <p:nvPr/>
        </p:nvCxnSpPr>
        <p:spPr>
          <a:xfrm flipV="1">
            <a:off x="3150133" y="1232888"/>
            <a:ext cx="479737" cy="12704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2" idx="0"/>
            <a:endCxn id="17" idx="2"/>
          </p:cNvCxnSpPr>
          <p:nvPr/>
        </p:nvCxnSpPr>
        <p:spPr>
          <a:xfrm flipH="1" flipV="1">
            <a:off x="3924367" y="1228603"/>
            <a:ext cx="527595" cy="12790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3" idx="0"/>
          </p:cNvCxnSpPr>
          <p:nvPr/>
        </p:nvCxnSpPr>
        <p:spPr>
          <a:xfrm flipH="1" flipV="1">
            <a:off x="4274438" y="1240690"/>
            <a:ext cx="1638371" cy="12712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98249" y="1224318"/>
            <a:ext cx="960732" cy="30777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INITIERE</a:t>
            </a:r>
            <a:endParaRPr lang="nb-NO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219265" y="2969652"/>
            <a:ext cx="1673935" cy="30777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400" b="1"/>
            </a:lvl1pPr>
          </a:lstStyle>
          <a:p>
            <a:r>
              <a:rPr lang="nb-NO" dirty="0"/>
              <a:t>TILRETTELEGGE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8249" y="4556154"/>
            <a:ext cx="1234220" cy="30777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400" b="1"/>
            </a:lvl1pPr>
          </a:lstStyle>
          <a:p>
            <a:r>
              <a:rPr lang="nb-NO" dirty="0"/>
              <a:t>UTFØRER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171977" y="4011769"/>
            <a:ext cx="1079994" cy="52803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chemeClr val="tx1"/>
                </a:solidFill>
              </a:rPr>
              <a:t>FAK 1</a:t>
            </a:r>
          </a:p>
          <a:p>
            <a:pPr algn="ctr"/>
            <a:r>
              <a:rPr lang="nb-NO" sz="1000" b="1" dirty="0" smtClean="0">
                <a:solidFill>
                  <a:schemeClr val="tx1"/>
                </a:solidFill>
              </a:rPr>
              <a:t>Realisering av gevinster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670393" y="4011769"/>
            <a:ext cx="1006525" cy="52803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chemeClr val="tx1"/>
                </a:solidFill>
              </a:rPr>
              <a:t>FAK 11</a:t>
            </a:r>
          </a:p>
          <a:p>
            <a:pPr algn="ctr"/>
            <a:r>
              <a:rPr lang="nb-NO" sz="1000" b="1" dirty="0">
                <a:solidFill>
                  <a:schemeClr val="tx1"/>
                </a:solidFill>
              </a:rPr>
              <a:t>Realisering av gevinster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36500" y="4149445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….</a:t>
            </a:r>
            <a:endParaRPr lang="nb-NO" sz="10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4342493" y="4009633"/>
            <a:ext cx="1208301" cy="52803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chemeClr val="tx1"/>
                </a:solidFill>
              </a:rPr>
              <a:t>Fagavdeling 1</a:t>
            </a:r>
          </a:p>
          <a:p>
            <a:pPr algn="ctr"/>
            <a:r>
              <a:rPr lang="nb-NO" sz="1000" b="1" dirty="0">
                <a:solidFill>
                  <a:schemeClr val="tx1"/>
                </a:solidFill>
              </a:rPr>
              <a:t>Realisering av gevinster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37768" y="4153745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….</a:t>
            </a:r>
            <a:endParaRPr lang="nb-NO" sz="10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5853607" y="4020375"/>
            <a:ext cx="1208301" cy="52803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chemeClr val="tx1"/>
                </a:solidFill>
              </a:rPr>
              <a:t>Fagavdeling x</a:t>
            </a:r>
          </a:p>
          <a:p>
            <a:pPr algn="ctr"/>
            <a:r>
              <a:rPr lang="nb-NO" sz="1000" b="1" dirty="0">
                <a:solidFill>
                  <a:schemeClr val="tx1"/>
                </a:solidFill>
              </a:rPr>
              <a:t>Realisering av gevinster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1693280" y="2892146"/>
            <a:ext cx="424541" cy="10913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1775804" y="2892590"/>
            <a:ext cx="1268809" cy="11072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22" idx="2"/>
          </p:cNvCxnSpPr>
          <p:nvPr/>
        </p:nvCxnSpPr>
        <p:spPr>
          <a:xfrm flipV="1">
            <a:off x="1928555" y="2907728"/>
            <a:ext cx="2523407" cy="10963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23" idx="2"/>
          </p:cNvCxnSpPr>
          <p:nvPr/>
        </p:nvCxnSpPr>
        <p:spPr>
          <a:xfrm flipV="1">
            <a:off x="2131454" y="2912015"/>
            <a:ext cx="3781355" cy="11160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818443" y="4147309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/>
              <a:t>….</a:t>
            </a:r>
            <a:endParaRPr lang="nb-NO" sz="1000" b="1" dirty="0"/>
          </a:p>
        </p:txBody>
      </p:sp>
      <p:sp>
        <p:nvSpPr>
          <p:cNvPr id="42" name="5-Point Star 41"/>
          <p:cNvSpPr/>
          <p:nvPr/>
        </p:nvSpPr>
        <p:spPr>
          <a:xfrm>
            <a:off x="6625895" y="1005627"/>
            <a:ext cx="1120462" cy="4883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dirty="0" smtClean="0"/>
              <a:t>Måle</a:t>
            </a:r>
            <a:endParaRPr lang="nb-NO" sz="800" b="1" dirty="0"/>
          </a:p>
        </p:txBody>
      </p:sp>
      <p:sp>
        <p:nvSpPr>
          <p:cNvPr id="43" name="5-Point Star 42"/>
          <p:cNvSpPr/>
          <p:nvPr/>
        </p:nvSpPr>
        <p:spPr>
          <a:xfrm>
            <a:off x="7950528" y="1009922"/>
            <a:ext cx="1120462" cy="4883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dirty="0" smtClean="0"/>
              <a:t>Måle</a:t>
            </a:r>
            <a:endParaRPr lang="nb-NO" sz="800" b="1" dirty="0"/>
          </a:p>
        </p:txBody>
      </p:sp>
    </p:spTree>
    <p:extLst>
      <p:ext uri="{BB962C8B-B14F-4D97-AF65-F5344CB8AC3E}">
        <p14:creationId xmlns:p14="http://schemas.microsoft.com/office/powerpoint/2010/main" val="1707667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Gevinstrealisering – hvordan måle?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0-punktsmåling</a:t>
            </a:r>
          </a:p>
          <a:p>
            <a:pPr lvl="1"/>
            <a:r>
              <a:rPr lang="nb-NO" dirty="0" smtClean="0"/>
              <a:t>DBH-rapport fra 01.10.2018</a:t>
            </a:r>
          </a:p>
          <a:p>
            <a:pPr lvl="1"/>
            <a:r>
              <a:rPr lang="nb-NO" dirty="0" smtClean="0"/>
              <a:t>STYRK-koder gir oversikt over område man jobber på, </a:t>
            </a:r>
            <a:r>
              <a:rPr lang="nb-NO" dirty="0" err="1" smtClean="0"/>
              <a:t>f.eks</a:t>
            </a:r>
            <a:r>
              <a:rPr lang="nb-NO" dirty="0" smtClean="0"/>
              <a:t> studie, økonomi </a:t>
            </a:r>
            <a:r>
              <a:rPr lang="nb-NO" dirty="0" err="1" smtClean="0"/>
              <a:t>osv</a:t>
            </a:r>
            <a:endParaRPr lang="nb-NO" dirty="0" smtClean="0"/>
          </a:p>
          <a:p>
            <a:pPr lvl="1"/>
            <a:r>
              <a:rPr lang="nb-NO" dirty="0" smtClean="0"/>
              <a:t>Stillingskode gir oversikt over nivå på arbeidet</a:t>
            </a:r>
          </a:p>
          <a:p>
            <a:r>
              <a:rPr lang="nb-NO" dirty="0" smtClean="0"/>
              <a:t>DBH-rapport m/STYRK-koder kan kjøres jevnlig</a:t>
            </a:r>
          </a:p>
          <a:p>
            <a:pPr lvl="1"/>
            <a:r>
              <a:rPr lang="nb-NO" dirty="0" smtClean="0"/>
              <a:t>Pr. fakultet for å se bevegelse over år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5876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1757"/>
            <a:ext cx="8229600" cy="3793379"/>
          </a:xfrm>
        </p:spPr>
        <p:txBody>
          <a:bodyPr/>
          <a:lstStyle/>
          <a:p>
            <a:r>
              <a:rPr lang="nb-NO" dirty="0" smtClean="0"/>
              <a:t>Gevinstprofil ikke lik mulig gevinstuttak.</a:t>
            </a:r>
          </a:p>
          <a:p>
            <a:r>
              <a:rPr lang="nb-NO" dirty="0" smtClean="0"/>
              <a:t>Nullpunkt 01.10.18, Årsverk med Styrk-koder</a:t>
            </a:r>
            <a:endParaRPr lang="nb-NO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530915" y="2544816"/>
          <a:ext cx="5689600" cy="256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59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schemas.openxmlformats.org/package/2006/metadata/core-properties"/>
    <ds:schemaRef ds:uri="ba7dc617-a4f4-4409-9cad-af25c0d7619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9e53b3df-7f6b-4bd7-ac4c-bde73eb5098f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5060</TotalTime>
  <Words>749</Words>
  <Application>Microsoft Office PowerPoint</Application>
  <PresentationFormat>On-screen Show (16:10)</PresentationFormat>
  <Paragraphs>138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Office-tema</vt:lpstr>
      <vt:lpstr>Gevinstrealiseringsstrategi </vt:lpstr>
      <vt:lpstr>Historikk </vt:lpstr>
      <vt:lpstr>UiO og rammeverk</vt:lpstr>
      <vt:lpstr>Gevinstrealiseringsstrategi</vt:lpstr>
      <vt:lpstr>Uttak av gevinster</vt:lpstr>
      <vt:lpstr>Gevinster</vt:lpstr>
      <vt:lpstr>Behov for gevinster; styresak</vt:lpstr>
      <vt:lpstr>Budsjettkutt og programmet</vt:lpstr>
      <vt:lpstr>Erfaringer: Uklart gevinstbilde</vt:lpstr>
      <vt:lpstr>Gevinstprofiler</vt:lpstr>
      <vt:lpstr>Gevinstrealiseringsplan</vt:lpstr>
      <vt:lpstr>Hvordan</vt:lpstr>
      <vt:lpstr>PowerPoint Presentation</vt:lpstr>
      <vt:lpstr>Gevinstrealisering – hvordan måle?</vt:lpstr>
      <vt:lpstr>Måle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Falk Paulsen</cp:lastModifiedBy>
  <cp:revision>44</cp:revision>
  <dcterms:created xsi:type="dcterms:W3CDTF">2018-11-26T13:02:02Z</dcterms:created>
  <dcterms:modified xsi:type="dcterms:W3CDTF">2019-08-22T19:21:31Z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