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84" r:id="rId6"/>
    <p:sldId id="302" r:id="rId7"/>
    <p:sldId id="287" r:id="rId8"/>
    <p:sldId id="303" r:id="rId9"/>
    <p:sldId id="307" r:id="rId10"/>
    <p:sldId id="288" r:id="rId11"/>
    <p:sldId id="289" r:id="rId12"/>
    <p:sldId id="309" r:id="rId13"/>
    <p:sldId id="294" r:id="rId14"/>
    <p:sldId id="308" r:id="rId15"/>
    <p:sldId id="332" r:id="rId16"/>
    <p:sldId id="344" r:id="rId17"/>
  </p:sldIdLst>
  <p:sldSz cx="9144000" cy="6858000" type="screen4x3"/>
  <p:notesSz cx="7104063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ne Olsen" initials="RO" lastIdx="1" clrIdx="0">
    <p:extLst>
      <p:ext uri="{19B8F6BF-5375-455C-9EA6-DF929625EA0E}">
        <p15:presenceInfo xmlns:p15="http://schemas.microsoft.com/office/powerpoint/2012/main" userId="S-1-5-21-1927809936-1189766144-1318725885-166232" providerId="AD"/>
      </p:ext>
    </p:extLst>
  </p:cmAuthor>
  <p:cmAuthor id="2" name="Frank Paul Silye" initials="FPS" lastIdx="1" clrIdx="1">
    <p:extLst>
      <p:ext uri="{19B8F6BF-5375-455C-9EA6-DF929625EA0E}">
        <p15:presenceInfo xmlns:p15="http://schemas.microsoft.com/office/powerpoint/2012/main" userId="S-1-12-1-3709180290-1181894462-3217200268-11967626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55307A-5D84-4DF0-90BB-197627DEF30F}" v="3158" dt="2019-06-21T07:24:15.3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7" autoAdjust="0"/>
    <p:restoredTop sz="86436" autoAdjust="0"/>
  </p:normalViewPr>
  <p:slideViewPr>
    <p:cSldViewPr>
      <p:cViewPr varScale="1">
        <p:scale>
          <a:sx n="58" d="100"/>
          <a:sy n="58" d="100"/>
        </p:scale>
        <p:origin x="792" y="5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3-21T12:00:09.861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pPr>
              <a:defRPr/>
            </a:pPr>
            <a:fld id="{0F2F2864-4C1A-3C42-A927-94F007C136CD}" type="datetime1">
              <a:rPr lang="nb-NO"/>
              <a:pPr>
                <a:defRPr/>
              </a:pPr>
              <a:t>23.06.2019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pPr>
              <a:defRPr/>
            </a:pPr>
            <a:fld id="{B4F06EEB-9B3C-DE47-BAC4-D370EE7A248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42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5636" y="0"/>
            <a:ext cx="307842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5363" y="768350"/>
            <a:ext cx="5113337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209" y="4861441"/>
            <a:ext cx="5209646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842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636" y="9722882"/>
            <a:ext cx="307842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9599EDBD-0DA7-DD49-A2D3-06A59E48CE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Viser til vedtak i siste universitetsstyremøte, hvor det </a:t>
            </a:r>
            <a:r>
              <a:rPr lang="nb-NO"/>
              <a:t>ble vedtatt at:</a:t>
            </a:r>
            <a:endParaRPr lang="nb-NO" dirty="0"/>
          </a:p>
          <a:p>
            <a:endParaRPr lang="nb-NO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Det opprettes et organisasjons­utviklingsprosjekt hvor vurdering av framtidig organisering av IT-virksomheten, med spesiell vekt på behovene innen forskning og utdanning, inngår. I prosjektet vil fordeler og ulemper ved dagens organisering og alternativer til denne bli vurdert og risikovurdert i forhold til målsettingene i masterplanen. Prosjektet vil også vurdere behov for kompetansetiltak og endring av arbeidsprosesser.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63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Overordnet tidsplan for prosjektet og delprosjektene behandles i prosjektsstyringsgruppemøte senere i dag.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79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Prosjektet jobber nå videre med brukerstøtte, drift av arbeidsstasjoner (inkl. </a:t>
            </a:r>
            <a:r>
              <a:rPr lang="nb-NO" dirty="0" err="1"/>
              <a:t>mac</a:t>
            </a:r>
            <a:r>
              <a:rPr lang="nb-NO" dirty="0"/>
              <a:t> og mobile enheter) og innkjøp.</a:t>
            </a:r>
          </a:p>
          <a:p>
            <a:endParaRPr lang="nb-NO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Forsinkelsene i prosjektet har bestått i først problemer med å få tak i folk til delprosjektene i 40%, samt for delprosjektlederne å frigjøre tid i oppstarten.</a:t>
            </a:r>
          </a:p>
          <a:p>
            <a:endParaRPr lang="nb-NO" dirty="0"/>
          </a:p>
          <a:p>
            <a:r>
              <a:rPr lang="nb-NO" dirty="0"/>
              <a:t>Nettdrift håndteres videre i driftsorganisasjonen.</a:t>
            </a:r>
          </a:p>
          <a:p>
            <a:endParaRPr lang="nb-NO" dirty="0"/>
          </a:p>
          <a:p>
            <a:r>
              <a:rPr lang="nb-NO" dirty="0"/>
              <a:t>Utskrift og AV-drift griper prosjektet (foreløpig) ikke tak i.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03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har for delprosjektet innkjøp vært problemer med å få frigjort tid i juni grunnet andre pågående aktiviteter. </a:t>
            </a:r>
          </a:p>
          <a:p>
            <a:endParaRPr lang="nb-NO" dirty="0"/>
          </a:p>
          <a:p>
            <a:r>
              <a:rPr lang="nb-NO" dirty="0"/>
              <a:t>Delprosjektet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har hatt oppstart, men kommer litt senere i gang enn planlagt, med forskyvning av tidsplanen som konsekvens. Innkjøpsprosjektet starter med en runde workshops for å kunne legge en mer detaljert plan. Etter sommeren har alle i prosjektet forpliktet seg til å dedikere hver torsdag til prosjektet som fellestid.  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Styringsgruppemøtet for prosjektet administrative fellesløsninger anbefalte 28. jan. 2019 enhetene om å samle rekvirent-/innkjøpsfunksjonen til å utgjøre 30-50% av en stilling, samle bestillerfunksjonen for spesialbestillinger, samt at det gjøres et arbeid med å innføre lager på kontorrekvisita per fakultet/lokasjon.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636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765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04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USIT har gått til innkjøp av fjernassistanseverktøyet BOMGAR.</a:t>
            </a:r>
          </a:p>
          <a:p>
            <a:endParaRPr lang="nb-NO" dirty="0"/>
          </a:p>
          <a:p>
            <a:r>
              <a:rPr lang="nb-NO" dirty="0"/>
              <a:t>BOMGAR brukes med stor suksess for MacOS på Houston og prøves også ut for Windows-plattformen. </a:t>
            </a:r>
          </a:p>
          <a:p>
            <a:endParaRPr lang="nb-NO" dirty="0"/>
          </a:p>
          <a:p>
            <a:r>
              <a:rPr lang="nb-NO" dirty="0"/>
              <a:t>Mye tyder på at BOMGAR blir IT-organisasjonens foretrukne verktøy for fjernassistanse.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84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Felles kunnskapsdatabase vil forenkle arbeidet for en felles servicedesk.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18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Tjenestekatalog er viktig for ansatte og studenter for å se hvilke tjenester UiO tilbyr, og en kan ikke drive brukerstøtte uten å vite hva som tilbys på UiO.</a:t>
            </a:r>
          </a:p>
          <a:p>
            <a:endParaRPr lang="nb-NO" dirty="0"/>
          </a:p>
          <a:p>
            <a:r>
              <a:rPr lang="nb-NO" dirty="0"/>
              <a:t>Felles utstyrsbase berører alle tre delprosjektene: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For innkjøp trenger enhetene oppslagsverk for å sjekke alder på utstyr som ønskes byttet 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Effektiv drift og brukerstøtte krever at en vet hvor utstyret befinner seg og antallet reparasjoner som har vært foretatt på utstyret.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God brukerstøtte forutsetter at en vet hva slags utstyr den som henvender seg benytter (</a:t>
            </a:r>
            <a:r>
              <a:rPr lang="nb-NO" dirty="0" err="1"/>
              <a:t>mac</a:t>
            </a:r>
            <a:r>
              <a:rPr lang="nb-NO" dirty="0"/>
              <a:t> eller </a:t>
            </a:r>
            <a:r>
              <a:rPr lang="nb-NO" dirty="0" err="1"/>
              <a:t>windows</a:t>
            </a:r>
            <a:r>
              <a:rPr lang="nb-NO" dirty="0"/>
              <a:t>)?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En utstyrsbase redusere arbeidet i forbindelse med revisjoner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Felles utstyrsbase for UiO kan gjøre at flere enheter legger ned utviklingen og vedlikeholdet av egne baser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65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650" dirty="0"/>
              <a:t>OSLOMET og NMBU vurderer egne anbud. Andre i UH-sektoren vurderer TOPdesk. TOPdesk er ellers mye brukt i universitetsmiljøer internasjonalt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Pris TOPdesk første året er estimert til 1,8 millioner og årlig lisenskostnad er 456.000. TOPdesk er modulbasert og lisensprisen øker om vi ønsker å ta i bruk flere moduler.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81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ED1951B0-DE19-4E19-80A5-13B6CEDBD4C1}" type="slidenum">
              <a:rPr lang="en-US" altLang="nb-NO" sz="1200"/>
              <a:pPr>
                <a:spcBef>
                  <a:spcPct val="0"/>
                </a:spcBef>
              </a:pPr>
              <a:t>13</a:t>
            </a:fld>
            <a:endParaRPr lang="en-US" altLang="nb-NO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b-NO" altLang="nb-NO" dirty="0"/>
              <a:t>Det prosjektet ønsker å oppnå for brukerstøtte samlet sett, kalles ofte å etablere et «</a:t>
            </a:r>
            <a:r>
              <a:rPr lang="nb-NO" altLang="nb-NO" dirty="0" err="1"/>
              <a:t>shift</a:t>
            </a:r>
            <a:r>
              <a:rPr lang="nb-NO" altLang="nb-NO" dirty="0"/>
              <a:t> </a:t>
            </a:r>
            <a:r>
              <a:rPr lang="nb-NO" altLang="nb-NO" dirty="0" err="1"/>
              <a:t>left</a:t>
            </a:r>
            <a:r>
              <a:rPr lang="nb-NO" altLang="nb-NO" dirty="0"/>
              <a:t>»-fokus.</a:t>
            </a:r>
          </a:p>
          <a:p>
            <a:pPr eaLnBrk="1" hangingPunct="1"/>
            <a:endParaRPr lang="nb-NO" altLang="nb-NO" dirty="0"/>
          </a:p>
          <a:p>
            <a:pPr eaLnBrk="1" hangingPunct="1"/>
            <a:r>
              <a:rPr lang="nb-NO" altLang="nb-NO" dirty="0"/>
              <a:t>TOPdesk har et sterkt statistikkverktøy som setter IT-organisasjonen i bedre stand til å styre brukerstøtten. Å hele tiden jobbe for at brukerstøtten gis på lavest mulig nivå, slik at kostnadene og saksbehandlingstiden reduseres så mye som mulig. </a:t>
            </a:r>
          </a:p>
          <a:p>
            <a:pPr eaLnBrk="1" hangingPunct="1"/>
            <a:endParaRPr lang="nb-NO" altLang="nb-NO" dirty="0"/>
          </a:p>
          <a:p>
            <a:pPr eaLnBrk="1" hangingPunct="1"/>
            <a:r>
              <a:rPr lang="nb-NO" altLang="nb-NO" dirty="0"/>
              <a:t>«</a:t>
            </a:r>
            <a:r>
              <a:rPr lang="nb-NO" altLang="nb-NO" dirty="0" err="1"/>
              <a:t>Shift</a:t>
            </a:r>
            <a:r>
              <a:rPr lang="nb-NO" altLang="nb-NO" dirty="0"/>
              <a:t> </a:t>
            </a:r>
            <a:r>
              <a:rPr lang="nb-NO" altLang="nb-NO" dirty="0" err="1"/>
              <a:t>left</a:t>
            </a:r>
            <a:r>
              <a:rPr lang="nb-NO" altLang="nb-NO" dirty="0"/>
              <a:t>-fokuset handler derfor i stor grad om å gjøre brukerstøtten så brukernær som mulig – at IT-organisasjonen kontinuerlig har et fokus på flytte saksløsningen for alle typer henvendelser til et lavest mulig nivå og at brukerne på en god måte settes i stand til å løse mest mulig selv. </a:t>
            </a:r>
          </a:p>
          <a:p>
            <a:pPr eaLnBrk="1" hangingPunct="1"/>
            <a:endParaRPr lang="nb-NO" altLang="nb-NO" dirty="0"/>
          </a:p>
          <a:p>
            <a:pPr eaLnBrk="1" hangingPunct="1"/>
            <a:r>
              <a:rPr lang="nb-NO" altLang="nb-NO" dirty="0"/>
              <a:t>Enklere saker som løses etter rutinebeskrivelser, som brukerne ikke klarer å løse selv, løses av en felles 1. linje (servicedesk). 2. linje blir da for mer avanserte saker og saker som må løses lokalt.</a:t>
            </a:r>
          </a:p>
          <a:p>
            <a:pPr eaLnBrk="1" hangingPunct="1"/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26220100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75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Status i IT-drift prosjektet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9CF8-B881-2F4B-9329-1DA60DEF7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Status i IT-drift prosjektet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E2E55-D619-7F46-8CD6-356C09C2D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Status i IT-drift prosjektet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1B02D-8493-7D4C-BFBE-1343BBD9D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Status i IT-drift prosjektet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6D1F-F182-2D48-BC13-51A01ECCA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Status i IT-drift prosjektet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BDD4B-F1B6-364D-9B10-69D10F0FA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Status i IT-drift prosjektet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2178D-CC30-194F-B22B-A27BA9F0A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Status i IT-drift prosjektet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CBC48-0BBE-6F45-9F14-7FCCEA306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Status i IT-drift prosjektet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3FB26-967F-394A-9EB9-D7E8D3BB9F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Status i IT-drift prosjektet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6FA52-EE8C-394A-B85D-CF7200463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Status i IT-drift prosjektet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C53C5-07CE-2546-B28C-560744354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Status i IT-drift prosjektet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DDFC2E1E-49FC-1B42-9FD0-ED4C0C949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/>
              <a:t>Status i IT-drift prosjektet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/>
              <a:t>Programstyremøte 24. juni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600" dirty="0"/>
              <a:t>Fra fase </a:t>
            </a:r>
            <a:r>
              <a:rPr lang="nb-NO" sz="2600" baseline="0" dirty="0"/>
              <a:t>1 til fase 2</a:t>
            </a:r>
          </a:p>
          <a:p>
            <a:r>
              <a:rPr lang="nb-NO" sz="2600" dirty="0"/>
              <a:t>Fase 3: Implementere relevante vedtak fra Masterplan for universitetets IT» tas ut av prosjektet</a:t>
            </a:r>
            <a:endParaRPr lang="nb-NO" sz="2600" baseline="0" dirty="0"/>
          </a:p>
          <a:p>
            <a:r>
              <a:rPr lang="nb-NO" sz="2600" dirty="0"/>
              <a:t>Prosjekteier</a:t>
            </a:r>
          </a:p>
          <a:p>
            <a:pPr lvl="1"/>
            <a:r>
              <a:rPr lang="nb-NO" dirty="0"/>
              <a:t>Fase 1: Lars Oftedal</a:t>
            </a:r>
          </a:p>
          <a:p>
            <a:pPr lvl="1"/>
            <a:r>
              <a:rPr lang="nb-NO" dirty="0"/>
              <a:t>Fase 2: Ivar Holm</a:t>
            </a:r>
          </a:p>
          <a:p>
            <a:r>
              <a:rPr lang="nb-NO" sz="2600" dirty="0"/>
              <a:t>Styringsgruppen fortsetter med samme deltakere</a:t>
            </a:r>
          </a:p>
          <a:p>
            <a:r>
              <a:rPr lang="nb-NO" sz="2600" dirty="0"/>
              <a:t>Prosjektleder: Frank Paul Silye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24. juni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EB9AB-B5B8-4C81-B8CE-EFD3D1997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Status i IT-drift prosjektet</a:t>
            </a:r>
          </a:p>
        </p:txBody>
      </p:sp>
    </p:spTree>
    <p:extLst>
      <p:ext uri="{BB962C8B-B14F-4D97-AF65-F5344CB8AC3E}">
        <p14:creationId xmlns:p14="http://schemas.microsoft.com/office/powerpoint/2010/main" val="3601921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67119-2E99-4C6C-AED5-7305200B5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Prosjektet arbeider med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F83B7-03F1-4829-A2FA-32202CAEC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300" dirty="0"/>
              <a:t>Oppdatert mandat for fase 2</a:t>
            </a:r>
          </a:p>
          <a:p>
            <a:r>
              <a:rPr lang="nb-NO" sz="2300" dirty="0"/>
              <a:t>Overordnet tidsplan for de delprosjektene</a:t>
            </a:r>
          </a:p>
          <a:p>
            <a:r>
              <a:rPr lang="nb-NO" sz="2300" dirty="0"/>
              <a:t>Ny prosjektbeskrivelse for prosjektet, samt tre delprosjektbeskrivelser. </a:t>
            </a:r>
          </a:p>
          <a:p>
            <a:r>
              <a:rPr lang="nb-NO" sz="2300" dirty="0"/>
              <a:t>Overordnet tidsplan for prosjektet og tidsplaner for delprosjektene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9166D-A02E-45F7-9D43-C1E98D9A7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24. juni 2019</a:t>
            </a: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FD860-D326-452E-81A8-AC65EC470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Status i IT-drift prosjektet</a:t>
            </a:r>
          </a:p>
        </p:txBody>
      </p:sp>
    </p:spTree>
    <p:extLst>
      <p:ext uri="{BB962C8B-B14F-4D97-AF65-F5344CB8AC3E}">
        <p14:creationId xmlns:p14="http://schemas.microsoft.com/office/powerpoint/2010/main" val="3695231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4F8EB-48B8-47B9-A38C-403ECB6DA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FEF4F-F651-49C6-B178-DBB292598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Prosjektets styringsgruppe ønsker at programmet utvider prosjektets levetid til ut 2020</a:t>
            </a:r>
          </a:p>
          <a:p>
            <a:pPr lvl="1"/>
            <a:r>
              <a:rPr lang="nb-NO" dirty="0"/>
              <a:t>Det har vært forsinkelser i prosjektet</a:t>
            </a:r>
          </a:p>
          <a:p>
            <a:pPr lvl="1"/>
            <a:r>
              <a:rPr lang="nb-NO" dirty="0"/>
              <a:t>Bruke muligheten og tiden fram til ny IT-organisasjon er etablert</a:t>
            </a:r>
          </a:p>
          <a:p>
            <a:r>
              <a:rPr lang="nb-NO" sz="2400" dirty="0"/>
              <a:t>Innledende fase beskrev vi følgende områder: Brukerstøtte, drift av arbeidsstasjoner, innkjøp, nettdrift, AV, Student-IT og utskrift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26F1E-53B9-4084-A449-97EF59AFF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24. juni 2019</a:t>
            </a: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1E01-F6DF-4CBF-8384-51E32CBE0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Status i IT-drift prosjektet</a:t>
            </a:r>
          </a:p>
        </p:txBody>
      </p:sp>
    </p:spTree>
    <p:extLst>
      <p:ext uri="{BB962C8B-B14F-4D97-AF65-F5344CB8AC3E}">
        <p14:creationId xmlns:p14="http://schemas.microsoft.com/office/powerpoint/2010/main" val="3796604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8BA40-8E14-4751-8882-E8179163E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Delprosjektet innkjøp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DC888-F614-4E82-9426-12B32D613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981200"/>
            <a:ext cx="7787208" cy="4114800"/>
          </a:xfrm>
        </p:spPr>
        <p:txBody>
          <a:bodyPr/>
          <a:lstStyle/>
          <a:p>
            <a:r>
              <a:rPr lang="nb-NO" sz="2200" dirty="0"/>
              <a:t>Effektmål - Redusere kostnader og tidsbruk ved innkjøp av:</a:t>
            </a:r>
          </a:p>
          <a:p>
            <a:pPr lvl="1"/>
            <a:r>
              <a:rPr lang="nb-NO" sz="2000" dirty="0"/>
              <a:t>Arbeidsstasjoner (forstått som PCer, nettbrett og mobiltelefoner)</a:t>
            </a:r>
          </a:p>
          <a:p>
            <a:pPr lvl="1"/>
            <a:r>
              <a:rPr lang="nb-NO" sz="2000" dirty="0"/>
              <a:t>Programvare</a:t>
            </a:r>
          </a:p>
          <a:p>
            <a:pPr lvl="1"/>
            <a:r>
              <a:rPr lang="nb-NO" sz="2000" dirty="0"/>
              <a:t>Annet basis IT-utstyr</a:t>
            </a:r>
          </a:p>
          <a:p>
            <a:r>
              <a:rPr lang="nb-NO" sz="2200" dirty="0"/>
              <a:t>Resultatmål: </a:t>
            </a:r>
          </a:p>
          <a:p>
            <a:pPr lvl="1"/>
            <a:r>
              <a:rPr lang="nb-NO" sz="2000" dirty="0"/>
              <a:t>Mer profesjonalitet: Oppfølging av avtaler, kvalitet og levering til rett tid. </a:t>
            </a:r>
          </a:p>
          <a:p>
            <a:pPr lvl="1"/>
            <a:r>
              <a:rPr lang="nb-NO" sz="2000" dirty="0"/>
              <a:t>Reduksjon i antall rekvirenter og innkjøpere i IT-organisasjonen. Følge opp anbefalingen fra prosjektet for administrative fellesløsninger.</a:t>
            </a:r>
            <a:endParaRPr lang="nb-NO" sz="2500" dirty="0"/>
          </a:p>
          <a:p>
            <a:endParaRPr lang="nb-NO" dirty="0"/>
          </a:p>
          <a:p>
            <a:pPr lvl="1"/>
            <a:endParaRPr lang="nb-NO" sz="1800" dirty="0"/>
          </a:p>
          <a:p>
            <a:pPr lvl="1"/>
            <a:endParaRPr lang="nb-NO" sz="1800" dirty="0"/>
          </a:p>
          <a:p>
            <a:pPr lvl="1"/>
            <a:endParaRPr lang="nb-NO" sz="1800" dirty="0"/>
          </a:p>
          <a:p>
            <a:pPr marL="914400" lvl="2" indent="0">
              <a:buNone/>
            </a:pPr>
            <a:endParaRPr lang="nb-NO" sz="1700" dirty="0"/>
          </a:p>
          <a:p>
            <a:endParaRPr lang="nb-NO" sz="25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8641B-27EB-4551-85B9-4B095F6A5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24. juni 2019</a:t>
            </a: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0CD34-5F11-42D3-8BC3-6AB0B3763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Status i IT-drift prosjektet</a:t>
            </a:r>
          </a:p>
        </p:txBody>
      </p:sp>
    </p:spTree>
    <p:extLst>
      <p:ext uri="{BB962C8B-B14F-4D97-AF65-F5344CB8AC3E}">
        <p14:creationId xmlns:p14="http://schemas.microsoft.com/office/powerpoint/2010/main" val="4101750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B5579-C979-40E0-97AB-848A1385E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Delprosjektet innkjøp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FDAE3-255B-482F-8CBC-9D7DD6C4F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Resultatmål</a:t>
            </a:r>
          </a:p>
          <a:p>
            <a:pPr lvl="1"/>
            <a:r>
              <a:rPr lang="nb-NO" sz="2200" dirty="0"/>
              <a:t>Forbedret bestillingsprosess, tilpasset nytt bestillings- og fakturasystem</a:t>
            </a:r>
          </a:p>
          <a:p>
            <a:pPr lvl="1"/>
            <a:r>
              <a:rPr lang="nb-NO" sz="2200" dirty="0"/>
              <a:t>Standardisering: Anbefale en standardisering av arbeidsstasjoner som passer 80-90% av brukerne</a:t>
            </a:r>
          </a:p>
          <a:p>
            <a:pPr lvl="1"/>
            <a:r>
              <a:rPr lang="nb-NO" sz="2200" dirty="0"/>
              <a:t>Brukerportal: Vurdere og evt. etablere løsning for brukernær rekvirering av standard utstyr</a:t>
            </a:r>
          </a:p>
          <a:p>
            <a:pPr lvl="1"/>
            <a:r>
              <a:rPr lang="nb-NO" sz="2200" dirty="0"/>
              <a:t>Automatiserte utbyttingsrapporter</a:t>
            </a:r>
          </a:p>
          <a:p>
            <a:pPr lvl="1"/>
            <a:r>
              <a:rPr lang="nb-NO" sz="2200" dirty="0"/>
              <a:t>Effektiv innkjøp av programvare</a:t>
            </a:r>
          </a:p>
          <a:p>
            <a:pPr lvl="1"/>
            <a:endParaRPr lang="nb-NO" sz="2200" dirty="0"/>
          </a:p>
          <a:p>
            <a:pPr lvl="1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9A702-8D07-4128-B3F6-1FEA593DF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1C744-2CC4-478B-A0E5-017FC68BD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Status i IT-drift prosjektet</a:t>
            </a:r>
          </a:p>
        </p:txBody>
      </p:sp>
    </p:spTree>
    <p:extLst>
      <p:ext uri="{BB962C8B-B14F-4D97-AF65-F5344CB8AC3E}">
        <p14:creationId xmlns:p14="http://schemas.microsoft.com/office/powerpoint/2010/main" val="1649951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77FF8-91C6-48B2-9195-FADDF5DEC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Drift av arbeidsstasjoner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03A7F-3A29-4D26-AD76-9935682BA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dirty="0"/>
              <a:t>Delprosjektet tar inn et allerede pågående prosjekt Windows Autopilot. Innebærer flere endrede prosesser:</a:t>
            </a:r>
          </a:p>
          <a:p>
            <a:pPr lvl="1"/>
            <a:r>
              <a:rPr lang="nb-NO" sz="1800" dirty="0"/>
              <a:t>En slutter å reinstallere nye maskiner, og tar dem i bruk slik de kommer fra fabrikk</a:t>
            </a:r>
          </a:p>
          <a:p>
            <a:pPr lvl="1"/>
            <a:r>
              <a:rPr lang="nb-NO" sz="1800" dirty="0"/>
              <a:t>Brukeren kan i større grad sette opp og konfigurere egen arbeidsflate</a:t>
            </a:r>
          </a:p>
          <a:p>
            <a:pPr lvl="1"/>
            <a:r>
              <a:rPr lang="nb-NO" sz="1800" dirty="0"/>
              <a:t>Den mobile brukeren: Laptoper som brukes og fungerer likt uansett hvor brukeren befinner seg (eks. lagringsområder)</a:t>
            </a:r>
          </a:p>
          <a:p>
            <a:pPr lvl="1"/>
            <a:r>
              <a:rPr lang="nb-NO" sz="1800" dirty="0"/>
              <a:t>Skybaserte driftsverktøy: Endringen vil på sikt gi UiO besparelser i infrastruktur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4873F-CAFF-4599-BF04-93B347028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24. juni 2019</a:t>
            </a: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0FEDD-4111-44A7-A6D1-674DC1915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Status i IT-drift prosjektet</a:t>
            </a:r>
          </a:p>
        </p:txBody>
      </p:sp>
    </p:spTree>
    <p:extLst>
      <p:ext uri="{BB962C8B-B14F-4D97-AF65-F5344CB8AC3E}">
        <p14:creationId xmlns:p14="http://schemas.microsoft.com/office/powerpoint/2010/main" val="2836707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274B9-E5D1-4D57-8315-222AA5484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prosess for klargjøring av maskin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1E641D3-ECED-4B40-A494-47C420F82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0373" y="1981200"/>
            <a:ext cx="7096653" cy="411480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895EB-453C-4D6D-A84C-E1816BC13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24. juni 2019</a:t>
            </a: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D46CF-973C-457D-9EE1-588F14656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Status i IT-drift prosjektet</a:t>
            </a:r>
          </a:p>
        </p:txBody>
      </p:sp>
    </p:spTree>
    <p:extLst>
      <p:ext uri="{BB962C8B-B14F-4D97-AF65-F5344CB8AC3E}">
        <p14:creationId xmlns:p14="http://schemas.microsoft.com/office/powerpoint/2010/main" val="2748171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F07DB-D27F-453B-97ED-48A705E92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Brukerstøtte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CDD82-82D7-4E32-8CB3-41DE9F298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Effektmål: Reduserte kostnader og tidsbruk ved brukerstøtte for basis IT-tjenester</a:t>
            </a:r>
          </a:p>
          <a:p>
            <a:r>
              <a:rPr lang="nb-NO" dirty="0"/>
              <a:t>Resultatmål: </a:t>
            </a:r>
          </a:p>
          <a:p>
            <a:pPr lvl="1"/>
            <a:r>
              <a:rPr lang="nb-NO" sz="2300" dirty="0"/>
              <a:t>Raskere saksløsning i 1. linje ved hjelp av fjernassistanse: Anbefale felles løsning for UiO. </a:t>
            </a:r>
          </a:p>
          <a:p>
            <a:pPr lvl="1"/>
            <a:r>
              <a:rPr lang="nb-NO" sz="2300" dirty="0"/>
              <a:t>Raskere saksløsning i 1. linje ved at henvendelser i størst mulig grad løses nærmest mulig brukeren. Foreslå ny rettighetsstruktur basert på funksjon og ikke plassering i organisasjonen.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6696E-19D6-4D3E-9373-CC451FD08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24. juni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FAABC-A78B-46E6-895F-34A39E0EB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Status i IT-drift prosjektet</a:t>
            </a:r>
          </a:p>
        </p:txBody>
      </p:sp>
    </p:spTree>
    <p:extLst>
      <p:ext uri="{BB962C8B-B14F-4D97-AF65-F5344CB8AC3E}">
        <p14:creationId xmlns:p14="http://schemas.microsoft.com/office/powerpoint/2010/main" val="1732738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58B95-17B1-4CFD-AC55-7F0C959E8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Brukerstøtte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CCDFB-3808-4FD4-8862-F75514E35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sz="2200" dirty="0"/>
              <a:t>Raskere saksløsning gjennom en felles servicedesk </a:t>
            </a:r>
          </a:p>
          <a:p>
            <a:pPr lvl="1"/>
            <a:r>
              <a:rPr lang="nb-NO" sz="2200" dirty="0"/>
              <a:t>Etablere felles kunnskapsdatabase for hele IT-organisasjonen</a:t>
            </a:r>
          </a:p>
          <a:p>
            <a:pPr lvl="2"/>
            <a:r>
              <a:rPr lang="nb-NO" dirty="0"/>
              <a:t>Vil være til stor hjelp for en felles servicedesk og lokale </a:t>
            </a:r>
            <a:r>
              <a:rPr lang="nb-NO" dirty="0" err="1"/>
              <a:t>helpdesker</a:t>
            </a:r>
            <a:endParaRPr lang="nb-NO" dirty="0"/>
          </a:p>
          <a:p>
            <a:pPr lvl="2"/>
            <a:r>
              <a:rPr lang="nb-NO" dirty="0"/>
              <a:t>Redusert tid brukt til vedlikehold av mange lokale </a:t>
            </a:r>
            <a:r>
              <a:rPr lang="nb-NO" dirty="0" err="1"/>
              <a:t>kunnskapsbaser</a:t>
            </a:r>
            <a:endParaRPr lang="nb-NO" dirty="0"/>
          </a:p>
          <a:p>
            <a:pPr lvl="1"/>
            <a:r>
              <a:rPr lang="nb-NO" sz="2200" dirty="0"/>
              <a:t>Effektiv meldingstjeneste når tjenester går ned. Reduserer arbeid med feilsøking og dermed trykket på IT-organisasjon, og særlig brukerstøtte</a:t>
            </a:r>
          </a:p>
          <a:p>
            <a:pPr lvl="1"/>
            <a:r>
              <a:rPr lang="nb-NO" sz="2200" dirty="0"/>
              <a:t>Av-brukerstøtte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FA9CD-3ACB-42E2-A04D-A1AF62AC7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24. juni 2019</a:t>
            </a: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D2855-E5B7-4A2F-AD3A-5E99C002D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Status i IT-drift prosjektet</a:t>
            </a:r>
          </a:p>
        </p:txBody>
      </p:sp>
    </p:spTree>
    <p:extLst>
      <p:ext uri="{BB962C8B-B14F-4D97-AF65-F5344CB8AC3E}">
        <p14:creationId xmlns:p14="http://schemas.microsoft.com/office/powerpoint/2010/main" val="2986379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A2614-EB7F-47C9-B08E-B1AAE2BC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Brukerstøtte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689AE-DBA6-4C0C-8757-26067DA23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Fase 1s kartlegging viste at UiO har behov for både et moderne ticketingsystem, tjenestekatalog, felles utstyrsbase og kunnskapsbase</a:t>
            </a:r>
          </a:p>
          <a:p>
            <a:pPr lvl="1"/>
            <a:r>
              <a:rPr lang="nb-NO" sz="1800" dirty="0"/>
              <a:t>UiO har hatt RT i 15 år. Tilbyr ikke funksjonalitet for «hjelp til selvhjelp», da den ikke har en brukerportal med koblinger mot tjenestekatalog og kunnskapsbase</a:t>
            </a:r>
          </a:p>
          <a:p>
            <a:pPr lvl="1"/>
            <a:r>
              <a:rPr lang="nb-NO" sz="1800" dirty="0"/>
              <a:t>Alle tre delprosjektene har behov for en felles utstyrsbase for sine prosessforbedringer</a:t>
            </a:r>
          </a:p>
          <a:p>
            <a:pPr lvl="1"/>
            <a:r>
              <a:rPr lang="nb-NO" sz="1800" dirty="0"/>
              <a:t>Vi har et behov for et ticketingsystem som har innebygget kunnskapsbase for et bedre «</a:t>
            </a:r>
            <a:r>
              <a:rPr lang="nb-NO" sz="1800" dirty="0" err="1"/>
              <a:t>shift</a:t>
            </a:r>
            <a:r>
              <a:rPr lang="nb-NO" sz="1800" dirty="0"/>
              <a:t> </a:t>
            </a:r>
            <a:r>
              <a:rPr lang="nb-NO" sz="1800" dirty="0" err="1"/>
              <a:t>left</a:t>
            </a:r>
            <a:r>
              <a:rPr lang="nb-NO" sz="1800" dirty="0"/>
              <a:t>»-fokus</a:t>
            </a:r>
          </a:p>
          <a:p>
            <a:pPr lvl="1"/>
            <a:r>
              <a:rPr lang="nb-NO" sz="1800" dirty="0"/>
              <a:t>Hva skjer i sektoren? NTNU, UiB og UiT har anskaffet TOPdesk. UNIT og UNINETT har også opsjon</a:t>
            </a:r>
          </a:p>
          <a:p>
            <a:pPr lvl="1"/>
            <a:r>
              <a:rPr lang="nb-NO" sz="1800" dirty="0"/>
              <a:t>UiO har tegnet en intensjonsavtale for å utrede om TOPdesk egner seg for UiO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7612D-DD0F-42C0-9FD0-DF4DD1A33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24. juni 2019</a:t>
            </a: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B7AC2-1EC0-488E-AC9C-E6FE5A695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Status </a:t>
            </a:r>
            <a:r>
              <a:rPr lang="en-US" dirty="0" err="1"/>
              <a:t>i</a:t>
            </a:r>
            <a:r>
              <a:rPr lang="en-US" dirty="0"/>
              <a:t> IT-drift </a:t>
            </a:r>
            <a:r>
              <a:rPr lang="en-US" dirty="0" err="1"/>
              <a:t>prosjektet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011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defRPr/>
            </a:pPr>
            <a:r>
              <a:rPr lang="nb-NO" sz="800"/>
              <a:t>24. juni 2019</a:t>
            </a:r>
            <a:endParaRPr lang="nb-NO" sz="800" dirty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Hva er «</a:t>
            </a:r>
            <a:r>
              <a:rPr lang="nb-NO" altLang="nb-NO" dirty="0" err="1"/>
              <a:t>shift</a:t>
            </a:r>
            <a:r>
              <a:rPr lang="nb-NO" altLang="nb-NO" dirty="0"/>
              <a:t> </a:t>
            </a:r>
            <a:r>
              <a:rPr lang="nb-NO" altLang="nb-NO" dirty="0" err="1"/>
              <a:t>left</a:t>
            </a:r>
            <a:r>
              <a:rPr lang="nb-NO" altLang="nb-NO" dirty="0"/>
              <a:t>»?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776793" y="2608164"/>
            <a:ext cx="7584571" cy="287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683569" y="2312076"/>
            <a:ext cx="3132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Økende supportkostnader</a:t>
            </a:r>
          </a:p>
        </p:txBody>
      </p:sp>
      <p:sp>
        <p:nvSpPr>
          <p:cNvPr id="30" name="Flowchart: Process 29"/>
          <p:cNvSpPr/>
          <p:nvPr/>
        </p:nvSpPr>
        <p:spPr bwMode="auto">
          <a:xfrm>
            <a:off x="776792" y="2996952"/>
            <a:ext cx="1202920" cy="1080120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900" b="1" dirty="0"/>
              <a:t>-1. linje</a:t>
            </a:r>
            <a:br>
              <a:rPr lang="nb-NO" sz="900" b="1" dirty="0"/>
            </a:br>
            <a:br>
              <a:rPr lang="nb-NO" sz="900" dirty="0"/>
            </a:br>
            <a:r>
              <a:rPr lang="nb-NO" sz="800" dirty="0"/>
              <a:t>Forhindre feil før de oppstår</a:t>
            </a:r>
            <a:br>
              <a:rPr lang="nb-NO" sz="800" dirty="0"/>
            </a:br>
            <a:br>
              <a:rPr lang="nb-NO" sz="800" dirty="0"/>
            </a:br>
            <a:r>
              <a:rPr lang="nb-NO" sz="800" dirty="0"/>
              <a:t>Kontinuerlig tjeneste-forbedring</a:t>
            </a:r>
          </a:p>
          <a:p>
            <a:br>
              <a:rPr lang="nb-NO" sz="900" dirty="0"/>
            </a:br>
            <a:br>
              <a:rPr lang="nb-NO" sz="900" dirty="0"/>
            </a:br>
            <a:endParaRPr lang="nb-NO" sz="900" dirty="0"/>
          </a:p>
        </p:txBody>
      </p:sp>
      <p:sp>
        <p:nvSpPr>
          <p:cNvPr id="37" name="Flowchart: Process 36"/>
          <p:cNvSpPr/>
          <p:nvPr/>
        </p:nvSpPr>
        <p:spPr bwMode="auto">
          <a:xfrm>
            <a:off x="2937032" y="2996952"/>
            <a:ext cx="1202920" cy="1512168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nb-NO" sz="900" b="1" dirty="0"/>
              <a:t>0. linje</a:t>
            </a:r>
            <a:br>
              <a:rPr lang="nb-NO" sz="900" b="1" dirty="0"/>
            </a:br>
            <a:br>
              <a:rPr lang="nb-NO" sz="900" dirty="0"/>
            </a:br>
            <a:r>
              <a:rPr lang="nb-NO" sz="800" b="1" dirty="0"/>
              <a:t>Brukerportal </a:t>
            </a:r>
            <a:r>
              <a:rPr lang="nb-NO" sz="800" dirty="0"/>
              <a:t>med kunnskapsartikler</a:t>
            </a:r>
            <a:br>
              <a:rPr lang="nb-NO" sz="800" dirty="0"/>
            </a:br>
            <a:br>
              <a:rPr lang="nb-NO" sz="800" dirty="0"/>
            </a:br>
            <a:r>
              <a:rPr lang="nb-NO" sz="800" dirty="0" err="1"/>
              <a:t>Evnt</a:t>
            </a:r>
            <a:r>
              <a:rPr lang="nb-NO" sz="800" dirty="0"/>
              <a:t>. </a:t>
            </a:r>
            <a:r>
              <a:rPr lang="nb-NO" sz="800" b="1" dirty="0"/>
              <a:t>AI/</a:t>
            </a:r>
            <a:r>
              <a:rPr lang="nb-NO" sz="800" b="1" dirty="0" err="1"/>
              <a:t>Chatbot</a:t>
            </a:r>
            <a:endParaRPr lang="nb-NO" sz="800" b="1" dirty="0"/>
          </a:p>
          <a:p>
            <a:br>
              <a:rPr lang="nb-NO" sz="800" dirty="0"/>
            </a:br>
            <a:br>
              <a:rPr lang="nb-NO" sz="800" dirty="0"/>
            </a:br>
            <a:r>
              <a:rPr lang="nb-NO" sz="800" dirty="0"/>
              <a:t>Løs problem </a:t>
            </a:r>
            <a:r>
              <a:rPr lang="nb-NO" sz="800" i="1" dirty="0"/>
              <a:t>før</a:t>
            </a:r>
            <a:r>
              <a:rPr lang="nb-NO" sz="800" dirty="0"/>
              <a:t> sak må opprettes i Servicedesk</a:t>
            </a:r>
          </a:p>
          <a:p>
            <a:endParaRPr lang="nb-NO" sz="800" dirty="0"/>
          </a:p>
          <a:p>
            <a:br>
              <a:rPr lang="nb-NO" sz="800" dirty="0"/>
            </a:br>
            <a:br>
              <a:rPr lang="nb-NO" sz="900" dirty="0"/>
            </a:br>
            <a:endParaRPr lang="nb-NO" sz="900" dirty="0"/>
          </a:p>
        </p:txBody>
      </p:sp>
      <p:sp>
        <p:nvSpPr>
          <p:cNvPr id="38" name="Flowchart: Process 37"/>
          <p:cNvSpPr/>
          <p:nvPr/>
        </p:nvSpPr>
        <p:spPr bwMode="auto">
          <a:xfrm>
            <a:off x="5025264" y="2996952"/>
            <a:ext cx="1202920" cy="1080120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900" b="1" dirty="0"/>
              <a:t>1. linje</a:t>
            </a:r>
            <a:br>
              <a:rPr lang="nb-NO" sz="900" b="1" dirty="0"/>
            </a:br>
            <a:br>
              <a:rPr lang="nb-NO" sz="900" dirty="0"/>
            </a:br>
            <a:r>
              <a:rPr lang="nb-NO" sz="900" b="1" dirty="0"/>
              <a:t>Servicedesk</a:t>
            </a:r>
            <a:br>
              <a:rPr lang="nb-NO" sz="800" b="1" dirty="0"/>
            </a:br>
            <a:br>
              <a:rPr lang="nb-NO" sz="800" dirty="0"/>
            </a:br>
            <a:endParaRPr lang="nb-NO" sz="800" dirty="0"/>
          </a:p>
          <a:p>
            <a:br>
              <a:rPr lang="nb-NO" sz="900" dirty="0"/>
            </a:br>
            <a:br>
              <a:rPr lang="nb-NO" sz="900" dirty="0"/>
            </a:br>
            <a:endParaRPr lang="nb-NO" sz="900" dirty="0"/>
          </a:p>
        </p:txBody>
      </p:sp>
      <p:sp>
        <p:nvSpPr>
          <p:cNvPr id="39" name="Flowchart: Process 38"/>
          <p:cNvSpPr/>
          <p:nvPr/>
        </p:nvSpPr>
        <p:spPr bwMode="auto">
          <a:xfrm>
            <a:off x="7113496" y="3011462"/>
            <a:ext cx="1202920" cy="1080120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900" b="1" dirty="0"/>
              <a:t>2. linje</a:t>
            </a:r>
            <a:br>
              <a:rPr lang="nb-NO" sz="900" b="1" dirty="0"/>
            </a:br>
            <a:br>
              <a:rPr lang="nb-NO" sz="900" dirty="0"/>
            </a:br>
            <a:r>
              <a:rPr lang="nb-NO" sz="900" b="1" dirty="0"/>
              <a:t>Spesialist</a:t>
            </a:r>
            <a:endParaRPr lang="nb-NO" sz="800" b="1" dirty="0"/>
          </a:p>
          <a:p>
            <a:br>
              <a:rPr lang="nb-NO" sz="900" dirty="0"/>
            </a:br>
            <a:br>
              <a:rPr lang="nb-NO" sz="900" dirty="0"/>
            </a:br>
            <a:endParaRPr lang="nb-NO" sz="900" dirty="0"/>
          </a:p>
        </p:txBody>
      </p:sp>
      <p:sp>
        <p:nvSpPr>
          <p:cNvPr id="29" name="Curved Up Arrow 28"/>
          <p:cNvSpPr/>
          <p:nvPr/>
        </p:nvSpPr>
        <p:spPr bwMode="auto">
          <a:xfrm>
            <a:off x="899592" y="4077072"/>
            <a:ext cx="936104" cy="432048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2" name="Left Arrow 31"/>
          <p:cNvSpPr/>
          <p:nvPr/>
        </p:nvSpPr>
        <p:spPr bwMode="auto">
          <a:xfrm>
            <a:off x="1979712" y="3068960"/>
            <a:ext cx="957320" cy="144016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3" name="TextBox 32"/>
          <p:cNvSpPr txBox="1"/>
          <p:nvPr/>
        </p:nvSpPr>
        <p:spPr>
          <a:xfrm>
            <a:off x="812532" y="4509700"/>
            <a:ext cx="10951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/>
              <a:t>«</a:t>
            </a:r>
            <a:r>
              <a:rPr lang="nb-NO" sz="800" dirty="0" err="1"/>
              <a:t>Ticket</a:t>
            </a:r>
            <a:r>
              <a:rPr lang="nb-NO" sz="800" dirty="0"/>
              <a:t> </a:t>
            </a:r>
            <a:r>
              <a:rPr lang="nb-NO" sz="800" dirty="0" err="1"/>
              <a:t>elimination</a:t>
            </a:r>
            <a:r>
              <a:rPr lang="nb-NO" sz="800" dirty="0"/>
              <a:t>»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942346" y="3168574"/>
            <a:ext cx="10454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/>
              <a:t>«</a:t>
            </a:r>
            <a:r>
              <a:rPr lang="nb-NO" sz="800" dirty="0" err="1"/>
              <a:t>Ticket</a:t>
            </a:r>
            <a:r>
              <a:rPr lang="nb-NO" sz="800" dirty="0"/>
              <a:t> </a:t>
            </a:r>
            <a:r>
              <a:rPr lang="nb-NO" sz="800" dirty="0" err="1"/>
              <a:t>deflecting</a:t>
            </a:r>
            <a:r>
              <a:rPr lang="nb-NO" sz="800" dirty="0"/>
              <a:t>»</a:t>
            </a: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6228184" y="3501008"/>
            <a:ext cx="86409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>
            <a:off x="4139952" y="3501008"/>
            <a:ext cx="86409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 flipH="1" flipV="1">
            <a:off x="776792" y="5085184"/>
            <a:ext cx="7539624" cy="141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1115616" y="5034662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«</a:t>
            </a:r>
            <a:r>
              <a:rPr lang="nb-NO" dirty="0" err="1"/>
              <a:t>Shift</a:t>
            </a:r>
            <a:r>
              <a:rPr lang="nb-NO" dirty="0"/>
              <a:t> </a:t>
            </a:r>
            <a:r>
              <a:rPr lang="nb-NO" dirty="0" err="1"/>
              <a:t>left</a:t>
            </a:r>
            <a:r>
              <a:rPr lang="nb-NO" dirty="0"/>
              <a:t>» er et fokus på å senke supportkostnader og redusere respons- og løsningstider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71070BD-2EC9-45D0-AD27-1BC8B814C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Status i IT-drift prosjektet</a:t>
            </a:r>
          </a:p>
        </p:txBody>
      </p:sp>
    </p:spTree>
    <p:extLst>
      <p:ext uri="{BB962C8B-B14F-4D97-AF65-F5344CB8AC3E}">
        <p14:creationId xmlns:p14="http://schemas.microsoft.com/office/powerpoint/2010/main" val="1125654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B06E7-7025-472B-8D8A-19DA23BB0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TOPdesk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50F24-0157-4203-8F2F-8B9C8CFE6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TOPdesk treffer delprosjektet brukerstøtte som «hånd i hanske».</a:t>
            </a:r>
          </a:p>
          <a:p>
            <a:r>
              <a:rPr lang="nb-NO" sz="1800" dirty="0"/>
              <a:t>Delprosjektet brukerstøtte vil for hver prosess de jobber med, vurdere hvilket verktøy som egner seg best (Eks. </a:t>
            </a:r>
            <a:r>
              <a:rPr lang="nb-NO" sz="1800" dirty="0" err="1"/>
              <a:t>chatbot</a:t>
            </a:r>
            <a:r>
              <a:rPr lang="nb-NO" sz="1800" dirty="0"/>
              <a:t>, RPA, nettskjema, TOPdesk m. fl.)</a:t>
            </a:r>
            <a:endParaRPr lang="nb-NO" sz="1725" dirty="0"/>
          </a:p>
          <a:p>
            <a:r>
              <a:rPr lang="nb-NO" sz="1800" dirty="0">
                <a:latin typeface="Arial" charset="0"/>
                <a:ea typeface="ヒラギノ角ゴ Pro W3" charset="-128"/>
                <a:cs typeface="ヒラギノ角ゴ Pro W3" charset="-128"/>
              </a:rPr>
              <a:t>TOPdesk var et ITSM (IT service management) system for å </a:t>
            </a:r>
            <a:r>
              <a:rPr lang="nb-NO" sz="1800" dirty="0" err="1">
                <a:latin typeface="Arial" charset="0"/>
                <a:ea typeface="ヒラギノ角ゴ Pro W3" charset="-128"/>
                <a:cs typeface="ヒラギノ角ゴ Pro W3" charset="-128"/>
              </a:rPr>
              <a:t>strømlinjeforme</a:t>
            </a:r>
            <a:r>
              <a:rPr lang="nb-NO" sz="1800" dirty="0">
                <a:latin typeface="Arial" charset="0"/>
                <a:ea typeface="ヒラギノ角ゴ Pro W3" charset="-128"/>
                <a:cs typeface="ヒラギノ角ゴ Pro W3" charset="-128"/>
              </a:rPr>
              <a:t> virksomheters IT service-prosesser. Har blitt videreutviklet til et generelt prosessforbedringsverktøy for servicetjenester - Enterprise service management (ESM) system.</a:t>
            </a:r>
          </a:p>
          <a:p>
            <a:r>
              <a:rPr lang="nb-NO" sz="1800" dirty="0"/>
              <a:t>TOPdesk vil være godt egnet til å understøtte etablering av et Single Point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Contact</a:t>
            </a:r>
            <a:r>
              <a:rPr lang="nb-NO" sz="1800" dirty="0"/>
              <a:t> (</a:t>
            </a:r>
            <a:r>
              <a:rPr lang="nb-NO" sz="1800" dirty="0" err="1"/>
              <a:t>SPoC</a:t>
            </a:r>
            <a:r>
              <a:rPr lang="nb-NO" sz="1800" dirty="0"/>
              <a:t>) for IT-hjelp og «hjelp til selvhjelp».</a:t>
            </a:r>
          </a:p>
          <a:p>
            <a:r>
              <a:rPr lang="nb-NO" sz="1800" dirty="0"/>
              <a:t>Gir en utstyrsbase som kan kobles til driftsløsninger for Windows, </a:t>
            </a:r>
            <a:r>
              <a:rPr lang="nb-NO" sz="1800" dirty="0" err="1"/>
              <a:t>macOS</a:t>
            </a:r>
            <a:r>
              <a:rPr lang="nb-NO" sz="1800" dirty="0"/>
              <a:t> og mobile enheter: SCCM, ELK, </a:t>
            </a:r>
            <a:r>
              <a:rPr lang="nb-NO" sz="1800" dirty="0" err="1"/>
              <a:t>Flexera</a:t>
            </a:r>
            <a:r>
              <a:rPr lang="nb-NO" sz="1800" dirty="0"/>
              <a:t> etc., noe som muliggjør automatiseringer</a:t>
            </a:r>
          </a:p>
          <a:p>
            <a:r>
              <a:rPr lang="nb-NO" sz="1800" dirty="0"/>
              <a:t>Åpne </a:t>
            </a:r>
            <a:r>
              <a:rPr lang="nb-NO" sz="1800" dirty="0" err="1"/>
              <a:t>APIer</a:t>
            </a:r>
            <a:r>
              <a:rPr lang="nb-NO" sz="1800" dirty="0"/>
              <a:t> gjør at det kan integreres mot flere UiO-systemer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A2AC5-32E5-4A2D-AD6F-DF9C7EF77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24. juni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57F30-6FA2-48C6-9FF5-99E24D1E3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Status </a:t>
            </a:r>
            <a:r>
              <a:rPr lang="en-US" dirty="0" err="1"/>
              <a:t>i</a:t>
            </a:r>
            <a:r>
              <a:rPr lang="en-US" dirty="0"/>
              <a:t> IT-drift </a:t>
            </a:r>
            <a:r>
              <a:rPr lang="en-US" dirty="0" err="1"/>
              <a:t>prosjektet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3435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CA171DCFB8CF4AA15F2F5BBE35616A" ma:contentTypeVersion="7" ma:contentTypeDescription="Opprett et nytt dokument." ma:contentTypeScope="" ma:versionID="40508826c6f5b27e46c67a6a793326e5">
  <xsd:schema xmlns:xsd="http://www.w3.org/2001/XMLSchema" xmlns:xs="http://www.w3.org/2001/XMLSchema" xmlns:p="http://schemas.microsoft.com/office/2006/metadata/properties" xmlns:ns2="1ea32e06-597e-4dfa-bbd8-3e0534c0d372" xmlns:ns3="174c262a-430f-4bc2-b17f-366f4fa129ce" targetNamespace="http://schemas.microsoft.com/office/2006/metadata/properties" ma:root="true" ma:fieldsID="b9d65c1cdcf004a2b537eae7d2a5b7bb" ns2:_="" ns3:_="">
    <xsd:import namespace="1ea32e06-597e-4dfa-bbd8-3e0534c0d372"/>
    <xsd:import namespace="174c262a-430f-4bc2-b17f-366f4fa129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32e06-597e-4dfa-bbd8-3e0534c0d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c262a-430f-4bc2-b17f-366f4fa129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C02FD47-0557-41E8-AAFE-1A4CA8C5C9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32e06-597e-4dfa-bbd8-3e0534c0d372"/>
    <ds:schemaRef ds:uri="174c262a-430f-4bc2-b17f-366f4fa129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047797-2149-4780-A3B8-332D5780E5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38C4CC-8DEB-411D-9493-E94B0D3FB54F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74c262a-430f-4bc2-b17f-366f4fa129ce"/>
    <ds:schemaRef ds:uri="http://purl.org/dc/elements/1.1/"/>
    <ds:schemaRef ds:uri="1ea32e06-597e-4dfa-bbd8-3e0534c0d37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 Presentation</Template>
  <TotalTime>13988</TotalTime>
  <Words>1413</Words>
  <Application>Microsoft Office PowerPoint</Application>
  <PresentationFormat>On-screen Show (4:3)</PresentationFormat>
  <Paragraphs>168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ヒラギノ角ゴ Pro W3</vt:lpstr>
      <vt:lpstr>Blank Presentation</vt:lpstr>
      <vt:lpstr>Status i IT-drift prosjektet</vt:lpstr>
      <vt:lpstr>Organisering</vt:lpstr>
      <vt:lpstr>Prosjektet arbeider med</vt:lpstr>
      <vt:lpstr>Organisering</vt:lpstr>
      <vt:lpstr>Delprosjektet innkjøp</vt:lpstr>
      <vt:lpstr>Delprosjektet innkjøp</vt:lpstr>
      <vt:lpstr>Drift av arbeidsstasjoner</vt:lpstr>
      <vt:lpstr>Ny prosess for klargjøring av maskin</vt:lpstr>
      <vt:lpstr>Brukerstøtte</vt:lpstr>
      <vt:lpstr>Brukerstøtte</vt:lpstr>
      <vt:lpstr>Brukerstøtte</vt:lpstr>
      <vt:lpstr>Hva er «shift left»?</vt:lpstr>
      <vt:lpstr>TOPdesk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i IT-drift prosjektet</dc:title>
  <dc:subject/>
  <dc:creator>Frank Paul Silye</dc:creator>
  <cp:keywords/>
  <dc:description/>
  <cp:lastModifiedBy>Lars Oftedal</cp:lastModifiedBy>
  <cp:revision>26</cp:revision>
  <cp:lastPrinted>2019-02-18T12:37:30Z</cp:lastPrinted>
  <dcterms:created xsi:type="dcterms:W3CDTF">2019-02-13T10:57:31Z</dcterms:created>
  <dcterms:modified xsi:type="dcterms:W3CDTF">2019-06-23T17:03:39Z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0x010100EACA171DCFB8CF4AA15F2F5BBE35616A</vt:lpwstr>
  </property>
</Properties>
</file>