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76" r:id="rId5"/>
    <p:sldId id="283" r:id="rId6"/>
    <p:sldId id="284" r:id="rId7"/>
    <p:sldId id="280" r:id="rId8"/>
    <p:sldId id="277" r:id="rId9"/>
    <p:sldId id="278" r:id="rId10"/>
    <p:sldId id="279" r:id="rId11"/>
    <p:sldId id="281" r:id="rId12"/>
    <p:sldId id="286" r:id="rId13"/>
    <p:sldId id="282" r:id="rId14"/>
    <p:sldId id="285" r:id="rId15"/>
  </p:sldIdLst>
  <p:sldSz cx="9144000" cy="5715000" type="screen16x1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D00000"/>
    <a:srgbClr val="D60000"/>
    <a:srgbClr val="00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2" d="100"/>
          <a:sy n="132" d="100"/>
        </p:scale>
        <p:origin x="126" y="34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24.06.2019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24.06.2019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251520" y="481236"/>
            <a:ext cx="8640960" cy="2016224"/>
          </a:xfrm>
        </p:spPr>
        <p:txBody>
          <a:bodyPr>
            <a:normAutofit/>
          </a:bodyPr>
          <a:lstStyle/>
          <a:p>
            <a:r>
              <a:rPr lang="nb-NO"/>
              <a:t>Program for </a:t>
            </a:r>
            <a:br>
              <a:rPr lang="nb-NO"/>
            </a:br>
            <a:r>
              <a:rPr lang="nb-NO"/>
              <a:t>administrativ forbedring </a:t>
            </a:r>
            <a:br>
              <a:rPr lang="nb-NO"/>
            </a:br>
            <a:r>
              <a:rPr lang="nb-NO"/>
              <a:t>og digitalisering</a:t>
            </a:r>
          </a:p>
        </p:txBody>
      </p:sp>
    </p:spTree>
    <p:extLst>
      <p:ext uri="{BB962C8B-B14F-4D97-AF65-F5344CB8AC3E}">
        <p14:creationId xmlns:p14="http://schemas.microsoft.com/office/powerpoint/2010/main" val="294996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BOTT-SA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Start teknisk implementering september 2020</a:t>
            </a:r>
          </a:p>
          <a:p>
            <a:r>
              <a:rPr lang="nb-NO" dirty="0" smtClean="0"/>
              <a:t>Første pilot juni 2021 – Siste juni 2022</a:t>
            </a:r>
          </a:p>
          <a:p>
            <a:endParaRPr lang="nb-NO" dirty="0"/>
          </a:p>
          <a:p>
            <a:r>
              <a:rPr lang="nb-NO" dirty="0" smtClean="0"/>
              <a:t>Hva nå utover å bidra inn i BOTT-SA?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692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9575"/>
            <a:ext cx="9029824" cy="481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35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9268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Grunnleggende tanke:</a:t>
            </a:r>
            <a:br>
              <a:rPr lang="nb-NO" dirty="0" smtClean="0"/>
            </a:br>
            <a:r>
              <a:rPr lang="nb-NO" dirty="0" smtClean="0"/>
              <a:t>Fornye</a:t>
            </a:r>
            <a:r>
              <a:rPr lang="nb-NO" dirty="0"/>
              <a:t>, forenkle og forbedre</a:t>
            </a:r>
            <a:br>
              <a:rPr lang="nb-NO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Hovedbilde: Vi er ikke forskjellige, verken innen UiO eller i sektoren på det administrative området.</a:t>
            </a:r>
          </a:p>
          <a:p>
            <a:r>
              <a:rPr lang="nb-NO" strike="sngStrike" dirty="0" smtClean="0"/>
              <a:t>Standardisering</a:t>
            </a:r>
            <a:r>
              <a:rPr lang="nb-NO" dirty="0" smtClean="0"/>
              <a:t> «Beste praksis UiO» ikke etablert gjennomgående ved UiO.</a:t>
            </a:r>
          </a:p>
          <a:p>
            <a:r>
              <a:rPr lang="nb-NO" dirty="0" smtClean="0"/>
              <a:t>For å digitalisere prosessene må de være gjennomgått.</a:t>
            </a:r>
          </a:p>
          <a:p>
            <a:r>
              <a:rPr lang="nb-NO" dirty="0" smtClean="0"/>
              <a:t>Digitalisering gir nye muligheter som vi må utnytte.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545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86" y="834570"/>
            <a:ext cx="8599714" cy="510761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Hvor er </a:t>
            </a:r>
            <a:r>
              <a:rPr lang="nb-NO" dirty="0"/>
              <a:t>Konsept: Små, raske og freidige</a:t>
            </a:r>
            <a:br>
              <a:rPr lang="nb-NO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Rammeverk for </a:t>
            </a:r>
            <a:r>
              <a:rPr lang="nb-NO" dirty="0" smtClean="0"/>
              <a:t>prosessforbedring</a:t>
            </a:r>
          </a:p>
          <a:p>
            <a:r>
              <a:rPr lang="nb-NO" dirty="0" smtClean="0"/>
              <a:t>Verktøy: </a:t>
            </a:r>
          </a:p>
          <a:p>
            <a:pPr lvl="1"/>
            <a:r>
              <a:rPr lang="en-US" dirty="0" smtClean="0"/>
              <a:t>Robotic </a:t>
            </a:r>
            <a:r>
              <a:rPr lang="en-US" dirty="0"/>
              <a:t>process automation </a:t>
            </a:r>
            <a:r>
              <a:rPr lang="en-US" dirty="0" smtClean="0"/>
              <a:t>– RPA</a:t>
            </a:r>
          </a:p>
          <a:p>
            <a:pPr lvl="1"/>
            <a:r>
              <a:rPr lang="nb-NO" dirty="0"/>
              <a:t>Rammeverk for </a:t>
            </a:r>
            <a:r>
              <a:rPr lang="nb-NO" dirty="0" smtClean="0"/>
              <a:t>RPA</a:t>
            </a:r>
            <a:endParaRPr lang="en-US" dirty="0" smtClean="0"/>
          </a:p>
          <a:p>
            <a:pPr lvl="2"/>
            <a:r>
              <a:rPr lang="nb-NO" dirty="0" smtClean="0"/>
              <a:t>15 </a:t>
            </a:r>
            <a:r>
              <a:rPr lang="nb-NO" dirty="0" err="1" smtClean="0"/>
              <a:t>stk</a:t>
            </a:r>
            <a:r>
              <a:rPr lang="nb-NO" dirty="0" smtClean="0"/>
              <a:t>: Prosesser </a:t>
            </a:r>
            <a:r>
              <a:rPr lang="nb-NO" dirty="0"/>
              <a:t>som er i utvikling, test, </a:t>
            </a:r>
            <a:r>
              <a:rPr lang="nb-NO" dirty="0" smtClean="0"/>
              <a:t>produksjon</a:t>
            </a:r>
          </a:p>
          <a:p>
            <a:pPr lvl="3"/>
            <a:r>
              <a:rPr lang="nb-NO" dirty="0" smtClean="0"/>
              <a:t>6 i produksjon</a:t>
            </a:r>
          </a:p>
          <a:p>
            <a:pPr lvl="3"/>
            <a:r>
              <a:rPr lang="nb-NO" dirty="0" smtClean="0"/>
              <a:t>2 utgår</a:t>
            </a:r>
          </a:p>
          <a:p>
            <a:pPr lvl="3"/>
            <a:r>
              <a:rPr lang="nb-NO" dirty="0" smtClean="0"/>
              <a:t>5 i utvikling</a:t>
            </a:r>
          </a:p>
          <a:p>
            <a:pPr lvl="3"/>
            <a:r>
              <a:rPr lang="nb-NO" dirty="0" smtClean="0"/>
              <a:t>2 i vurdering</a:t>
            </a:r>
          </a:p>
          <a:p>
            <a:pPr lvl="1"/>
            <a:r>
              <a:rPr lang="nb-NO" dirty="0" smtClean="0"/>
              <a:t>Nettskjema med håndtering av sensitiv informasjon</a:t>
            </a:r>
            <a:endParaRPr lang="nb-NO" dirty="0"/>
          </a:p>
          <a:p>
            <a:pPr lvl="2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2442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Nye verktøy på vei inn: </a:t>
            </a:r>
            <a:r>
              <a:rPr lang="nb-NO" dirty="0" err="1" smtClean="0"/>
              <a:t>Chatbot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Simulerer en samtale med et menneske, ved å bruke pre-programmerte brukerfraser og tekst.</a:t>
            </a:r>
          </a:p>
          <a:p>
            <a:r>
              <a:rPr lang="nb-NO" dirty="0" smtClean="0"/>
              <a:t>Valgt leverandør</a:t>
            </a:r>
          </a:p>
          <a:p>
            <a:r>
              <a:rPr lang="nb-NO" dirty="0" smtClean="0"/>
              <a:t>Råd Gartner:</a:t>
            </a:r>
          </a:p>
          <a:p>
            <a:pPr lvl="1"/>
            <a:r>
              <a:rPr lang="en-US" dirty="0"/>
              <a:t>Start Small …</a:t>
            </a:r>
          </a:p>
          <a:p>
            <a:pPr lvl="1"/>
            <a:r>
              <a:rPr lang="en-US" dirty="0" smtClean="0"/>
              <a:t>Specialized </a:t>
            </a:r>
            <a:r>
              <a:rPr lang="en-US" dirty="0"/>
              <a:t>use case </a:t>
            </a:r>
            <a:endParaRPr lang="en-US" dirty="0" smtClean="0"/>
          </a:p>
          <a:p>
            <a:pPr lvl="1"/>
            <a:r>
              <a:rPr lang="en-US" dirty="0" smtClean="0"/>
              <a:t>Limited </a:t>
            </a:r>
            <a:r>
              <a:rPr lang="en-US" dirty="0"/>
              <a:t>audience </a:t>
            </a:r>
            <a:endParaRPr lang="en-US" dirty="0" smtClean="0"/>
          </a:p>
          <a:p>
            <a:pPr lvl="1"/>
            <a:r>
              <a:rPr lang="en-US" dirty="0" smtClean="0"/>
              <a:t>Specialist </a:t>
            </a:r>
            <a:r>
              <a:rPr lang="en-US" dirty="0"/>
              <a:t>user is best </a:t>
            </a:r>
          </a:p>
          <a:p>
            <a:pPr lvl="1"/>
            <a:r>
              <a:rPr lang="en-US" dirty="0" smtClean="0"/>
              <a:t>Informational </a:t>
            </a:r>
            <a:r>
              <a:rPr lang="en-US" dirty="0"/>
              <a:t>or transactional </a:t>
            </a:r>
            <a:endParaRPr lang="en-US" dirty="0" smtClean="0"/>
          </a:p>
          <a:p>
            <a:pPr lvl="1"/>
            <a:r>
              <a:rPr lang="en-US" dirty="0" smtClean="0"/>
              <a:t>Limit </a:t>
            </a:r>
            <a:r>
              <a:rPr lang="en-US" dirty="0"/>
              <a:t>need for </a:t>
            </a:r>
            <a:r>
              <a:rPr lang="en-US" dirty="0" smtClean="0"/>
              <a:t>integration</a:t>
            </a:r>
          </a:p>
          <a:p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endring</a:t>
            </a:r>
            <a:r>
              <a:rPr lang="en-US" dirty="0" smtClean="0"/>
              <a:t>, </a:t>
            </a:r>
            <a:r>
              <a:rPr lang="en-US" dirty="0" err="1" smtClean="0"/>
              <a:t>risiko</a:t>
            </a:r>
            <a:r>
              <a:rPr lang="en-US" dirty="0" smtClean="0"/>
              <a:t>, </a:t>
            </a:r>
            <a:r>
              <a:rPr lang="en-US" dirty="0" err="1" smtClean="0"/>
              <a:t>trene</a:t>
            </a:r>
            <a:r>
              <a:rPr lang="en-US" dirty="0" smtClean="0"/>
              <a:t> for å </a:t>
            </a:r>
            <a:r>
              <a:rPr lang="en-US" dirty="0" err="1" smtClean="0"/>
              <a:t>mestre</a:t>
            </a:r>
            <a:r>
              <a:rPr lang="en-US" dirty="0" smtClean="0"/>
              <a:t>…</a:t>
            </a:r>
            <a:endParaRPr lang="en-US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5003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Topdesk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457" y="1633364"/>
            <a:ext cx="8744857" cy="3471772"/>
          </a:xfrm>
        </p:spPr>
        <p:txBody>
          <a:bodyPr>
            <a:normAutofit/>
          </a:bodyPr>
          <a:lstStyle/>
          <a:p>
            <a:r>
              <a:rPr lang="nb-NO" dirty="0" smtClean="0"/>
              <a:t>Kan erstatter RT med mye mer.</a:t>
            </a:r>
          </a:p>
          <a:p>
            <a:r>
              <a:rPr lang="nb-NO" dirty="0" smtClean="0"/>
              <a:t>Valgt av NTNU, opsjon tatt ut UiB, UiT. Intensjonsavtale UiO.</a:t>
            </a:r>
          </a:p>
          <a:p>
            <a:r>
              <a:rPr lang="nb-NO" dirty="0" smtClean="0"/>
              <a:t>Nå:</a:t>
            </a:r>
          </a:p>
          <a:p>
            <a:pPr lvl="1"/>
            <a:r>
              <a:rPr lang="nb-NO" dirty="0" smtClean="0"/>
              <a:t>Planlegge hva skal til for å få det opp, juridisk og teknisk.</a:t>
            </a:r>
          </a:p>
          <a:p>
            <a:pPr lvl="1"/>
            <a:r>
              <a:rPr lang="nb-NO" dirty="0" smtClean="0"/>
              <a:t>Hva er beste case for </a:t>
            </a:r>
            <a:r>
              <a:rPr lang="nb-NO" dirty="0" err="1" smtClean="0"/>
              <a:t>Topdesk</a:t>
            </a:r>
            <a:r>
              <a:rPr lang="nb-NO" dirty="0" smtClean="0"/>
              <a:t>?</a:t>
            </a:r>
          </a:p>
          <a:p>
            <a:r>
              <a:rPr lang="nb-NO" dirty="0" smtClean="0"/>
              <a:t>Scenario:</a:t>
            </a:r>
          </a:p>
          <a:p>
            <a:pPr lvl="1"/>
            <a:r>
              <a:rPr lang="nb-NO" dirty="0" smtClean="0"/>
              <a:t>Kjør smalt og dypt</a:t>
            </a:r>
          </a:p>
          <a:p>
            <a:pPr lvl="1"/>
            <a:r>
              <a:rPr lang="nb-NO" dirty="0" smtClean="0"/>
              <a:t>IT-drift + Studie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379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 sum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Prosesseierskap må etableres, forståes og aksepteres</a:t>
            </a:r>
          </a:p>
          <a:p>
            <a:r>
              <a:rPr lang="nb-NO" dirty="0" smtClean="0"/>
              <a:t>Hva innebærer prosesseierskap (lokalt/sentralt)</a:t>
            </a:r>
          </a:p>
          <a:p>
            <a:r>
              <a:rPr lang="nb-NO" dirty="0" smtClean="0"/>
              <a:t>Avklare domener, avklare prosesser</a:t>
            </a:r>
          </a:p>
          <a:p>
            <a:r>
              <a:rPr lang="nb-NO" dirty="0" smtClean="0"/>
              <a:t>Endring av kultur, hvordan?</a:t>
            </a:r>
          </a:p>
          <a:p>
            <a:pPr lvl="1"/>
            <a:r>
              <a:rPr lang="nb-NO" dirty="0" smtClean="0"/>
              <a:t>Kompetanse</a:t>
            </a:r>
          </a:p>
          <a:p>
            <a:pPr lvl="1"/>
            <a:r>
              <a:rPr lang="nb-NO" dirty="0" smtClean="0"/>
              <a:t>Trening</a:t>
            </a:r>
          </a:p>
          <a:p>
            <a:pPr lvl="1"/>
            <a:r>
              <a:rPr lang="nb-NO" dirty="0" smtClean="0"/>
              <a:t>Endringsledelse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809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Valg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Kjøre prosessforbedringstilnærming i linja</a:t>
            </a:r>
          </a:p>
          <a:p>
            <a:endParaRPr lang="nb-NO" dirty="0"/>
          </a:p>
          <a:p>
            <a:r>
              <a:rPr lang="nb-NO" dirty="0" smtClean="0"/>
              <a:t>Lage et eget prosjekt av SRF</a:t>
            </a:r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Fortsette </a:t>
            </a:r>
            <a:r>
              <a:rPr lang="nb-NO" dirty="0"/>
              <a:t>(</a:t>
            </a:r>
            <a:r>
              <a:rPr lang="nb-NO" dirty="0" smtClean="0"/>
              <a:t>Prosessforbedring), Saksbehandling </a:t>
            </a:r>
            <a:r>
              <a:rPr lang="nb-NO" dirty="0"/>
              <a:t>og arkiv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8364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Forslag høst 2019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IT-drift:</a:t>
            </a:r>
          </a:p>
          <a:p>
            <a:pPr lvl="1"/>
            <a:r>
              <a:rPr lang="nb-NO" dirty="0" smtClean="0"/>
              <a:t>Prosessforbedring innen tre områder</a:t>
            </a:r>
          </a:p>
          <a:p>
            <a:pPr lvl="1"/>
            <a:endParaRPr lang="nb-NO" dirty="0"/>
          </a:p>
          <a:p>
            <a:r>
              <a:rPr lang="nb-NO" dirty="0" smtClean="0"/>
              <a:t>Prosessforbedring</a:t>
            </a:r>
            <a:r>
              <a:rPr lang="nb-NO" dirty="0" smtClean="0"/>
              <a:t>, Saksbehandling og arkiv</a:t>
            </a:r>
          </a:p>
          <a:p>
            <a:pPr lvl="1"/>
            <a:r>
              <a:rPr lang="nb-NO" dirty="0" smtClean="0"/>
              <a:t>Kartlegge prosessarkitektur og ansvar</a:t>
            </a:r>
          </a:p>
          <a:p>
            <a:pPr lvl="1"/>
            <a:r>
              <a:rPr lang="nb-NO" dirty="0" smtClean="0"/>
              <a:t>Videre med prosesser på studie/</a:t>
            </a:r>
            <a:r>
              <a:rPr lang="nb-NO" dirty="0" err="1" smtClean="0"/>
              <a:t>PhD</a:t>
            </a:r>
            <a:r>
              <a:rPr lang="nb-NO" dirty="0" smtClean="0"/>
              <a:t>-området, med flere verktøy</a:t>
            </a:r>
          </a:p>
          <a:p>
            <a:r>
              <a:rPr lang="nb-NO" dirty="0" smtClean="0"/>
              <a:t>Kompetansetiltak</a:t>
            </a: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253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Målet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Ikke først og fremst å innføre nye systemer ved UiO…</a:t>
            </a:r>
          </a:p>
          <a:p>
            <a:endParaRPr lang="nb-NO" dirty="0"/>
          </a:p>
          <a:p>
            <a:r>
              <a:rPr lang="nb-NO" dirty="0" smtClean="0"/>
              <a:t>En organisasjon som jobber med gjennomgående prosesser, og kontinuerlig utvikling.</a:t>
            </a:r>
          </a:p>
          <a:p>
            <a:endParaRPr lang="nb-NO" dirty="0"/>
          </a:p>
          <a:p>
            <a:r>
              <a:rPr lang="nb-NO" dirty="0" smtClean="0"/>
              <a:t>Intet «</a:t>
            </a:r>
            <a:r>
              <a:rPr lang="nb-NO" dirty="0" err="1" smtClean="0"/>
              <a:t>big</a:t>
            </a:r>
            <a:r>
              <a:rPr lang="nb-NO" smtClean="0"/>
              <a:t> bang»: </a:t>
            </a:r>
            <a:endParaRPr lang="nb-NO" dirty="0" smtClean="0"/>
          </a:p>
          <a:p>
            <a:pPr lvl="1"/>
            <a:r>
              <a:rPr lang="nb-NO" dirty="0" smtClean="0"/>
              <a:t>Trening, kompetanse og ny konstellasjoner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3548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F385C3030C6A44BA4C38AC5C1CB8FC" ma:contentTypeVersion="8" ma:contentTypeDescription="Opprett et nytt dokument." ma:contentTypeScope="" ma:versionID="a91ed004b11cef0ce7ab8256ef30ae29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cc70f24665dbd458cb20f0727880ca50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B867F7-0025-4D01-B085-AC7B6283D133}">
  <ds:schemaRefs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dcmitype/"/>
    <ds:schemaRef ds:uri="ba7dc617-a4f4-4409-9cad-af25c0d7619f"/>
    <ds:schemaRef ds:uri="9e53b3df-7f6b-4bd7-ac4c-bde73eb5098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6CB31DA-4CDE-4055-8B4E-1C52261DF3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53b3df-7f6b-4bd7-ac4c-bde73eb5098f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3770</TotalTime>
  <Words>348</Words>
  <Application>Microsoft Office PowerPoint</Application>
  <PresentationFormat>On-screen Show (16:10)</PresentationFormat>
  <Paragraphs>73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Office-tema</vt:lpstr>
      <vt:lpstr>Program for  administrativ forbedring  og digitalisering</vt:lpstr>
      <vt:lpstr>BOTT-SA</vt:lpstr>
      <vt:lpstr>PowerPoint Presentation</vt:lpstr>
      <vt:lpstr>Grunnleggende tanke: Fornye, forenkle og forbedre </vt:lpstr>
      <vt:lpstr>Hvor er Konsept: Små, raske og freidige </vt:lpstr>
      <vt:lpstr>Nye verktøy på vei inn: Chatbot</vt:lpstr>
      <vt:lpstr>Topdesk</vt:lpstr>
      <vt:lpstr>I sum</vt:lpstr>
      <vt:lpstr>Valg </vt:lpstr>
      <vt:lpstr>Forslag høst 2019</vt:lpstr>
      <vt:lpstr>Målet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Johannes Falk Paulsen</cp:lastModifiedBy>
  <cp:revision>22</cp:revision>
  <dcterms:created xsi:type="dcterms:W3CDTF">2018-11-26T13:02:02Z</dcterms:created>
  <dcterms:modified xsi:type="dcterms:W3CDTF">2019-06-24T08:38:31Z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0x01010082F385C3030C6A44BA4C38AC5C1CB8FC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</Properties>
</file>